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1" r:id="rId4"/>
    <p:sldId id="265" r:id="rId5"/>
    <p:sldId id="257" r:id="rId6"/>
    <p:sldId id="270" r:id="rId7"/>
    <p:sldId id="266" r:id="rId8"/>
    <p:sldId id="267" r:id="rId9"/>
    <p:sldId id="268" r:id="rId10"/>
    <p:sldId id="258" r:id="rId11"/>
    <p:sldId id="269" r:id="rId12"/>
    <p:sldId id="259" r:id="rId13"/>
    <p:sldId id="260" r:id="rId14"/>
    <p:sldId id="262" r:id="rId15"/>
    <p:sldId id="273" r:id="rId16"/>
    <p:sldId id="274" r:id="rId17"/>
    <p:sldId id="272" r:id="rId18"/>
    <p:sldId id="279" r:id="rId19"/>
    <p:sldId id="280" r:id="rId20"/>
    <p:sldId id="278" r:id="rId21"/>
    <p:sldId id="27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B414-13EB-4E12-93EE-BA0CFEE191D3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AE6A-DDBC-4D0D-8357-C12EBBDF6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1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A1F5C-8678-401F-9D2D-C6C7CA6622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9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 parameter optimization and lattice 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Dou Wang, </a:t>
            </a:r>
            <a:r>
              <a:rPr lang="en-US" altLang="zh-CN" sz="2000" dirty="0" err="1"/>
              <a:t>Jie</a:t>
            </a:r>
            <a:r>
              <a:rPr lang="en-US" altLang="zh-CN" sz="2000" dirty="0"/>
              <a:t> Gao, Yuan Zhang, </a:t>
            </a:r>
            <a:r>
              <a:rPr lang="en-US" altLang="zh-CN" sz="2000" dirty="0" err="1"/>
              <a:t>Yiwei</a:t>
            </a:r>
            <a:r>
              <a:rPr lang="en-US" altLang="zh-CN" sz="2000" dirty="0"/>
              <a:t> Wang, Feng Su, </a:t>
            </a:r>
            <a:r>
              <a:rPr lang="en-US" altLang="zh-CN" sz="2000" dirty="0" err="1" smtClean="0"/>
              <a:t>Huiping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Geng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Cai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Meng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Jiyuan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Zhai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Zhenchao</a:t>
            </a:r>
            <a:r>
              <a:rPr lang="en-US" altLang="zh-CN" sz="2000" dirty="0"/>
              <a:t> Liu, Bai </a:t>
            </a:r>
            <a:r>
              <a:rPr lang="en-US" altLang="zh-CN" sz="2000" dirty="0" err="1"/>
              <a:t>Sha</a:t>
            </a:r>
            <a:r>
              <a:rPr lang="en-US" altLang="zh-CN" sz="2000" dirty="0"/>
              <a:t>, </a:t>
            </a:r>
            <a:r>
              <a:rPr lang="en-US" altLang="zh-CN" sz="2000" dirty="0" err="1" smtClean="0"/>
              <a:t>Tianjian</a:t>
            </a:r>
            <a:r>
              <a:rPr lang="en-US" altLang="zh-CN" sz="2000" dirty="0" smtClean="0"/>
              <a:t> </a:t>
            </a:r>
            <a:r>
              <a:rPr lang="en-US" altLang="zh-CN" sz="2000" dirty="0" err="1"/>
              <a:t>Bian</a:t>
            </a:r>
            <a:r>
              <a:rPr lang="en-US" altLang="zh-CN" sz="2000" dirty="0"/>
              <a:t>, Na </a:t>
            </a:r>
            <a:r>
              <a:rPr lang="en-US" altLang="zh-CN" sz="2000" dirty="0" smtClean="0"/>
              <a:t>Wang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34635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 AP meeting, 2016.10.14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5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Damping ring </a:t>
            </a:r>
            <a:r>
              <a:rPr lang="zh-CN" altLang="en-US" dirty="0" smtClean="0"/>
              <a:t>达标参数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988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引出</a:t>
            </a:r>
            <a:r>
              <a:rPr lang="zh-CN" altLang="en-US" sz="2400" dirty="0"/>
              <a:t>束长小于</a:t>
            </a:r>
            <a:r>
              <a:rPr lang="en-US" altLang="zh-CN" sz="2400" dirty="0"/>
              <a:t>10ps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   </a:t>
            </a:r>
            <a:r>
              <a:rPr lang="zh-CN" altLang="en-US" sz="2400" dirty="0" smtClean="0"/>
              <a:t>引出</a:t>
            </a:r>
            <a:r>
              <a:rPr lang="zh-CN" altLang="en-US" sz="2400" dirty="0"/>
              <a:t>能散小于</a:t>
            </a:r>
            <a:r>
              <a:rPr lang="en-US" altLang="zh-CN" sz="2400" dirty="0"/>
              <a:t>0.1%</a:t>
            </a:r>
          </a:p>
          <a:p>
            <a:pPr marL="447675" indent="-447675">
              <a:lnSpc>
                <a:spcPct val="150000"/>
              </a:lnSpc>
            </a:pPr>
            <a:r>
              <a:rPr lang="en-US" altLang="zh-CN" sz="2400" dirty="0" smtClean="0"/>
              <a:t>3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引出</a:t>
            </a:r>
            <a:r>
              <a:rPr lang="zh-CN" altLang="en-US" sz="2400" dirty="0"/>
              <a:t>发射度要求</a:t>
            </a:r>
            <a:r>
              <a:rPr lang="zh-CN" altLang="en-US" sz="2400" dirty="0" smtClean="0"/>
              <a:t>不</a:t>
            </a:r>
            <a:r>
              <a:rPr lang="zh-CN" altLang="en-US" sz="2400" dirty="0"/>
              <a:t>严格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大致上</a:t>
            </a:r>
            <a:r>
              <a:rPr lang="zh-CN" altLang="en-US" sz="2400" dirty="0" smtClean="0"/>
              <a:t>小于</a:t>
            </a:r>
            <a:r>
              <a:rPr lang="en-US" altLang="zh-CN" sz="2400" dirty="0" smtClean="0"/>
              <a:t>1500 </a:t>
            </a:r>
            <a:r>
              <a:rPr lang="en-US" altLang="zh-CN" sz="2400" dirty="0" err="1" smtClean="0"/>
              <a:t>mm</a:t>
            </a:r>
            <a:r>
              <a:rPr lang="en-US" altLang="zh-CN" sz="2400" dirty="0" err="1" smtClean="0">
                <a:sym typeface="Symbol"/>
              </a:rPr>
              <a:t></a:t>
            </a:r>
            <a:r>
              <a:rPr lang="en-US" altLang="zh-CN" sz="2400" dirty="0" err="1" smtClean="0"/>
              <a:t>mrad</a:t>
            </a:r>
            <a:r>
              <a:rPr lang="zh-CN" altLang="en-US" sz="2400" dirty="0"/>
              <a:t>就行，越小越好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4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横向</a:t>
            </a:r>
            <a:r>
              <a:rPr lang="zh-CN" altLang="en-US" sz="2400" dirty="0"/>
              <a:t>接收度大于</a:t>
            </a:r>
            <a:r>
              <a:rPr lang="en-US" altLang="zh-CN" sz="2400" dirty="0"/>
              <a:t>3</a:t>
            </a:r>
            <a:r>
              <a:rPr lang="zh-CN" altLang="en-US" sz="2400" dirty="0"/>
              <a:t>倍的注入束团尺寸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5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能量</a:t>
            </a:r>
            <a:r>
              <a:rPr lang="zh-CN" altLang="en-US" sz="2400" dirty="0"/>
              <a:t>接收度大于等于</a:t>
            </a:r>
            <a:r>
              <a:rPr lang="en-US" altLang="zh-CN" sz="2400" dirty="0"/>
              <a:t>1%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1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44675"/>
              </p:ext>
            </p:extLst>
          </p:nvPr>
        </p:nvGraphicFramePr>
        <p:xfrm>
          <a:off x="5076056" y="980728"/>
          <a:ext cx="39604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(61538 turns)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0.049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=1.8MV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6163244"/>
            <a:ext cx="576064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4729" y="65253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Bunch compressor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35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30709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2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405" r="14446" b="16204"/>
          <a:stretch/>
        </p:blipFill>
        <p:spPr bwMode="auto">
          <a:xfrm>
            <a:off x="3347864" y="2025985"/>
            <a:ext cx="4824536" cy="38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916832"/>
            <a:ext cx="2232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=11.6 </a:t>
            </a:r>
            <a:endParaRPr lang="zh-CN" altLang="en-US" sz="2800" dirty="0"/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Symbol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=3.4 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1479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000" baseline="-25000" dirty="0" err="1" smtClean="0">
                <a:solidFill>
                  <a:prstClr val="black"/>
                </a:solidFill>
                <a:sym typeface="Symbol"/>
              </a:rPr>
              <a:t>inj,max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en-US" altLang="zh-CN" sz="2000" dirty="0" err="1" smtClean="0">
                <a:solidFill>
                  <a:prstClr val="black"/>
                </a:solidFill>
                <a:sym typeface="Symbol"/>
              </a:rPr>
              <a:t>sqrt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(1.626um*4m)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 2.55mm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62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240000turns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 damping time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89512" y="2143651"/>
            <a:ext cx="5902969" cy="3607370"/>
            <a:chOff x="3193408" y="2985496"/>
            <a:chExt cx="5902969" cy="36073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408" y="2985496"/>
              <a:ext cx="5902969" cy="360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弧形 9"/>
            <p:cNvSpPr/>
            <p:nvPr/>
          </p:nvSpPr>
          <p:spPr>
            <a:xfrm>
              <a:off x="5364088" y="5900096"/>
              <a:ext cx="432048" cy="553240"/>
            </a:xfrm>
            <a:prstGeom prst="arc">
              <a:avLst>
                <a:gd name="adj1" fmla="val 1109695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5260192" y="5157192"/>
            <a:ext cx="10389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2020" y="6205954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 times of 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8" y="1590727"/>
            <a:ext cx="5637288" cy="13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design for bunch compressor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879153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Dispersive section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4079221"/>
            <a:ext cx="2632342" cy="25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339752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1286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87787"/>
              </p:ext>
            </p:extLst>
          </p:nvPr>
        </p:nvGraphicFramePr>
        <p:xfrm>
          <a:off x="30577" y="6093296"/>
          <a:ext cx="2309175" cy="56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" y="6093296"/>
                        <a:ext cx="2309175" cy="566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87897"/>
              </p:ext>
            </p:extLst>
          </p:nvPr>
        </p:nvGraphicFramePr>
        <p:xfrm>
          <a:off x="7164288" y="6093296"/>
          <a:ext cx="19421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6093296"/>
                        <a:ext cx="194215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237792" y="2003969"/>
            <a:ext cx="2240920" cy="1059850"/>
            <a:chOff x="1331640" y="2466345"/>
            <a:chExt cx="2240920" cy="1059850"/>
          </a:xfrm>
        </p:grpSpPr>
        <p:sp>
          <p:nvSpPr>
            <p:cNvPr id="3" name="圆角矩形 2"/>
            <p:cNvSpPr/>
            <p:nvPr/>
          </p:nvSpPr>
          <p:spPr>
            <a:xfrm>
              <a:off x="1691680" y="2466345"/>
              <a:ext cx="1584176" cy="644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2603855"/>
              <a:ext cx="144016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RF structure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06453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E</a:t>
              </a:r>
              <a:r>
                <a:rPr lang="en-US" altLang="zh-CN" sz="2400" baseline="-25000" dirty="0" smtClean="0"/>
                <a:t>0</a:t>
              </a:r>
              <a:endParaRPr lang="zh-CN" altLang="en-US" sz="24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33016" y="3064530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400" i="1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sz="2400" baseline="-25000" dirty="0" smtClean="0">
                  <a:solidFill>
                    <a:prstClr val="black"/>
                  </a:solidFill>
                </a:rPr>
                <a:t>1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design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94666"/>
              </p:ext>
            </p:extLst>
          </p:nvPr>
        </p:nvGraphicFramePr>
        <p:xfrm>
          <a:off x="2411760" y="2852936"/>
          <a:ext cx="406257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3" imgW="2806560" imgH="2641320" progId="Equation.DSMT4">
                  <p:embed/>
                </p:oleObj>
              </mc:Choice>
              <mc:Fallback>
                <p:oleObj name="Equation" r:id="rId3" imgW="2806560" imgH="264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06257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69952"/>
            <a:ext cx="62646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入口：</a:t>
            </a:r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=7mm</a:t>
            </a:r>
            <a:r>
              <a:rPr lang="zh-CN" altLang="en-US" sz="2400" dirty="0" smtClean="0">
                <a:sym typeface="Symbol"/>
              </a:rPr>
              <a:t>，  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=0.05%</a:t>
            </a:r>
            <a:r>
              <a:rPr lang="zh-CN" altLang="en-US" sz="2400" dirty="0" smtClean="0">
                <a:sym typeface="Symbol"/>
              </a:rPr>
              <a:t>，       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=1.1 </a:t>
            </a:r>
            <a:r>
              <a:rPr lang="en-US" altLang="zh-CN" sz="2400" dirty="0" err="1" smtClean="0">
                <a:sym typeface="Symbol"/>
              </a:rPr>
              <a:t>GeV</a:t>
            </a:r>
            <a:endParaRPr lang="en-US" altLang="zh-CN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Symbol"/>
              </a:rPr>
              <a:t>出口：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&lt;3mm</a:t>
            </a:r>
            <a:r>
              <a:rPr lang="zh-CN" altLang="en-US" sz="2400" dirty="0">
                <a:sym typeface="Symbol"/>
              </a:rPr>
              <a:t>，  </a:t>
            </a:r>
            <a:r>
              <a:rPr lang="zh-CN" altLang="en-US" sz="2400" dirty="0" smtClean="0">
                <a:sym typeface="Symbol"/>
              </a:rPr>
              <a:t>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=??(0.1%)</a:t>
            </a:r>
            <a:r>
              <a:rPr lang="zh-CN" altLang="en-US" sz="2400" dirty="0">
                <a:sym typeface="Symbol"/>
              </a:rPr>
              <a:t>，</a:t>
            </a:r>
            <a:r>
              <a:rPr lang="zh-CN" altLang="en-US" sz="2400" dirty="0" smtClean="0">
                <a:sym typeface="Symbol"/>
              </a:rPr>
              <a:t>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Parameters of CEPC bunch compressor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13610"/>
              </p:ext>
            </p:extLst>
          </p:nvPr>
        </p:nvGraphicFramePr>
        <p:xfrm>
          <a:off x="395536" y="1988840"/>
          <a:ext cx="5976664" cy="4526280"/>
        </p:xfrm>
        <a:graphic>
          <a:graphicData uri="http://schemas.openxmlformats.org/drawingml/2006/table">
            <a:tbl>
              <a:tblPr lastCol="1" bandRow="1" bandCol="1">
                <a:tableStyleId>{616DA210-FB5B-4158-B5E0-FEB733F419BA}</a:tableStyleId>
              </a:tblPr>
              <a:tblGrid>
                <a:gridCol w="2160240"/>
                <a:gridCol w="1872208"/>
                <a:gridCol w="1944216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BC (case I)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</a:rPr>
                        <a:t>BC (case II)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初始能量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1.1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初始能散</a:t>
                      </a:r>
                      <a:r>
                        <a:rPr lang="en-US" sz="1800" kern="100">
                          <a:effectLst/>
                        </a:rPr>
                        <a:t> (%)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0.05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0.05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初始束长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Times New Roman"/>
                          <a:ea typeface="宋体"/>
                        </a:rPr>
                        <a:t>高频频率 </a:t>
                      </a: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(MHz)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高频</a:t>
                      </a:r>
                      <a:r>
                        <a:rPr lang="zh-CN" altLang="en-US" sz="1800" kern="100" dirty="0" smtClean="0">
                          <a:effectLst/>
                        </a:rPr>
                        <a:t>腔</a:t>
                      </a:r>
                      <a:r>
                        <a:rPr lang="zh-CN" sz="1800" kern="100" dirty="0" smtClean="0">
                          <a:effectLst/>
                        </a:rPr>
                        <a:t>压</a:t>
                      </a:r>
                      <a:r>
                        <a:rPr lang="en-US" sz="1800" kern="100" dirty="0" smtClean="0">
                          <a:effectLst/>
                        </a:rPr>
                        <a:t> (MV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14.5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19.3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加速相位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CN" sz="1800" kern="100" dirty="0">
                          <a:effectLst/>
                        </a:rPr>
                        <a:t>度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86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87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en-US" sz="1800" kern="100" baseline="-25000" dirty="0">
                          <a:effectLst/>
                        </a:rPr>
                        <a:t>56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smtClean="0">
                          <a:effectLst/>
                        </a:rPr>
                        <a:t>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-4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能量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1.101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1.101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散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(%)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0.17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0.23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束</a:t>
                      </a:r>
                      <a:r>
                        <a:rPr lang="zh-CN" sz="1800" kern="100" dirty="0">
                          <a:effectLst/>
                        </a:rPr>
                        <a:t>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 (6.7ps)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1.5 (5ps)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92896"/>
            <a:ext cx="2304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/>
              <a:t>束长压缩比：</a:t>
            </a:r>
            <a:r>
              <a:rPr lang="en-US" altLang="zh-CN" sz="2000" dirty="0" smtClean="0"/>
              <a:t>3.5~4.7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86283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束长压缩比可调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Check </a:t>
            </a:r>
            <a:r>
              <a:rPr lang="en-US" altLang="zh-CN" dirty="0" err="1" smtClean="0"/>
              <a:t>Yiwei’s</a:t>
            </a:r>
            <a:r>
              <a:rPr lang="en-US" altLang="zh-CN" dirty="0" smtClean="0"/>
              <a:t> lattice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799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0192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8588"/>
            <a:ext cx="36036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4293096"/>
            <a:ext cx="35671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4127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dirty="0" smtClean="0">
                <a:sym typeface="Symbol"/>
              </a:rPr>
              <a:t>z=2.92mm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890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Check </a:t>
            </a:r>
            <a:r>
              <a:rPr lang="en-US" altLang="zh-CN" sz="3600" dirty="0" err="1"/>
              <a:t>Yiwei’s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lattice </a:t>
            </a:r>
            <a:r>
              <a:rPr lang="zh-CN" altLang="en-US" sz="3600" dirty="0" smtClean="0"/>
              <a:t>（</a:t>
            </a:r>
            <a:r>
              <a:rPr lang="en-US" altLang="zh-CN" sz="3600" dirty="0"/>
              <a:t> shorter bunch </a:t>
            </a:r>
            <a:r>
              <a:rPr lang="zh-CN" altLang="en-US" sz="3600" dirty="0" smtClean="0"/>
              <a:t>）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44824"/>
            <a:ext cx="46085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Bunch length in parameter table: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2.7 mm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92" y="434855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Plan: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Re-optimize with 2.7mm bunch length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Further optimization with MODE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add additional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in IR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4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92403"/>
              </p:ext>
            </p:extLst>
          </p:nvPr>
        </p:nvGraphicFramePr>
        <p:xfrm>
          <a:off x="323528" y="836712"/>
          <a:ext cx="8208912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1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06896" y="20263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70C0"/>
                </a:solidFill>
              </a:rPr>
              <a:t>Lattice design of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IR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2" y="2276872"/>
            <a:ext cx="7398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20" y="1729617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63688" y="1803939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19672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95936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00192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64288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835696" y="197791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11960" y="198884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15567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stCxn id="15" idx="2"/>
          </p:cNvCxnSpPr>
          <p:nvPr/>
        </p:nvCxnSpPr>
        <p:spPr>
          <a:xfrm flipH="1">
            <a:off x="7164288" y="2068171"/>
            <a:ext cx="504056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372200" y="198651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3269302"/>
            <a:ext cx="15841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1.5m</a:t>
            </a:r>
          </a:p>
          <a:p>
            <a:r>
              <a:rPr lang="en-US" altLang="zh-CN" sz="1400" b="1" dirty="0" smtClean="0">
                <a:sym typeface="Symbol"/>
              </a:rPr>
              <a:t>x*= 0.22mm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1mm</a:t>
            </a:r>
          </a:p>
          <a:p>
            <a:r>
              <a:rPr lang="en-US" altLang="zh-CN" sz="1400" b="1" dirty="0" smtClean="0">
                <a:sym typeface="Symbol"/>
              </a:rPr>
              <a:t>GQD0= -200T/m</a:t>
            </a:r>
          </a:p>
          <a:p>
            <a:r>
              <a:rPr lang="en-US" altLang="zh-CN" sz="1400" b="1" dirty="0" smtClean="0">
                <a:sym typeface="Symbol"/>
              </a:rPr>
              <a:t>GQF1= 200T/m</a:t>
            </a:r>
          </a:p>
          <a:p>
            <a:r>
              <a:rPr lang="en-US" altLang="zh-CN" sz="1400" b="1" dirty="0" smtClean="0"/>
              <a:t>LQD0=1.69m</a:t>
            </a:r>
          </a:p>
          <a:p>
            <a:r>
              <a:rPr lang="en-US" altLang="zh-CN" sz="1400" b="1" dirty="0" smtClean="0"/>
              <a:t>LQF1=0.90m</a:t>
            </a:r>
            <a:endParaRPr lang="en-US" altLang="zh-CN" sz="1400" b="1" dirty="0" smtClean="0">
              <a:sym typeface="Symbol"/>
            </a:endParaRPr>
          </a:p>
          <a:p>
            <a:endParaRPr lang="en-US" altLang="zh-CN" sz="1400" b="1" dirty="0" smtClean="0">
              <a:sym typeface="Symbo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6480" y="2548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565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7560" y="2105516"/>
            <a:ext cx="87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1952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5713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126kev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4308" y="25713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434kev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4025656" y="2570420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126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2138372"/>
            <a:ext cx="76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203kev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5012" y="2024192"/>
            <a:ext cx="73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374kev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0100" y="2034998"/>
            <a:ext cx="7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472kev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1704860" y="2068171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472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32" name="椭圆 31"/>
          <p:cNvSpPr/>
          <p:nvPr/>
        </p:nvSpPr>
        <p:spPr>
          <a:xfrm>
            <a:off x="6242960" y="2328794"/>
            <a:ext cx="478694" cy="263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</a:rPr>
              <a:t>Lattice design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of PDR (w/o IR)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2" y="1311368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Feng Su,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3215" y="5995446"/>
            <a:ext cx="1462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1631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3491880" y="6008484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1496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24128" y="6023754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QBQ1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985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1907704" y="522920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39834" y="524447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wangdou20160923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66977"/>
              </p:ext>
            </p:extLst>
          </p:nvPr>
        </p:nvGraphicFramePr>
        <p:xfrm>
          <a:off x="1547664" y="1196752"/>
          <a:ext cx="5112568" cy="5509229"/>
        </p:xfrm>
        <a:graphic>
          <a:graphicData uri="http://schemas.openxmlformats.org/drawingml/2006/table">
            <a:tbl>
              <a:tblPr firstRow="1" bandRow="1"/>
              <a:tblGrid>
                <a:gridCol w="2448272"/>
                <a:gridCol w="1370755"/>
                <a:gridCol w="1293541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New-61km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3.91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0.43/0.00105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6.28/0.04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51.7/0.2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6.99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3.9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698"/>
            <a:ext cx="8623856" cy="6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2023244" y="3209564"/>
            <a:ext cx="505134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37294" y="3177994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9222" y="2684682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主环达标参数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Higgs </a:t>
            </a:r>
            <a:r>
              <a:rPr lang="zh-CN" altLang="en-US" sz="2800" dirty="0" smtClean="0"/>
              <a:t>能量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</a:t>
            </a:r>
            <a:r>
              <a:rPr lang="en-US" altLang="zh-CN" sz="2000" dirty="0"/>
              <a:t>- </a:t>
            </a:r>
            <a:r>
              <a:rPr lang="zh-CN" altLang="en-US" sz="2000" dirty="0" smtClean="0"/>
              <a:t>亮度：</a:t>
            </a:r>
            <a:r>
              <a:rPr lang="en-US" altLang="zh-CN" sz="2000" dirty="0" smtClean="0"/>
              <a:t>2</a:t>
            </a:r>
            <a:r>
              <a:rPr lang="en-US" altLang="zh-CN" sz="2000" dirty="0" smtClean="0">
                <a:sym typeface="Symbol"/>
              </a:rPr>
              <a:t>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34</a:t>
            </a:r>
            <a:r>
              <a:rPr lang="en-US" altLang="zh-CN" sz="2000" dirty="0" smtClean="0"/>
              <a:t>cm</a:t>
            </a:r>
            <a:r>
              <a:rPr lang="en-US" altLang="zh-CN" sz="2000" baseline="30000" dirty="0" smtClean="0"/>
              <a:t>-2</a:t>
            </a:r>
            <a:r>
              <a:rPr lang="en-US" altLang="zh-CN" sz="2000" dirty="0" smtClean="0"/>
              <a:t>s</a:t>
            </a:r>
            <a:r>
              <a:rPr lang="en-US" altLang="zh-CN" sz="2000" baseline="30000" dirty="0" smtClean="0"/>
              <a:t>-1</a:t>
            </a:r>
          </a:p>
          <a:p>
            <a:pPr marL="1974850" indent="-1974850">
              <a:lnSpc>
                <a:spcPct val="200000"/>
              </a:lnSpc>
            </a:pPr>
            <a:r>
              <a:rPr lang="en-US" altLang="zh-CN" sz="2000" baseline="30000" dirty="0"/>
              <a:t> </a:t>
            </a:r>
            <a:r>
              <a:rPr lang="en-US" altLang="zh-CN" sz="2000" baseline="30000" dirty="0" smtClean="0"/>
              <a:t>  </a:t>
            </a:r>
            <a:r>
              <a:rPr lang="en-US" altLang="zh-CN" sz="2000" dirty="0" smtClean="0"/>
              <a:t>   - </a:t>
            </a:r>
            <a:r>
              <a:rPr lang="zh-CN" altLang="en-US" sz="2000" dirty="0" smtClean="0"/>
              <a:t>动力学孔径：</a:t>
            </a:r>
            <a:r>
              <a:rPr lang="el-GR" altLang="zh-CN" sz="2000" dirty="0"/>
              <a:t> 20σ</a:t>
            </a:r>
            <a:r>
              <a:rPr lang="en-US" altLang="zh-CN" sz="2000" dirty="0"/>
              <a:t>x/40</a:t>
            </a:r>
            <a:r>
              <a:rPr lang="el-GR" altLang="zh-CN" sz="2000" dirty="0"/>
              <a:t>σ</a:t>
            </a:r>
            <a:r>
              <a:rPr lang="en-US" altLang="zh-CN" sz="2000" dirty="0" smtClean="0"/>
              <a:t>y/0.00(on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momentum)</a:t>
            </a:r>
            <a:r>
              <a:rPr lang="zh-CN" altLang="en-US" sz="2000" dirty="0" smtClean="0"/>
              <a:t>， </a:t>
            </a:r>
            <a:r>
              <a:rPr lang="el-GR" altLang="zh-CN" sz="2000" dirty="0" smtClean="0"/>
              <a:t>5σ</a:t>
            </a:r>
            <a:r>
              <a:rPr lang="en-US" altLang="zh-CN" sz="2000" dirty="0"/>
              <a:t>x/5</a:t>
            </a:r>
            <a:r>
              <a:rPr lang="el-GR" altLang="zh-CN" sz="2000" dirty="0"/>
              <a:t>σ</a:t>
            </a:r>
            <a:r>
              <a:rPr lang="en-US" altLang="zh-CN" sz="2000" dirty="0" smtClean="0"/>
              <a:t>y/0.02 </a:t>
            </a:r>
            <a:r>
              <a:rPr lang="en-US" altLang="zh-CN" dirty="0" smtClean="0"/>
              <a:t>(off </a:t>
            </a:r>
            <a:r>
              <a:rPr lang="en-US" altLang="zh-CN" dirty="0"/>
              <a:t>momentum</a:t>
            </a:r>
            <a:r>
              <a:rPr lang="en-US" altLang="zh-CN" dirty="0" smtClean="0"/>
              <a:t>, </a:t>
            </a:r>
            <a:r>
              <a:rPr lang="zh-CN" altLang="en-US" dirty="0" smtClean="0"/>
              <a:t>含</a:t>
            </a:r>
            <a:r>
              <a:rPr lang="zh-CN" altLang="en-US" dirty="0"/>
              <a:t>磁铁误差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crab waist</a:t>
            </a:r>
            <a:r>
              <a:rPr lang="zh-CN" altLang="en-US" dirty="0" smtClean="0"/>
              <a:t>及束束</a:t>
            </a:r>
            <a:r>
              <a:rPr lang="zh-CN" altLang="en-US" dirty="0"/>
              <a:t>作用</a:t>
            </a:r>
            <a:r>
              <a:rPr lang="en-US" altLang="zh-CN" dirty="0"/>
              <a:t>)</a:t>
            </a:r>
            <a:endParaRPr lang="en-US" altLang="zh-CN" baseline="300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Z</a:t>
            </a:r>
            <a:r>
              <a:rPr lang="zh-CN" altLang="en-US" sz="2800" dirty="0" smtClean="0"/>
              <a:t>能量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-  </a:t>
            </a:r>
            <a:r>
              <a:rPr lang="zh-CN" altLang="en-US" sz="2000" dirty="0" smtClean="0"/>
              <a:t>亮度：</a:t>
            </a:r>
            <a:r>
              <a:rPr lang="en-US" altLang="zh-CN" sz="2000" dirty="0" smtClean="0"/>
              <a:t>1</a:t>
            </a:r>
            <a:r>
              <a:rPr lang="en-US" altLang="zh-CN" sz="2000" dirty="0" smtClean="0">
                <a:sym typeface="Symbol"/>
              </a:rPr>
              <a:t>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34</a:t>
            </a:r>
            <a:r>
              <a:rPr lang="en-US" altLang="zh-CN" sz="2000" dirty="0" smtClean="0"/>
              <a:t>cm</a:t>
            </a:r>
            <a:r>
              <a:rPr lang="en-US" altLang="zh-CN" sz="2000" baseline="30000" dirty="0" smtClean="0"/>
              <a:t>-2</a:t>
            </a:r>
            <a:r>
              <a:rPr lang="en-US" altLang="zh-CN" sz="2000" dirty="0" smtClean="0"/>
              <a:t>s</a:t>
            </a:r>
            <a:r>
              <a:rPr lang="en-US" altLang="zh-CN" sz="2000" baseline="30000" dirty="0" smtClean="0"/>
              <a:t>-1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18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3593602" y="1598330"/>
            <a:ext cx="5437318" cy="1254606"/>
            <a:chOff x="3593602" y="1598330"/>
            <a:chExt cx="5437318" cy="1254606"/>
          </a:xfrm>
        </p:grpSpPr>
        <p:sp>
          <p:nvSpPr>
            <p:cNvPr id="5" name="椭圆 4"/>
            <p:cNvSpPr/>
            <p:nvPr/>
          </p:nvSpPr>
          <p:spPr>
            <a:xfrm>
              <a:off x="3707904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3809628" y="1963588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93602" y="159833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059832" y="22516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6629" y="1882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first </a:t>
            </a:r>
            <a:r>
              <a:rPr lang="en-US" altLang="zh-CN" sz="2000" dirty="0">
                <a:solidFill>
                  <a:prstClr val="black"/>
                </a:solidFill>
              </a:rPr>
              <a:t>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9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3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DA bandwidth optimization without damping</a:t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46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srgbClr val="002060"/>
                </a:solidFill>
              </a:rPr>
              <a:t>1.4%</a:t>
            </a:r>
            <a:r>
              <a:rPr lang="en-US" altLang="zh-CN" sz="2400" dirty="0" smtClean="0">
                <a:solidFill>
                  <a:prstClr val="black"/>
                </a:solidFill>
              </a:rPr>
              <a:t>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 (on-momentum): </a:t>
            </a:r>
            <a:r>
              <a:rPr lang="en-US" altLang="zh-CN" sz="2400" dirty="0" smtClean="0">
                <a:solidFill>
                  <a:srgbClr val="FF0000"/>
                </a:solidFill>
              </a:rPr>
              <a:t>32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60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  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 with IR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Add symmetry in arc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  - open damping effect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7504" y="1656295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1228</Words>
  <Application>Microsoft Office PowerPoint</Application>
  <PresentationFormat>全屏显示(4:3)</PresentationFormat>
  <Paragraphs>453</Paragraphs>
  <Slides>21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Equation</vt:lpstr>
      <vt:lpstr>CEPC parameter optimization and lattice design</vt:lpstr>
      <vt:lpstr>parameter for CEPC partial double ring （wangdou20161012）</vt:lpstr>
      <vt:lpstr>Parameter for single ring （wangdou20160923）</vt:lpstr>
      <vt:lpstr>PowerPoint 演示文稿</vt:lpstr>
      <vt:lpstr>主环达标参数</vt:lpstr>
      <vt:lpstr>Non-interleave sextupoles in arc (90/90 FODO)</vt:lpstr>
      <vt:lpstr> Partial double ring FFS design with crab sextupoles</vt:lpstr>
      <vt:lpstr>Combine with partial double ring lattice</vt:lpstr>
      <vt:lpstr>DA bandwidth optimization without damping (knob arc sextupoles)</vt:lpstr>
      <vt:lpstr>CEPC damping ring requirement</vt:lpstr>
      <vt:lpstr>Damping ring 达标参数</vt:lpstr>
      <vt:lpstr>CEPC DR design</vt:lpstr>
      <vt:lpstr>DR lattice design</vt:lpstr>
      <vt:lpstr>DA</vt:lpstr>
      <vt:lpstr>Primary design for bunch compressor</vt:lpstr>
      <vt:lpstr>Parameter design</vt:lpstr>
      <vt:lpstr>Parameters of CEPC bunch compressor</vt:lpstr>
      <vt:lpstr>Check Yiwei’s lattice</vt:lpstr>
      <vt:lpstr>Check Yiwei’s lattice （ shorter bunch 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 parameter optimization and lattice design</dc:title>
  <dc:creator>Dou</dc:creator>
  <cp:lastModifiedBy>Dou</cp:lastModifiedBy>
  <cp:revision>42</cp:revision>
  <dcterms:created xsi:type="dcterms:W3CDTF">2016-09-26T02:38:00Z</dcterms:created>
  <dcterms:modified xsi:type="dcterms:W3CDTF">2016-10-14T08:16:45Z</dcterms:modified>
</cp:coreProperties>
</file>