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6" r:id="rId3"/>
    <p:sldId id="258" r:id="rId4"/>
    <p:sldId id="259" r:id="rId5"/>
    <p:sldId id="260" r:id="rId6"/>
    <p:sldId id="263" r:id="rId7"/>
    <p:sldId id="264" r:id="rId8"/>
    <p:sldId id="261" r:id="rId9"/>
    <p:sldId id="262" r:id="rId10"/>
    <p:sldId id="265" r:id="rId1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108" y="4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89E00A-C513-4D4D-A947-B0711C36CFCD}" type="datetimeFigureOut">
              <a:rPr lang="zh-CN" altLang="en-US" smtClean="0"/>
              <a:t>2016/10/11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3A086C-5A2C-4980-ABFE-9AAC14A7145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2234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Test22rad, @acc-ap03-04-06-07-08-09, 300 </a:t>
            </a:r>
            <a:r>
              <a:rPr lang="zh-CN" altLang="en-US" dirty="0" smtClean="0"/>
              <a:t>个节点，运行</a:t>
            </a:r>
            <a:r>
              <a:rPr lang="en-US" altLang="zh-CN" dirty="0" smtClean="0"/>
              <a:t>4</a:t>
            </a:r>
            <a:r>
              <a:rPr lang="zh-CN" altLang="en-US" dirty="0" smtClean="0"/>
              <a:t>天没有中断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90F5BF-CA25-47D5-A462-4E1E03F5AA7A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55722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92810E-903A-4E21-9062-E1369AD781CA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988982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@acc-ap06, 8-16, 8:55, 16:00</a:t>
            </a:r>
            <a:r>
              <a:rPr lang="en-US" altLang="zh-CN" baseline="0" dirty="0" smtClean="0"/>
              <a:t> </a:t>
            </a:r>
            <a:r>
              <a:rPr lang="zh-CN" altLang="en-US" baseline="0" dirty="0" smtClean="0"/>
              <a:t>停止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90F5BF-CA25-47D5-A462-4E1E03F5AA7A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52882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5B93C-D751-4552-AC55-386B45CC5055}" type="datetimeFigureOut">
              <a:rPr lang="zh-CN" altLang="en-US" smtClean="0"/>
              <a:t>2016/10/11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8DE0A-8CC2-4F09-96CE-D6BFAD86F63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9803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5B93C-D751-4552-AC55-386B45CC5055}" type="datetimeFigureOut">
              <a:rPr lang="zh-CN" altLang="en-US" smtClean="0"/>
              <a:t>2016/10/11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8DE0A-8CC2-4F09-96CE-D6BFAD86F63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91848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5B93C-D751-4552-AC55-386B45CC5055}" type="datetimeFigureOut">
              <a:rPr lang="zh-CN" altLang="en-US" smtClean="0"/>
              <a:t>2016/10/11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8DE0A-8CC2-4F09-96CE-D6BFAD86F63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82050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5B93C-D751-4552-AC55-386B45CC5055}" type="datetimeFigureOut">
              <a:rPr lang="zh-CN" altLang="en-US" smtClean="0"/>
              <a:t>2016/10/11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8DE0A-8CC2-4F09-96CE-D6BFAD86F63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0323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5B93C-D751-4552-AC55-386B45CC5055}" type="datetimeFigureOut">
              <a:rPr lang="zh-CN" altLang="en-US" smtClean="0"/>
              <a:t>2016/10/11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8DE0A-8CC2-4F09-96CE-D6BFAD86F63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71565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5B93C-D751-4552-AC55-386B45CC5055}" type="datetimeFigureOut">
              <a:rPr lang="zh-CN" altLang="en-US" smtClean="0"/>
              <a:t>2016/10/11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8DE0A-8CC2-4F09-96CE-D6BFAD86F63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1910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5B93C-D751-4552-AC55-386B45CC5055}" type="datetimeFigureOut">
              <a:rPr lang="zh-CN" altLang="en-US" smtClean="0"/>
              <a:t>2016/10/11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8DE0A-8CC2-4F09-96CE-D6BFAD86F63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3182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5B93C-D751-4552-AC55-386B45CC5055}" type="datetimeFigureOut">
              <a:rPr lang="zh-CN" altLang="en-US" smtClean="0"/>
              <a:t>2016/10/11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8DE0A-8CC2-4F09-96CE-D6BFAD86F63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6210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5B93C-D751-4552-AC55-386B45CC5055}" type="datetimeFigureOut">
              <a:rPr lang="zh-CN" altLang="en-US" smtClean="0"/>
              <a:t>2016/10/11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8DE0A-8CC2-4F09-96CE-D6BFAD86F63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5605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5B93C-D751-4552-AC55-386B45CC5055}" type="datetimeFigureOut">
              <a:rPr lang="zh-CN" altLang="en-US" smtClean="0"/>
              <a:t>2016/10/11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8DE0A-8CC2-4F09-96CE-D6BFAD86F63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81116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5B93C-D751-4552-AC55-386B45CC5055}" type="datetimeFigureOut">
              <a:rPr lang="zh-CN" altLang="en-US" smtClean="0"/>
              <a:t>2016/10/11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8DE0A-8CC2-4F09-96CE-D6BFAD86F63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76942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75B93C-D751-4552-AC55-386B45CC5055}" type="datetimeFigureOut">
              <a:rPr lang="zh-CN" altLang="en-US" smtClean="0"/>
              <a:t>2016/10/11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8DE0A-8CC2-4F09-96CE-D6BFAD86F63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71337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7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3.emf"/><Relationship Id="rId4" Type="http://schemas.openxmlformats.org/officeDocument/2006/relationships/image" Target="../media/image12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Analysis of Chromaticity of WD-PDR4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ZHANG, Yuan and WANG, Dou</a:t>
            </a:r>
          </a:p>
          <a:p>
            <a:r>
              <a:rPr lang="en-US" altLang="zh-CN" smtClean="0"/>
              <a:t>2016-10-14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27531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Chromatic Correction with </a:t>
            </a:r>
            <a:r>
              <a:rPr lang="en-US" altLang="zh-CN" dirty="0" err="1" smtClean="0"/>
              <a:t>Octupoles</a:t>
            </a:r>
            <a:r>
              <a:rPr lang="en-US" altLang="zh-CN" dirty="0" smtClean="0"/>
              <a:t> </a:t>
            </a:r>
            <a:r>
              <a:rPr lang="en-US" altLang="zh-CN" dirty="0"/>
              <a:t>in </a:t>
            </a:r>
            <a:r>
              <a:rPr lang="en-US" altLang="zh-CN" dirty="0" smtClean="0"/>
              <a:t>IR</a:t>
            </a:r>
            <a:br>
              <a:rPr lang="en-US" altLang="zh-CN" dirty="0" smtClean="0"/>
            </a:br>
            <a:r>
              <a:rPr lang="zh-CN" altLang="en-US" dirty="0" smtClean="0"/>
              <a:t>（</a:t>
            </a:r>
            <a:r>
              <a:rPr lang="en-US" altLang="zh-CN" dirty="0" smtClean="0"/>
              <a:t>test8</a:t>
            </a:r>
            <a:r>
              <a:rPr lang="zh-CN" altLang="en-US" dirty="0" smtClean="0"/>
              <a:t>，）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err="1"/>
              <a:t>DeltaP</a:t>
            </a:r>
            <a:r>
              <a:rPr lang="en-US" altLang="zh-CN" dirty="0"/>
              <a:t>: (-0.01, 0.01) with step </a:t>
            </a:r>
            <a:r>
              <a:rPr lang="en-US" altLang="zh-CN" dirty="0" smtClean="0"/>
              <a:t>0.001</a:t>
            </a:r>
          </a:p>
          <a:p>
            <a:r>
              <a:rPr lang="en-US" altLang="zh-CN" dirty="0" smtClean="0"/>
              <a:t>Bound: k3 (-1000,1000), constraint (-2000, 2000)</a:t>
            </a:r>
            <a:endParaRPr lang="zh-CN" altLang="en-US" dirty="0"/>
          </a:p>
          <a:p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548" y="3242195"/>
            <a:ext cx="3281596" cy="198423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609033" y="2872863"/>
            <a:ext cx="2969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2</a:t>
            </a:r>
            <a:r>
              <a:rPr lang="en-US" altLang="zh-CN" baseline="30000" dirty="0" smtClean="0"/>
              <a:t>nd</a:t>
            </a:r>
            <a:r>
              <a:rPr lang="en-US" altLang="zh-CN" dirty="0" smtClean="0"/>
              <a:t> order chromaticity: 16500 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文本框 5"/>
              <p:cNvSpPr txBox="1"/>
              <p:nvPr/>
            </p:nvSpPr>
            <p:spPr>
              <a:xfrm>
                <a:off x="6096000" y="728155"/>
                <a:ext cx="6393133" cy="2153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 smtClean="0"/>
                  <a:t>The 2</a:t>
                </a:r>
                <a:r>
                  <a:rPr lang="en-US" altLang="zh-CN" baseline="30000" dirty="0" smtClean="0"/>
                  <a:t>nd</a:t>
                </a:r>
                <a:r>
                  <a:rPr lang="en-US" altLang="zh-CN" dirty="0" smtClean="0"/>
                  <a:t> order vertical chromaticity by a </a:t>
                </a:r>
                <a:r>
                  <a:rPr lang="en-US" altLang="zh-CN" dirty="0" err="1" smtClean="0"/>
                  <a:t>octupole</a:t>
                </a:r>
                <a:r>
                  <a:rPr lang="en-US" altLang="zh-CN" dirty="0" smtClean="0"/>
                  <a:t>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den>
                    </m:f>
                    <m:sSubSup>
                      <m:sSub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</m:oMath>
                </a14:m>
                <a:endParaRPr lang="en-US" altLang="zh-CN" dirty="0" smtClean="0"/>
              </a:p>
              <a:p>
                <a:r>
                  <a:rPr lang="en-US" altLang="zh-CN" dirty="0" smtClean="0"/>
                  <a:t>Maximum </a:t>
                </a:r>
                <a:r>
                  <a:rPr lang="en-US" altLang="zh-CN" dirty="0" err="1" smtClean="0"/>
                  <a:t>poleface</a:t>
                </a:r>
                <a:r>
                  <a:rPr lang="en-US" altLang="zh-CN" dirty="0" smtClean="0"/>
                  <a:t> magnetic field is 0.1~0.2T</a:t>
                </a:r>
              </a:p>
              <a:p>
                <a:r>
                  <a:rPr lang="en-US" altLang="zh-CN" dirty="0" smtClean="0"/>
                  <a:t>Aperture of </a:t>
                </a:r>
                <a:r>
                  <a:rPr lang="en-US" altLang="zh-CN" dirty="0" err="1" smtClean="0"/>
                  <a:t>octupole</a:t>
                </a:r>
                <a:r>
                  <a:rPr lang="en-US" altLang="zh-CN" dirty="0" smtClean="0"/>
                  <a:t> is assumed as 20mm, Length: 1m</a:t>
                </a:r>
              </a:p>
              <a:p>
                <a:r>
                  <a:rPr lang="en-US" altLang="zh-CN" dirty="0" smtClean="0"/>
                  <a:t>The maximum k3 is about 1000. [in SAD] </a:t>
                </a:r>
              </a:p>
              <a:p>
                <a:endParaRPr lang="en-US" altLang="zh-CN" dirty="0" smtClean="0"/>
              </a:p>
              <a:p>
                <a:r>
                  <a:rPr lang="en-US" altLang="zh-CN" dirty="0" smtClean="0"/>
                  <a:t>If we only use one </a:t>
                </a:r>
                <a:r>
                  <a:rPr lang="en-US" altLang="zh-CN" dirty="0" err="1" smtClean="0"/>
                  <a:t>octupole</a:t>
                </a:r>
                <a:r>
                  <a:rPr lang="en-US" altLang="zh-CN" dirty="0" smtClean="0"/>
                  <a:t> , the most effective one should be 50000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6" name="文本框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728155"/>
                <a:ext cx="6393133" cy="2153666"/>
              </a:xfrm>
              <a:prstGeom prst="rect">
                <a:avLst/>
              </a:prstGeom>
              <a:blipFill rotWithShape="0">
                <a:blip r:embed="rId4"/>
                <a:stretch>
                  <a:fillRect l="-763" b="-339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图片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07311" y="3016759"/>
            <a:ext cx="4063599" cy="2405096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44669" y="2930112"/>
            <a:ext cx="4347331" cy="2608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8803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Test22rad</a:t>
            </a:r>
            <a:r>
              <a:rPr lang="zh-CN" altLang="en-US" dirty="0" smtClean="0"/>
              <a:t>，</a:t>
            </a:r>
            <a:r>
              <a:rPr lang="en-US" altLang="zh-CN" dirty="0" smtClean="0"/>
              <a:t>phase-advance + arc sext + </a:t>
            </a:r>
            <a:r>
              <a:rPr lang="en-US" altLang="zh-CN" dirty="0" err="1" smtClean="0"/>
              <a:t>ir</a:t>
            </a:r>
            <a:r>
              <a:rPr lang="en-US" altLang="zh-CN" dirty="0" smtClean="0"/>
              <a:t> sext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999" y="2119271"/>
            <a:ext cx="5688001" cy="3405861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0" y="2119270"/>
            <a:ext cx="5688001" cy="3405861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75741" y="1443853"/>
            <a:ext cx="8645761" cy="5114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1206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2</a:t>
            </a:r>
            <a:r>
              <a:rPr lang="en-US" altLang="zh-CN" baseline="30000" dirty="0" smtClean="0"/>
              <a:t>nd</a:t>
            </a:r>
            <a:r>
              <a:rPr lang="en-US" altLang="zh-CN" dirty="0" smtClean="0"/>
              <a:t> order vertical chromaticity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i="1" smtClean="0">
                            <a:latin typeface="Cambria Math" panose="02040503050406030204" pitchFamily="18" charset="0"/>
                          </a:rPr>
                          <m:t>Q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𝛿</m:t>
                        </m:r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,0</m:t>
                        </m:r>
                      </m:sub>
                    </m:sSub>
                    <m:r>
                      <m:rPr>
                        <m:nor/>
                      </m:rPr>
                      <a:rPr lang="en-US" altLang="zh-CN" dirty="0" smtClean="0"/>
                      <m:t>+</m:t>
                    </m:r>
                    <m:sSub>
                      <m:sSubPr>
                        <m:ctrlP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𝜉</m:t>
                        </m:r>
                      </m:e>
                      <m:sub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,1</m:t>
                        </m:r>
                      </m:sub>
                    </m:sSub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𝛿</m:t>
                    </m:r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𝜉</m:t>
                        </m:r>
                      </m:e>
                      <m:sub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,2</m:t>
                        </m:r>
                      </m:sub>
                    </m:sSub>
                    <m:sSup>
                      <m:sSupPr>
                        <m:ctrlP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𝛿</m:t>
                        </m:r>
                      </m:e>
                      <m:sup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+…</m:t>
                    </m:r>
                  </m:oMath>
                </a14:m>
                <a:endParaRPr lang="en-US" altLang="zh-CN" dirty="0"/>
              </a:p>
              <a:p>
                <a:r>
                  <a:rPr lang="en-US" altLang="zh-CN" dirty="0" smtClean="0"/>
                  <a:t>PTC: 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00112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altLang="zh-CN" dirty="0" smtClean="0"/>
                  <a:t>-4.445e4</a:t>
                </a:r>
                <a:r>
                  <a:rPr lang="zh-CN" altLang="en-US" dirty="0" smtClean="0"/>
                  <a:t>*</a:t>
                </a:r>
                <a:r>
                  <a:rPr lang="en-US" altLang="zh-CN" dirty="0" smtClean="0"/>
                  <a:t>2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𝜉</m:t>
                        </m:r>
                      </m:e>
                      <m:sub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,2</m:t>
                        </m:r>
                      </m:sub>
                    </m:sSub>
                    <m:r>
                      <a:rPr lang="en-US" altLang="zh-CN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altLang="zh-CN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𝜋</m:t>
                        </m:r>
                      </m:den>
                    </m:f>
                    <m:f>
                      <m:fPr>
                        <m:ctrlPr>
                          <a:rPr lang="en-US" altLang="zh-CN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𝜕</m:t>
                        </m:r>
                        <m:sSub>
                          <m:sSubPr>
                            <m:ctrlPr>
                              <a:rPr lang="en-US" altLang="zh-CN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dirty="0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 altLang="zh-CN" b="0" i="1" dirty="0" smtClean="0">
                                <a:latin typeface="Cambria Math" panose="02040503050406030204" pitchFamily="18" charset="0"/>
                              </a:rPr>
                              <m:t>00112</m:t>
                            </m:r>
                          </m:sub>
                        </m:sSub>
                      </m:num>
                      <m:den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𝜕</m:t>
                        </m:r>
                        <m:sSub>
                          <m:sSubPr>
                            <m:ctrlPr>
                              <a:rPr lang="en-US" altLang="zh-CN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dirty="0" smtClean="0">
                                <a:latin typeface="Cambria Math" panose="02040503050406030204" pitchFamily="18" charset="0"/>
                              </a:rPr>
                              <m:t>𝐽</m:t>
                            </m:r>
                          </m:e>
                          <m:sub>
                            <m:r>
                              <a:rPr lang="en-US" altLang="zh-CN" b="0" i="1" dirty="0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den>
                    </m:f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dirty="0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 altLang="zh-CN" b="0" i="1" dirty="0" smtClean="0">
                                <a:latin typeface="Cambria Math" panose="02040503050406030204" pitchFamily="18" charset="0"/>
                              </a:rPr>
                              <m:t>00112</m:t>
                            </m:r>
                          </m:sub>
                        </m:sSub>
                      </m:num>
                      <m:den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𝜋</m:t>
                        </m:r>
                      </m:den>
                    </m:f>
                  </m:oMath>
                </a14:m>
                <a:r>
                  <a:rPr lang="en-US" altLang="zh-CN" dirty="0" smtClean="0"/>
                  <a:t>=</a:t>
                </a:r>
                <a:r>
                  <a:rPr lang="en-US" altLang="zh-CN" b="0" dirty="0" smtClean="0"/>
                  <a:t> </a:t>
                </a:r>
                <a:r>
                  <a:rPr lang="en-US" altLang="zh-CN" b="0" dirty="0" smtClean="0">
                    <a:solidFill>
                      <a:srgbClr val="FF0000"/>
                    </a:solidFill>
                  </a:rPr>
                  <a:t>1.415e4</a:t>
                </a:r>
                <a:endParaRPr lang="en-US" altLang="zh-CN" dirty="0">
                  <a:solidFill>
                    <a:srgbClr val="FF0000"/>
                  </a:solidFill>
                </a:endParaRPr>
              </a:p>
              <a:p>
                <a:r>
                  <a:rPr lang="en-US" altLang="zh-CN" dirty="0" smtClean="0"/>
                  <a:t>Sad Fitting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𝜉</m:t>
                        </m:r>
                      </m:e>
                      <m:sub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,2</m:t>
                        </m:r>
                      </m:sub>
                    </m:sSub>
                  </m:oMath>
                </a14:m>
                <a:r>
                  <a:rPr lang="en-US" altLang="zh-CN" dirty="0" smtClean="0"/>
                  <a:t>=</a:t>
                </a:r>
                <a:r>
                  <a:rPr lang="en-US" altLang="zh-CN" dirty="0" smtClean="0">
                    <a:solidFill>
                      <a:srgbClr val="FF0000"/>
                    </a:solidFill>
                  </a:rPr>
                  <a:t>1.405e4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𝜉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,2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=−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𝜉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,1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den>
                    </m:f>
                    <m:nary>
                      <m:naryPr>
                        <m:chr m:val="∮"/>
                        <m:limLoc m:val="undOvr"/>
                        <m:subHide m:val="on"/>
                        <m:supHide m:val="on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𝜂</m:t>
                                </m:r>
                              </m:e>
                              <m:sub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  <m:f>
                          <m:f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𝜕</m:t>
                            </m:r>
                            <m:sSub>
                              <m:sSub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𝛽</m:t>
                                </m:r>
                              </m:e>
                              <m:sub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sub>
                            </m:sSub>
                          </m:num>
                          <m:den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𝜕𝛿</m:t>
                            </m:r>
                          </m:den>
                        </m:f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𝑑𝑠</m:t>
                        </m:r>
                      </m:e>
                    </m:nary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den>
                    </m:f>
                    <m:nary>
                      <m:naryPr>
                        <m:chr m:val="∮"/>
                        <m:limLoc m:val="undOvr"/>
                        <m:subHide m:val="on"/>
                        <m:supHide m:val="on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sSub>
                              <m:sSub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𝜂</m:t>
                                </m:r>
                              </m:e>
                              <m:sub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𝛽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𝑑𝑠</m:t>
                        </m:r>
                      </m:e>
                    </m:nary>
                  </m:oMath>
                </a14:m>
                <a:endParaRPr lang="en-US" altLang="zh-CN" dirty="0" smtClean="0"/>
              </a:p>
              <a:p>
                <a:pPr lvl="1"/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𝑐𝑜𝑑</m:t>
                    </m:r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𝛿</m:t>
                        </m:r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𝑐𝑜𝑑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0+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𝜂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𝛿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𝜂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𝛿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+…</m:t>
                    </m:r>
                  </m:oMath>
                </a14:m>
                <a:endParaRPr lang="en-US" altLang="zh-CN" dirty="0" smtClean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𝜉</m:t>
                        </m:r>
                      </m:e>
                      <m:sub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,2</m:t>
                        </m:r>
                      </m:sub>
                    </m:sSub>
                  </m:oMath>
                </a14:m>
                <a:r>
                  <a:rPr lang="en-US" altLang="zh-CN" dirty="0" smtClean="0"/>
                  <a:t>=</a:t>
                </a:r>
                <a:r>
                  <a:rPr lang="en-US" altLang="zh-CN" dirty="0" smtClean="0">
                    <a:solidFill>
                      <a:srgbClr val="FF0000"/>
                    </a:solidFill>
                  </a:rPr>
                  <a:t>1.479e4</a:t>
                </a:r>
                <a:endParaRPr lang="en-US" altLang="zh-CN" dirty="0" smtClean="0">
                  <a:solidFill>
                    <a:srgbClr val="FF0000"/>
                  </a:solidFill>
                </a:endParaRPr>
              </a:p>
              <a:p>
                <a:pPr lvl="1"/>
                <a:endParaRPr lang="zh-CN" altLang="en-US" dirty="0"/>
              </a:p>
            </p:txBody>
          </p:sp>
        </mc:Choice>
        <mc:Fallback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b="-28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75473" y="2806660"/>
            <a:ext cx="3250286" cy="1857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8010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Source of 2</a:t>
            </a:r>
            <a:r>
              <a:rPr lang="en-US" altLang="zh-CN" baseline="30000" dirty="0" smtClean="0"/>
              <a:t>nd</a:t>
            </a:r>
            <a:r>
              <a:rPr lang="en-US" altLang="zh-CN" dirty="0" smtClean="0"/>
              <a:t> order vertical chromaticity</a:t>
            </a:r>
            <a:br>
              <a:rPr lang="en-US" altLang="zh-CN" dirty="0" smtClean="0"/>
            </a:br>
            <a:r>
              <a:rPr lang="en-US" altLang="zh-CN" dirty="0" smtClean="0"/>
              <a:t>Quadrupole</a:t>
            </a:r>
            <a:endParaRPr lang="zh-CN" altLang="en-US" dirty="0"/>
          </a:p>
        </p:txBody>
      </p:sp>
      <p:pic>
        <p:nvPicPr>
          <p:cNvPr id="8" name="内容占位符 7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9212" y="2401094"/>
            <a:ext cx="4219575" cy="3200400"/>
          </a:xfrm>
        </p:spPr>
      </p:pic>
      <p:pic>
        <p:nvPicPr>
          <p:cNvPr id="9" name="内容占位符 8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2396331"/>
            <a:ext cx="4267200" cy="3209925"/>
          </a:xfrm>
        </p:spPr>
      </p:pic>
      <p:sp>
        <p:nvSpPr>
          <p:cNvPr id="10" name="文本框 9"/>
          <p:cNvSpPr txBox="1"/>
          <p:nvPr/>
        </p:nvSpPr>
        <p:spPr>
          <a:xfrm>
            <a:off x="6738257" y="1845343"/>
            <a:ext cx="43522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i="1" dirty="0" smtClean="0">
                <a:solidFill>
                  <a:srgbClr val="FF0000"/>
                </a:solidFill>
              </a:rPr>
              <a:t>Final focus Q in Y</a:t>
            </a:r>
            <a:endParaRPr lang="zh-CN" altLang="en-US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969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Source of 2</a:t>
            </a:r>
            <a:r>
              <a:rPr lang="en-US" altLang="zh-CN" baseline="30000" dirty="0" smtClean="0"/>
              <a:t>nd</a:t>
            </a:r>
            <a:r>
              <a:rPr lang="en-US" altLang="zh-CN" dirty="0" smtClean="0"/>
              <a:t> order vertical chromaticity</a:t>
            </a:r>
            <a:br>
              <a:rPr lang="en-US" altLang="zh-CN" dirty="0" smtClean="0"/>
            </a:br>
            <a:r>
              <a:rPr lang="en-US" altLang="zh-CN" dirty="0" err="1" smtClean="0"/>
              <a:t>Sextupole</a:t>
            </a:r>
            <a:endParaRPr lang="zh-CN" altLang="en-US" dirty="0"/>
          </a:p>
        </p:txBody>
      </p:sp>
      <p:pic>
        <p:nvPicPr>
          <p:cNvPr id="6" name="内容占位符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9212" y="2401094"/>
            <a:ext cx="4219575" cy="3200400"/>
          </a:xfrm>
        </p:spPr>
      </p:pic>
      <p:pic>
        <p:nvPicPr>
          <p:cNvPr id="7" name="内容占位符 6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3212" y="2382044"/>
            <a:ext cx="4219575" cy="3238500"/>
          </a:xfrm>
        </p:spPr>
      </p:pic>
      <p:sp>
        <p:nvSpPr>
          <p:cNvPr id="8" name="矩形 7"/>
          <p:cNvSpPr/>
          <p:nvPr/>
        </p:nvSpPr>
        <p:spPr>
          <a:xfrm>
            <a:off x="6458285" y="1851700"/>
            <a:ext cx="47920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i="1" dirty="0" smtClean="0">
                <a:solidFill>
                  <a:srgbClr val="FF0000"/>
                </a:solidFill>
              </a:rPr>
              <a:t>Main vertical chromaticity correction </a:t>
            </a:r>
            <a:r>
              <a:rPr lang="en-US" altLang="zh-CN" b="1" i="1" dirty="0" err="1" smtClean="0">
                <a:solidFill>
                  <a:srgbClr val="FF0000"/>
                </a:solidFill>
              </a:rPr>
              <a:t>sextupoles</a:t>
            </a:r>
            <a:endParaRPr lang="zh-CN" altLang="en-US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0321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91" t="4438" r="21161" b="23585"/>
          <a:stretch/>
        </p:blipFill>
        <p:spPr bwMode="auto">
          <a:xfrm>
            <a:off x="4232589" y="2333172"/>
            <a:ext cx="4265608" cy="3607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组合 6"/>
          <p:cNvGrpSpPr/>
          <p:nvPr/>
        </p:nvGrpSpPr>
        <p:grpSpPr>
          <a:xfrm>
            <a:off x="5117602" y="1598330"/>
            <a:ext cx="5437318" cy="1254606"/>
            <a:chOff x="3593602" y="1598330"/>
            <a:chExt cx="5437318" cy="1254606"/>
          </a:xfrm>
        </p:grpSpPr>
        <p:sp>
          <p:nvSpPr>
            <p:cNvPr id="5" name="椭圆 4"/>
            <p:cNvSpPr/>
            <p:nvPr/>
          </p:nvSpPr>
          <p:spPr>
            <a:xfrm>
              <a:off x="3707904" y="2276872"/>
              <a:ext cx="203448" cy="576064"/>
            </a:xfrm>
            <a:prstGeom prst="ellipse">
              <a:avLst/>
            </a:prstGeom>
            <a:solidFill>
              <a:schemeClr val="bg1">
                <a:alpha val="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0" name="直接箭头连接符 9"/>
            <p:cNvCxnSpPr/>
            <p:nvPr/>
          </p:nvCxnSpPr>
          <p:spPr>
            <a:xfrm>
              <a:off x="3809628" y="1963588"/>
              <a:ext cx="0" cy="28803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3593602" y="1598330"/>
              <a:ext cx="20162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/>
                <a:t>Crab </a:t>
              </a:r>
              <a:r>
                <a:rPr lang="en-US" altLang="zh-CN" dirty="0" err="1"/>
                <a:t>sextupole</a:t>
              </a:r>
              <a:endParaRPr lang="zh-CN" altLang="en-US" dirty="0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6259120" y="1836898"/>
              <a:ext cx="2771800" cy="646331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altLang="zh-CN" i="1" dirty="0"/>
                <a:t>Critical energy: </a:t>
              </a:r>
              <a:r>
                <a:rPr lang="en-US" altLang="zh-CN" i="1" dirty="0" err="1"/>
                <a:t>E</a:t>
              </a:r>
              <a:r>
                <a:rPr lang="en-US" altLang="zh-CN" dirty="0" err="1"/>
                <a:t>c</a:t>
              </a:r>
              <a:r>
                <a:rPr lang="en-US" altLang="zh-CN" dirty="0"/>
                <a:t>=190 </a:t>
              </a:r>
              <a:r>
                <a:rPr lang="en-US" altLang="zh-CN" dirty="0" err="1"/>
                <a:t>keV</a:t>
              </a:r>
              <a:endParaRPr lang="en-US" altLang="zh-CN" dirty="0"/>
            </a:p>
            <a:p>
              <a:r>
                <a:rPr lang="en-US" altLang="zh-CN" i="1" dirty="0"/>
                <a:t>Dipole strength</a:t>
              </a:r>
              <a:r>
                <a:rPr lang="en-US" altLang="zh-CN" dirty="0"/>
                <a:t>: B=0.019 T</a:t>
              </a:r>
              <a:endParaRPr lang="zh-CN" altLang="en-US" dirty="0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91544" y="188640"/>
            <a:ext cx="8229600" cy="936104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 Partial double ring FFS design with crab </a:t>
            </a:r>
            <a:r>
              <a:rPr lang="en-US" altLang="zh-CN" dirty="0" err="1" smtClean="0"/>
              <a:t>sextupoles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063552" y="1689107"/>
            <a:ext cx="21602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/>
              <a:t>Betax</a:t>
            </a:r>
            <a:r>
              <a:rPr lang="en-US" altLang="zh-CN" dirty="0"/>
              <a:t>=0.25m</a:t>
            </a:r>
          </a:p>
          <a:p>
            <a:r>
              <a:rPr lang="en-US" altLang="zh-CN" dirty="0" err="1"/>
              <a:t>Betay</a:t>
            </a:r>
            <a:r>
              <a:rPr lang="en-US" altLang="zh-CN" dirty="0"/>
              <a:t>=0.00136m</a:t>
            </a:r>
          </a:p>
          <a:p>
            <a:r>
              <a:rPr lang="en-US" altLang="zh-CN" dirty="0"/>
              <a:t>K2hs=26.8 m</a:t>
            </a:r>
            <a:r>
              <a:rPr lang="en-US" altLang="zh-CN" baseline="30000" dirty="0"/>
              <a:t>-3</a:t>
            </a:r>
          </a:p>
          <a:p>
            <a:r>
              <a:rPr lang="en-US" altLang="zh-CN" dirty="0"/>
              <a:t>K2vs=32.2 m</a:t>
            </a:r>
            <a:r>
              <a:rPr lang="en-US" altLang="zh-CN" baseline="30000" dirty="0"/>
              <a:t>-3</a:t>
            </a:r>
            <a:endParaRPr lang="zh-CN" altLang="en-US" baseline="30000" dirty="0"/>
          </a:p>
        </p:txBody>
      </p:sp>
      <p:cxnSp>
        <p:nvCxnSpPr>
          <p:cNvPr id="8" name="直接箭头连接符 7"/>
          <p:cNvCxnSpPr/>
          <p:nvPr/>
        </p:nvCxnSpPr>
        <p:spPr>
          <a:xfrm>
            <a:off x="4583832" y="2251620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360629" y="188228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IP</a:t>
            </a:r>
          </a:p>
        </p:txBody>
      </p:sp>
      <p:sp>
        <p:nvSpPr>
          <p:cNvPr id="17" name="矩形 16"/>
          <p:cNvSpPr/>
          <p:nvPr/>
        </p:nvSpPr>
        <p:spPr>
          <a:xfrm>
            <a:off x="1800673" y="6190174"/>
            <a:ext cx="8748464" cy="40011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zh-CN" sz="2000" dirty="0">
                <a:solidFill>
                  <a:prstClr val="black"/>
                </a:solidFill>
              </a:rPr>
              <a:t>T</a:t>
            </a:r>
            <a:r>
              <a:rPr lang="en-US" altLang="zh-CN" sz="2000" dirty="0">
                <a:solidFill>
                  <a:prstClr val="black"/>
                </a:solidFill>
              </a:rPr>
              <a:t>he first </a:t>
            </a:r>
            <a:r>
              <a:rPr lang="en-US" altLang="zh-CN" sz="2000" dirty="0">
                <a:solidFill>
                  <a:prstClr val="black"/>
                </a:solidFill>
              </a:rPr>
              <a:t>FFS </a:t>
            </a:r>
            <a:r>
              <a:rPr lang="en-US" altLang="zh-CN" sz="2000" dirty="0" err="1">
                <a:solidFill>
                  <a:prstClr val="black"/>
                </a:solidFill>
              </a:rPr>
              <a:t>sextupoles</a:t>
            </a:r>
            <a:r>
              <a:rPr lang="en-US" altLang="zh-CN" sz="2000" dirty="0">
                <a:solidFill>
                  <a:prstClr val="black"/>
                </a:solidFill>
              </a:rPr>
              <a:t> of the CCS-Y section </a:t>
            </a:r>
            <a:r>
              <a:rPr lang="en-US" altLang="zh-CN" sz="2000" dirty="0">
                <a:solidFill>
                  <a:prstClr val="black"/>
                </a:solidFill>
              </a:rPr>
              <a:t>work </a:t>
            </a:r>
            <a:r>
              <a:rPr lang="en-US" altLang="zh-CN" sz="2000" dirty="0">
                <a:solidFill>
                  <a:prstClr val="black"/>
                </a:solidFill>
              </a:rPr>
              <a:t>as the crab </a:t>
            </a:r>
            <a:r>
              <a:rPr lang="en-US" altLang="zh-CN" sz="2000" dirty="0" err="1">
                <a:solidFill>
                  <a:prstClr val="black"/>
                </a:solidFill>
              </a:rPr>
              <a:t>sextupoles</a:t>
            </a:r>
            <a:r>
              <a:rPr lang="en-US" altLang="zh-CN" sz="2000" dirty="0">
                <a:solidFill>
                  <a:prstClr val="black"/>
                </a:solidFill>
              </a:rPr>
              <a:t>.</a:t>
            </a:r>
            <a:endParaRPr lang="zh-CN" altLang="en-US" sz="2000" dirty="0">
              <a:solidFill>
                <a:prstClr val="black"/>
              </a:solidFill>
            </a:endParaRPr>
          </a:p>
        </p:txBody>
      </p:sp>
      <p:sp>
        <p:nvSpPr>
          <p:cNvPr id="6" name="右中括号 5"/>
          <p:cNvSpPr/>
          <p:nvPr/>
        </p:nvSpPr>
        <p:spPr>
          <a:xfrm rot="16200000">
            <a:off x="5958634" y="1187693"/>
            <a:ext cx="274736" cy="2016224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1" name="直接箭头连接符 10"/>
          <p:cNvCxnSpPr/>
          <p:nvPr/>
        </p:nvCxnSpPr>
        <p:spPr>
          <a:xfrm>
            <a:off x="7248129" y="2195806"/>
            <a:ext cx="360040" cy="906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421320" y="6565202"/>
            <a:ext cx="2133600" cy="36512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t>6</a:t>
            </a:fld>
            <a:endParaRPr lang="zh-CN" altLang="en-US" dirty="0"/>
          </a:p>
        </p:txBody>
      </p:sp>
      <p:sp>
        <p:nvSpPr>
          <p:cNvPr id="14" name="文本框 13"/>
          <p:cNvSpPr txBox="1"/>
          <p:nvPr/>
        </p:nvSpPr>
        <p:spPr>
          <a:xfrm>
            <a:off x="512618" y="4059382"/>
            <a:ext cx="1288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Wang Dou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72783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65614" y="116632"/>
            <a:ext cx="8391939" cy="1008112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Combine with partial double ring lattice</a:t>
            </a:r>
            <a:endParaRPr lang="zh-CN" alt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6179" y="1412779"/>
            <a:ext cx="8461375" cy="2560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5" name="组合 14"/>
          <p:cNvGrpSpPr/>
          <p:nvPr/>
        </p:nvGrpSpPr>
        <p:grpSpPr>
          <a:xfrm>
            <a:off x="1984174" y="4175774"/>
            <a:ext cx="8185154" cy="2319944"/>
            <a:chOff x="460174" y="4330690"/>
            <a:chExt cx="8185154" cy="2319944"/>
          </a:xfrm>
        </p:grpSpPr>
        <p:grpSp>
          <p:nvGrpSpPr>
            <p:cNvPr id="13" name="组合 12"/>
            <p:cNvGrpSpPr/>
            <p:nvPr/>
          </p:nvGrpSpPr>
          <p:grpSpPr>
            <a:xfrm>
              <a:off x="460174" y="4330690"/>
              <a:ext cx="8185154" cy="2319944"/>
              <a:chOff x="584941" y="4365104"/>
              <a:chExt cx="8185154" cy="2319944"/>
            </a:xfrm>
          </p:grpSpPr>
          <p:pic>
            <p:nvPicPr>
              <p:cNvPr id="22530" name="Picture 2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84941" y="4365104"/>
                <a:ext cx="8185154" cy="23199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22531" name="Picture 3"/>
              <p:cNvPicPr>
                <a:picLocks noChangeAspect="1" noChangeArrowheads="1"/>
              </p:cNvPicPr>
              <p:nvPr/>
            </p:nvPicPr>
            <p:blipFill rotWithShape="1"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4959" b="6239"/>
              <a:stretch/>
            </p:blipFill>
            <p:spPr bwMode="auto">
              <a:xfrm>
                <a:off x="1925402" y="4941168"/>
                <a:ext cx="5598926" cy="14375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6" name="TextBox 5"/>
              <p:cNvSpPr txBox="1"/>
              <p:nvPr/>
            </p:nvSpPr>
            <p:spPr>
              <a:xfrm>
                <a:off x="5096870" y="5490662"/>
                <a:ext cx="13681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b="1" dirty="0"/>
                  <a:t>30 </a:t>
                </a:r>
                <a:r>
                  <a:rPr lang="en-US" altLang="zh-CN" b="1" dirty="0" err="1"/>
                  <a:t>mrad</a:t>
                </a:r>
                <a:endParaRPr lang="zh-CN" altLang="en-US" b="1" dirty="0"/>
              </a:p>
            </p:txBody>
          </p:sp>
          <p:sp>
            <p:nvSpPr>
              <p:cNvPr id="11" name="矩形 10"/>
              <p:cNvSpPr/>
              <p:nvPr/>
            </p:nvSpPr>
            <p:spPr>
              <a:xfrm>
                <a:off x="7545556" y="5447618"/>
                <a:ext cx="65594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CN" dirty="0"/>
                  <a:t>10 m</a:t>
                </a:r>
                <a:endParaRPr lang="en-US" altLang="zh-CN" dirty="0"/>
              </a:p>
            </p:txBody>
          </p:sp>
        </p:grpSp>
        <p:cxnSp>
          <p:nvCxnSpPr>
            <p:cNvPr id="8" name="直接箭头连接符 7"/>
            <p:cNvCxnSpPr/>
            <p:nvPr/>
          </p:nvCxnSpPr>
          <p:spPr>
            <a:xfrm>
              <a:off x="7398109" y="4941168"/>
              <a:ext cx="1452" cy="1382232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组合 11"/>
          <p:cNvGrpSpPr/>
          <p:nvPr/>
        </p:nvGrpSpPr>
        <p:grpSpPr>
          <a:xfrm>
            <a:off x="5524187" y="1988840"/>
            <a:ext cx="1329513" cy="2798458"/>
            <a:chOff x="4106583" y="1988840"/>
            <a:chExt cx="1071264" cy="2798458"/>
          </a:xfrm>
        </p:grpSpPr>
        <p:sp>
          <p:nvSpPr>
            <p:cNvPr id="3" name="椭圆 2"/>
            <p:cNvSpPr/>
            <p:nvPr/>
          </p:nvSpPr>
          <p:spPr>
            <a:xfrm>
              <a:off x="4106583" y="1988840"/>
              <a:ext cx="1071264" cy="936104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0" name="直接箭头连接符 9"/>
            <p:cNvCxnSpPr/>
            <p:nvPr/>
          </p:nvCxnSpPr>
          <p:spPr>
            <a:xfrm flipH="1">
              <a:off x="4551817" y="3125323"/>
              <a:ext cx="100532" cy="1661975"/>
            </a:xfrm>
            <a:prstGeom prst="straightConnector1">
              <a:avLst/>
            </a:prstGeom>
            <a:ln>
              <a:solidFill>
                <a:schemeClr val="tx1">
                  <a:lumMod val="85000"/>
                  <a:lumOff val="1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5498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Possible correction with </a:t>
            </a:r>
            <a:r>
              <a:rPr lang="en-US" altLang="zh-CN" dirty="0" err="1" smtClean="0"/>
              <a:t>Sextupole</a:t>
            </a:r>
            <a:r>
              <a:rPr lang="en-US" altLang="zh-CN" dirty="0" smtClean="0"/>
              <a:t> </a:t>
            </a:r>
            <a:endParaRPr lang="zh-CN" altLang="en-US" dirty="0"/>
          </a:p>
        </p:txBody>
      </p:sp>
      <p:pic>
        <p:nvPicPr>
          <p:cNvPr id="6" name="内容占位符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2401094"/>
            <a:ext cx="4267200" cy="3200400"/>
          </a:xfrm>
        </p:spPr>
      </p:pic>
      <p:sp>
        <p:nvSpPr>
          <p:cNvPr id="8" name="文本框 7"/>
          <p:cNvSpPr txBox="1"/>
          <p:nvPr/>
        </p:nvSpPr>
        <p:spPr>
          <a:xfrm>
            <a:off x="1719943" y="1690688"/>
            <a:ext cx="45284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i="1" dirty="0" smtClean="0">
                <a:solidFill>
                  <a:srgbClr val="FF0000"/>
                </a:solidFill>
              </a:rPr>
              <a:t>K2 = 1 is assumed</a:t>
            </a:r>
            <a:r>
              <a:rPr lang="en-US" altLang="zh-CN" dirty="0" smtClean="0"/>
              <a:t> </a:t>
            </a:r>
            <a:endParaRPr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7108371" y="1524000"/>
            <a:ext cx="3276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i="1" dirty="0" smtClean="0"/>
              <a:t>In the present design,</a:t>
            </a:r>
          </a:p>
          <a:p>
            <a:r>
              <a:rPr lang="en-US" altLang="zh-CN" b="1" i="1" dirty="0" smtClean="0"/>
              <a:t>VSFFS_L: K2 = -9.65</a:t>
            </a:r>
          </a:p>
          <a:p>
            <a:r>
              <a:rPr lang="en-US" altLang="zh-CN" b="1" i="1" dirty="0" smtClean="0"/>
              <a:t>VSFFS_R: K2 =  9.65</a:t>
            </a:r>
          </a:p>
        </p:txBody>
      </p:sp>
      <p:pic>
        <p:nvPicPr>
          <p:cNvPr id="11" name="内容占位符 10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2401094"/>
            <a:ext cx="4267200" cy="3200400"/>
          </a:xfrm>
        </p:spPr>
      </p:pic>
    </p:spTree>
    <p:extLst>
      <p:ext uri="{BB962C8B-B14F-4D97-AF65-F5344CB8AC3E}">
        <p14:creationId xmlns:p14="http://schemas.microsoft.com/office/powerpoint/2010/main" val="4193503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Possible correction with </a:t>
            </a:r>
            <a:r>
              <a:rPr lang="en-US" altLang="zh-CN" dirty="0" err="1" smtClean="0"/>
              <a:t>Octupole</a:t>
            </a:r>
            <a:endParaRPr lang="zh-CN" altLang="en-US" dirty="0"/>
          </a:p>
        </p:txBody>
      </p:sp>
      <p:pic>
        <p:nvPicPr>
          <p:cNvPr id="7" name="内容占位符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9212" y="2401094"/>
            <a:ext cx="4219575" cy="3200400"/>
          </a:xfrm>
        </p:spPr>
      </p:pic>
      <p:pic>
        <p:nvPicPr>
          <p:cNvPr id="8" name="内容占位符 7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3212" y="2401094"/>
            <a:ext cx="4219575" cy="3200400"/>
          </a:xfr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矩形 3"/>
              <p:cNvSpPr/>
              <p:nvPr/>
            </p:nvSpPr>
            <p:spPr>
              <a:xfrm>
                <a:off x="8918499" y="1006746"/>
                <a:ext cx="2685672" cy="81887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𝜉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,2</m:t>
                          </m:r>
                        </m:sub>
                      </m:sSub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  <m:nary>
                        <m:naryPr>
                          <m:chr m:val="∮"/>
                          <m:limLoc m:val="undOvr"/>
                          <m:subHide m:val="on"/>
                          <m:supHide m:val="on"/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  <m:sSubSup>
                                <m:sSubSup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𝜂</m:t>
                                  </m:r>
                                </m:e>
                                <m:sub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d>
                          <m:sSub>
                            <m:sSub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𝑑𝑠</m:t>
                          </m:r>
                        </m:e>
                      </m:nary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" name="矩形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18499" y="1006746"/>
                <a:ext cx="2685672" cy="81887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22917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1789</TotalTime>
  <Words>201</Words>
  <Application>Microsoft Office PowerPoint</Application>
  <PresentationFormat>宽屏</PresentationFormat>
  <Paragraphs>56</Paragraphs>
  <Slides>10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7" baseType="lpstr">
      <vt:lpstr>宋体</vt:lpstr>
      <vt:lpstr>Arial</vt:lpstr>
      <vt:lpstr>Calibri</vt:lpstr>
      <vt:lpstr>Calibri Light</vt:lpstr>
      <vt:lpstr>Cambria Math</vt:lpstr>
      <vt:lpstr>Wingdings</vt:lpstr>
      <vt:lpstr>Office 主题</vt:lpstr>
      <vt:lpstr>Analysis of Chromaticity of WD-PDR4</vt:lpstr>
      <vt:lpstr>Test22rad，phase-advance + arc sext + ir sext</vt:lpstr>
      <vt:lpstr>2nd order vertical chromaticity</vt:lpstr>
      <vt:lpstr>Source of 2nd order vertical chromaticity Quadrupole</vt:lpstr>
      <vt:lpstr>Source of 2nd order vertical chromaticity Sextupole</vt:lpstr>
      <vt:lpstr> Partial double ring FFS design with crab sextupoles</vt:lpstr>
      <vt:lpstr>Combine with partial double ring lattice</vt:lpstr>
      <vt:lpstr>Possible correction with Sextupole </vt:lpstr>
      <vt:lpstr>Possible correction with Octupole</vt:lpstr>
      <vt:lpstr>Chromatic Correction with Octupoles in IR （test8，）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Analysis of Chromaticity of WD-PDR4</dc:title>
  <dc:creator>Yuan Zhang</dc:creator>
  <cp:lastModifiedBy>Yuan Zhang</cp:lastModifiedBy>
  <cp:revision>24</cp:revision>
  <dcterms:created xsi:type="dcterms:W3CDTF">2016-10-11T02:49:01Z</dcterms:created>
  <dcterms:modified xsi:type="dcterms:W3CDTF">2016-10-12T08:38:50Z</dcterms:modified>
</cp:coreProperties>
</file>