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9E00A-C513-4D4D-A947-B0711C36CFCD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A086C-5A2C-4980-ABFE-9AAC14A714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2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Test22rad, @acc-ap03-04-06-07-08-09, 300 </a:t>
            </a:r>
            <a:r>
              <a:rPr lang="zh-CN" altLang="en-US" dirty="0" smtClean="0"/>
              <a:t>个节点，运行</a:t>
            </a:r>
            <a:r>
              <a:rPr lang="en-US" altLang="zh-CN" dirty="0" smtClean="0"/>
              <a:t>4</a:t>
            </a:r>
            <a:r>
              <a:rPr lang="zh-CN" altLang="en-US" dirty="0" smtClean="0"/>
              <a:t>天没有中断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F5BF-CA25-47D5-A462-4E1E03F5AA7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57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2810E-903A-4E21-9062-E1369AD781C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89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@acc-ap06, 8-16, 8:55, 16:00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停止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0F5BF-CA25-47D5-A462-4E1E03F5AA7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88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84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0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32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56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91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18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21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0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1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9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B93C-D751-4552-AC55-386B45CC5055}" type="datetimeFigureOut">
              <a:rPr lang="zh-CN" altLang="en-US" smtClean="0"/>
              <a:t>2016/10/11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DE0A-8CC2-4F09-96CE-D6BFAD86F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3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Analysis of Chromaticity of WD-PDR4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 and WANG, Dou</a:t>
            </a:r>
          </a:p>
          <a:p>
            <a:r>
              <a:rPr lang="en-US" altLang="zh-CN" smtClean="0"/>
              <a:t>2016-10-14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75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Chromatic Correction with </a:t>
            </a:r>
            <a:r>
              <a:rPr lang="en-US" altLang="zh-CN" dirty="0" err="1" smtClean="0"/>
              <a:t>Octupoles</a:t>
            </a:r>
            <a:r>
              <a:rPr lang="en-US" altLang="zh-CN" dirty="0" smtClean="0"/>
              <a:t> </a:t>
            </a:r>
            <a:r>
              <a:rPr lang="en-US" altLang="zh-CN" dirty="0"/>
              <a:t>in </a:t>
            </a:r>
            <a:r>
              <a:rPr lang="en-US" altLang="zh-CN" dirty="0" smtClean="0"/>
              <a:t>IR</a:t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test8</a:t>
            </a:r>
            <a:r>
              <a:rPr lang="zh-CN" altLang="en-US" dirty="0" smtClean="0"/>
              <a:t>，）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DeltaP</a:t>
            </a:r>
            <a:r>
              <a:rPr lang="en-US" altLang="zh-CN" dirty="0"/>
              <a:t>: (-0.01, 0.01) with step </a:t>
            </a:r>
            <a:r>
              <a:rPr lang="en-US" altLang="zh-CN" dirty="0" smtClean="0"/>
              <a:t>0.001</a:t>
            </a:r>
          </a:p>
          <a:p>
            <a:r>
              <a:rPr lang="en-US" altLang="zh-CN" dirty="0" smtClean="0"/>
              <a:t>Bound: k3 (-1000,1000), constraint (-2000, 2000)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48" y="3242195"/>
            <a:ext cx="3281596" cy="19842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9033" y="2872863"/>
            <a:ext cx="296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chromaticity: 16500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6096000" y="728155"/>
                <a:ext cx="6393133" cy="215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The 2</a:t>
                </a:r>
                <a:r>
                  <a:rPr lang="en-US" altLang="zh-CN" baseline="30000" dirty="0" smtClean="0"/>
                  <a:t>nd</a:t>
                </a:r>
                <a:r>
                  <a:rPr lang="en-US" altLang="zh-CN" dirty="0" smtClean="0"/>
                  <a:t> order vertical chromaticity by a </a:t>
                </a:r>
                <a:r>
                  <a:rPr lang="en-US" altLang="zh-CN" dirty="0" err="1" smtClean="0"/>
                  <a:t>octupole</a:t>
                </a:r>
                <a:r>
                  <a:rPr lang="en-US" altLang="zh-CN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Maximum </a:t>
                </a:r>
                <a:r>
                  <a:rPr lang="en-US" altLang="zh-CN" dirty="0" err="1" smtClean="0"/>
                  <a:t>poleface</a:t>
                </a:r>
                <a:r>
                  <a:rPr lang="en-US" altLang="zh-CN" dirty="0" smtClean="0"/>
                  <a:t> magnetic field is 0.1~0.2T</a:t>
                </a:r>
              </a:p>
              <a:p>
                <a:r>
                  <a:rPr lang="en-US" altLang="zh-CN" dirty="0" smtClean="0"/>
                  <a:t>Aperture of </a:t>
                </a:r>
                <a:r>
                  <a:rPr lang="en-US" altLang="zh-CN" dirty="0" err="1" smtClean="0"/>
                  <a:t>octupole</a:t>
                </a:r>
                <a:r>
                  <a:rPr lang="en-US" altLang="zh-CN" dirty="0" smtClean="0"/>
                  <a:t> is assumed as 20mm, Length: 1m</a:t>
                </a:r>
              </a:p>
              <a:p>
                <a:r>
                  <a:rPr lang="en-US" altLang="zh-CN" dirty="0" smtClean="0"/>
                  <a:t>The maximum k3 is about 1000. [in SAD] 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If we only use one </a:t>
                </a:r>
                <a:r>
                  <a:rPr lang="en-US" altLang="zh-CN" dirty="0" err="1" smtClean="0"/>
                  <a:t>octupole</a:t>
                </a:r>
                <a:r>
                  <a:rPr lang="en-US" altLang="zh-CN" dirty="0" smtClean="0"/>
                  <a:t> , the most effective one should be 50000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728155"/>
                <a:ext cx="6393133" cy="2153666"/>
              </a:xfrm>
              <a:prstGeom prst="rect">
                <a:avLst/>
              </a:prstGeom>
              <a:blipFill rotWithShape="0">
                <a:blip r:embed="rId4"/>
                <a:stretch>
                  <a:fillRect l="-763" b="-3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311" y="3016759"/>
            <a:ext cx="4063599" cy="24050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4669" y="2930112"/>
            <a:ext cx="4347331" cy="260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Test22rad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phase-advance + arc sext +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sext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99" y="2119271"/>
            <a:ext cx="5688001" cy="34058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119270"/>
            <a:ext cx="5688001" cy="34058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5741" y="1443853"/>
            <a:ext cx="8645761" cy="511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0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vertical chromaticity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m:rPr>
                        <m:nor/>
                      </m:rPr>
                      <a:rPr lang="en-US" altLang="zh-CN" dirty="0" smtClean="0"/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 smtClean="0"/>
                  <a:t>PTC: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00112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-4.445e4</a:t>
                </a:r>
                <a:r>
                  <a:rPr lang="zh-CN" altLang="en-US" dirty="0" smtClean="0"/>
                  <a:t>*</a:t>
                </a:r>
                <a:r>
                  <a:rPr lang="en-US" altLang="zh-CN" dirty="0" smtClean="0"/>
                  <a:t>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00112</m:t>
                            </m:r>
                          </m:sub>
                        </m:sSub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00112</m:t>
                            </m:r>
                          </m:sub>
                        </m:sSub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zh-CN" dirty="0" smtClean="0"/>
                  <a:t>=</a:t>
                </a:r>
                <a:r>
                  <a:rPr lang="en-US" altLang="zh-CN" b="0" dirty="0" smtClean="0"/>
                  <a:t> </a:t>
                </a:r>
                <a:r>
                  <a:rPr lang="en-US" altLang="zh-CN" b="0" dirty="0" smtClean="0">
                    <a:solidFill>
                      <a:srgbClr val="FF0000"/>
                    </a:solidFill>
                  </a:rPr>
                  <a:t>1.415e4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r>
                  <a:rPr lang="en-US" altLang="zh-CN" dirty="0" smtClean="0"/>
                  <a:t>Sad Fitting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CN" dirty="0" smtClean="0"/>
                  <a:t>=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1.405e4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𝜕𝛿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e>
                    </m:nary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CN" dirty="0" smtClean="0"/>
                  <a:t>=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1.479e4</a:t>
                </a:r>
                <a:endParaRPr lang="en-US" altLang="zh-CN" dirty="0" smtClean="0">
                  <a:solidFill>
                    <a:srgbClr val="FF0000"/>
                  </a:solidFill>
                </a:endParaRPr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b="-2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473" y="2806660"/>
            <a:ext cx="3250286" cy="18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of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vertical chromaticity</a:t>
            </a:r>
            <a:br>
              <a:rPr lang="en-US" altLang="zh-CN" dirty="0" smtClean="0"/>
            </a:br>
            <a:r>
              <a:rPr lang="en-US" altLang="zh-CN" dirty="0" smtClean="0"/>
              <a:t>Quadrupole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2" y="2401094"/>
            <a:ext cx="4219575" cy="3200400"/>
          </a:xfr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396331"/>
            <a:ext cx="4267200" cy="3209925"/>
          </a:xfrm>
        </p:spPr>
      </p:pic>
      <p:sp>
        <p:nvSpPr>
          <p:cNvPr id="10" name="文本框 9"/>
          <p:cNvSpPr txBox="1"/>
          <p:nvPr/>
        </p:nvSpPr>
        <p:spPr>
          <a:xfrm>
            <a:off x="6738257" y="1845343"/>
            <a:ext cx="435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Final focus Q in Y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of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vertical chromaticity</a:t>
            </a:r>
            <a:br>
              <a:rPr lang="en-US" altLang="zh-CN" dirty="0" smtClean="0"/>
            </a:br>
            <a:r>
              <a:rPr lang="en-US" altLang="zh-CN" dirty="0" err="1" smtClean="0"/>
              <a:t>Sextupole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2" y="2401094"/>
            <a:ext cx="4219575" cy="3200400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12" y="2382044"/>
            <a:ext cx="4219575" cy="3238500"/>
          </a:xfrm>
        </p:spPr>
      </p:pic>
      <p:sp>
        <p:nvSpPr>
          <p:cNvPr id="8" name="矩形 7"/>
          <p:cNvSpPr/>
          <p:nvPr/>
        </p:nvSpPr>
        <p:spPr>
          <a:xfrm>
            <a:off x="6458285" y="1851700"/>
            <a:ext cx="479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Main vertical chromaticity correction </a:t>
            </a:r>
            <a:r>
              <a:rPr lang="en-US" altLang="zh-CN" b="1" i="1" dirty="0" err="1" smtClean="0">
                <a:solidFill>
                  <a:srgbClr val="FF0000"/>
                </a:solidFill>
              </a:rPr>
              <a:t>sextupoles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4232589" y="2333172"/>
            <a:ext cx="4265608" cy="36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5117602" y="1598330"/>
            <a:ext cx="5437318" cy="1254606"/>
            <a:chOff x="3593602" y="1598330"/>
            <a:chExt cx="5437318" cy="1254606"/>
          </a:xfrm>
        </p:grpSpPr>
        <p:sp>
          <p:nvSpPr>
            <p:cNvPr id="5" name="椭圆 4"/>
            <p:cNvSpPr/>
            <p:nvPr/>
          </p:nvSpPr>
          <p:spPr>
            <a:xfrm>
              <a:off x="3707904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3809628" y="196358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93602" y="1598330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Crab </a:t>
              </a:r>
              <a:r>
                <a:rPr lang="en-US" altLang="zh-CN" dirty="0" err="1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/>
                <a:t>Critical energy: </a:t>
              </a:r>
              <a:r>
                <a:rPr lang="en-US" altLang="zh-CN" i="1" dirty="0" err="1"/>
                <a:t>E</a:t>
              </a:r>
              <a:r>
                <a:rPr lang="en-US" altLang="zh-CN" dirty="0" err="1"/>
                <a:t>c</a:t>
              </a:r>
              <a:r>
                <a:rPr lang="en-US" altLang="zh-CN" dirty="0"/>
                <a:t>=190 </a:t>
              </a:r>
              <a:r>
                <a:rPr lang="en-US" altLang="zh-CN" dirty="0" err="1"/>
                <a:t>keV</a:t>
              </a:r>
              <a:endParaRPr lang="en-US" altLang="zh-CN" dirty="0"/>
            </a:p>
            <a:p>
              <a:r>
                <a:rPr lang="en-US" altLang="zh-CN" i="1" dirty="0"/>
                <a:t>Dipole strength</a:t>
              </a:r>
              <a:r>
                <a:rPr lang="en-US" altLang="zh-CN" dirty="0"/>
                <a:t>: B=0.019 T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Partial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3552" y="1689107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Betax</a:t>
            </a:r>
            <a:r>
              <a:rPr lang="en-US" altLang="zh-CN" dirty="0"/>
              <a:t>=0.25m</a:t>
            </a:r>
          </a:p>
          <a:p>
            <a:r>
              <a:rPr lang="en-US" altLang="zh-CN" dirty="0" err="1"/>
              <a:t>Betay</a:t>
            </a:r>
            <a:r>
              <a:rPr lang="en-US" altLang="zh-CN" dirty="0"/>
              <a:t>=0.00136m</a:t>
            </a:r>
          </a:p>
          <a:p>
            <a:r>
              <a:rPr lang="en-US" altLang="zh-CN" dirty="0"/>
              <a:t>K2hs=26.8 m</a:t>
            </a:r>
            <a:r>
              <a:rPr lang="en-US" altLang="zh-CN" baseline="30000" dirty="0"/>
              <a:t>-3</a:t>
            </a:r>
          </a:p>
          <a:p>
            <a:r>
              <a:rPr lang="en-US" altLang="zh-CN" dirty="0"/>
              <a:t>K2vs=32.2 m</a:t>
            </a:r>
            <a:r>
              <a:rPr lang="en-US" altLang="zh-CN" baseline="30000" dirty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4583832" y="22516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60629" y="18822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1800673" y="6190174"/>
            <a:ext cx="874846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T</a:t>
            </a:r>
            <a:r>
              <a:rPr lang="en-US" altLang="zh-CN" sz="2000" dirty="0">
                <a:solidFill>
                  <a:prstClr val="black"/>
                </a:solidFill>
              </a:rPr>
              <a:t>he first </a:t>
            </a:r>
            <a:r>
              <a:rPr lang="en-US" altLang="zh-CN" sz="2000" dirty="0">
                <a:solidFill>
                  <a:prstClr val="black"/>
                </a:solidFill>
              </a:rPr>
              <a:t>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</a:t>
            </a:r>
            <a:r>
              <a:rPr lang="en-US" altLang="zh-CN" sz="2000" dirty="0">
                <a:solidFill>
                  <a:prstClr val="black"/>
                </a:solidFill>
              </a:rPr>
              <a:t>work </a:t>
            </a:r>
            <a:r>
              <a:rPr lang="en-US" altLang="zh-CN" sz="2000" dirty="0">
                <a:solidFill>
                  <a:prstClr val="black"/>
                </a:solidFill>
              </a:rPr>
              <a:t>as the crab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右中括号 5"/>
          <p:cNvSpPr/>
          <p:nvPr/>
        </p:nvSpPr>
        <p:spPr>
          <a:xfrm rot="16200000">
            <a:off x="5958634" y="1187693"/>
            <a:ext cx="274736" cy="20162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7248129" y="2195806"/>
            <a:ext cx="360040" cy="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421320" y="656520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12618" y="4059382"/>
            <a:ext cx="128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Wang Dou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27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5614" y="116632"/>
            <a:ext cx="8391939" cy="100811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Combine with partial double ring lattice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179" y="1412779"/>
            <a:ext cx="8461375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组合 14"/>
          <p:cNvGrpSpPr/>
          <p:nvPr/>
        </p:nvGrpSpPr>
        <p:grpSpPr>
          <a:xfrm>
            <a:off x="1984174" y="4175774"/>
            <a:ext cx="8185154" cy="2319944"/>
            <a:chOff x="460174" y="4330690"/>
            <a:chExt cx="8185154" cy="2319944"/>
          </a:xfrm>
        </p:grpSpPr>
        <p:grpSp>
          <p:nvGrpSpPr>
            <p:cNvPr id="13" name="组合 12"/>
            <p:cNvGrpSpPr/>
            <p:nvPr/>
          </p:nvGrpSpPr>
          <p:grpSpPr>
            <a:xfrm>
              <a:off x="460174" y="4330690"/>
              <a:ext cx="8185154" cy="2319944"/>
              <a:chOff x="584941" y="4365104"/>
              <a:chExt cx="8185154" cy="2319944"/>
            </a:xfrm>
          </p:grpSpPr>
          <p:pic>
            <p:nvPicPr>
              <p:cNvPr id="2253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4941" y="4365104"/>
                <a:ext cx="8185154" cy="2319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531" name="Picture 3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59" b="6239"/>
              <a:stretch/>
            </p:blipFill>
            <p:spPr bwMode="auto">
              <a:xfrm>
                <a:off x="1925402" y="4941168"/>
                <a:ext cx="5598926" cy="14375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5096870" y="549066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30 </a:t>
                </a:r>
                <a:r>
                  <a:rPr lang="en-US" altLang="zh-CN" b="1" dirty="0" err="1"/>
                  <a:t>mrad</a:t>
                </a:r>
                <a:endParaRPr lang="zh-CN" altLang="en-US" b="1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7545556" y="5447618"/>
                <a:ext cx="6559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10 m</a:t>
                </a:r>
                <a:endParaRPr lang="en-US" altLang="zh-CN" dirty="0"/>
              </a:p>
            </p:txBody>
          </p:sp>
        </p:grpSp>
        <p:cxnSp>
          <p:nvCxnSpPr>
            <p:cNvPr id="8" name="直接箭头连接符 7"/>
            <p:cNvCxnSpPr/>
            <p:nvPr/>
          </p:nvCxnSpPr>
          <p:spPr>
            <a:xfrm>
              <a:off x="7398109" y="4941168"/>
              <a:ext cx="1452" cy="138223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5524187" y="1988840"/>
            <a:ext cx="1329513" cy="2798458"/>
            <a:chOff x="4106583" y="1988840"/>
            <a:chExt cx="1071264" cy="2798458"/>
          </a:xfrm>
        </p:grpSpPr>
        <p:sp>
          <p:nvSpPr>
            <p:cNvPr id="3" name="椭圆 2"/>
            <p:cNvSpPr/>
            <p:nvPr/>
          </p:nvSpPr>
          <p:spPr>
            <a:xfrm>
              <a:off x="4106583" y="1988840"/>
              <a:ext cx="1071264" cy="936104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H="1">
              <a:off x="4551817" y="3125323"/>
              <a:ext cx="100532" cy="1661975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49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correction with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01094"/>
            <a:ext cx="4267200" cy="3200400"/>
          </a:xfrm>
        </p:spPr>
      </p:pic>
      <p:sp>
        <p:nvSpPr>
          <p:cNvPr id="8" name="文本框 7"/>
          <p:cNvSpPr txBox="1"/>
          <p:nvPr/>
        </p:nvSpPr>
        <p:spPr>
          <a:xfrm>
            <a:off x="1719943" y="1690688"/>
            <a:ext cx="452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K2 = 1 is assumed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108371" y="15240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In the present design,</a:t>
            </a:r>
          </a:p>
          <a:p>
            <a:r>
              <a:rPr lang="en-US" altLang="zh-CN" b="1" i="1" dirty="0" smtClean="0"/>
              <a:t>VSFFS_L: K2 = -9.65</a:t>
            </a:r>
          </a:p>
          <a:p>
            <a:r>
              <a:rPr lang="en-US" altLang="zh-CN" b="1" i="1" dirty="0" smtClean="0"/>
              <a:t>VSFFS_R: K2 =  9.65</a:t>
            </a:r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401094"/>
            <a:ext cx="4267200" cy="3200400"/>
          </a:xfrm>
        </p:spPr>
      </p:pic>
    </p:spTree>
    <p:extLst>
      <p:ext uri="{BB962C8B-B14F-4D97-AF65-F5344CB8AC3E}">
        <p14:creationId xmlns:p14="http://schemas.microsoft.com/office/powerpoint/2010/main" val="4193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correction with </a:t>
            </a:r>
            <a:r>
              <a:rPr lang="en-US" altLang="zh-CN" dirty="0" err="1" smtClean="0"/>
              <a:t>Octupole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2" y="2401094"/>
            <a:ext cx="4219575" cy="3200400"/>
          </a:xfrm>
        </p:spPr>
      </p:pic>
      <p:pic>
        <p:nvPicPr>
          <p:cNvPr id="8" name="内容占位符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12" y="2401094"/>
            <a:ext cx="4219575" cy="320040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8918499" y="1006746"/>
                <a:ext cx="2685672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8499" y="1006746"/>
                <a:ext cx="2685672" cy="8188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9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201</Words>
  <Application>Microsoft Office PowerPoint</Application>
  <PresentationFormat>宽屏</PresentationFormat>
  <Paragraphs>56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Analysis of Chromaticity of WD-PDR4</vt:lpstr>
      <vt:lpstr>Test22rad，phase-advance + arc sext + ir sext</vt:lpstr>
      <vt:lpstr>2nd order vertical chromaticity</vt:lpstr>
      <vt:lpstr>Source of 2nd order vertical chromaticity Quadrupole</vt:lpstr>
      <vt:lpstr>Source of 2nd order vertical chromaticity Sextupole</vt:lpstr>
      <vt:lpstr> Partial double ring FFS design with crab sextupoles</vt:lpstr>
      <vt:lpstr>Combine with partial double ring lattice</vt:lpstr>
      <vt:lpstr>Possible correction with Sextupole </vt:lpstr>
      <vt:lpstr>Possible correction with Octupole</vt:lpstr>
      <vt:lpstr>Chromatic Correction with Octupoles in IR （test8，）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Chromaticity of WD-PDR4</dc:title>
  <dc:creator>Yuan Zhang</dc:creator>
  <cp:lastModifiedBy>Yuan Zhang</cp:lastModifiedBy>
  <cp:revision>24</cp:revision>
  <dcterms:created xsi:type="dcterms:W3CDTF">2016-10-11T02:49:01Z</dcterms:created>
  <dcterms:modified xsi:type="dcterms:W3CDTF">2016-10-12T08:38:50Z</dcterms:modified>
</cp:coreProperties>
</file>