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0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D67D1-5434-46C3-9C7D-4EC85510AB0C}" type="datetimeFigureOut">
              <a:rPr lang="zh-CN" altLang="en-US" smtClean="0"/>
              <a:t>2016/10/14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77E35-71EC-4D38-8A86-82D250F9D6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69571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D67D1-5434-46C3-9C7D-4EC85510AB0C}" type="datetimeFigureOut">
              <a:rPr lang="zh-CN" altLang="en-US" smtClean="0"/>
              <a:t>2016/10/14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77E35-71EC-4D38-8A86-82D250F9D6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86798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D67D1-5434-46C3-9C7D-4EC85510AB0C}" type="datetimeFigureOut">
              <a:rPr lang="zh-CN" altLang="en-US" smtClean="0"/>
              <a:t>2016/10/14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77E35-71EC-4D38-8A86-82D250F9D6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99010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8A077E17-E3FA-4051-BCD7-0C1C6A2BF32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44575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D67D1-5434-46C3-9C7D-4EC85510AB0C}" type="datetimeFigureOut">
              <a:rPr lang="zh-CN" altLang="en-US" smtClean="0"/>
              <a:t>2016/10/14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77E35-71EC-4D38-8A86-82D250F9D6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4527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D67D1-5434-46C3-9C7D-4EC85510AB0C}" type="datetimeFigureOut">
              <a:rPr lang="zh-CN" altLang="en-US" smtClean="0"/>
              <a:t>2016/10/14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77E35-71EC-4D38-8A86-82D250F9D6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6618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D67D1-5434-46C3-9C7D-4EC85510AB0C}" type="datetimeFigureOut">
              <a:rPr lang="zh-CN" altLang="en-US" smtClean="0"/>
              <a:t>2016/10/14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77E35-71EC-4D38-8A86-82D250F9D6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03645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D67D1-5434-46C3-9C7D-4EC85510AB0C}" type="datetimeFigureOut">
              <a:rPr lang="zh-CN" altLang="en-US" smtClean="0"/>
              <a:t>2016/10/14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77E35-71EC-4D38-8A86-82D250F9D6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7700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D67D1-5434-46C3-9C7D-4EC85510AB0C}" type="datetimeFigureOut">
              <a:rPr lang="zh-CN" altLang="en-US" smtClean="0"/>
              <a:t>2016/10/14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77E35-71EC-4D38-8A86-82D250F9D6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73519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D67D1-5434-46C3-9C7D-4EC85510AB0C}" type="datetimeFigureOut">
              <a:rPr lang="zh-CN" altLang="en-US" smtClean="0"/>
              <a:t>2016/10/14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77E35-71EC-4D38-8A86-82D250F9D6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9381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D67D1-5434-46C3-9C7D-4EC85510AB0C}" type="datetimeFigureOut">
              <a:rPr lang="zh-CN" altLang="en-US" smtClean="0"/>
              <a:t>2016/10/14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77E35-71EC-4D38-8A86-82D250F9D6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68588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D67D1-5434-46C3-9C7D-4EC85510AB0C}" type="datetimeFigureOut">
              <a:rPr lang="zh-CN" altLang="en-US" smtClean="0"/>
              <a:t>2016/10/14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77E35-71EC-4D38-8A86-82D250F9D6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0037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D67D1-5434-46C3-9C7D-4EC85510AB0C}" type="datetimeFigureOut">
              <a:rPr lang="zh-CN" altLang="en-US" smtClean="0"/>
              <a:t>2016/10/14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77E35-71EC-4D38-8A86-82D250F9D6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2392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36650" y="195263"/>
            <a:ext cx="9918700" cy="2387600"/>
          </a:xfrm>
        </p:spPr>
        <p:txBody>
          <a:bodyPr/>
          <a:lstStyle/>
          <a:p>
            <a:r>
              <a:rPr lang="en-US" altLang="zh-CN" dirty="0" smtClean="0">
                <a:solidFill>
                  <a:srgbClr val="002060"/>
                </a:solidFill>
              </a:rPr>
              <a:t>Multipole error effect on </a:t>
            </a:r>
            <a:r>
              <a:rPr lang="en-US" altLang="zh-CN" dirty="0" smtClean="0">
                <a:solidFill>
                  <a:srgbClr val="002060"/>
                </a:solidFill>
              </a:rPr>
              <a:t>PDR</a:t>
            </a:r>
            <a:endParaRPr lang="zh-CN" altLang="en-US" dirty="0">
              <a:solidFill>
                <a:srgbClr val="002060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zh-CN" dirty="0" err="1" smtClean="0"/>
              <a:t>Sha</a:t>
            </a:r>
            <a:r>
              <a:rPr lang="en-US" altLang="zh-CN" dirty="0" smtClean="0"/>
              <a:t> Bai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r>
              <a:rPr lang="en-US" altLang="zh-CN" i="1" dirty="0" smtClean="0"/>
              <a:t>CEPC AP meeting</a:t>
            </a:r>
          </a:p>
          <a:p>
            <a:r>
              <a:rPr lang="en-US" altLang="zh-CN" i="1" dirty="0" smtClean="0"/>
              <a:t>2016-10-14</a:t>
            </a:r>
            <a:endParaRPr lang="zh-CN" altLang="en-US" i="1" dirty="0"/>
          </a:p>
        </p:txBody>
      </p:sp>
    </p:spTree>
    <p:extLst>
      <p:ext uri="{BB962C8B-B14F-4D97-AF65-F5344CB8AC3E}">
        <p14:creationId xmlns:p14="http://schemas.microsoft.com/office/powerpoint/2010/main" val="172271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7030A0"/>
                </a:solidFill>
              </a:rPr>
              <a:t>Source </a:t>
            </a:r>
            <a:endParaRPr lang="zh-CN" altLang="en-US" dirty="0">
              <a:solidFill>
                <a:srgbClr val="7030A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3200" dirty="0" smtClean="0">
                <a:solidFill>
                  <a:srgbClr val="C00000"/>
                </a:solidFill>
              </a:rPr>
              <a:t>Multipole error from two parts: </a:t>
            </a:r>
          </a:p>
          <a:p>
            <a:pPr lvl="3"/>
            <a:r>
              <a:rPr lang="en-US" altLang="zh-CN" sz="2800" dirty="0" smtClean="0">
                <a:solidFill>
                  <a:srgbClr val="0070C0"/>
                </a:solidFill>
              </a:rPr>
              <a:t>Systematic</a:t>
            </a:r>
            <a:r>
              <a:rPr lang="en-US" altLang="zh-CN" sz="2800" dirty="0" smtClean="0"/>
              <a:t>: </a:t>
            </a:r>
            <a:r>
              <a:rPr lang="en-US" altLang="zh-CN" sz="2800" dirty="0"/>
              <a:t>intrinsic during the manufacture</a:t>
            </a:r>
            <a:endParaRPr lang="en-US" altLang="zh-CN" sz="2800" dirty="0" smtClean="0"/>
          </a:p>
          <a:p>
            <a:pPr lvl="3"/>
            <a:r>
              <a:rPr lang="en-US" altLang="zh-CN" sz="2800" dirty="0" smtClean="0">
                <a:solidFill>
                  <a:srgbClr val="0070C0"/>
                </a:solidFill>
              </a:rPr>
              <a:t>Random</a:t>
            </a:r>
            <a:r>
              <a:rPr lang="en-US" altLang="zh-CN" sz="2800" dirty="0" smtClean="0"/>
              <a:t>: </a:t>
            </a:r>
            <a:r>
              <a:rPr lang="en-US" altLang="zh-CN" sz="2800" dirty="0"/>
              <a:t>Due to the differences between individuals, the field components in the lattice elements may have random errors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229712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Group 2"/>
          <p:cNvGraphicFramePr>
            <a:graphicFrameLocks noGrp="1"/>
          </p:cNvGraphicFramePr>
          <p:nvPr>
            <p:ph idx="1"/>
          </p:nvPr>
        </p:nvGraphicFramePr>
        <p:xfrm>
          <a:off x="1752600" y="762000"/>
          <a:ext cx="8686800" cy="5801360"/>
        </p:xfrm>
        <a:graphic>
          <a:graphicData uri="http://schemas.openxmlformats.org/drawingml/2006/table">
            <a:tbl>
              <a:tblPr/>
              <a:tblGrid>
                <a:gridCol w="1241425"/>
                <a:gridCol w="1239838"/>
                <a:gridCol w="1241425"/>
                <a:gridCol w="1241425"/>
                <a:gridCol w="1241425"/>
                <a:gridCol w="1239837"/>
                <a:gridCol w="1241425"/>
              </a:tblGrid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bend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quad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sext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bend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quad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sext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Dx(mm)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0.15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0.15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0.15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Dy(mm)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0.15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0.15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0.15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Tilt(mrad)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B*L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3e-4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3e-4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2e-3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5e-4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5e-4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4e-3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quadrupole(s)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3e-4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8e-4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sextupole(s)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6e-4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5e-5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2e-4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6e-4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Octupole(s)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7e-5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6e-4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7e-5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5e-4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1.7e-3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Decapole(s)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5e-4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9e-5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2e-4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1.3e-4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6.9e-4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3.4e-3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Dodecapole(s)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6e-4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5e-4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1.4e-4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1e-3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6.5e-3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Quadrupole(r)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1e-4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3e-4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2e-4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Sextupole(r)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1e-4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1e-4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3e-3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2.9e-4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1.2e-3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Multipole(r)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1e-4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1e-4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3e-4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2e-4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1e-3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2e-2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356" name="Text Box 116"/>
          <p:cNvSpPr txBox="1">
            <a:spLocks noChangeArrowheads="1"/>
          </p:cNvSpPr>
          <p:nvPr/>
        </p:nvSpPr>
        <p:spPr bwMode="auto">
          <a:xfrm>
            <a:off x="4267200" y="228600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chemeClr val="accent2"/>
                </a:solidFill>
              </a:rPr>
              <a:t>BEPCII</a:t>
            </a:r>
          </a:p>
        </p:txBody>
      </p:sp>
      <p:sp>
        <p:nvSpPr>
          <p:cNvPr id="10357" name="Text Box 117"/>
          <p:cNvSpPr txBox="1">
            <a:spLocks noChangeArrowheads="1"/>
          </p:cNvSpPr>
          <p:nvPr/>
        </p:nvSpPr>
        <p:spPr bwMode="auto">
          <a:xfrm>
            <a:off x="7696200" y="228600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</a:rPr>
              <a:t>CEPC</a:t>
            </a:r>
          </a:p>
        </p:txBody>
      </p:sp>
    </p:spTree>
    <p:extLst>
      <p:ext uri="{BB962C8B-B14F-4D97-AF65-F5344CB8AC3E}">
        <p14:creationId xmlns:p14="http://schemas.microsoft.com/office/powerpoint/2010/main" val="3726453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7030A0"/>
                </a:solidFill>
              </a:rPr>
              <a:t>DA due to multipole error</a:t>
            </a:r>
            <a:endParaRPr lang="zh-CN" altLang="en-US" dirty="0">
              <a:solidFill>
                <a:srgbClr val="7030A0"/>
              </a:solidFill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724" y="2142308"/>
            <a:ext cx="3652476" cy="1971585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1149532" y="4818181"/>
            <a:ext cx="58260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>
                <a:solidFill>
                  <a:srgbClr val="FF0000"/>
                </a:solidFill>
              </a:rPr>
              <a:t>Attach two multipoles of each </a:t>
            </a:r>
            <a:r>
              <a:rPr lang="en-US" altLang="zh-CN" dirty="0" err="1" smtClean="0">
                <a:solidFill>
                  <a:srgbClr val="FF0000"/>
                </a:solidFill>
              </a:rPr>
              <a:t>sextupole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/>
              <a:t>Tracking in 240 turns, Coupling factor </a:t>
            </a:r>
            <a:r>
              <a:rPr lang="en-US" altLang="zh-CN" dirty="0">
                <a:sym typeface="Symbol"/>
              </a:rPr>
              <a:t></a:t>
            </a:r>
            <a:r>
              <a:rPr lang="en-US" altLang="zh-CN" dirty="0"/>
              <a:t>=0.003 for </a:t>
            </a:r>
            <a:r>
              <a:rPr lang="en-US" altLang="zh-CN" dirty="0" err="1" smtClean="0"/>
              <a:t>emitty</a:t>
            </a:r>
            <a:endParaRPr lang="en-US" altLang="zh-CN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rgbClr val="0070C0"/>
                </a:solidFill>
              </a:rPr>
              <a:t>Three different seeds </a:t>
            </a:r>
            <a:r>
              <a:rPr lang="en-US" altLang="zh-CN" dirty="0" smtClean="0">
                <a:solidFill>
                  <a:srgbClr val="0070C0"/>
                </a:solidFill>
              </a:rPr>
              <a:t>results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>
                <a:solidFill>
                  <a:srgbClr val="00B050"/>
                </a:solidFill>
              </a:rPr>
              <a:t>Without damping</a:t>
            </a:r>
            <a:endParaRPr lang="en-US" altLang="zh-CN" dirty="0">
              <a:solidFill>
                <a:srgbClr val="00B05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5934738" y="3244334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latin typeface="Courier"/>
              </a:rPr>
              <a:t> </a:t>
            </a:r>
            <a:endParaRPr lang="zh-CN" altLang="en-US" dirty="0"/>
          </a:p>
        </p:txBody>
      </p:sp>
      <p:sp>
        <p:nvSpPr>
          <p:cNvPr id="10" name="文本框 9"/>
          <p:cNvSpPr txBox="1"/>
          <p:nvPr/>
        </p:nvSpPr>
        <p:spPr>
          <a:xfrm>
            <a:off x="6148251" y="2142309"/>
            <a:ext cx="44239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/>
              <a:t> </a:t>
            </a:r>
            <a:endParaRPr lang="zh-CN" altLang="en-US" dirty="0"/>
          </a:p>
        </p:txBody>
      </p:sp>
      <p:pic>
        <p:nvPicPr>
          <p:cNvPr id="11" name="图片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4840" y="2142308"/>
            <a:ext cx="3130731" cy="1992692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图片 1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8039" y="2155370"/>
            <a:ext cx="3455761" cy="19843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18971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7030A0"/>
                </a:solidFill>
              </a:rPr>
              <a:t>DA due to multipole error</a:t>
            </a:r>
            <a:endParaRPr lang="zh-CN" altLang="en-US" dirty="0">
              <a:solidFill>
                <a:srgbClr val="7030A0"/>
              </a:solidFill>
            </a:endParaRPr>
          </a:p>
        </p:txBody>
      </p:sp>
      <p:pic>
        <p:nvPicPr>
          <p:cNvPr id="8" name="图片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347" y="2333897"/>
            <a:ext cx="3303361" cy="1871164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图片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6901" y="2168435"/>
            <a:ext cx="3621224" cy="20366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图片 9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8045" y="2174892"/>
            <a:ext cx="3899898" cy="2023712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文本框 10"/>
          <p:cNvSpPr txBox="1"/>
          <p:nvPr/>
        </p:nvSpPr>
        <p:spPr>
          <a:xfrm>
            <a:off x="1149532" y="4818181"/>
            <a:ext cx="58260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err="1">
                <a:solidFill>
                  <a:srgbClr val="FF0000"/>
                </a:solidFill>
              </a:rPr>
              <a:t>Sextupole</a:t>
            </a:r>
            <a:r>
              <a:rPr lang="en-US" altLang="zh-CN" dirty="0">
                <a:solidFill>
                  <a:srgbClr val="FF0000"/>
                </a:solidFill>
              </a:rPr>
              <a:t> set to be multipole</a:t>
            </a:r>
            <a:endParaRPr lang="zh-CN" altLang="en-US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Tracking </a:t>
            </a:r>
            <a:r>
              <a:rPr lang="en-US" altLang="zh-CN" dirty="0"/>
              <a:t>in 240 turns, Coupling factor </a:t>
            </a:r>
            <a:r>
              <a:rPr lang="en-US" altLang="zh-CN" dirty="0">
                <a:sym typeface="Symbol"/>
              </a:rPr>
              <a:t></a:t>
            </a:r>
            <a:r>
              <a:rPr lang="en-US" altLang="zh-CN" dirty="0"/>
              <a:t>=0.003 for </a:t>
            </a:r>
            <a:r>
              <a:rPr lang="en-US" altLang="zh-CN" dirty="0" err="1" smtClean="0"/>
              <a:t>emitty</a:t>
            </a:r>
            <a:endParaRPr lang="en-US" altLang="zh-CN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>
                <a:solidFill>
                  <a:srgbClr val="0070C0"/>
                </a:solidFill>
              </a:rPr>
              <a:t>Three different seeds results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>
                <a:solidFill>
                  <a:srgbClr val="00B050"/>
                </a:solidFill>
              </a:rPr>
              <a:t>Without damping</a:t>
            </a:r>
            <a:endParaRPr lang="en-US" altLang="zh-CN" dirty="0">
              <a:solidFill>
                <a:srgbClr val="00B05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2309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194</Words>
  <Application>Microsoft Office PowerPoint</Application>
  <PresentationFormat>宽屏</PresentationFormat>
  <Paragraphs>102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2" baseType="lpstr">
      <vt:lpstr>Courier</vt:lpstr>
      <vt:lpstr>宋体</vt:lpstr>
      <vt:lpstr>Arial</vt:lpstr>
      <vt:lpstr>Calibri</vt:lpstr>
      <vt:lpstr>Calibri Light</vt:lpstr>
      <vt:lpstr>Symbol</vt:lpstr>
      <vt:lpstr>Office 主题</vt:lpstr>
      <vt:lpstr>Multipole error effect on PDR</vt:lpstr>
      <vt:lpstr>Source </vt:lpstr>
      <vt:lpstr>PowerPoint 演示文稿</vt:lpstr>
      <vt:lpstr>DA due to multipole error</vt:lpstr>
      <vt:lpstr>DA due to multipole error</vt:lpstr>
    </vt:vector>
  </TitlesOfParts>
  <Company>ihep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Multipole error effect on PDR4</dc:title>
  <dc:creator>baisha</dc:creator>
  <cp:lastModifiedBy>baisha</cp:lastModifiedBy>
  <cp:revision>22</cp:revision>
  <dcterms:created xsi:type="dcterms:W3CDTF">2016-09-22T07:39:45Z</dcterms:created>
  <dcterms:modified xsi:type="dcterms:W3CDTF">2016-10-14T02:25:48Z</dcterms:modified>
</cp:coreProperties>
</file>