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7" r:id="rId2"/>
    <p:sldId id="389" r:id="rId3"/>
    <p:sldId id="390" r:id="rId4"/>
    <p:sldId id="392" r:id="rId5"/>
    <p:sldId id="391" r:id="rId6"/>
    <p:sldId id="398" r:id="rId7"/>
    <p:sldId id="375" r:id="rId8"/>
    <p:sldId id="393" r:id="rId9"/>
    <p:sldId id="401" r:id="rId10"/>
    <p:sldId id="396" r:id="rId11"/>
    <p:sldId id="40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87" autoAdjust="0"/>
  </p:normalViewPr>
  <p:slideViewPr>
    <p:cSldViewPr>
      <p:cViewPr>
        <p:scale>
          <a:sx n="60" d="100"/>
          <a:sy n="60" d="100"/>
        </p:scale>
        <p:origin x="-2988" y="-10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9B5B-CBCA-4405-B93A-64EB43A985B0}" type="datetimeFigureOut">
              <a:rPr lang="zh-CN" altLang="en-US" smtClean="0"/>
              <a:t>2016-10-21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FD22-ED67-4BB1-A57D-C30BEF0ED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CEPC-SppC Study Group Meeting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9073008" cy="1470025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</a:rPr>
              <a:t>CEPC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主环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lattice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及动力学</a:t>
            </a:r>
            <a:r>
              <a:rPr lang="zh-CN" altLang="en-US" sz="4000" b="1" smtClean="0">
                <a:solidFill>
                  <a:srgbClr val="0070C0"/>
                </a:solidFill>
              </a:rPr>
              <a:t>孔径研究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944816" cy="1752600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王毅伟，张源，苏峰，边天剑，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王逗，白莎，耿会平，高杰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CEPC AP meeting, 13 Oct 2016</a:t>
            </a: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1224383" cy="11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9924" cy="656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22030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K. </a:t>
            </a:r>
            <a:r>
              <a:rPr lang="en-US" altLang="zh-CN" sz="2000" b="1" dirty="0" err="1" smtClean="0"/>
              <a:t>Oide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36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Optimization of dynamic aperture with chromatic constraint is undergoing.</a:t>
            </a:r>
          </a:p>
          <a:p>
            <a:r>
              <a:rPr lang="en-US" altLang="zh-CN" dirty="0"/>
              <a:t>Lattice with crab </a:t>
            </a:r>
            <a:r>
              <a:rPr lang="en-US" altLang="zh-CN" dirty="0" err="1"/>
              <a:t>sextupoles</a:t>
            </a:r>
            <a:r>
              <a:rPr lang="en-US" altLang="zh-CN" dirty="0"/>
              <a:t> is </a:t>
            </a:r>
            <a:r>
              <a:rPr lang="en-US" altLang="zh-CN" dirty="0" smtClean="0"/>
              <a:t>undergoing.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93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弧区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lattice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设计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9208" y="980728"/>
            <a:ext cx="8003232" cy="2520280"/>
          </a:xfrm>
        </p:spPr>
        <p:txBody>
          <a:bodyPr>
            <a:normAutofit fontScale="92500"/>
          </a:bodyPr>
          <a:lstStyle/>
          <a:p>
            <a:r>
              <a:rPr lang="en-US" altLang="zh-CN" sz="1800" b="1" dirty="0">
                <a:sym typeface="Symbol"/>
              </a:rPr>
              <a:t>FODO cell, </a:t>
            </a:r>
            <a:r>
              <a:rPr lang="en-US" altLang="zh-CN" sz="1800" b="1" dirty="0" smtClean="0"/>
              <a:t>90</a:t>
            </a:r>
            <a:r>
              <a:rPr lang="en-US" altLang="zh-CN" sz="1800" b="1" dirty="0" smtClean="0">
                <a:sym typeface="Symbol"/>
              </a:rPr>
              <a:t></a:t>
            </a:r>
            <a:r>
              <a:rPr lang="en-US" altLang="zh-CN" sz="1800" b="1" dirty="0" smtClean="0"/>
              <a:t>/90</a:t>
            </a:r>
            <a:r>
              <a:rPr lang="en-US" altLang="zh-CN" sz="1800" b="1" dirty="0" smtClean="0">
                <a:sym typeface="Symbol"/>
              </a:rPr>
              <a:t>, non-interleaved </a:t>
            </a:r>
            <a:r>
              <a:rPr lang="en-US" altLang="zh-CN" sz="1800" b="1" dirty="0">
                <a:sym typeface="Symbol"/>
              </a:rPr>
              <a:t>sextupole scheme</a:t>
            </a:r>
            <a:r>
              <a:rPr lang="en-US" altLang="zh-CN" sz="1800" dirty="0">
                <a:sym typeface="Symbol"/>
              </a:rPr>
              <a:t> </a:t>
            </a:r>
            <a:endParaRPr lang="en-US" altLang="zh-CN" sz="1800" dirty="0" smtClean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period N=5cells </a:t>
            </a:r>
            <a:endParaRPr lang="en-US" altLang="zh-CN" sz="1800" dirty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dirty="0">
                <a:sym typeface="Symbol"/>
              </a:rPr>
              <a:t>3rd </a:t>
            </a:r>
            <a:r>
              <a:rPr lang="en-US" altLang="zh-CN" sz="1800" dirty="0" smtClean="0">
                <a:sym typeface="Symbol"/>
              </a:rPr>
              <a:t> and </a:t>
            </a:r>
            <a:r>
              <a:rPr lang="en-US" altLang="zh-CN" sz="1800" dirty="0">
                <a:sym typeface="Symbol"/>
              </a:rPr>
              <a:t>4th </a:t>
            </a:r>
            <a:r>
              <a:rPr lang="en-US" altLang="zh-CN" sz="1800" dirty="0" smtClean="0">
                <a:sym typeface="Symbol"/>
              </a:rPr>
              <a:t>resonance driving terms (RDT) due </a:t>
            </a:r>
            <a:r>
              <a:rPr lang="en-US" altLang="zh-CN" sz="1800" dirty="0">
                <a:sym typeface="Symbol"/>
              </a:rPr>
              <a:t>to sextupoles </a:t>
            </a:r>
            <a:r>
              <a:rPr lang="en-US" altLang="zh-CN" sz="1800" dirty="0" smtClean="0">
                <a:sym typeface="Symbol"/>
              </a:rPr>
              <a:t>cancelled, except </a:t>
            </a:r>
            <a:r>
              <a:rPr lang="en-US" altLang="zh-CN" sz="1800" dirty="0">
                <a:sym typeface="Symbol"/>
              </a:rPr>
              <a:t>small 4Qx, 2Qx+2Qy, 4Qy, </a:t>
            </a:r>
            <a:r>
              <a:rPr lang="en-US" altLang="zh-CN" sz="1800" dirty="0" smtClean="0">
                <a:sym typeface="Symbol"/>
              </a:rPr>
              <a:t>2Qx-2Qy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tune shift dQ(Jx, Jy) is very small</a:t>
            </a:r>
          </a:p>
          <a:p>
            <a:pPr lvl="2"/>
            <a:r>
              <a:rPr lang="en-US" altLang="zh-CN" sz="1800" dirty="0">
                <a:sym typeface="Symbol"/>
              </a:rPr>
              <a:t>DA on momentum: large</a:t>
            </a:r>
            <a:endParaRPr lang="en-US" altLang="zh-CN" sz="1800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Chromaticity dQ() need to be corrected with many families</a:t>
            </a:r>
          </a:p>
          <a:p>
            <a:pPr lvl="2"/>
            <a:r>
              <a:rPr lang="en-US" altLang="zh-CN" sz="1800" dirty="0" smtClean="0">
                <a:sym typeface="Symbol"/>
              </a:rPr>
              <a:t>DA </a:t>
            </a:r>
            <a:r>
              <a:rPr lang="en-US" altLang="zh-CN" sz="1800" dirty="0">
                <a:sym typeface="Symbol"/>
              </a:rPr>
              <a:t>off momentum: with many families to correct dQ() and –I break down</a:t>
            </a:r>
          </a:p>
          <a:p>
            <a:pPr lvl="1"/>
            <a:endParaRPr lang="en-US" altLang="zh-CN" sz="2000" dirty="0">
              <a:sym typeface="Symbol"/>
            </a:endParaRP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Sextupole </a:t>
            </a:r>
            <a:r>
              <a:rPr lang="en-US" altLang="zh-CN" b="1" dirty="0"/>
              <a:t>configuration</a:t>
            </a:r>
            <a:endParaRPr lang="zh-CN" alt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7848872" cy="264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箭头连接符 11"/>
          <p:cNvCxnSpPr/>
          <p:nvPr/>
        </p:nvCxnSpPr>
        <p:spPr>
          <a:xfrm>
            <a:off x="1115616" y="6220395"/>
            <a:ext cx="266429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95736" y="5877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788024" y="6220395"/>
            <a:ext cx="266429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8144" y="58772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613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8" y="4077072"/>
            <a:ext cx="739852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36296" y="3602852"/>
            <a:ext cx="4320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IP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547664" y="3772189"/>
            <a:ext cx="0" cy="32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403648" y="3770902"/>
            <a:ext cx="0" cy="32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779912" y="3761383"/>
            <a:ext cx="0" cy="32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084168" y="3761383"/>
            <a:ext cx="0" cy="32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948264" y="3770902"/>
            <a:ext cx="0" cy="323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619672" y="3946162"/>
            <a:ext cx="2016224" cy="10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3995936" y="3957090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0192" y="359705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FT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355487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CCX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355487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CCY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352504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6948264" y="3863596"/>
            <a:ext cx="432048" cy="357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156176" y="3954767"/>
            <a:ext cx="720080" cy="23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96336" y="5068341"/>
            <a:ext cx="12241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ym typeface="Symbol"/>
              </a:rPr>
              <a:t>L*= 1.5m</a:t>
            </a:r>
          </a:p>
          <a:p>
            <a:r>
              <a:rPr lang="en-US" altLang="zh-CN" sz="1200" b="1" dirty="0" smtClean="0">
                <a:sym typeface="Symbol"/>
              </a:rPr>
              <a:t>x*= 0.22mm</a:t>
            </a:r>
          </a:p>
          <a:p>
            <a:r>
              <a:rPr lang="en-US" altLang="zh-CN" sz="1200" b="1" dirty="0" smtClean="0">
                <a:sym typeface="Symbol"/>
              </a:rPr>
              <a:t></a:t>
            </a:r>
            <a:r>
              <a:rPr lang="en-US" altLang="zh-CN" sz="1200" b="1" dirty="0">
                <a:sym typeface="Symbol"/>
              </a:rPr>
              <a:t>y</a:t>
            </a:r>
            <a:r>
              <a:rPr lang="en-US" altLang="zh-CN" sz="1200" b="1" dirty="0" smtClean="0">
                <a:sym typeface="Symbol"/>
              </a:rPr>
              <a:t>*= 1mm</a:t>
            </a:r>
          </a:p>
          <a:p>
            <a:r>
              <a:rPr lang="en-US" altLang="zh-CN" sz="1200" b="1" dirty="0" smtClean="0">
                <a:sym typeface="Symbol"/>
              </a:rPr>
              <a:t>GQD0= -200T/m</a:t>
            </a:r>
          </a:p>
          <a:p>
            <a:r>
              <a:rPr lang="en-US" altLang="zh-CN" sz="1200" b="1" dirty="0" smtClean="0">
                <a:sym typeface="Symbol"/>
              </a:rPr>
              <a:t>GQF1= 200T/m</a:t>
            </a:r>
          </a:p>
          <a:p>
            <a:r>
              <a:rPr lang="en-US" altLang="zh-CN" sz="1200" b="1" dirty="0" smtClean="0"/>
              <a:t>LQD0=1.69m</a:t>
            </a:r>
          </a:p>
          <a:p>
            <a:r>
              <a:rPr lang="en-US" altLang="zh-CN" sz="1200" b="1" dirty="0" smtClean="0"/>
              <a:t>LQF1=0.90m</a:t>
            </a:r>
            <a:endParaRPr lang="en-US" altLang="zh-CN" sz="1200" b="1" dirty="0" smtClean="0">
              <a:sym typeface="Symbol"/>
            </a:endParaRPr>
          </a:p>
        </p:txBody>
      </p:sp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对撞区</a:t>
            </a:r>
            <a:r>
              <a:rPr lang="en-US" altLang="zh-CN" sz="3600" b="1" dirty="0">
                <a:solidFill>
                  <a:srgbClr val="0070C0"/>
                </a:solidFill>
              </a:rPr>
              <a:t>lattice</a:t>
            </a:r>
            <a:r>
              <a:rPr lang="zh-CN" altLang="en-US" sz="3600" b="1" dirty="0">
                <a:solidFill>
                  <a:srgbClr val="0070C0"/>
                </a:solidFill>
              </a:rPr>
              <a:t>设计</a:t>
            </a:r>
            <a:endParaRPr lang="zh-CN" altLang="en-US" sz="3600" dirty="0"/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611560" y="978490"/>
            <a:ext cx="8003232" cy="2520280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b="1" dirty="0">
                <a:sym typeface="Symbol"/>
              </a:rPr>
              <a:t>3rd  and 4th RDT </a:t>
            </a:r>
            <a:r>
              <a:rPr lang="en-US" altLang="zh-CN" sz="1800" dirty="0">
                <a:sym typeface="Symbol"/>
              </a:rPr>
              <a:t>due to sextupoles </a:t>
            </a:r>
            <a:r>
              <a:rPr lang="en-US" altLang="zh-CN" sz="1800" dirty="0" smtClean="0">
                <a:sym typeface="Symbol"/>
              </a:rPr>
              <a:t>almost cancelled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up to 3rd order </a:t>
            </a:r>
            <a:r>
              <a:rPr lang="en-US" altLang="zh-CN" sz="1800" b="1" dirty="0">
                <a:sym typeface="Symbol"/>
              </a:rPr>
              <a:t>c</a:t>
            </a:r>
            <a:r>
              <a:rPr lang="en-US" altLang="zh-CN" sz="1800" b="1" dirty="0" smtClean="0">
                <a:sym typeface="Symbol"/>
              </a:rPr>
              <a:t>hromaticity</a:t>
            </a:r>
            <a:r>
              <a:rPr lang="en-US" altLang="zh-CN" sz="1800" dirty="0" smtClean="0">
                <a:sym typeface="Symbol"/>
              </a:rPr>
              <a:t> corrected with main sextupoles, phase tuning and additional sextupoles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tune </a:t>
            </a:r>
            <a:r>
              <a:rPr lang="en-US" altLang="zh-CN" sz="1800" b="1" dirty="0">
                <a:sym typeface="Symbol"/>
              </a:rPr>
              <a:t>shift dQ(Jx, Jy</a:t>
            </a:r>
            <a:r>
              <a:rPr lang="en-US" altLang="zh-CN" sz="1800" b="1" dirty="0" smtClean="0">
                <a:sym typeface="Symbol"/>
              </a:rPr>
              <a:t>)</a:t>
            </a:r>
            <a:r>
              <a:rPr lang="en-US" altLang="zh-CN" sz="1800" dirty="0" smtClean="0">
                <a:sym typeface="Symbol"/>
              </a:rPr>
              <a:t> due to finite length of main sextupoles corrected with additional weak sextupoles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Break down of –I, high order dispersion </a:t>
            </a:r>
            <a:r>
              <a:rPr lang="en-US" altLang="zh-CN" sz="1800" dirty="0" smtClean="0">
                <a:sym typeface="Symbol"/>
              </a:rPr>
              <a:t>could be optimized with odd dispersion scheme or Brinkmann sextupoles</a:t>
            </a:r>
            <a:endParaRPr lang="en-US" altLang="zh-CN" sz="1800" dirty="0">
              <a:sym typeface="Symbol"/>
            </a:endParaRPr>
          </a:p>
          <a:p>
            <a:pPr lvl="1"/>
            <a:endParaRPr lang="en-US" altLang="zh-CN" sz="2000" dirty="0" smtClean="0">
              <a:sym typeface="Symbol"/>
            </a:endParaRPr>
          </a:p>
          <a:p>
            <a:pPr lvl="1"/>
            <a:endParaRPr lang="en-US" altLang="zh-CN" sz="2000" dirty="0">
              <a:sym typeface="Symbol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4427984" y="6021288"/>
            <a:ext cx="108012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16016" y="54452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2123728" y="6021288"/>
            <a:ext cx="108012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11760" y="54452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049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CEPC-SppC Study Group Meeting</a:t>
            </a:r>
            <a:endParaRPr lang="zh-CN" altLang="en-US" dirty="0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662880" y="5861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0070C0"/>
                </a:solidFill>
              </a:rPr>
              <a:t>部分双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环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lattice</a:t>
            </a:r>
            <a:r>
              <a:rPr lang="zh-CN" altLang="en-US" sz="3600" b="1" dirty="0">
                <a:solidFill>
                  <a:srgbClr val="0070C0"/>
                </a:solidFill>
              </a:rPr>
              <a:t>设计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4" y="1124744"/>
            <a:ext cx="7071922" cy="462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82683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Feng Su, Yiwei Wang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030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部分双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环方案全环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lattice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3" name="内容占位符 2"/>
          <p:cNvSpPr>
            <a:spLocks noGrp="1"/>
          </p:cNvSpPr>
          <p:nvPr>
            <p:ph idx="1"/>
          </p:nvPr>
        </p:nvSpPr>
        <p:spPr>
          <a:xfrm>
            <a:off x="529208" y="980728"/>
            <a:ext cx="8003232" cy="1800200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A lattice of the whole ring (ARC+PDR+IR) </a:t>
            </a:r>
            <a:r>
              <a:rPr lang="en-US" altLang="zh-CN" sz="2000" dirty="0" smtClean="0"/>
              <a:t>basically fulfilling </a:t>
            </a:r>
            <a:r>
              <a:rPr lang="en-US" altLang="zh-CN" sz="2000" dirty="0"/>
              <a:t>the design </a:t>
            </a:r>
            <a:r>
              <a:rPr lang="en-US" altLang="zh-CN" sz="2000" dirty="0" smtClean="0"/>
              <a:t>parameters</a:t>
            </a:r>
            <a:endParaRPr lang="en-US" altLang="zh-CN" sz="2000" dirty="0" smtClean="0">
              <a:sym typeface="Symbol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988840"/>
            <a:ext cx="663546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930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CEPC</a:t>
            </a:r>
            <a:r>
              <a:rPr lang="zh-CN" altLang="en-US" sz="3600" b="1" dirty="0">
                <a:solidFill>
                  <a:srgbClr val="0070C0"/>
                </a:solidFill>
              </a:rPr>
              <a:t>主环动力学孔径目标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6612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Based on </a:t>
            </a:r>
            <a:r>
              <a:rPr lang="en-US" altLang="zh-CN" dirty="0"/>
              <a:t>the parameters </a:t>
            </a:r>
            <a:r>
              <a:rPr lang="en-US" altLang="zh-CN" dirty="0" smtClean="0"/>
              <a:t>“wangdou20160918 H-low power” .  </a:t>
            </a:r>
          </a:p>
          <a:p>
            <a:r>
              <a:rPr lang="en-US" altLang="zh-CN" dirty="0" smtClean="0"/>
              <a:t>*assuming coupling factor </a:t>
            </a:r>
            <a:r>
              <a:rPr lang="en-US" altLang="zh-CN" dirty="0" smtClean="0">
                <a:sym typeface="Symbol"/>
              </a:rPr>
              <a:t>=5% for injection beam, </a:t>
            </a:r>
          </a:p>
          <a:p>
            <a:r>
              <a:rPr lang="en-US" altLang="zh-CN" dirty="0" smtClean="0">
                <a:sym typeface="Symbol"/>
              </a:rPr>
              <a:t></a:t>
            </a:r>
            <a:r>
              <a:rPr lang="en-US" altLang="zh-CN" dirty="0" err="1" smtClean="0">
                <a:sym typeface="Symbol"/>
              </a:rPr>
              <a:t>x,r</a:t>
            </a:r>
            <a:r>
              <a:rPr lang="en-US" altLang="zh-CN" dirty="0" smtClean="0">
                <a:sym typeface="Symbol"/>
              </a:rPr>
              <a:t>=200 m, </a:t>
            </a:r>
            <a:r>
              <a:rPr lang="en-US" altLang="zh-CN" dirty="0" err="1" smtClean="0">
                <a:sym typeface="Symbol"/>
              </a:rPr>
              <a:t>x,i</a:t>
            </a:r>
            <a:r>
              <a:rPr lang="en-US" altLang="zh-CN" dirty="0" smtClean="0">
                <a:sym typeface="Symbol"/>
              </a:rPr>
              <a:t>=60 m, </a:t>
            </a:r>
            <a:r>
              <a:rPr lang="nn-NO" altLang="zh-CN" dirty="0" smtClean="0">
                <a:sym typeface="Symbol"/>
              </a:rPr>
              <a:t>ws = 4 mm, nr </a:t>
            </a:r>
            <a:r>
              <a:rPr lang="nn-NO" altLang="zh-CN" dirty="0">
                <a:sym typeface="Symbol"/>
              </a:rPr>
              <a:t>= </a:t>
            </a:r>
            <a:r>
              <a:rPr lang="nn-NO" altLang="zh-CN" dirty="0" smtClean="0">
                <a:sym typeface="Symbol"/>
              </a:rPr>
              <a:t>5, ns </a:t>
            </a:r>
            <a:r>
              <a:rPr lang="nn-NO" altLang="zh-CN" dirty="0">
                <a:sym typeface="Symbol"/>
              </a:rPr>
              <a:t>= </a:t>
            </a:r>
            <a:r>
              <a:rPr lang="nn-NO" altLang="zh-CN" dirty="0" smtClean="0">
                <a:sym typeface="Symbol"/>
              </a:rPr>
              <a:t>5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986077"/>
              </p:ext>
            </p:extLst>
          </p:nvPr>
        </p:nvGraphicFramePr>
        <p:xfrm>
          <a:off x="323528" y="1484784"/>
          <a:ext cx="8496943" cy="419872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14444"/>
                <a:gridCol w="817014"/>
                <a:gridCol w="1177054"/>
                <a:gridCol w="2088232"/>
                <a:gridCol w="1800199"/>
              </a:tblGrid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Symbol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Unit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Value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Result 20160927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</a:rPr>
                        <a:t>Luminosity per IP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</a:t>
                      </a:r>
                      <a:r>
                        <a:rPr lang="en-US" altLang="zh-CN" sz="1400" i="1" kern="1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max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10</a:t>
                      </a:r>
                      <a:r>
                        <a:rPr lang="en-US" altLang="zh-CN" sz="14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34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cm</a:t>
                      </a:r>
                      <a:r>
                        <a:rPr lang="en-US" altLang="zh-CN" sz="14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-2</a:t>
                      </a: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</a:t>
                      </a:r>
                      <a:r>
                        <a:rPr lang="en-US" altLang="zh-CN" sz="1400" kern="1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-1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</a:rPr>
                        <a:t>2.01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Beta</a:t>
                      </a:r>
                      <a:r>
                        <a:rPr lang="en-US" altLang="zh-CN" sz="1400" kern="100" baseline="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functions at IP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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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0.22 /0.001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Main ring emittance 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sz="14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4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2.15/0.0065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Injection emittance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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4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4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altLang="zh-CN" sz="14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3.5 / 0.17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3.5/0.17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Transvers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cceptance*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x/</a:t>
                      </a: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en-US" altLang="zh-CN" sz="1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400" kern="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  <a:endParaRPr lang="zh-CN" altLang="zh-CN" sz="1400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787 / 4.17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kern="100" dirty="0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E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kern="100" dirty="0" smtClean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DA requirement from beam-beam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inclu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 errors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and beam-beam effect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 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4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x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/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4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endParaRPr 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 / 40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en-US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 / 10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/p=2%)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 / 45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en-US" altLang="zh-CN" sz="140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 / 5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/p=2%)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(no errors, mean value for two poles of  axis)</a:t>
                      </a: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DA requirement from injection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en-US" altLang="zh-CN" sz="1400" b="1" kern="1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inclu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. errors</a:t>
                      </a:r>
                      <a:r>
                        <a:rPr lang="en-US" altLang="zh-CN" sz="14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and beam-beam effect</a:t>
                      </a:r>
                      <a:r>
                        <a:rPr lang="en-US" altLang="zh-CN" sz="14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)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4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x</a:t>
                      </a:r>
                      <a:r>
                        <a:rPr lang="en-US" altLang="zh-CN" sz="1400" i="1" kern="100" baseline="-25000" dirty="0" smtClean="0">
                          <a:effectLst/>
                          <a:latin typeface="+mn-lt"/>
                          <a:sym typeface="Symbol"/>
                        </a:rPr>
                        <a:t>/</a:t>
                      </a:r>
                      <a:r>
                        <a:rPr lang="en-US" altLang="zh-CN" sz="1400" kern="100" dirty="0" err="1" smtClean="0">
                          <a:effectLst/>
                          <a:latin typeface="+mn-lt"/>
                        </a:rPr>
                        <a:t>D</a:t>
                      </a:r>
                      <a:r>
                        <a:rPr lang="en-US" altLang="zh-CN" sz="1400" i="1" kern="100" dirty="0" err="1" smtClean="0">
                          <a:effectLst/>
                          <a:latin typeface="+mn-lt"/>
                          <a:sym typeface="Symbol"/>
                        </a:rPr>
                        <a:t>A</a:t>
                      </a:r>
                      <a:r>
                        <a:rPr lang="en-US" altLang="zh-CN" sz="1400" i="1" kern="100" baseline="-25000" dirty="0" err="1" smtClean="0">
                          <a:effectLst/>
                          <a:latin typeface="+mn-lt"/>
                          <a:sym typeface="Symbol"/>
                        </a:rPr>
                        <a:t>y</a:t>
                      </a:r>
                      <a:endParaRPr lang="zh-CN" altLang="zh-CN" sz="1400" i="1" kern="100" dirty="0" smtClean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endParaRPr lang="zh-CN" altLang="zh-CN" sz="1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 / 26 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and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4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dp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/p=0.5%)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-</a:t>
                      </a: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CEPC</a:t>
            </a:r>
            <a:r>
              <a:rPr lang="zh-CN" altLang="en-US" sz="3600" b="1" dirty="0">
                <a:solidFill>
                  <a:srgbClr val="0070C0"/>
                </a:solidFill>
              </a:rPr>
              <a:t>主环动力学孔径优化</a:t>
            </a:r>
          </a:p>
        </p:txBody>
      </p:sp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408928" y="1052736"/>
            <a:ext cx="3803032" cy="5328592"/>
          </a:xfrm>
        </p:spPr>
        <p:txBody>
          <a:bodyPr>
            <a:noAutofit/>
          </a:bodyPr>
          <a:lstStyle/>
          <a:p>
            <a:r>
              <a:rPr lang="en-US" altLang="zh-CN" sz="1600" dirty="0"/>
              <a:t>D</a:t>
            </a:r>
            <a:r>
              <a:rPr lang="en-US" altLang="zh-CN" sz="1600" dirty="0" smtClean="0"/>
              <a:t>ynamic </a:t>
            </a:r>
            <a:r>
              <a:rPr lang="en-US" altLang="zh-CN" sz="1600" dirty="0"/>
              <a:t>aperture </a:t>
            </a:r>
            <a:r>
              <a:rPr lang="en-US" altLang="zh-CN" sz="1600" dirty="0" smtClean="0"/>
              <a:t>study</a:t>
            </a:r>
          </a:p>
          <a:p>
            <a:pPr lvl="1"/>
            <a:r>
              <a:rPr lang="en-US" altLang="zh-CN" sz="1600" b="1" dirty="0" smtClean="0"/>
              <a:t>Bare lattice</a:t>
            </a:r>
          </a:p>
          <a:p>
            <a:pPr lvl="1"/>
            <a:r>
              <a:rPr lang="en-US" altLang="zh-CN" sz="1600" dirty="0" smtClean="0"/>
              <a:t>Synchrotron </a:t>
            </a:r>
            <a:r>
              <a:rPr lang="en-US" altLang="zh-CN" sz="1600" dirty="0"/>
              <a:t>motion </a:t>
            </a:r>
            <a:r>
              <a:rPr lang="en-US" altLang="zh-CN" sz="1600" dirty="0" smtClean="0"/>
              <a:t>included</a:t>
            </a:r>
          </a:p>
          <a:p>
            <a:pPr lvl="1"/>
            <a:r>
              <a:rPr lang="en-US" altLang="zh-CN" sz="1600" dirty="0" smtClean="0"/>
              <a:t>w/o and w/ damping</a:t>
            </a:r>
            <a:endParaRPr lang="en-US" altLang="zh-CN" sz="1600" dirty="0"/>
          </a:p>
          <a:p>
            <a:pPr lvl="1"/>
            <a:r>
              <a:rPr lang="en-US" altLang="zh-CN" sz="1600" dirty="0"/>
              <a:t>Tracking with around 1 times of damping time</a:t>
            </a:r>
          </a:p>
          <a:p>
            <a:pPr lvl="1"/>
            <a:r>
              <a:rPr lang="en-US" altLang="zh-CN" sz="1600" dirty="0"/>
              <a:t>Coupling factor </a:t>
            </a:r>
            <a:r>
              <a:rPr lang="en-US" altLang="zh-CN" sz="1600" dirty="0">
                <a:sym typeface="Symbol"/>
              </a:rPr>
              <a:t></a:t>
            </a:r>
            <a:r>
              <a:rPr lang="en-US" altLang="zh-CN" sz="1600" dirty="0"/>
              <a:t>=0.003 for </a:t>
            </a:r>
            <a:r>
              <a:rPr lang="en-US" altLang="zh-CN" sz="1600" dirty="0">
                <a:sym typeface="Symbol"/>
              </a:rPr>
              <a:t></a:t>
            </a:r>
            <a:r>
              <a:rPr lang="en-US" altLang="zh-CN" sz="1600" dirty="0" smtClean="0"/>
              <a:t>y</a:t>
            </a:r>
          </a:p>
          <a:p>
            <a:pPr lvl="1"/>
            <a:r>
              <a:rPr lang="en-US" altLang="zh-CN" sz="1600" dirty="0" smtClean="0"/>
              <a:t>Working point (0.08, 0.22)</a:t>
            </a:r>
          </a:p>
          <a:p>
            <a:pPr lvl="1"/>
            <a:r>
              <a:rPr lang="en-US" altLang="zh-CN" sz="1600" b="1" dirty="0" smtClean="0"/>
              <a:t>Downhill Simplex </a:t>
            </a:r>
            <a:r>
              <a:rPr lang="en-US" altLang="zh-CN" sz="1600" dirty="0" smtClean="0"/>
              <a:t>algorithm applied</a:t>
            </a:r>
          </a:p>
          <a:p>
            <a:r>
              <a:rPr lang="en-US" altLang="zh-CN" sz="1600" dirty="0" smtClean="0"/>
              <a:t>Further </a:t>
            </a:r>
            <a:r>
              <a:rPr lang="en-US" altLang="zh-CN" sz="1600" dirty="0"/>
              <a:t>optimization </a:t>
            </a:r>
            <a:r>
              <a:rPr lang="en-US" altLang="zh-CN" sz="1600" dirty="0" smtClean="0"/>
              <a:t>is possible</a:t>
            </a:r>
          </a:p>
          <a:p>
            <a:pPr lvl="1"/>
            <a:r>
              <a:rPr lang="en-US" altLang="zh-CN" sz="1600" b="1" dirty="0">
                <a:sym typeface="Symbol"/>
              </a:rPr>
              <a:t>Larger dispersion </a:t>
            </a:r>
            <a:r>
              <a:rPr lang="en-US" altLang="zh-CN" sz="1600" dirty="0">
                <a:sym typeface="Symbol"/>
              </a:rPr>
              <a:t>for IR sextupoles</a:t>
            </a:r>
            <a:endParaRPr lang="en-US" altLang="zh-CN" sz="1600" dirty="0"/>
          </a:p>
          <a:p>
            <a:pPr lvl="1"/>
            <a:r>
              <a:rPr lang="en-US" altLang="zh-CN" sz="1600" b="1" dirty="0">
                <a:sym typeface="Symbol"/>
              </a:rPr>
              <a:t>y*= 1mm -&gt; </a:t>
            </a:r>
            <a:r>
              <a:rPr lang="en-US" altLang="zh-CN" sz="1600" b="1" dirty="0" smtClean="0">
                <a:sym typeface="Symbol"/>
              </a:rPr>
              <a:t>1.3mm </a:t>
            </a:r>
            <a:r>
              <a:rPr lang="en-US" altLang="zh-CN" sz="1600" dirty="0" smtClean="0">
                <a:sym typeface="Symbol"/>
              </a:rPr>
              <a:t>(new parameters)</a:t>
            </a:r>
            <a:endParaRPr lang="en-US" altLang="zh-CN" sz="1600" dirty="0" smtClean="0"/>
          </a:p>
          <a:p>
            <a:pPr lvl="1"/>
            <a:r>
              <a:rPr lang="en-US" altLang="zh-CN" sz="1600" b="1" dirty="0" smtClean="0"/>
              <a:t>More </a:t>
            </a:r>
            <a:r>
              <a:rPr lang="en-US" altLang="zh-CN" sz="1600" b="1" dirty="0"/>
              <a:t>families in </a:t>
            </a:r>
            <a:r>
              <a:rPr lang="en-US" altLang="zh-CN" sz="1600" b="1" dirty="0" smtClean="0"/>
              <a:t>IR</a:t>
            </a:r>
          </a:p>
          <a:p>
            <a:r>
              <a:rPr lang="en-US" altLang="zh-CN" sz="1600" dirty="0" smtClean="0"/>
              <a:t>Study of </a:t>
            </a:r>
            <a:r>
              <a:rPr lang="en-US" altLang="zh-CN" sz="1600" dirty="0"/>
              <a:t>effects </a:t>
            </a:r>
            <a:r>
              <a:rPr lang="en-US" altLang="zh-CN" sz="1600" dirty="0" smtClean="0"/>
              <a:t>such as quantum excitation, solenoid field, errors and misalignments are under going</a:t>
            </a:r>
            <a:endParaRPr lang="en-US" altLang="zh-CN" sz="1600" dirty="0"/>
          </a:p>
        </p:txBody>
      </p:sp>
      <p:pic>
        <p:nvPicPr>
          <p:cNvPr id="2050" name="Picture 2" descr="F:\CEPC_2\CEPC_Partial_Double_Ring\CEPC_ARC_4_PDR_3_IR_1\DAx_co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92" y="1124744"/>
            <a:ext cx="4468880" cy="23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CEPC_2\CEPC_Partial_Double_Ring\CEPC_ARC_4_PDR_3_IR_1\DAy_co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583" y="3536865"/>
            <a:ext cx="4540889" cy="231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60810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FFS original </a:t>
            </a:r>
            <a:r>
              <a:rPr lang="en-US" altLang="zh-CN" sz="1600" dirty="0"/>
              <a:t>(2+5</a:t>
            </a:r>
            <a:r>
              <a:rPr lang="en-US" altLang="zh-CN" sz="1600" dirty="0" smtClean="0"/>
              <a:t>)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2608104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FFS re-optimized for DA (2+5)</a:t>
            </a:r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260356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ARC re-optimized for DA (96+5)</a:t>
            </a:r>
            <a:endParaRPr lang="zh-CN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4688" y="3596471"/>
            <a:ext cx="61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FFS</a:t>
            </a:r>
            <a:endParaRPr lang="zh-CN" alt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5056376"/>
            <a:ext cx="75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Whole ring</a:t>
            </a:r>
            <a:endParaRPr lang="zh-CN" altLang="en-US" sz="1400" b="1" dirty="0"/>
          </a:p>
        </p:txBody>
      </p:sp>
      <p:graphicFrame>
        <p:nvGraphicFramePr>
          <p:cNvPr id="1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104665"/>
              </p:ext>
            </p:extLst>
          </p:nvPr>
        </p:nvGraphicFramePr>
        <p:xfrm>
          <a:off x="539552" y="98072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Natural</a:t>
                      </a:r>
                      <a:r>
                        <a:rPr lang="en-US" altLang="zh-CN" baseline="0" dirty="0" smtClean="0"/>
                        <a:t> chromaticity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ym typeface="Symbol"/>
                        </a:rPr>
                        <a:t></a:t>
                      </a:r>
                      <a:r>
                        <a:rPr lang="en-US" altLang="zh-CN" dirty="0" smtClean="0">
                          <a:sym typeface="Symbol"/>
                        </a:rPr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ym typeface="Symbol"/>
                        </a:rPr>
                        <a:t></a:t>
                      </a:r>
                      <a:r>
                        <a:rPr lang="en-US" altLang="zh-CN" dirty="0" smtClean="0">
                          <a:sym typeface="Symbol"/>
                        </a:rPr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IR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-1155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ARC+PDR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-411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-651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Total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-447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-1806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色品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(calculation with lattice)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3062399"/>
            <a:ext cx="2627784" cy="148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61" y="3040152"/>
            <a:ext cx="2546495" cy="154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56939"/>
            <a:ext cx="2552428" cy="1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96335"/>
            <a:ext cx="2557979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61" y="4696336"/>
            <a:ext cx="254649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41" y="4737268"/>
            <a:ext cx="2516931" cy="147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40768"/>
            <a:ext cx="8001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Details of FMA </a:t>
            </a:r>
          </a:p>
          <a:p>
            <a:r>
              <a:rPr lang="en-US" altLang="zh-CN" sz="3200" b="1" dirty="0" smtClean="0">
                <a:solidFill>
                  <a:srgbClr val="0070C0"/>
                </a:solidFill>
              </a:rPr>
              <a:t>w/o synchrotron motion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38313</TotalTime>
  <Words>628</Words>
  <Application>Microsoft Office PowerPoint</Application>
  <PresentationFormat>全屏显示(4:3)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CEPC主环lattice及动力学孔径研究</vt:lpstr>
      <vt:lpstr>弧区lattice设计</vt:lpstr>
      <vt:lpstr>对撞区lattice设计</vt:lpstr>
      <vt:lpstr>PowerPoint 演示文稿</vt:lpstr>
      <vt:lpstr>部分双环方案全环lattice</vt:lpstr>
      <vt:lpstr>CEPC主环动力学孔径目标</vt:lpstr>
      <vt:lpstr>CEPC主环动力学孔径优化</vt:lpstr>
      <vt:lpstr>色品 (calculation with lattice)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2099</cp:revision>
  <dcterms:created xsi:type="dcterms:W3CDTF">2016-03-31T11:13:45Z</dcterms:created>
  <dcterms:modified xsi:type="dcterms:W3CDTF">2016-10-21T07:12:52Z</dcterms:modified>
</cp:coreProperties>
</file>