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6" r:id="rId3"/>
    <p:sldId id="281" r:id="rId4"/>
    <p:sldId id="282" r:id="rId5"/>
    <p:sldId id="265" r:id="rId6"/>
    <p:sldId id="258" r:id="rId7"/>
    <p:sldId id="259" r:id="rId8"/>
    <p:sldId id="260" r:id="rId9"/>
    <p:sldId id="262" r:id="rId10"/>
    <p:sldId id="285" r:id="rId11"/>
    <p:sldId id="273" r:id="rId12"/>
    <p:sldId id="274" r:id="rId13"/>
    <p:sldId id="284" r:id="rId14"/>
    <p:sldId id="283" r:id="rId15"/>
    <p:sldId id="279" r:id="rId16"/>
    <p:sldId id="280" r:id="rId17"/>
    <p:sldId id="278" r:id="rId18"/>
    <p:sldId id="277" r:id="rId19"/>
    <p:sldId id="286" r:id="rId20"/>
    <p:sldId id="287" r:id="rId21"/>
    <p:sldId id="288" r:id="rId22"/>
    <p:sldId id="289" r:id="rId23"/>
    <p:sldId id="290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8B414-13EB-4E12-93EE-BA0CFEE191D3}" type="datetimeFigureOut">
              <a:rPr lang="zh-CN" altLang="en-US" smtClean="0"/>
              <a:t>2016-10-21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4AE6A-DDBC-4D0D-8357-C12EBBDF6C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317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A1F5C-8678-401F-9D2D-C6C7CA66223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426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1.emf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CEPC parameter optimization and lattice design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/>
              <a:t>Dou Wang, </a:t>
            </a:r>
            <a:r>
              <a:rPr lang="en-US" altLang="zh-CN" sz="2000" dirty="0" err="1"/>
              <a:t>Jie</a:t>
            </a:r>
            <a:r>
              <a:rPr lang="en-US" altLang="zh-CN" sz="2000" dirty="0"/>
              <a:t> Gao, Yuan Zhang, </a:t>
            </a:r>
            <a:r>
              <a:rPr lang="en-US" altLang="zh-CN" sz="2000" dirty="0" err="1"/>
              <a:t>Yiwei</a:t>
            </a:r>
            <a:r>
              <a:rPr lang="en-US" altLang="zh-CN" sz="2000" dirty="0"/>
              <a:t> Wang, Feng Su, </a:t>
            </a:r>
            <a:r>
              <a:rPr lang="en-US" altLang="zh-CN" sz="2000" dirty="0" err="1" smtClean="0"/>
              <a:t>Huiping</a:t>
            </a:r>
            <a:r>
              <a:rPr lang="en-US" altLang="zh-CN" sz="2000" dirty="0" smtClean="0"/>
              <a:t> </a:t>
            </a:r>
            <a:r>
              <a:rPr lang="en-US" altLang="zh-CN" sz="2000" dirty="0" err="1"/>
              <a:t>Geng</a:t>
            </a:r>
            <a:r>
              <a:rPr lang="en-US" altLang="zh-CN" sz="2000" dirty="0"/>
              <a:t>, </a:t>
            </a:r>
            <a:r>
              <a:rPr lang="en-US" altLang="zh-CN" sz="2000" dirty="0" smtClean="0"/>
              <a:t> </a:t>
            </a:r>
            <a:r>
              <a:rPr lang="en-US" altLang="zh-CN" sz="2000" dirty="0" err="1"/>
              <a:t>Cai</a:t>
            </a:r>
            <a:r>
              <a:rPr lang="en-US" altLang="zh-CN" sz="2000" dirty="0"/>
              <a:t> </a:t>
            </a:r>
            <a:r>
              <a:rPr lang="en-US" altLang="zh-CN" sz="2000" dirty="0" err="1" smtClean="0"/>
              <a:t>Meng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Jiyuan</a:t>
            </a:r>
            <a:r>
              <a:rPr lang="en-US" altLang="zh-CN" sz="2000" dirty="0" smtClean="0"/>
              <a:t> </a:t>
            </a:r>
            <a:r>
              <a:rPr lang="en-US" altLang="zh-CN" sz="2000" dirty="0" err="1"/>
              <a:t>Zhai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Zhenchao</a:t>
            </a:r>
            <a:r>
              <a:rPr lang="en-US" altLang="zh-CN" sz="2000" dirty="0"/>
              <a:t> Liu, Bai </a:t>
            </a:r>
            <a:r>
              <a:rPr lang="en-US" altLang="zh-CN" sz="2000" dirty="0" err="1"/>
              <a:t>Sha</a:t>
            </a:r>
            <a:r>
              <a:rPr lang="en-US" altLang="zh-CN" sz="2000" dirty="0"/>
              <a:t>, </a:t>
            </a:r>
            <a:r>
              <a:rPr lang="en-US" altLang="zh-CN" sz="2000" dirty="0" err="1" smtClean="0"/>
              <a:t>Tianjian</a:t>
            </a:r>
            <a:r>
              <a:rPr lang="en-US" altLang="zh-CN" sz="2000" dirty="0" smtClean="0"/>
              <a:t> </a:t>
            </a:r>
            <a:r>
              <a:rPr lang="en-US" altLang="zh-CN" sz="2000" dirty="0" err="1"/>
              <a:t>Bian</a:t>
            </a:r>
            <a:r>
              <a:rPr lang="en-US" altLang="zh-CN" sz="2000" dirty="0"/>
              <a:t>, Na </a:t>
            </a:r>
            <a:r>
              <a:rPr lang="en-US" altLang="zh-CN" sz="2000" dirty="0" smtClean="0"/>
              <a:t>Wang</a:t>
            </a:r>
            <a:endParaRPr lang="zh-CN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203848" y="634635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CEPC AP meeting, </a:t>
            </a:r>
            <a:r>
              <a:rPr lang="en-US" altLang="zh-CN" dirty="0" smtClean="0"/>
              <a:t>2016.10.21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17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Status of damping ring design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710384"/>
              </p:ext>
            </p:extLst>
          </p:nvPr>
        </p:nvGraphicFramePr>
        <p:xfrm>
          <a:off x="395536" y="2204864"/>
          <a:ext cx="7848871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936104"/>
                <a:gridCol w="1584176"/>
                <a:gridCol w="3384375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unit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CDR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Now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Ext bunch</a:t>
                      </a:r>
                      <a:r>
                        <a:rPr lang="en-US" altLang="zh-CN" baseline="0" dirty="0" smtClean="0"/>
                        <a:t> length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ps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&lt; 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Ext energy</a:t>
                      </a:r>
                      <a:r>
                        <a:rPr lang="en-US" altLang="zh-CN" baseline="0" dirty="0" smtClean="0"/>
                        <a:t> spread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&lt; 0.1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Ext </a:t>
                      </a:r>
                      <a:r>
                        <a:rPr lang="en-US" altLang="zh-CN" dirty="0" err="1" smtClean="0"/>
                        <a:t>emittace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mm.mrad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434/145</a:t>
                      </a:r>
                      <a:endParaRPr lang="zh-CN" alt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Energy acceptance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ym typeface="Symbol"/>
                        </a:rPr>
                        <a:t> </a:t>
                      </a:r>
                      <a:r>
                        <a:rPr lang="en-US" altLang="zh-CN" dirty="0" smtClean="0">
                          <a:sym typeface="Symbol"/>
                        </a:rPr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&gt; 10</a:t>
                      </a:r>
                      <a:r>
                        <a:rPr lang="en-US" altLang="zh-CN" dirty="0" smtClean="0">
                          <a:sym typeface="Symbol"/>
                        </a:rPr>
                        <a:t>x/</a:t>
                      </a:r>
                      <a:r>
                        <a:rPr lang="en-US" altLang="zh-CN" dirty="0" smtClean="0"/>
                        <a:t>10</a:t>
                      </a:r>
                      <a:r>
                        <a:rPr lang="en-US" altLang="zh-CN" dirty="0" smtClean="0">
                          <a:sym typeface="Symbol"/>
                        </a:rPr>
                        <a:t>y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150</a:t>
                      </a:r>
                      <a:r>
                        <a:rPr lang="en-US" altLang="zh-CN" dirty="0" smtClean="0">
                          <a:sym typeface="Symbol"/>
                        </a:rPr>
                        <a:t>x/</a:t>
                      </a:r>
                      <a:r>
                        <a:rPr lang="en-US" altLang="zh-CN" dirty="0" smtClean="0"/>
                        <a:t>110</a:t>
                      </a:r>
                      <a:r>
                        <a:rPr lang="en-US" altLang="zh-CN" dirty="0" smtClean="0">
                          <a:sym typeface="Symbol"/>
                        </a:rPr>
                        <a:t>y (on momentum)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30</a:t>
                      </a:r>
                      <a:r>
                        <a:rPr lang="en-US" altLang="zh-CN" dirty="0" smtClean="0">
                          <a:sym typeface="Symbol"/>
                        </a:rPr>
                        <a:t>x/</a:t>
                      </a:r>
                      <a:r>
                        <a:rPr lang="en-US" altLang="zh-CN" dirty="0" smtClean="0"/>
                        <a:t>60</a:t>
                      </a:r>
                      <a:r>
                        <a:rPr lang="en-US" altLang="zh-CN" dirty="0" smtClean="0">
                          <a:sym typeface="Symbol"/>
                        </a:rPr>
                        <a:t>y (0.75%)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Damping time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ms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&lt; 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12/12/6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21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168" y="1590727"/>
            <a:ext cx="5637288" cy="134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Primary design for bunch compressor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2879153"/>
            <a:ext cx="201622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Dispersive section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49080"/>
            <a:ext cx="23907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115" y="4079221"/>
            <a:ext cx="2632342" cy="250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接箭头连接符 6"/>
          <p:cNvCxnSpPr/>
          <p:nvPr/>
        </p:nvCxnSpPr>
        <p:spPr>
          <a:xfrm>
            <a:off x="2339752" y="3295363"/>
            <a:ext cx="0" cy="5656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6001286" y="3295363"/>
            <a:ext cx="0" cy="5656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487787"/>
              </p:ext>
            </p:extLst>
          </p:nvPr>
        </p:nvGraphicFramePr>
        <p:xfrm>
          <a:off x="30577" y="6093296"/>
          <a:ext cx="2309175" cy="566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" name="Equation" r:id="rId6" imgW="1981200" imgH="482600" progId="Equation.DSMT4">
                  <p:embed/>
                </p:oleObj>
              </mc:Choice>
              <mc:Fallback>
                <p:oleObj name="Equation" r:id="rId6" imgW="19812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7" y="6093296"/>
                        <a:ext cx="2309175" cy="5661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687897"/>
              </p:ext>
            </p:extLst>
          </p:nvPr>
        </p:nvGraphicFramePr>
        <p:xfrm>
          <a:off x="7164288" y="6093296"/>
          <a:ext cx="1942159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" name="Equation" r:id="rId8" imgW="1498320" imgH="444240" progId="Equation.DSMT4">
                  <p:embed/>
                </p:oleObj>
              </mc:Choice>
              <mc:Fallback>
                <p:oleObj name="Equation" r:id="rId8" imgW="14983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64288" y="6093296"/>
                        <a:ext cx="1942159" cy="57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组合 17"/>
          <p:cNvGrpSpPr/>
          <p:nvPr/>
        </p:nvGrpSpPr>
        <p:grpSpPr>
          <a:xfrm>
            <a:off x="1237792" y="2003969"/>
            <a:ext cx="2240920" cy="1059850"/>
            <a:chOff x="1331640" y="2466345"/>
            <a:chExt cx="2240920" cy="1059850"/>
          </a:xfrm>
        </p:grpSpPr>
        <p:sp>
          <p:nvSpPr>
            <p:cNvPr id="3" name="圆角矩形 2"/>
            <p:cNvSpPr/>
            <p:nvPr/>
          </p:nvSpPr>
          <p:spPr>
            <a:xfrm>
              <a:off x="1691680" y="2466345"/>
              <a:ext cx="1584176" cy="6443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63688" y="2603855"/>
              <a:ext cx="1440160" cy="3693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RF structure</a:t>
              </a:r>
              <a:endParaRPr lang="zh-CN" alt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31640" y="3064530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 smtClean="0"/>
                <a:t>E</a:t>
              </a:r>
              <a:r>
                <a:rPr lang="en-US" altLang="zh-CN" sz="2400" baseline="-25000" dirty="0" smtClean="0"/>
                <a:t>0</a:t>
              </a:r>
              <a:endParaRPr lang="zh-CN" altLang="en-US" sz="2400" baseline="-250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3133016" y="3064530"/>
              <a:ext cx="4395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400" i="1" dirty="0" smtClean="0">
                  <a:solidFill>
                    <a:prstClr val="black"/>
                  </a:solidFill>
                </a:rPr>
                <a:t>E</a:t>
              </a:r>
              <a:r>
                <a:rPr lang="en-US" altLang="zh-CN" sz="2400" baseline="-25000" dirty="0" smtClean="0">
                  <a:solidFill>
                    <a:prstClr val="black"/>
                  </a:solidFill>
                </a:rPr>
                <a:t>1</a:t>
              </a:r>
              <a:endParaRPr lang="zh-CN" altLang="en-US" sz="2400" baseline="-250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798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Parameter design</a:t>
            </a:r>
            <a:endParaRPr lang="zh-CN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894666"/>
              </p:ext>
            </p:extLst>
          </p:nvPr>
        </p:nvGraphicFramePr>
        <p:xfrm>
          <a:off x="2411760" y="2852936"/>
          <a:ext cx="4062574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Equation" r:id="rId3" imgW="2806560" imgH="2641320" progId="Equation.DSMT4">
                  <p:embed/>
                </p:oleObj>
              </mc:Choice>
              <mc:Fallback>
                <p:oleObj name="Equation" r:id="rId3" imgW="2806560" imgH="26413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852936"/>
                        <a:ext cx="4062574" cy="38164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1640" y="1469952"/>
            <a:ext cx="626469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入口：</a:t>
            </a:r>
            <a:r>
              <a:rPr lang="zh-CN" altLang="en-US" sz="2400" dirty="0" smtClean="0">
                <a:sym typeface="Symbol"/>
              </a:rPr>
              <a:t></a:t>
            </a:r>
            <a:r>
              <a:rPr lang="en-US" altLang="zh-CN" sz="2400" baseline="-25000" dirty="0" smtClean="0">
                <a:sym typeface="Symbol"/>
              </a:rPr>
              <a:t>0</a:t>
            </a:r>
            <a:r>
              <a:rPr lang="en-US" altLang="zh-CN" sz="2400" dirty="0" smtClean="0">
                <a:sym typeface="Symbol"/>
              </a:rPr>
              <a:t>=7mm</a:t>
            </a:r>
            <a:r>
              <a:rPr lang="zh-CN" altLang="en-US" sz="2400" dirty="0" smtClean="0">
                <a:sym typeface="Symbol"/>
              </a:rPr>
              <a:t>，  </a:t>
            </a:r>
            <a:r>
              <a:rPr lang="en-US" altLang="zh-CN" sz="2400" baseline="-25000" dirty="0" smtClean="0">
                <a:sym typeface="Symbol"/>
              </a:rPr>
              <a:t>0</a:t>
            </a:r>
            <a:r>
              <a:rPr lang="en-US" altLang="zh-CN" sz="2400" dirty="0" smtClean="0">
                <a:sym typeface="Symbol"/>
              </a:rPr>
              <a:t>=0.05%</a:t>
            </a:r>
            <a:r>
              <a:rPr lang="zh-CN" altLang="en-US" sz="2400" dirty="0" smtClean="0">
                <a:sym typeface="Symbol"/>
              </a:rPr>
              <a:t>，        </a:t>
            </a:r>
            <a:r>
              <a:rPr lang="en-US" altLang="zh-CN" sz="2400" dirty="0" smtClean="0">
                <a:sym typeface="Symbol"/>
              </a:rPr>
              <a:t>E</a:t>
            </a:r>
            <a:r>
              <a:rPr lang="en-US" altLang="zh-CN" sz="2400" baseline="-25000" dirty="0" smtClean="0">
                <a:sym typeface="Symbol"/>
              </a:rPr>
              <a:t>0</a:t>
            </a:r>
            <a:r>
              <a:rPr lang="en-US" altLang="zh-CN" sz="2400" dirty="0" smtClean="0">
                <a:sym typeface="Symbol"/>
              </a:rPr>
              <a:t>=1.1 </a:t>
            </a:r>
            <a:r>
              <a:rPr lang="en-US" altLang="zh-CN" sz="2400" dirty="0" err="1" smtClean="0">
                <a:sym typeface="Symbol"/>
              </a:rPr>
              <a:t>GeV</a:t>
            </a:r>
            <a:endParaRPr lang="en-US" altLang="zh-CN" sz="2400" dirty="0" smtClean="0">
              <a:sym typeface="Symbol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ym typeface="Symbol"/>
              </a:rPr>
              <a:t>出口：</a:t>
            </a:r>
            <a:r>
              <a:rPr lang="en-US" altLang="zh-CN" sz="2400" baseline="-25000" dirty="0" smtClean="0">
                <a:sym typeface="Symbol"/>
              </a:rPr>
              <a:t>1</a:t>
            </a:r>
            <a:r>
              <a:rPr lang="en-US" altLang="zh-CN" sz="2400" dirty="0" smtClean="0">
                <a:sym typeface="Symbol"/>
              </a:rPr>
              <a:t>&lt;3mm</a:t>
            </a:r>
            <a:r>
              <a:rPr lang="zh-CN" altLang="en-US" sz="2400" dirty="0">
                <a:sym typeface="Symbol"/>
              </a:rPr>
              <a:t>，  </a:t>
            </a:r>
            <a:r>
              <a:rPr lang="zh-CN" altLang="en-US" sz="2400" dirty="0" smtClean="0">
                <a:sym typeface="Symbol"/>
              </a:rPr>
              <a:t></a:t>
            </a:r>
            <a:r>
              <a:rPr lang="en-US" altLang="zh-CN" sz="2400" baseline="-25000" dirty="0" smtClean="0">
                <a:sym typeface="Symbol"/>
              </a:rPr>
              <a:t>1</a:t>
            </a:r>
            <a:r>
              <a:rPr lang="en-US" altLang="zh-CN" sz="2400" dirty="0" smtClean="0">
                <a:sym typeface="Symbol"/>
              </a:rPr>
              <a:t>=??(0.1%)</a:t>
            </a:r>
            <a:r>
              <a:rPr lang="zh-CN" altLang="en-US" sz="2400" dirty="0">
                <a:sym typeface="Symbol"/>
              </a:rPr>
              <a:t>，</a:t>
            </a:r>
            <a:r>
              <a:rPr lang="zh-CN" altLang="en-US" sz="2400" dirty="0" smtClean="0">
                <a:sym typeface="Symbol"/>
              </a:rPr>
              <a:t> </a:t>
            </a:r>
            <a:r>
              <a:rPr lang="en-US" altLang="zh-CN" sz="2400" dirty="0" smtClean="0">
                <a:sym typeface="Symbol"/>
              </a:rPr>
              <a:t>E</a:t>
            </a:r>
            <a:r>
              <a:rPr lang="en-US" altLang="zh-CN" sz="2400" baseline="-25000" dirty="0" smtClean="0">
                <a:sym typeface="Symbol"/>
              </a:rPr>
              <a:t>1</a:t>
            </a:r>
            <a:r>
              <a:rPr lang="en-US" altLang="zh-CN" sz="2400" dirty="0" smtClean="0">
                <a:sym typeface="Symbol"/>
              </a:rPr>
              <a:t>=??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522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Parameters of CEPC bunch compressor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183807"/>
              </p:ext>
            </p:extLst>
          </p:nvPr>
        </p:nvGraphicFramePr>
        <p:xfrm>
          <a:off x="395536" y="1988840"/>
          <a:ext cx="5976664" cy="4526280"/>
        </p:xfrm>
        <a:graphic>
          <a:graphicData uri="http://schemas.openxmlformats.org/drawingml/2006/table">
            <a:tbl>
              <a:tblPr lastCol="1" bandRow="1" bandCol="1">
                <a:tableStyleId>{616DA210-FB5B-4158-B5E0-FEB733F419BA}</a:tableStyleId>
              </a:tblPr>
              <a:tblGrid>
                <a:gridCol w="2160240"/>
                <a:gridCol w="1872208"/>
                <a:gridCol w="1944216"/>
              </a:tblGrid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effectLst/>
                        </a:rPr>
                        <a:t>BC (case I)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>
                          <a:effectLst/>
                        </a:rPr>
                        <a:t>BC (case II)</a:t>
                      </a:r>
                      <a:endParaRPr lang="zh-CN" altLang="zh-CN" sz="1800" kern="100" dirty="0" smtClean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68580" marR="68580" marT="0" marB="0"/>
                </a:tc>
              </a:tr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初始能量</a:t>
                      </a:r>
                      <a:r>
                        <a:rPr lang="en-US" sz="1800" kern="100" dirty="0">
                          <a:effectLst/>
                        </a:rPr>
                        <a:t> (</a:t>
                      </a:r>
                      <a:r>
                        <a:rPr lang="en-US" sz="1800" kern="100" dirty="0" err="1">
                          <a:effectLst/>
                        </a:rPr>
                        <a:t>GeV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</a:rPr>
                        <a:t>1.1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1.1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初始能散</a:t>
                      </a:r>
                      <a:r>
                        <a:rPr lang="en-US" sz="1800" kern="100">
                          <a:effectLst/>
                        </a:rPr>
                        <a:t> (%)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0.05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0.05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初始束长</a:t>
                      </a:r>
                      <a:r>
                        <a:rPr lang="en-US" sz="1800" kern="100" dirty="0">
                          <a:effectLst/>
                        </a:rPr>
                        <a:t> (mm)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</a:rPr>
                        <a:t>7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7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effectLst/>
                          <a:latin typeface="Times New Roman"/>
                          <a:ea typeface="宋体"/>
                        </a:rPr>
                        <a:t>高频频率 </a:t>
                      </a:r>
                      <a:r>
                        <a:rPr lang="en-US" altLang="zh-CN" sz="1800" kern="100" dirty="0" smtClean="0">
                          <a:effectLst/>
                          <a:latin typeface="Times New Roman"/>
                          <a:ea typeface="宋体"/>
                        </a:rPr>
                        <a:t>(MHz)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Times New Roman"/>
                          <a:ea typeface="宋体"/>
                        </a:rPr>
                        <a:t>2856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2856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 smtClean="0">
                          <a:effectLst/>
                        </a:rPr>
                        <a:t>高频</a:t>
                      </a:r>
                      <a:r>
                        <a:rPr lang="zh-CN" altLang="en-US" sz="1800" kern="100" dirty="0" smtClean="0">
                          <a:effectLst/>
                        </a:rPr>
                        <a:t>腔</a:t>
                      </a:r>
                      <a:r>
                        <a:rPr lang="zh-CN" sz="1800" kern="100" dirty="0" smtClean="0">
                          <a:effectLst/>
                        </a:rPr>
                        <a:t>压</a:t>
                      </a:r>
                      <a:r>
                        <a:rPr lang="en-US" sz="1800" kern="100" dirty="0" smtClean="0">
                          <a:effectLst/>
                        </a:rPr>
                        <a:t> (MV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14.5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19.3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加速相位</a:t>
                      </a:r>
                      <a:r>
                        <a:rPr lang="en-US" sz="1800" kern="100" dirty="0">
                          <a:effectLst/>
                        </a:rPr>
                        <a:t> (</a:t>
                      </a:r>
                      <a:r>
                        <a:rPr lang="zh-CN" sz="1800" kern="100" dirty="0">
                          <a:effectLst/>
                        </a:rPr>
                        <a:t>度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</a:rPr>
                        <a:t>86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87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R</a:t>
                      </a:r>
                      <a:r>
                        <a:rPr lang="en-US" sz="1800" kern="100" baseline="-25000" dirty="0">
                          <a:effectLst/>
                        </a:rPr>
                        <a:t>56</a:t>
                      </a:r>
                      <a:r>
                        <a:rPr lang="en-US" sz="1800" kern="100" dirty="0">
                          <a:effectLst/>
                        </a:rPr>
                        <a:t> (</a:t>
                      </a:r>
                      <a:r>
                        <a:rPr lang="en-US" sz="1800" kern="100" dirty="0" smtClean="0">
                          <a:effectLst/>
                        </a:rPr>
                        <a:t>m)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-4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-3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effectLst/>
                        </a:rPr>
                        <a:t>出口</a:t>
                      </a:r>
                      <a:r>
                        <a:rPr lang="zh-CN" sz="1800" kern="100" dirty="0" smtClean="0">
                          <a:effectLst/>
                        </a:rPr>
                        <a:t>能量</a:t>
                      </a:r>
                      <a:r>
                        <a:rPr lang="en-US" sz="1800" kern="100" dirty="0" smtClean="0">
                          <a:effectLst/>
                        </a:rPr>
                        <a:t> </a:t>
                      </a:r>
                      <a:r>
                        <a:rPr lang="en-US" sz="1800" kern="100" dirty="0">
                          <a:effectLst/>
                        </a:rPr>
                        <a:t>(</a:t>
                      </a:r>
                      <a:r>
                        <a:rPr lang="en-US" sz="1800" kern="100" dirty="0" err="1">
                          <a:effectLst/>
                        </a:rPr>
                        <a:t>GeV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1.101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1.101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effectLst/>
                        </a:rPr>
                        <a:t>出口</a:t>
                      </a:r>
                      <a:r>
                        <a:rPr lang="zh-CN" sz="1800" kern="100" dirty="0" smtClean="0">
                          <a:effectLst/>
                        </a:rPr>
                        <a:t>能</a:t>
                      </a:r>
                      <a:r>
                        <a:rPr lang="zh-CN" sz="1800" kern="100" dirty="0">
                          <a:effectLst/>
                        </a:rPr>
                        <a:t>散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smtClean="0">
                          <a:effectLst/>
                        </a:rPr>
                        <a:t>(%)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0.17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0.23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effectLst/>
                        </a:rPr>
                        <a:t>出口</a:t>
                      </a:r>
                      <a:r>
                        <a:rPr lang="zh-CN" sz="1800" kern="100" dirty="0" smtClean="0">
                          <a:effectLst/>
                        </a:rPr>
                        <a:t>束</a:t>
                      </a:r>
                      <a:r>
                        <a:rPr lang="zh-CN" sz="1800" kern="100" dirty="0">
                          <a:effectLst/>
                        </a:rPr>
                        <a:t>长</a:t>
                      </a:r>
                      <a:r>
                        <a:rPr lang="en-US" sz="1800" kern="100" dirty="0">
                          <a:effectLst/>
                        </a:rPr>
                        <a:t> (mm)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</a:rPr>
                        <a:t>2 (6.7ps)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1.5 (5ps)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0232" y="2492896"/>
            <a:ext cx="230425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 smtClean="0"/>
              <a:t>束长压缩比：</a:t>
            </a:r>
            <a:r>
              <a:rPr lang="en-US" altLang="zh-CN" sz="2000" dirty="0" smtClean="0"/>
              <a:t>3.5~4.7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0232" y="3862834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束长压缩比可调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62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BC energy spread and VRF vs. bunch length</a:t>
            </a:r>
            <a:endParaRPr lang="zh-CN" altLang="en-US" sz="3600" dirty="0"/>
          </a:p>
        </p:txBody>
      </p:sp>
      <p:pic>
        <p:nvPicPr>
          <p:cNvPr id="4099" name="Picture 3" descr="E:\50km_Circular_collider\Chou\CEPC Damping Ring\bunch compressor\VR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502" y="3573016"/>
            <a:ext cx="5822498" cy="295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50km_Circular_collider\Chou\CEPC Damping Ring\bunch compressor\energy spre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4852533" cy="256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991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Check </a:t>
            </a:r>
            <a:r>
              <a:rPr lang="en-US" altLang="zh-CN" dirty="0" err="1" smtClean="0"/>
              <a:t>Yiwei’s</a:t>
            </a:r>
            <a:r>
              <a:rPr lang="en-US" altLang="zh-CN" dirty="0" smtClean="0"/>
              <a:t> lattice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799"/>
            <a:ext cx="37719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70192"/>
            <a:ext cx="37719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98588"/>
            <a:ext cx="3603625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4293096"/>
            <a:ext cx="3567113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8" y="141277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ym typeface="Symbol"/>
              </a:rPr>
              <a:t></a:t>
            </a:r>
            <a:r>
              <a:rPr lang="en-US" altLang="zh-CN" sz="2400" dirty="0" smtClean="0">
                <a:sym typeface="Symbol"/>
              </a:rPr>
              <a:t>z=2.92mm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38907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Check </a:t>
            </a:r>
            <a:r>
              <a:rPr lang="en-US" altLang="zh-CN" sz="3600" dirty="0" err="1"/>
              <a:t>Yiwei’s</a:t>
            </a:r>
            <a:r>
              <a:rPr lang="en-US" altLang="zh-CN" sz="3600" dirty="0"/>
              <a:t> </a:t>
            </a:r>
            <a:r>
              <a:rPr lang="en-US" altLang="zh-CN" sz="3600" dirty="0" smtClean="0"/>
              <a:t>lattice </a:t>
            </a:r>
            <a:r>
              <a:rPr lang="zh-CN" altLang="en-US" sz="3600" dirty="0" smtClean="0"/>
              <a:t>（</a:t>
            </a:r>
            <a:r>
              <a:rPr lang="en-US" altLang="zh-CN" sz="3600" dirty="0"/>
              <a:t> shorter bunch </a:t>
            </a:r>
            <a:r>
              <a:rPr lang="zh-CN" altLang="en-US" sz="3600" dirty="0" smtClean="0"/>
              <a:t>）</a:t>
            </a:r>
            <a:endParaRPr lang="zh-CN" alt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37719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93096"/>
            <a:ext cx="37719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844824"/>
            <a:ext cx="4608512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/>
              <a:t>Bunch length in parameter table: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2.7 mm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992" y="4348554"/>
            <a:ext cx="4536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Plan: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- Re-optimize with 2.7mm bunch length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- Further optimization with MODE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- add additional </a:t>
            </a:r>
            <a:r>
              <a:rPr lang="en-US" altLang="zh-CN" sz="2000" dirty="0" err="1" smtClean="0"/>
              <a:t>sextupoles</a:t>
            </a:r>
            <a:r>
              <a:rPr lang="en-US" altLang="zh-CN" sz="2000" dirty="0" smtClean="0"/>
              <a:t> in IR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7402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806896" y="202630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0070C0"/>
                </a:solidFill>
              </a:rPr>
              <a:t>synchrotron radiation </a:t>
            </a:r>
            <a:r>
              <a:rPr lang="en-US" altLang="zh-CN" sz="4000" b="1" dirty="0">
                <a:solidFill>
                  <a:srgbClr val="0070C0"/>
                </a:solidFill>
              </a:rPr>
              <a:t>of </a:t>
            </a:r>
            <a:r>
              <a:rPr lang="en-US" altLang="zh-CN" sz="4000" b="1" dirty="0" smtClean="0">
                <a:solidFill>
                  <a:srgbClr val="0070C0"/>
                </a:solidFill>
              </a:rPr>
              <a:t>IR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72" y="2276872"/>
            <a:ext cx="739852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452320" y="1729617"/>
            <a:ext cx="43204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IP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763688" y="1803939"/>
            <a:ext cx="0" cy="3695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619672" y="1802652"/>
            <a:ext cx="0" cy="3695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995936" y="1793133"/>
            <a:ext cx="0" cy="3695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300192" y="1793133"/>
            <a:ext cx="0" cy="3695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164288" y="1802652"/>
            <a:ext cx="0" cy="3695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1835696" y="1977912"/>
            <a:ext cx="2016224" cy="10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4211960" y="1988840"/>
            <a:ext cx="187220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16216" y="162880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FT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55776" y="158662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CCX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8024" y="158662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CCY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75656" y="155679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M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T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27" name="直接箭头连接符 26"/>
          <p:cNvCxnSpPr>
            <a:stCxn id="15" idx="2"/>
          </p:cNvCxnSpPr>
          <p:nvPr/>
        </p:nvCxnSpPr>
        <p:spPr>
          <a:xfrm flipH="1">
            <a:off x="7164288" y="2068171"/>
            <a:ext cx="504056" cy="351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6372200" y="1986517"/>
            <a:ext cx="720080" cy="232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35696" y="3269302"/>
            <a:ext cx="1584176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ym typeface="Symbol"/>
              </a:rPr>
              <a:t>L*= 1.5m</a:t>
            </a:r>
          </a:p>
          <a:p>
            <a:r>
              <a:rPr lang="en-US" altLang="zh-CN" sz="1400" b="1" dirty="0" smtClean="0">
                <a:sym typeface="Symbol"/>
              </a:rPr>
              <a:t>x*= 0.22mm</a:t>
            </a:r>
          </a:p>
          <a:p>
            <a:r>
              <a:rPr lang="en-US" altLang="zh-CN" sz="1400" b="1" dirty="0" smtClean="0">
                <a:sym typeface="Symbol"/>
              </a:rPr>
              <a:t></a:t>
            </a:r>
            <a:r>
              <a:rPr lang="en-US" altLang="zh-CN" sz="1400" b="1" dirty="0">
                <a:sym typeface="Symbol"/>
              </a:rPr>
              <a:t>y</a:t>
            </a:r>
            <a:r>
              <a:rPr lang="en-US" altLang="zh-CN" sz="1400" b="1" dirty="0" smtClean="0">
                <a:sym typeface="Symbol"/>
              </a:rPr>
              <a:t>*= 1mm</a:t>
            </a:r>
          </a:p>
          <a:p>
            <a:r>
              <a:rPr lang="en-US" altLang="zh-CN" sz="1400" b="1" dirty="0" smtClean="0">
                <a:sym typeface="Symbol"/>
              </a:rPr>
              <a:t>GQD0= -200T/m</a:t>
            </a:r>
          </a:p>
          <a:p>
            <a:r>
              <a:rPr lang="en-US" altLang="zh-CN" sz="1400" b="1" dirty="0" smtClean="0">
                <a:sym typeface="Symbol"/>
              </a:rPr>
              <a:t>GQF1= 200T/m</a:t>
            </a:r>
          </a:p>
          <a:p>
            <a:r>
              <a:rPr lang="en-US" altLang="zh-CN" sz="1400" b="1" dirty="0" smtClean="0"/>
              <a:t>LQD0=1.69m</a:t>
            </a:r>
          </a:p>
          <a:p>
            <a:r>
              <a:rPr lang="en-US" altLang="zh-CN" sz="1400" b="1" dirty="0" smtClean="0"/>
              <a:t>LQF1=0.90m</a:t>
            </a:r>
            <a:endParaRPr lang="en-US" altLang="zh-CN" sz="1400" b="1" dirty="0" smtClean="0">
              <a:sym typeface="Symbol"/>
            </a:endParaRPr>
          </a:p>
          <a:p>
            <a:endParaRPr lang="en-US" altLang="zh-CN" sz="1400" b="1" dirty="0" smtClean="0">
              <a:sym typeface="Symbo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86480" y="254869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565 </a:t>
            </a:r>
            <a:r>
              <a:rPr lang="en-US" altLang="zh-CN" sz="1200" dirty="0" err="1" smtClean="0"/>
              <a:t>kev</a:t>
            </a:r>
            <a:endParaRPr lang="zh-CN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247560" y="2105516"/>
            <a:ext cx="877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1952 </a:t>
            </a:r>
            <a:r>
              <a:rPr lang="en-US" altLang="zh-CN" sz="1200" dirty="0" err="1" smtClean="0"/>
              <a:t>kev</a:t>
            </a:r>
            <a:endParaRPr lang="zh-CN" alt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868144" y="257137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126kev</a:t>
            </a:r>
            <a:endParaRPr lang="zh-CN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834308" y="257137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434kev</a:t>
            </a:r>
            <a:endParaRPr lang="zh-CN" altLang="en-US" sz="1200" dirty="0"/>
          </a:p>
        </p:txBody>
      </p:sp>
      <p:sp>
        <p:nvSpPr>
          <p:cNvPr id="12" name="矩形 11"/>
          <p:cNvSpPr/>
          <p:nvPr/>
        </p:nvSpPr>
        <p:spPr>
          <a:xfrm>
            <a:off x="4025656" y="2570420"/>
            <a:ext cx="6310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solidFill>
                  <a:prstClr val="black"/>
                </a:solidFill>
              </a:rPr>
              <a:t>126</a:t>
            </a:r>
            <a:r>
              <a:rPr lang="en-US" altLang="zh-CN" sz="1200" dirty="0" smtClean="0"/>
              <a:t>kev</a:t>
            </a:r>
            <a:endParaRPr lang="zh-CN" alt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707904" y="2138372"/>
            <a:ext cx="765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203kev</a:t>
            </a:r>
            <a:endParaRPr lang="zh-CN" alt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265012" y="2024192"/>
            <a:ext cx="730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374kev</a:t>
            </a:r>
            <a:endParaRPr lang="zh-CN" alt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2690100" y="2034998"/>
            <a:ext cx="729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472kev</a:t>
            </a:r>
            <a:endParaRPr lang="zh-CN" altLang="en-US" sz="1200" dirty="0"/>
          </a:p>
        </p:txBody>
      </p:sp>
      <p:sp>
        <p:nvSpPr>
          <p:cNvPr id="31" name="矩形 30"/>
          <p:cNvSpPr/>
          <p:nvPr/>
        </p:nvSpPr>
        <p:spPr>
          <a:xfrm>
            <a:off x="1704860" y="2068171"/>
            <a:ext cx="6310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solidFill>
                  <a:prstClr val="black"/>
                </a:solidFill>
              </a:rPr>
              <a:t>472</a:t>
            </a:r>
            <a:r>
              <a:rPr lang="en-US" altLang="zh-CN" sz="1200" dirty="0" smtClean="0"/>
              <a:t>kev</a:t>
            </a:r>
            <a:endParaRPr lang="zh-CN" altLang="en-US" sz="1200" dirty="0"/>
          </a:p>
        </p:txBody>
      </p:sp>
      <p:sp>
        <p:nvSpPr>
          <p:cNvPr id="32" name="椭圆 31"/>
          <p:cNvSpPr/>
          <p:nvPr/>
        </p:nvSpPr>
        <p:spPr>
          <a:xfrm>
            <a:off x="6242960" y="2328794"/>
            <a:ext cx="478694" cy="2632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10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662880" y="44624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solidFill>
                  <a:srgbClr val="0070C0"/>
                </a:solidFill>
              </a:rPr>
              <a:t>synchrotron radiation 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of PDR (w/o IR)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52" y="1311368"/>
            <a:ext cx="7071922" cy="462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9807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Feng Su, </a:t>
            </a:r>
            <a:r>
              <a:rPr lang="en-US" altLang="zh-CN" dirty="0" err="1" smtClean="0"/>
              <a:t>Yiwei</a:t>
            </a:r>
            <a:r>
              <a:rPr lang="en-US" altLang="zh-CN" dirty="0" smtClean="0"/>
              <a:t> Wang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253215" y="5995446"/>
            <a:ext cx="17774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BSEP1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1631kev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10" name="矩形 9"/>
          <p:cNvSpPr/>
          <p:nvPr/>
        </p:nvSpPr>
        <p:spPr>
          <a:xfrm>
            <a:off x="3491880" y="6008484"/>
            <a:ext cx="1777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BSEP3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1496kev</a:t>
            </a:r>
            <a:endParaRPr lang="en-US" altLang="zh-CN" dirty="0"/>
          </a:p>
        </p:txBody>
      </p:sp>
      <p:sp>
        <p:nvSpPr>
          <p:cNvPr id="12" name="矩形 11"/>
          <p:cNvSpPr/>
          <p:nvPr/>
        </p:nvSpPr>
        <p:spPr>
          <a:xfrm>
            <a:off x="5724128" y="6023754"/>
            <a:ext cx="1634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QBQ1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985kev</a:t>
            </a:r>
            <a:endParaRPr lang="en-US" altLang="zh-CN" dirty="0"/>
          </a:p>
        </p:txBody>
      </p:sp>
      <p:sp>
        <p:nvSpPr>
          <p:cNvPr id="13" name="椭圆 12"/>
          <p:cNvSpPr/>
          <p:nvPr/>
        </p:nvSpPr>
        <p:spPr>
          <a:xfrm>
            <a:off x="1907704" y="5229200"/>
            <a:ext cx="807771" cy="779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639834" y="5244470"/>
            <a:ext cx="807771" cy="779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4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rgbClr val="0070C0"/>
                </a:solidFill>
              </a:rPr>
              <a:t>synchrotron radiation </a:t>
            </a:r>
            <a:r>
              <a:rPr lang="en-US" altLang="zh-CN" b="1" dirty="0" smtClean="0">
                <a:solidFill>
                  <a:srgbClr val="0070C0"/>
                </a:solidFill>
              </a:rPr>
              <a:t>spectrum of CEPC dipoles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60323"/>
            <a:ext cx="2674903" cy="77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715" y="3815581"/>
            <a:ext cx="5657665" cy="7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6"/>
          <a:stretch/>
        </p:blipFill>
        <p:spPr bwMode="auto">
          <a:xfrm>
            <a:off x="2418715" y="5085184"/>
            <a:ext cx="6605389" cy="685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328" y="266370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Critical energy: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9959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Energy spectrum: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3328" y="5124777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Angular distribution: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8435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partial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wangdou20161012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792403"/>
              </p:ext>
            </p:extLst>
          </p:nvPr>
        </p:nvGraphicFramePr>
        <p:xfrm>
          <a:off x="323528" y="836712"/>
          <a:ext cx="8208912" cy="5892054"/>
        </p:xfrm>
        <a:graphic>
          <a:graphicData uri="http://schemas.openxmlformats.org/drawingml/2006/table">
            <a:tbl>
              <a:tblPr firstRow="1" bandRow="1"/>
              <a:tblGrid>
                <a:gridCol w="2088232"/>
                <a:gridCol w="1296144"/>
                <a:gridCol w="1296144"/>
                <a:gridCol w="1296144"/>
                <a:gridCol w="1080120"/>
                <a:gridCol w="1152128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1.98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0.85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26.8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52.0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32.5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15.7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0.272/0.0013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0.275 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0.16/0.001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 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0.87/0.0046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12.2/0.056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10.2/0.068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0.0145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0.0098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3.48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3.44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515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24944"/>
            <a:ext cx="4531130" cy="219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66" y="3034648"/>
            <a:ext cx="372160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Arc dipole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3287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IP dipole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3771909" cy="211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26498"/>
            <a:ext cx="5184576" cy="251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200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septum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3" y="3135132"/>
            <a:ext cx="4075327" cy="202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704" y="2723526"/>
            <a:ext cx="5211960" cy="25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785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Electric </a:t>
            </a:r>
            <a:r>
              <a:rPr lang="en-US" altLang="zh-CN" dirty="0" err="1" smtClean="0"/>
              <a:t>seperator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3528392" cy="197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36" y="2504703"/>
            <a:ext cx="51054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47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</a:t>
            </a:r>
            <a:r>
              <a:rPr lang="en-US" altLang="zh-CN" dirty="0" smtClean="0"/>
              <a:t>–larger </a:t>
            </a:r>
            <a:r>
              <a:rPr lang="en-US" altLang="zh-CN" sz="3600" i="1" kern="100" dirty="0">
                <a:cs typeface="Times New Roman"/>
                <a:sym typeface="Symbol"/>
              </a:rPr>
              <a:t></a:t>
            </a:r>
            <a:r>
              <a:rPr lang="en-US" altLang="zh-CN" sz="3600" i="1" kern="100" dirty="0" smtClean="0">
                <a:cs typeface="Times New Roman"/>
                <a:sym typeface="Symbol"/>
              </a:rPr>
              <a:t>y</a:t>
            </a:r>
            <a:r>
              <a:rPr lang="zh-CN" altLang="en-US" sz="3600" i="1" kern="100" dirty="0" smtClean="0">
                <a:cs typeface="Times New Roman"/>
                <a:sym typeface="Symbol"/>
              </a:rPr>
              <a:t>*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wangdou20161017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606285"/>
              </p:ext>
            </p:extLst>
          </p:nvPr>
        </p:nvGraphicFramePr>
        <p:xfrm>
          <a:off x="107503" y="836712"/>
          <a:ext cx="8928994" cy="5892054"/>
        </p:xfrm>
        <a:graphic>
          <a:graphicData uri="http://schemas.openxmlformats.org/drawingml/2006/table">
            <a:tbl>
              <a:tblPr firstRow="1" bandRow="1"/>
              <a:tblGrid>
                <a:gridCol w="1961673"/>
                <a:gridCol w="1217590"/>
                <a:gridCol w="1217590"/>
                <a:gridCol w="1217590"/>
                <a:gridCol w="1217590"/>
                <a:gridCol w="1014658"/>
                <a:gridCol w="1082303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H-large </a:t>
                      </a:r>
                      <a:r>
                        <a:rPr lang="en-US" altLang="zh-CN" sz="1600" b="1" i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  <a:sym typeface="Symbol"/>
                        </a:rPr>
                        <a:t>y</a:t>
                      </a:r>
                      <a:endParaRPr lang="zh-CN" altLang="zh-CN" sz="1600" b="1" i="1" kern="1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1.98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0.85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153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26.8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52.0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32.5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15.7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0.272/0.0013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0.275 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0.139/0.0023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0.16/0.001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 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0.87/0.0046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16.9/0.12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12.2/0.056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10.2/0.068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0.017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0.0145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0.0098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3.48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2.68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3.44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327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New Z parameter for higher luminosity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wangdou20161018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246394"/>
              </p:ext>
            </p:extLst>
          </p:nvPr>
        </p:nvGraphicFramePr>
        <p:xfrm>
          <a:off x="107501" y="836712"/>
          <a:ext cx="8784978" cy="5892054"/>
        </p:xfrm>
        <a:graphic>
          <a:graphicData uri="http://schemas.openxmlformats.org/drawingml/2006/table">
            <a:tbl>
              <a:tblPr firstRow="1" bandRow="1"/>
              <a:tblGrid>
                <a:gridCol w="1959725"/>
                <a:gridCol w="1216382"/>
                <a:gridCol w="1216382"/>
                <a:gridCol w="1216382"/>
                <a:gridCol w="1013651"/>
                <a:gridCol w="1081228"/>
                <a:gridCol w="1081228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Z-high</a:t>
                      </a:r>
                      <a:r>
                        <a:rPr lang="en-US" altLang="zh-CN" sz="1600" b="1" i="1" kern="1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altLang="zh-CN" sz="1600" b="1" i="1" kern="1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.</a:t>
                      </a:r>
                      <a:endParaRPr lang="zh-CN" altLang="zh-CN" sz="1600" b="1" i="1" kern="1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1" i="1" kern="1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1.98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0.85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26.8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173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151.3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32.5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15.7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10.6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9.26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0.272/0.0013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0.275 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0.16/0.001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0.09/0.001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 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7.2/0.038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0.87/0.0046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12.2/0.056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25.5/0.19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10.2/0.068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0.0145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0.021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0.0098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3.48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3.86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0.32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10.1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10.0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280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1698"/>
            <a:ext cx="8623856" cy="671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空心弧 3"/>
          <p:cNvSpPr/>
          <p:nvPr/>
        </p:nvSpPr>
        <p:spPr>
          <a:xfrm rot="16200000">
            <a:off x="2023244" y="3209564"/>
            <a:ext cx="505134" cy="242899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空心弧 4"/>
          <p:cNvSpPr/>
          <p:nvPr/>
        </p:nvSpPr>
        <p:spPr>
          <a:xfrm rot="5400000">
            <a:off x="6937294" y="3177994"/>
            <a:ext cx="568275" cy="242899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667" y="3087450"/>
            <a:ext cx="164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bypass (pp)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422815" y="3087450"/>
            <a:ext cx="1259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bypass (pp)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99222" y="2684682"/>
            <a:ext cx="4679016" cy="12926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prstClr val="black"/>
                </a:solidFill>
              </a:rPr>
              <a:t>Advantage: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Avoid pretzel orbit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Accommodate more bunches at Z/W energy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Reduce </a:t>
            </a:r>
            <a:r>
              <a:rPr lang="en-US" altLang="zh-CN" dirty="0" smtClean="0">
                <a:solidFill>
                  <a:prstClr val="black"/>
                </a:solidFill>
              </a:rPr>
              <a:t>beam </a:t>
            </a:r>
            <a:r>
              <a:rPr lang="en-US" altLang="zh-CN" dirty="0">
                <a:solidFill>
                  <a:prstClr val="black"/>
                </a:solidFill>
              </a:rPr>
              <a:t>power with crab waist collision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0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en-US" altLang="zh-CN" dirty="0" smtClean="0"/>
              <a:t>CEPC damping ring requirement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91" y="1124744"/>
            <a:ext cx="806103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9107" y="429309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Energy: 1.1GeV         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38184" y="429329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C00000"/>
                </a:solidFill>
              </a:rPr>
              <a:t>Storage time: 20ms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107" y="479715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Injected </a:t>
            </a:r>
            <a:r>
              <a:rPr lang="en-US" altLang="zh-CN" dirty="0" err="1" smtClean="0"/>
              <a:t>emittance</a:t>
            </a:r>
            <a:r>
              <a:rPr lang="en-US" altLang="zh-CN" dirty="0" smtClean="0"/>
              <a:t> (</a:t>
            </a:r>
            <a:r>
              <a:rPr lang="en-US" altLang="zh-CN" dirty="0"/>
              <a:t>normalized): 3500 </a:t>
            </a:r>
            <a:r>
              <a:rPr lang="en-US" altLang="zh-CN" dirty="0" smtClean="0"/>
              <a:t>mm-</a:t>
            </a:r>
            <a:r>
              <a:rPr lang="en-US" altLang="zh-CN" dirty="0" err="1" smtClean="0"/>
              <a:t>mrad</a:t>
            </a:r>
            <a:r>
              <a:rPr lang="en-US" altLang="zh-CN" dirty="0" smtClean="0"/>
              <a:t>, injected energy spread ~ 0.25%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80526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Extracted </a:t>
            </a:r>
            <a:r>
              <a:rPr lang="en-US" altLang="zh-CN" dirty="0"/>
              <a:t>energy spread &lt;1×10-3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630932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2060"/>
                </a:solidFill>
              </a:rPr>
              <a:t>No strong requirement for the extracted </a:t>
            </a:r>
            <a:r>
              <a:rPr lang="en-US" altLang="zh-CN" dirty="0" err="1" smtClean="0">
                <a:solidFill>
                  <a:srgbClr val="002060"/>
                </a:solidFill>
              </a:rPr>
              <a:t>emittance</a:t>
            </a:r>
            <a:r>
              <a:rPr lang="en-US" altLang="zh-CN" dirty="0" smtClean="0">
                <a:solidFill>
                  <a:srgbClr val="002060"/>
                </a:solidFill>
              </a:rPr>
              <a:t> (&lt;0.5</a:t>
            </a:r>
            <a:r>
              <a:rPr lang="en-US" altLang="zh-CN" dirty="0" smtClean="0">
                <a:solidFill>
                  <a:srgbClr val="002060"/>
                </a:solidFill>
                <a:sym typeface="Symbol"/>
              </a:rPr>
              <a:t></a:t>
            </a:r>
            <a:r>
              <a:rPr lang="en-US" altLang="zh-CN" baseline="-25000" dirty="0" smtClean="0">
                <a:solidFill>
                  <a:srgbClr val="002060"/>
                </a:solidFill>
                <a:sym typeface="Symbol"/>
              </a:rPr>
              <a:t>inj</a:t>
            </a:r>
            <a:r>
              <a:rPr lang="en-US" altLang="zh-CN" dirty="0" smtClean="0">
                <a:solidFill>
                  <a:srgbClr val="002060"/>
                </a:solidFill>
              </a:rPr>
              <a:t>)!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107" y="5326509"/>
            <a:ext cx="6046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Transverse acceptance &gt; 3*injection beam size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564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en-US" altLang="zh-CN" dirty="0" smtClean="0"/>
              <a:t>CEPC DR design</a:t>
            </a:r>
            <a:endParaRPr lang="zh-CN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28800"/>
            <a:ext cx="4608512" cy="482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344675"/>
              </p:ext>
            </p:extLst>
          </p:nvPr>
        </p:nvGraphicFramePr>
        <p:xfrm>
          <a:off x="5076056" y="980728"/>
          <a:ext cx="3960440" cy="577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438"/>
                <a:gridCol w="1512002"/>
              </a:tblGrid>
              <a:tr h="370840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DR</a:t>
                      </a:r>
                      <a:r>
                        <a:rPr lang="en-US" altLang="zh-CN" sz="1600" baseline="0" dirty="0" smtClean="0"/>
                        <a:t> V1.0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Energy (</a:t>
                      </a:r>
                      <a:r>
                        <a:rPr lang="en-US" altLang="zh-CN" sz="1600" dirty="0" err="1" smtClean="0"/>
                        <a:t>GeV</a:t>
                      </a:r>
                      <a:r>
                        <a:rPr lang="en-US" altLang="zh-CN" sz="1600" dirty="0" smtClean="0"/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1.1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circumference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58.5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Bending radius (m)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3.6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B0 (T)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1.01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U0 (</a:t>
                      </a:r>
                      <a:r>
                        <a:rPr lang="en-US" altLang="zh-CN" sz="1600" dirty="0" err="1" smtClean="0"/>
                        <a:t>keV</a:t>
                      </a:r>
                      <a:r>
                        <a:rPr lang="en-US" altLang="zh-CN" sz="1600" dirty="0" smtClean="0"/>
                        <a:t>/turn)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35.8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Damping time x/y/z (</a:t>
                      </a:r>
                      <a:r>
                        <a:rPr lang="en-US" altLang="zh-CN" sz="1600" dirty="0" err="1" smtClean="0"/>
                        <a:t>ms</a:t>
                      </a:r>
                      <a:r>
                        <a:rPr lang="en-US" altLang="zh-CN" sz="1600" dirty="0" smtClean="0"/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12/12/6 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(61538 turns)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ym typeface="Symbol"/>
                        </a:rPr>
                        <a:t></a:t>
                      </a:r>
                      <a:r>
                        <a:rPr lang="en-US" altLang="zh-CN" sz="1600" dirty="0" smtClean="0">
                          <a:sym typeface="Symbol"/>
                        </a:rPr>
                        <a:t>0 (%)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0.049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sym typeface="Symbol"/>
                        </a:rPr>
                        <a:t></a:t>
                      </a:r>
                      <a:r>
                        <a:rPr lang="en-US" altLang="zh-CN" sz="1600" dirty="0" smtClean="0">
                          <a:sym typeface="Symbol"/>
                        </a:rPr>
                        <a:t>0 (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mm.mrad</a:t>
                      </a:r>
                      <a:r>
                        <a:rPr lang="en-US" altLang="zh-CN" sz="1600" dirty="0" smtClean="0">
                          <a:sym typeface="Symbol"/>
                        </a:rPr>
                        <a:t>)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302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Nature </a:t>
                      </a:r>
                      <a:r>
                        <a:rPr lang="en-US" altLang="zh-CN" sz="1600" dirty="0" smtClean="0">
                          <a:sym typeface="Symbol"/>
                        </a:rPr>
                        <a:t>z (</a:t>
                      </a:r>
                      <a:r>
                        <a:rPr lang="en-US" altLang="zh-CN" sz="1600" dirty="0" smtClean="0"/>
                        <a:t>mm</a:t>
                      </a:r>
                      <a:r>
                        <a:rPr lang="en-US" altLang="zh-CN" sz="1600" dirty="0" smtClean="0">
                          <a:sym typeface="Symbol"/>
                        </a:rPr>
                        <a:t>)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7 (23ps)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Extract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en-US" altLang="zh-CN" sz="1600" dirty="0" smtClean="0">
                          <a:sym typeface="Symbol"/>
                        </a:rPr>
                        <a:t>z (</a:t>
                      </a:r>
                      <a:r>
                        <a:rPr lang="en-US" altLang="zh-CN" sz="1600" dirty="0" smtClean="0"/>
                        <a:t>mm</a:t>
                      </a:r>
                      <a:r>
                        <a:rPr lang="en-US" altLang="zh-CN" sz="1600" dirty="0" smtClean="0">
                          <a:sym typeface="Symbol"/>
                        </a:rPr>
                        <a:t>)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~7 (23ps)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ym typeface="Symbol"/>
                        </a:rPr>
                        <a:t>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inj</a:t>
                      </a:r>
                      <a:r>
                        <a:rPr lang="en-US" altLang="zh-CN" sz="1600" dirty="0" smtClean="0">
                          <a:sym typeface="Symbol"/>
                        </a:rPr>
                        <a:t> (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mm.mrad</a:t>
                      </a:r>
                      <a:r>
                        <a:rPr lang="en-US" altLang="zh-CN" sz="1600" dirty="0" smtClean="0">
                          <a:sym typeface="Symbol"/>
                        </a:rPr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3500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sym typeface="Symbol"/>
                        </a:rPr>
                        <a:t>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ext</a:t>
                      </a:r>
                      <a:r>
                        <a:rPr lang="en-US" altLang="zh-CN" sz="1600" dirty="0" smtClean="0">
                          <a:sym typeface="Symbol"/>
                        </a:rPr>
                        <a:t> x/y (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mm.mrad</a:t>
                      </a:r>
                      <a:r>
                        <a:rPr lang="en-US" altLang="zh-CN" sz="1600" dirty="0" smtClean="0">
                          <a:sym typeface="Symbol"/>
                        </a:rPr>
                        <a:t>)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434/145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ym typeface="Symbol"/>
                        </a:rPr>
                        <a:t>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inj</a:t>
                      </a:r>
                      <a:r>
                        <a:rPr lang="en-US" altLang="zh-CN" sz="1600" dirty="0" smtClean="0">
                          <a:sym typeface="Symbol"/>
                        </a:rPr>
                        <a:t> /</a:t>
                      </a:r>
                      <a:r>
                        <a:rPr lang="zh-CN" altLang="en-US" sz="1600" dirty="0" smtClean="0">
                          <a:sym typeface="Symbol"/>
                        </a:rPr>
                        <a:t>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ext</a:t>
                      </a:r>
                      <a:r>
                        <a:rPr lang="en-US" altLang="zh-CN" sz="1600" dirty="0" smtClean="0">
                          <a:sym typeface="Symbol"/>
                        </a:rPr>
                        <a:t> (%)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0.25 /0.05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ym typeface="Symbol"/>
                        </a:rPr>
                        <a:t>Energy acceptance by RF(%)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1.0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1" y="162880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 smtClean="0"/>
              <a:t>f</a:t>
            </a:r>
            <a:r>
              <a:rPr lang="en-US" altLang="zh-CN" baseline="-25000" dirty="0" err="1" smtClean="0"/>
              <a:t>RF</a:t>
            </a:r>
            <a:r>
              <a:rPr lang="en-US" altLang="zh-CN" dirty="0" smtClean="0"/>
              <a:t>=650MHz</a:t>
            </a:r>
          </a:p>
          <a:p>
            <a:r>
              <a:rPr lang="en-US" altLang="zh-CN" i="1" dirty="0" smtClean="0"/>
              <a:t>V</a:t>
            </a:r>
            <a:r>
              <a:rPr lang="en-US" altLang="zh-CN" baseline="-25000" dirty="0" smtClean="0"/>
              <a:t>RF</a:t>
            </a:r>
            <a:r>
              <a:rPr lang="en-US" altLang="zh-CN" dirty="0" smtClean="0"/>
              <a:t>=1.8MV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707904" y="6163244"/>
            <a:ext cx="576064" cy="288032"/>
          </a:xfrm>
          <a:prstGeom prst="rect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274729" y="6525343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Bunch compressor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352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00658"/>
            <a:ext cx="8229600" cy="952078"/>
          </a:xfrm>
        </p:spPr>
        <p:txBody>
          <a:bodyPr/>
          <a:lstStyle/>
          <a:p>
            <a:r>
              <a:rPr lang="en-US" altLang="zh-CN" dirty="0" smtClean="0"/>
              <a:t>DR lattice design</a:t>
            </a:r>
            <a:endParaRPr lang="zh-CN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3" t="4471" r="11346" b="9383"/>
          <a:stretch/>
        </p:blipFill>
        <p:spPr bwMode="auto">
          <a:xfrm>
            <a:off x="291669" y="1218679"/>
            <a:ext cx="3600400" cy="283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6" t="3336" r="9741" b="8816"/>
          <a:stretch/>
        </p:blipFill>
        <p:spPr bwMode="auto">
          <a:xfrm>
            <a:off x="4067944" y="1124745"/>
            <a:ext cx="3960440" cy="303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t="2960" r="10410" b="8816"/>
          <a:stretch/>
        </p:blipFill>
        <p:spPr bwMode="auto">
          <a:xfrm>
            <a:off x="291668" y="4018384"/>
            <a:ext cx="3560251" cy="280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830709"/>
              </p:ext>
            </p:extLst>
          </p:nvPr>
        </p:nvGraphicFramePr>
        <p:xfrm>
          <a:off x="4860032" y="4213329"/>
          <a:ext cx="3744416" cy="2595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92288"/>
                <a:gridCol w="11521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FODO length (m)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2.4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Phase per cell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60</a:t>
                      </a:r>
                      <a:r>
                        <a:rPr lang="en-US" altLang="zh-CN" sz="1600" dirty="0" smtClean="0">
                          <a:sym typeface="Symbol"/>
                        </a:rPr>
                        <a:t>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Dipole</a:t>
                      </a:r>
                      <a:r>
                        <a:rPr lang="en-US" altLang="zh-CN" sz="1600" baseline="0" dirty="0" smtClean="0"/>
                        <a:t> length (m)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0.71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Dipole strength (T)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1.0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Quadrupole</a:t>
                      </a:r>
                      <a:r>
                        <a:rPr lang="en-US" altLang="zh-CN" sz="1600" dirty="0" smtClean="0"/>
                        <a:t> length (m)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0.2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Quadrupole</a:t>
                      </a:r>
                      <a:r>
                        <a:rPr lang="en-US" altLang="zh-CN" sz="1600" dirty="0" smtClean="0"/>
                        <a:t> strength (m</a:t>
                      </a:r>
                      <a:r>
                        <a:rPr lang="en-US" altLang="zh-CN" sz="1600" baseline="30000" dirty="0" smtClean="0"/>
                        <a:t>-2</a:t>
                      </a:r>
                      <a:r>
                        <a:rPr lang="en-US" altLang="zh-CN" sz="1600" dirty="0" smtClean="0"/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4.1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Sextupole</a:t>
                      </a:r>
                      <a:r>
                        <a:rPr lang="en-US" altLang="zh-CN" sz="1600" dirty="0" smtClean="0"/>
                        <a:t> length (m)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0.06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20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9" t="1405" r="14446" b="16204"/>
          <a:stretch/>
        </p:blipFill>
        <p:spPr bwMode="auto">
          <a:xfrm>
            <a:off x="3347864" y="2025985"/>
            <a:ext cx="4824536" cy="384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51520" y="1916832"/>
            <a:ext cx="223224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sym typeface="Symbol"/>
              </a:rPr>
              <a:t></a:t>
            </a:r>
            <a:r>
              <a:rPr lang="en-US" altLang="zh-CN" sz="2800" baseline="-25000" dirty="0" err="1" smtClean="0">
                <a:solidFill>
                  <a:prstClr val="black"/>
                </a:solidFill>
                <a:sym typeface="Symbol"/>
              </a:rPr>
              <a:t>inj</a:t>
            </a:r>
            <a:r>
              <a:rPr lang="en-US" altLang="zh-CN" sz="2800" dirty="0" smtClean="0">
                <a:solidFill>
                  <a:prstClr val="black"/>
                </a:solidFill>
                <a:sym typeface="Symbol"/>
              </a:rPr>
              <a:t> /</a:t>
            </a:r>
            <a:r>
              <a:rPr lang="zh-CN" altLang="en-US" sz="2800" dirty="0">
                <a:solidFill>
                  <a:prstClr val="black"/>
                </a:solidFill>
                <a:sym typeface="Symbol"/>
              </a:rPr>
              <a:t> </a:t>
            </a:r>
            <a:r>
              <a:rPr lang="zh-CN" altLang="en-US" sz="2800" dirty="0" smtClean="0">
                <a:solidFill>
                  <a:prstClr val="black"/>
                </a:solidFill>
                <a:sym typeface="Symbol"/>
              </a:rPr>
              <a:t></a:t>
            </a:r>
            <a:r>
              <a:rPr lang="en-US" altLang="zh-CN" sz="2800" baseline="-25000" dirty="0" smtClean="0">
                <a:solidFill>
                  <a:prstClr val="black"/>
                </a:solidFill>
                <a:sym typeface="Symbol"/>
              </a:rPr>
              <a:t>0</a:t>
            </a:r>
            <a:r>
              <a:rPr lang="en-US" altLang="zh-CN" sz="2800" dirty="0" smtClean="0">
                <a:solidFill>
                  <a:prstClr val="black"/>
                </a:solidFill>
                <a:sym typeface="Symbol"/>
              </a:rPr>
              <a:t>=11.6 </a:t>
            </a:r>
            <a:endParaRPr lang="zh-CN" altLang="en-US" sz="2800" dirty="0"/>
          </a:p>
          <a:p>
            <a:pPr lvl="0"/>
            <a:r>
              <a:rPr lang="zh-CN" altLang="en-US" sz="2800" dirty="0" smtClean="0">
                <a:solidFill>
                  <a:prstClr val="black"/>
                </a:solidFill>
                <a:sym typeface="Symbol"/>
              </a:rPr>
              <a:t></a:t>
            </a:r>
            <a:r>
              <a:rPr lang="en-US" altLang="zh-CN" sz="2800" baseline="-25000" dirty="0" err="1" smtClean="0">
                <a:solidFill>
                  <a:prstClr val="black"/>
                </a:solidFill>
                <a:sym typeface="Symbol"/>
              </a:rPr>
              <a:t>inj</a:t>
            </a:r>
            <a:r>
              <a:rPr lang="en-US" altLang="zh-CN" sz="2800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sym typeface="Symbol"/>
              </a:rPr>
              <a:t>/</a:t>
            </a:r>
            <a:r>
              <a:rPr lang="zh-CN" altLang="en-US" sz="2800" dirty="0">
                <a:solidFill>
                  <a:prstClr val="black"/>
                </a:solidFill>
                <a:sym typeface="Symbol"/>
              </a:rPr>
              <a:t> </a:t>
            </a:r>
            <a:r>
              <a:rPr lang="zh-CN" altLang="en-US" sz="2800" dirty="0" smtClean="0">
                <a:solidFill>
                  <a:prstClr val="black"/>
                </a:solidFill>
                <a:sym typeface="Symbol"/>
              </a:rPr>
              <a:t></a:t>
            </a:r>
            <a:r>
              <a:rPr lang="en-US" altLang="zh-CN" sz="2800" baseline="-25000" dirty="0" smtClean="0">
                <a:solidFill>
                  <a:prstClr val="black"/>
                </a:solidFill>
                <a:sym typeface="Symbol"/>
              </a:rPr>
              <a:t>0</a:t>
            </a:r>
            <a:r>
              <a:rPr lang="en-US" altLang="zh-CN" sz="2800" dirty="0" smtClean="0">
                <a:solidFill>
                  <a:prstClr val="black"/>
                </a:solidFill>
                <a:sym typeface="Symbol"/>
              </a:rPr>
              <a:t>=3.4 </a:t>
            </a:r>
            <a:endParaRPr lang="zh-CN" altLang="en-US" sz="2800" dirty="0">
              <a:solidFill>
                <a:prstClr val="black"/>
              </a:solidFill>
            </a:endParaRPr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3147938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  <a:sym typeface="Symbol"/>
              </a:rPr>
              <a:t></a:t>
            </a:r>
            <a:r>
              <a:rPr lang="en-US" altLang="zh-CN" sz="2000" baseline="-25000" dirty="0" err="1" smtClean="0">
                <a:solidFill>
                  <a:prstClr val="black"/>
                </a:solidFill>
                <a:sym typeface="Symbol"/>
              </a:rPr>
              <a:t>inj,max</a:t>
            </a:r>
            <a:r>
              <a:rPr lang="en-US" altLang="zh-CN" sz="2000" dirty="0" smtClean="0">
                <a:solidFill>
                  <a:prstClr val="black"/>
                </a:solidFill>
                <a:sym typeface="Symbol"/>
              </a:rPr>
              <a:t>=</a:t>
            </a:r>
            <a:r>
              <a:rPr lang="en-US" altLang="zh-CN" sz="2000" dirty="0" err="1" smtClean="0">
                <a:solidFill>
                  <a:prstClr val="black"/>
                </a:solidFill>
                <a:sym typeface="Symbol"/>
              </a:rPr>
              <a:t>sqrt</a:t>
            </a:r>
            <a:r>
              <a:rPr lang="en-US" altLang="zh-CN" sz="2000" dirty="0" smtClean="0">
                <a:solidFill>
                  <a:prstClr val="black"/>
                </a:solidFill>
                <a:sym typeface="Symbol"/>
              </a:rPr>
              <a:t>(1.626um*4m)</a:t>
            </a:r>
          </a:p>
          <a:p>
            <a:r>
              <a:rPr lang="en-US" altLang="zh-CN" sz="2000" dirty="0" smtClean="0">
                <a:solidFill>
                  <a:prstClr val="black"/>
                </a:solidFill>
                <a:sym typeface="Symbol"/>
              </a:rPr>
              <a:t>= 2.55mm</a:t>
            </a:r>
            <a:endParaRPr lang="zh-CN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156238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Tracking 240000turns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4 damping time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3089512" y="2143651"/>
            <a:ext cx="5902969" cy="3607370"/>
            <a:chOff x="3193408" y="2985496"/>
            <a:chExt cx="5902969" cy="360737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408" y="2985496"/>
              <a:ext cx="5902969" cy="3607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弧形 9"/>
            <p:cNvSpPr/>
            <p:nvPr/>
          </p:nvSpPr>
          <p:spPr>
            <a:xfrm>
              <a:off x="5364088" y="5900096"/>
              <a:ext cx="432048" cy="553240"/>
            </a:xfrm>
            <a:prstGeom prst="arc">
              <a:avLst>
                <a:gd name="adj1" fmla="val 11096959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" name="直接箭头连接符 10"/>
          <p:cNvCxnSpPr/>
          <p:nvPr/>
        </p:nvCxnSpPr>
        <p:spPr>
          <a:xfrm flipV="1">
            <a:off x="5260192" y="5157192"/>
            <a:ext cx="103896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12020" y="6205954"/>
            <a:ext cx="352839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5 times of injection beam size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224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1560</Words>
  <Application>Microsoft Office PowerPoint</Application>
  <PresentationFormat>全屏显示(4:3)</PresentationFormat>
  <Paragraphs>780</Paragraphs>
  <Slides>23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Office 主题</vt:lpstr>
      <vt:lpstr>Equation</vt:lpstr>
      <vt:lpstr>CEPC parameter optimization and lattice design</vt:lpstr>
      <vt:lpstr>parameter for CEPC partial double ring （wangdou20161012）</vt:lpstr>
      <vt:lpstr>parameter for CEPC –larger y* （wangdou20161017）</vt:lpstr>
      <vt:lpstr>New Z parameter for higher luminosity （wangdou20161018）</vt:lpstr>
      <vt:lpstr>PowerPoint 演示文稿</vt:lpstr>
      <vt:lpstr>CEPC damping ring requirement</vt:lpstr>
      <vt:lpstr>CEPC DR design</vt:lpstr>
      <vt:lpstr>DR lattice design</vt:lpstr>
      <vt:lpstr>DA</vt:lpstr>
      <vt:lpstr>Status of damping ring design</vt:lpstr>
      <vt:lpstr>Primary design for bunch compressor</vt:lpstr>
      <vt:lpstr>Parameter design</vt:lpstr>
      <vt:lpstr>Parameters of CEPC bunch compressor</vt:lpstr>
      <vt:lpstr>BC energy spread and VRF vs. bunch length</vt:lpstr>
      <vt:lpstr>Check Yiwei’s lattice</vt:lpstr>
      <vt:lpstr>Check Yiwei’s lattice （ shorter bunch ）</vt:lpstr>
      <vt:lpstr>PowerPoint 演示文稿</vt:lpstr>
      <vt:lpstr>PowerPoint 演示文稿</vt:lpstr>
      <vt:lpstr>synchrotron radiation spectrum of CEPC dipoles</vt:lpstr>
      <vt:lpstr>Arc dipole</vt:lpstr>
      <vt:lpstr>IP dipole</vt:lpstr>
      <vt:lpstr>septum</vt:lpstr>
      <vt:lpstr>Electric seperator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 parameter optimization and lattice design</dc:title>
  <dc:creator>Dou</dc:creator>
  <cp:lastModifiedBy>Dou</cp:lastModifiedBy>
  <cp:revision>46</cp:revision>
  <dcterms:created xsi:type="dcterms:W3CDTF">2016-09-26T02:38:00Z</dcterms:created>
  <dcterms:modified xsi:type="dcterms:W3CDTF">2016-10-21T05:14:10Z</dcterms:modified>
</cp:coreProperties>
</file>