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57" r:id="rId3"/>
    <p:sldId id="264" r:id="rId4"/>
    <p:sldId id="263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孟才" initials="孟才" lastIdx="1" clrIdx="0">
    <p:extLst>
      <p:ext uri="{19B8F6BF-5375-455C-9EA6-DF929625EA0E}">
        <p15:presenceInfo xmlns:p15="http://schemas.microsoft.com/office/powerpoint/2012/main" userId="9dded5530b46db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83784" autoAdjust="0"/>
  </p:normalViewPr>
  <p:slideViewPr>
    <p:cSldViewPr snapToGrid="0">
      <p:cViewPr varScale="1">
        <p:scale>
          <a:sx n="62" d="100"/>
          <a:sy n="62" d="100"/>
        </p:scale>
        <p:origin x="8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A4537-8308-4F40-AB51-228B839276B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EE03-0A88-4680-904D-DAEB55ADA7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8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6EE03-0A88-4680-904D-DAEB55ADA7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278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59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72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4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-14064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/>
          </a:p>
        </p:txBody>
      </p:sp>
      <p:grpSp>
        <p:nvGrpSpPr>
          <p:cNvPr id="11" name="组合 2"/>
          <p:cNvGrpSpPr>
            <a:grpSpLocks/>
          </p:cNvGrpSpPr>
          <p:nvPr userDrawn="1"/>
        </p:nvGrpSpPr>
        <p:grpSpPr bwMode="auto">
          <a:xfrm>
            <a:off x="0" y="1643081"/>
            <a:ext cx="12192000" cy="2500294"/>
            <a:chOff x="0" y="1643074"/>
            <a:chExt cx="9144000" cy="2500282"/>
          </a:xfrm>
        </p:grpSpPr>
        <p:sp>
          <p:nvSpPr>
            <p:cNvPr id="12" name="矩形 11"/>
            <p:cNvSpPr/>
            <p:nvPr/>
          </p:nvSpPr>
          <p:spPr>
            <a:xfrm>
              <a:off x="0" y="4071942"/>
              <a:ext cx="9144000" cy="71414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0" y="1643074"/>
              <a:ext cx="9144000" cy="2285992"/>
            </a:xfrm>
            <a:prstGeom prst="rect">
              <a:avLst/>
            </a:prstGeom>
            <a:solidFill>
              <a:srgbClr val="1D77C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8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zh-CN" altLang="en-US" sz="1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lnSpc>
                <a:spcPct val="200000"/>
              </a:lnSpc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4286252"/>
            <a:ext cx="8534400" cy="7269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tx1">
                    <a:tint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1905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12"/>
          </p:nvPr>
        </p:nvSpPr>
        <p:spPr>
          <a:xfrm>
            <a:off x="2663182" y="5227563"/>
            <a:ext cx="686563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华文中宋" panose="02010600040101010101" pitchFamily="2" charset="-122"/>
                <a:ea typeface="华文中宋" panose="02010600040101010101" pitchFamily="2" charset="-122"/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34" y="436172"/>
            <a:ext cx="3768517" cy="73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07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743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58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569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716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504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28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5906-9B8A-4A08-85C1-FB0C12907D07}" type="datetimeFigureOut">
              <a:rPr lang="zh-CN" altLang="en-US" smtClean="0"/>
              <a:t>2016/10/28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C91C-952E-4B54-AB6D-0DB235DE1A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11878" y="1872379"/>
            <a:ext cx="7772400" cy="154817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altLang="zh-CN" sz="4400" dirty="0"/>
              <a:t>CEPC injector beam dynamics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59696" y="4689140"/>
            <a:ext cx="6076764" cy="1116124"/>
          </a:xfrm>
        </p:spPr>
        <p:txBody>
          <a:bodyPr>
            <a:normAutofit/>
          </a:bodyPr>
          <a:lstStyle/>
          <a:p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 MENG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Guoxi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PEI,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Xiaoping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LI,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Jingru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ZHANG,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Shilun PEI, 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Xiangjian</a:t>
            </a:r>
            <a:r>
              <a:rPr lang="en-US" altLang="zh-CN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WANG</a:t>
            </a: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High Energy Physics, CAS, Beijing</a:t>
            </a: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587012"/>
              </p:ext>
            </p:extLst>
          </p:nvPr>
        </p:nvGraphicFramePr>
        <p:xfrm>
          <a:off x="151369" y="1122676"/>
          <a:ext cx="11461511" cy="535819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698056"/>
                <a:gridCol w="1818709"/>
                <a:gridCol w="1631826"/>
                <a:gridCol w="1905000"/>
                <a:gridCol w="2407920"/>
              </a:tblGrid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n-lt"/>
                        </a:rPr>
                        <a:t>Parameter</a:t>
                      </a:r>
                      <a:endParaRPr lang="zh-CN" sz="20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n-lt"/>
                        </a:rPr>
                        <a:t>Symbol</a:t>
                      </a:r>
                      <a:endParaRPr lang="zh-CN" sz="20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+mn-lt"/>
                        </a:rPr>
                        <a:t>Unit</a:t>
                      </a:r>
                      <a:endParaRPr lang="zh-CN" sz="20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zh-CN" sz="28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800" b="1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zh-CN" sz="28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 /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beam </a:t>
                      </a:r>
                      <a:r>
                        <a:rPr lang="en-US" sz="2400" kern="100" dirty="0">
                          <a:effectLst/>
                          <a:latin typeface="+mn-lt"/>
                        </a:rPr>
                        <a:t>energy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kern="1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2400" i="1" kern="100" baseline="-250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sz="2400" kern="100" baseline="-25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sz="2400" kern="100" baseline="0" dirty="0" smtClean="0">
                          <a:effectLst/>
                          <a:latin typeface="+mn-lt"/>
                        </a:rPr>
                        <a:t>/</a:t>
                      </a:r>
                      <a:r>
                        <a:rPr lang="en-US" altLang="zh-CN" sz="2400" i="1" kern="1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i="1" kern="100" baseline="-25000" dirty="0" err="1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i="1" kern="100" baseline="-25000" dirty="0" smtClean="0">
                          <a:effectLst/>
                          <a:latin typeface="+mn-lt"/>
                        </a:rPr>
                        <a:t>+</a:t>
                      </a:r>
                      <a:endParaRPr lang="zh-CN" altLang="zh-CN" sz="2000" i="1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+mn-lt"/>
                        </a:rPr>
                        <a:t>GeV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6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Repetition rate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effectLst/>
                          <a:latin typeface="+mn-lt"/>
                        </a:rPr>
                        <a:t>f</a:t>
                      </a:r>
                      <a:r>
                        <a:rPr lang="en-US" sz="2400" i="1" kern="100" baseline="-25000" dirty="0" err="1">
                          <a:effectLst/>
                          <a:latin typeface="+mn-lt"/>
                        </a:rPr>
                        <a:t>rep</a:t>
                      </a:r>
                      <a:endParaRPr lang="zh-CN" sz="24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Hz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50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50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>
                          <a:effectLst/>
                          <a:latin typeface="+mn-lt"/>
                        </a:rPr>
                        <a:t>bunch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population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lt"/>
                        </a:rPr>
                        <a:t>@ 6 GeV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kern="100" baseline="0" dirty="0" smtClean="0">
                          <a:effectLst/>
                          <a:latin typeface="+mn-lt"/>
                        </a:rPr>
                        <a:t>Ne-/</a:t>
                      </a:r>
                      <a:r>
                        <a:rPr lang="en-US" altLang="zh-CN" sz="2400" i="1" kern="100" baseline="0" dirty="0" smtClean="0">
                          <a:effectLst/>
                          <a:latin typeface="+mn-lt"/>
                        </a:rPr>
                        <a:t>Ne+</a:t>
                      </a:r>
                      <a:endParaRPr lang="zh-CN" altLang="zh-CN" sz="2000" i="1" kern="100" baseline="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 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2×10</a:t>
                      </a:r>
                      <a:r>
                        <a:rPr lang="en-US" sz="2400" kern="1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sz="2400" kern="100" baseline="300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2×10</a:t>
                      </a:r>
                      <a:r>
                        <a:rPr lang="en-US" altLang="zh-CN" sz="2400" kern="1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altLang="zh-CN" sz="2400" kern="100" baseline="300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4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Ne-/</a:t>
                      </a:r>
                      <a:r>
                        <a:rPr kumimoji="0" lang="en-US" altLang="zh-CN" sz="24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Ne+</a:t>
                      </a:r>
                      <a:endParaRPr lang="zh-CN" altLang="zh-CN" sz="1800" i="1" kern="100" baseline="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err="1" smtClean="0">
                          <a:effectLst/>
                          <a:latin typeface="+mn-lt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nC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lt"/>
                        </a:rPr>
                        <a:t>Energy </a:t>
                      </a:r>
                      <a:r>
                        <a:rPr lang="en-US" sz="2400" kern="100" dirty="0">
                          <a:effectLst/>
                          <a:latin typeface="+mn-lt"/>
                        </a:rPr>
                        <a:t>spread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effectLst/>
                          <a:latin typeface="+mn-lt"/>
                        </a:rPr>
                        <a:t>σ</a:t>
                      </a:r>
                      <a:r>
                        <a:rPr lang="en-US" sz="2400" i="1" kern="100" baseline="-25000" dirty="0" err="1">
                          <a:effectLst/>
                          <a:latin typeface="+mn-lt"/>
                        </a:rPr>
                        <a:t>E</a:t>
                      </a:r>
                      <a:endParaRPr lang="zh-CN" sz="24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 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&lt;1×10</a:t>
                      </a:r>
                      <a:r>
                        <a:rPr lang="en-US" sz="2400" kern="1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endParaRPr lang="zh-CN" sz="2400" kern="100" baseline="300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i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1.2×10</a:t>
                      </a:r>
                      <a:r>
                        <a:rPr lang="en-US" altLang="zh-CN" sz="2400" i="1" kern="1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r>
                        <a:rPr lang="en-US" altLang="zh-CN" sz="2400" i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24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</a:t>
                      </a:r>
                      <a:r>
                        <a:rPr lang="en-US" altLang="zh-CN" sz="2400" kern="1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Long.wakefield</a:t>
                      </a:r>
                      <a:endParaRPr lang="en-US" altLang="zh-CN" sz="2400" kern="1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  <a:latin typeface="+mn-lt"/>
                        </a:rPr>
                        <a:t>Emitance</a:t>
                      </a:r>
                      <a:r>
                        <a:rPr lang="en-US" sz="2400" kern="1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+mn-lt"/>
                        </a:rPr>
                        <a:t> </a:t>
                      </a:r>
                      <a:endParaRPr lang="zh-CN" sz="2400" kern="10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</a:t>
                      </a: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mrad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&lt;0.3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indent="698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&lt;0.3 @ 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endParaRPr lang="en-US" altLang="zh-CN" sz="24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698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i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0.32 @ </a:t>
                      </a:r>
                      <a:r>
                        <a:rPr lang="en-US" altLang="zh-CN" sz="2400" i="1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i="1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i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zh-CN" sz="2400" i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beam</a:t>
                      </a:r>
                      <a:r>
                        <a:rPr lang="en-US" altLang="zh-CN" sz="2400" kern="100" baseline="0" dirty="0" smtClean="0">
                          <a:effectLst/>
                          <a:latin typeface="+mn-lt"/>
                        </a:rPr>
                        <a:t> energy on Target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 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GeV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5564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bunch</a:t>
                      </a:r>
                      <a:r>
                        <a:rPr lang="en-US" altLang="zh-CN" sz="2400" kern="100" baseline="0" dirty="0" smtClean="0">
                          <a:effectLst/>
                          <a:latin typeface="+mn-lt"/>
                        </a:rPr>
                        <a:t> charge on Target</a:t>
                      </a:r>
                      <a:endParaRPr lang="zh-CN" altLang="zh-CN" sz="2400" kern="100" dirty="0" smtClean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indent="6985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zh-CN" sz="24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0" y="0"/>
            <a:ext cx="12192000" cy="100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</a:rPr>
              <a:t>	Main </a:t>
            </a:r>
            <a:r>
              <a:rPr lang="en-US" altLang="zh-CN" sz="4800" dirty="0" smtClean="0">
                <a:solidFill>
                  <a:schemeClr val="bg1"/>
                </a:solidFill>
              </a:rPr>
              <a:t>parameters of Injector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3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275" y="1893411"/>
            <a:ext cx="9315450" cy="35147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0" y="0"/>
            <a:ext cx="12192000" cy="100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 smtClean="0">
                <a:solidFill>
                  <a:schemeClr val="bg1"/>
                </a:solidFill>
              </a:rPr>
              <a:t>Layout </a:t>
            </a:r>
            <a:r>
              <a:rPr lang="en-US" altLang="zh-CN" sz="5400" dirty="0" smtClean="0">
                <a:solidFill>
                  <a:schemeClr val="bg1"/>
                </a:solidFill>
              </a:rPr>
              <a:t>of Injector</a:t>
            </a:r>
            <a:endParaRPr lang="zh-CN" alt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1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583" y="1246505"/>
            <a:ext cx="5598273" cy="435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856" y="1346325"/>
            <a:ext cx="5857184" cy="425151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12192000" cy="100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</a:rPr>
              <a:t>Energy spread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0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1009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3600" dirty="0">
              <a:solidFill>
                <a:schemeClr val="tx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/>
          <a:srcRect l="6022" r="4105"/>
          <a:stretch/>
        </p:blipFill>
        <p:spPr>
          <a:xfrm>
            <a:off x="216399" y="1137067"/>
            <a:ext cx="11759202" cy="402929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41960" y="5547360"/>
            <a:ext cx="2388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Distribution: Gaussian</a:t>
            </a:r>
          </a:p>
          <a:p>
            <a:r>
              <a:rPr lang="en-US" altLang="zh-CN" dirty="0" smtClean="0"/>
              <a:t>Input    Energy: 1.1 GeV</a:t>
            </a:r>
          </a:p>
          <a:p>
            <a:r>
              <a:rPr lang="en-US" altLang="zh-CN" dirty="0" smtClean="0"/>
              <a:t>Output Energy: 6 GeV</a:t>
            </a:r>
            <a:endParaRPr lang="zh-CN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15985"/>
              </p:ext>
            </p:extLst>
          </p:nvPr>
        </p:nvGraphicFramePr>
        <p:xfrm>
          <a:off x="4369811" y="5731359"/>
          <a:ext cx="7243069" cy="55645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8525"/>
                <a:gridCol w="1455007"/>
                <a:gridCol w="2829537"/>
              </a:tblGrid>
              <a:tr h="556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+mn-lt"/>
                        </a:rPr>
                        <a:t>Energy </a:t>
                      </a:r>
                      <a:r>
                        <a:rPr lang="en-US" sz="2400" kern="100" dirty="0">
                          <a:effectLst/>
                          <a:latin typeface="+mn-lt"/>
                        </a:rPr>
                        <a:t>spread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-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/e</a:t>
                      </a:r>
                      <a:r>
                        <a:rPr lang="en-US" altLang="zh-CN" sz="2400" kern="100" baseline="30000" dirty="0" smtClean="0">
                          <a:effectLst/>
                          <a:latin typeface="+mn-lt"/>
                        </a:rPr>
                        <a:t>+</a:t>
                      </a:r>
                      <a:r>
                        <a:rPr lang="en-US" altLang="zh-CN" sz="2400" kern="1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2400" kern="100" dirty="0" smtClean="0">
                          <a:effectLst/>
                          <a:latin typeface="+mn-lt"/>
                        </a:rPr>
                        <a:t>)</a:t>
                      </a:r>
                      <a:endParaRPr lang="zh-CN" sz="240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i="1" kern="100" dirty="0" err="1">
                          <a:effectLst/>
                          <a:latin typeface="+mn-lt"/>
                        </a:rPr>
                        <a:t>σ</a:t>
                      </a:r>
                      <a:r>
                        <a:rPr lang="en-US" sz="2400" i="1" kern="100" baseline="-25000" dirty="0" err="1">
                          <a:effectLst/>
                          <a:latin typeface="+mn-lt"/>
                        </a:rPr>
                        <a:t>E</a:t>
                      </a:r>
                      <a:endParaRPr lang="zh-CN" sz="2400" i="1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3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1×10</a:t>
                      </a:r>
                      <a:r>
                        <a:rPr lang="en-US" sz="3200" kern="1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  <a:endParaRPr lang="zh-CN" sz="320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78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7628</TotalTime>
  <Words>151</Words>
  <Application>Microsoft Office PowerPoint</Application>
  <PresentationFormat>宽屏</PresentationFormat>
  <Paragraphs>58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黑体</vt:lpstr>
      <vt:lpstr>华文中宋</vt:lpstr>
      <vt:lpstr>宋体</vt:lpstr>
      <vt:lpstr>Arial</vt:lpstr>
      <vt:lpstr>Calibri</vt:lpstr>
      <vt:lpstr>Calibri Light</vt:lpstr>
      <vt:lpstr>Symbol</vt:lpstr>
      <vt:lpstr>Times New Roman</vt:lpstr>
      <vt:lpstr>Office 主题</vt:lpstr>
      <vt:lpstr>CEPC injector beam dynamics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孟才</dc:creator>
  <cp:lastModifiedBy>孟才</cp:lastModifiedBy>
  <cp:revision>113</cp:revision>
  <dcterms:created xsi:type="dcterms:W3CDTF">2016-06-16T12:03:06Z</dcterms:created>
  <dcterms:modified xsi:type="dcterms:W3CDTF">2016-10-28T00:49:11Z</dcterms:modified>
</cp:coreProperties>
</file>