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0" r:id="rId4"/>
    <p:sldId id="267" r:id="rId5"/>
    <p:sldId id="256" r:id="rId6"/>
    <p:sldId id="258" r:id="rId7"/>
    <p:sldId id="257" r:id="rId8"/>
    <p:sldId id="268" r:id="rId9"/>
    <p:sldId id="269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2016-10-31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2016-10-31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2016-10-31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2016-10-31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2016-10-31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2016-10-31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2016-10-31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2016-10-31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2016-10-31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2016-10-31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2016-10-31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2016-10-31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CEPC parameter and DA optimization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619672" y="3933056"/>
            <a:ext cx="6080720" cy="1752600"/>
          </a:xfrm>
        </p:spPr>
        <p:txBody>
          <a:bodyPr>
            <a:normAutofit/>
          </a:bodyPr>
          <a:lstStyle/>
          <a:p>
            <a:r>
              <a:rPr lang="en-US" altLang="zh-CN" sz="2400" dirty="0"/>
              <a:t>Dou Wang, </a:t>
            </a:r>
            <a:r>
              <a:rPr lang="en-US" altLang="zh-CN" sz="2400" dirty="0" err="1"/>
              <a:t>Jie</a:t>
            </a:r>
            <a:r>
              <a:rPr lang="en-US" altLang="zh-CN" sz="2400" dirty="0"/>
              <a:t> Gao, Yuan Zhang, </a:t>
            </a:r>
            <a:r>
              <a:rPr lang="en-US" altLang="zh-CN" sz="2400" dirty="0" err="1"/>
              <a:t>Yiwei</a:t>
            </a:r>
            <a:r>
              <a:rPr lang="en-US" altLang="zh-CN" sz="2400" dirty="0"/>
              <a:t> Wang, Feng Su, </a:t>
            </a:r>
            <a:r>
              <a:rPr lang="en-US" altLang="zh-CN" sz="2400" dirty="0" err="1"/>
              <a:t>Huiping</a:t>
            </a:r>
            <a:r>
              <a:rPr lang="en-US" altLang="zh-CN" sz="2400" dirty="0"/>
              <a:t> </a:t>
            </a:r>
            <a:r>
              <a:rPr lang="en-US" altLang="zh-CN" sz="2400" dirty="0" err="1"/>
              <a:t>Geng</a:t>
            </a:r>
            <a:r>
              <a:rPr lang="en-US" altLang="zh-CN" sz="2400" dirty="0"/>
              <a:t>,  </a:t>
            </a:r>
            <a:r>
              <a:rPr lang="en-US" altLang="zh-CN" sz="2400" dirty="0" err="1"/>
              <a:t>Cai</a:t>
            </a:r>
            <a:r>
              <a:rPr lang="en-US" altLang="zh-CN" sz="2400" dirty="0"/>
              <a:t> </a:t>
            </a:r>
            <a:r>
              <a:rPr lang="en-US" altLang="zh-CN" sz="2400" dirty="0" err="1"/>
              <a:t>Meng</a:t>
            </a:r>
            <a:r>
              <a:rPr lang="en-US" altLang="zh-CN" sz="2400" dirty="0"/>
              <a:t>, </a:t>
            </a:r>
            <a:r>
              <a:rPr lang="en-US" altLang="zh-CN" sz="2400" dirty="0" smtClean="0"/>
              <a:t>Bai </a:t>
            </a:r>
            <a:r>
              <a:rPr lang="en-US" altLang="zh-CN" sz="2400" dirty="0" err="1"/>
              <a:t>Sha</a:t>
            </a:r>
            <a:r>
              <a:rPr lang="en-US" altLang="zh-CN" sz="2400" dirty="0"/>
              <a:t>, </a:t>
            </a:r>
            <a:r>
              <a:rPr lang="en-US" altLang="zh-CN" sz="2400" dirty="0" err="1"/>
              <a:t>Tianjian</a:t>
            </a:r>
            <a:r>
              <a:rPr lang="en-US" altLang="zh-CN" sz="2400" dirty="0"/>
              <a:t> </a:t>
            </a:r>
            <a:r>
              <a:rPr lang="en-US" altLang="zh-CN" sz="2400" dirty="0" err="1"/>
              <a:t>Bian</a:t>
            </a:r>
            <a:r>
              <a:rPr lang="en-US" altLang="zh-CN" sz="2400" dirty="0"/>
              <a:t>, Na </a:t>
            </a:r>
            <a:r>
              <a:rPr lang="en-US" altLang="zh-CN" sz="2400" dirty="0" smtClean="0"/>
              <a:t>Wang</a:t>
            </a:r>
            <a:endParaRPr lang="zh-CN" altLang="en-US" sz="2400" dirty="0"/>
          </a:p>
        </p:txBody>
      </p:sp>
      <p:sp>
        <p:nvSpPr>
          <p:cNvPr id="4" name="矩形 3"/>
          <p:cNvSpPr/>
          <p:nvPr/>
        </p:nvSpPr>
        <p:spPr>
          <a:xfrm>
            <a:off x="3203848" y="6309320"/>
            <a:ext cx="29592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dirty="0">
                <a:solidFill>
                  <a:prstClr val="black"/>
                </a:solidFill>
              </a:rPr>
              <a:t>CEPC AP meeting, </a:t>
            </a:r>
            <a:r>
              <a:rPr lang="en-US" altLang="zh-CN" dirty="0" smtClean="0">
                <a:solidFill>
                  <a:prstClr val="black"/>
                </a:solidFill>
              </a:rPr>
              <a:t>2016.10.28</a:t>
            </a:r>
            <a:endParaRPr lang="zh-CN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2087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>
                <a:solidFill>
                  <a:srgbClr val="0070C0"/>
                </a:solidFill>
              </a:rPr>
              <a:t>synchrotron radiation </a:t>
            </a:r>
            <a:r>
              <a:rPr lang="en-US" altLang="zh-CN" b="1" dirty="0" smtClean="0">
                <a:solidFill>
                  <a:srgbClr val="0070C0"/>
                </a:solidFill>
              </a:rPr>
              <a:t>spectrum of CEPC dipoles</a:t>
            </a:r>
            <a:endParaRPr lang="zh-CN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460323"/>
            <a:ext cx="2674903" cy="776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8715" y="3815581"/>
            <a:ext cx="5657665" cy="773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096"/>
          <a:stretch/>
        </p:blipFill>
        <p:spPr bwMode="auto">
          <a:xfrm>
            <a:off x="2418715" y="5085184"/>
            <a:ext cx="6605389" cy="685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33328" y="2663701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Critical energy: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3995912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Energy spectrum: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33328" y="5124777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Angular distribution: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88924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924944"/>
            <a:ext cx="4531130" cy="2197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966" y="3034648"/>
            <a:ext cx="3721602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Arc dipole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710294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IP dipole</a:t>
            </a:r>
            <a:endParaRPr lang="zh-CN" alt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924944"/>
            <a:ext cx="3771909" cy="2116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526498"/>
            <a:ext cx="5184576" cy="2514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78651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septum</a:t>
            </a:r>
            <a:endParaRPr lang="zh-CN" alt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633" y="3135132"/>
            <a:ext cx="4075327" cy="2026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3704" y="2723526"/>
            <a:ext cx="5211960" cy="2528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60684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Electric </a:t>
            </a:r>
            <a:r>
              <a:rPr lang="en-US" altLang="zh-CN" dirty="0" err="1" smtClean="0"/>
              <a:t>seperator</a:t>
            </a:r>
            <a:endParaRPr lang="zh-CN" alt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780928"/>
            <a:ext cx="3528392" cy="197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4536" y="2504703"/>
            <a:ext cx="5105400" cy="247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3066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Beam-Beam Simulation: Z </a:t>
            </a:r>
            <a:r>
              <a:rPr lang="zh-CN" altLang="en-US" dirty="0" smtClean="0"/>
              <a:t>（</a:t>
            </a:r>
            <a:r>
              <a:rPr lang="en-US" altLang="zh-CN" dirty="0" smtClean="0"/>
              <a:t>161012</a:t>
            </a:r>
            <a:r>
              <a:rPr lang="zh-CN" altLang="en-US" dirty="0" smtClean="0"/>
              <a:t>）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839514" y="1584932"/>
            <a:ext cx="35164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IBB: Strong-Strong, </a:t>
            </a:r>
            <a:r>
              <a:rPr lang="en-US" altLang="zh-CN" sz="2000" dirty="0" err="1" smtClean="0"/>
              <a:t>Beamstrahlung</a:t>
            </a:r>
            <a:r>
              <a:rPr lang="en-US" altLang="zh-CN" sz="2000" dirty="0" smtClean="0"/>
              <a:t> ON</a:t>
            </a:r>
            <a:endParaRPr lang="zh-CN" altLang="en-US" sz="2000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599816"/>
            <a:ext cx="4194372" cy="31590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3022" y="2599816"/>
            <a:ext cx="4194372" cy="315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491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460432" cy="432048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parameter for CEPC partial double ring</a:t>
            </a:r>
            <a:br>
              <a:rPr lang="en-US" altLang="zh-CN" dirty="0" smtClean="0"/>
            </a:br>
            <a:r>
              <a:rPr lang="zh-CN" altLang="en-US" sz="2200" dirty="0"/>
              <a:t>（</a:t>
            </a:r>
            <a:r>
              <a:rPr lang="en-US" altLang="zh-CN" sz="2200" dirty="0" smtClean="0"/>
              <a:t>wangdou20161026</a:t>
            </a:r>
            <a:r>
              <a:rPr lang="zh-CN" altLang="en-US" sz="2200" dirty="0" smtClean="0"/>
              <a:t>）</a:t>
            </a:r>
            <a:endParaRPr lang="zh-CN" altLang="en-US" sz="2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999855"/>
              </p:ext>
            </p:extLst>
          </p:nvPr>
        </p:nvGraphicFramePr>
        <p:xfrm>
          <a:off x="323528" y="836712"/>
          <a:ext cx="8568954" cy="5892054"/>
        </p:xfrm>
        <a:graphic>
          <a:graphicData uri="http://schemas.openxmlformats.org/drawingml/2006/table">
            <a:tbl>
              <a:tblPr firstRow="1" bandRow="1"/>
              <a:tblGrid>
                <a:gridCol w="2179821"/>
                <a:gridCol w="1352993"/>
                <a:gridCol w="1352993"/>
                <a:gridCol w="1352993"/>
                <a:gridCol w="1127494"/>
                <a:gridCol w="1202660"/>
              </a:tblGrid>
              <a:tr h="405654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</a:t>
                      </a:r>
                      <a:r>
                        <a:rPr lang="en-US" altLang="zh-CN" sz="1600" b="1" i="1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lumi</a:t>
                      </a: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1.98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0.85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0.6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70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1100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11.0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26.8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52.0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32.5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15.7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3.2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0.272/0.0013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0.275 /0.0013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0.16/0.001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0.12/0.001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2.05/0.0062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2.05 /0.0062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0.93/0.003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0.87/0.0046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23.7/0.09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23.7/0.09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12.2/0.056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10.2/0.068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0.041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0.042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0.0145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0.006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y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0.083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0.084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0.073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3.48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3.23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0.087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0.24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803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2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3.24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6138174" y="6473972"/>
            <a:ext cx="16002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502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 smtClean="0"/>
              <a:t>DA optimization with </a:t>
            </a:r>
            <a:r>
              <a:rPr lang="en-US" altLang="zh-CN" sz="3600" dirty="0" err="1" smtClean="0"/>
              <a:t>Yiwei’s</a:t>
            </a:r>
            <a:r>
              <a:rPr lang="en-US" altLang="zh-CN" sz="3600" dirty="0" smtClean="0"/>
              <a:t> lattice</a:t>
            </a:r>
            <a:br>
              <a:rPr lang="en-US" altLang="zh-CN" sz="3600" dirty="0" smtClean="0"/>
            </a:br>
            <a:r>
              <a:rPr lang="en-US" altLang="zh-CN" sz="2700" dirty="0" smtClean="0"/>
              <a:t>(code: MODE- zhangy@ihep.ac.cn)</a:t>
            </a:r>
            <a:endParaRPr lang="zh-CN" altLang="en-US" sz="27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700808"/>
            <a:ext cx="3771900" cy="237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293096"/>
            <a:ext cx="377190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79512" y="1844824"/>
            <a:ext cx="4608512" cy="8309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400" dirty="0" smtClean="0"/>
              <a:t>Bunch length in parameter table: 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2.7 mm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2992" y="4348554"/>
            <a:ext cx="45365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 smtClean="0"/>
              <a:t>Plan:</a:t>
            </a:r>
          </a:p>
          <a:p>
            <a:pPr>
              <a:lnSpc>
                <a:spcPct val="150000"/>
              </a:lnSpc>
            </a:pPr>
            <a:r>
              <a:rPr lang="en-US" altLang="zh-CN" sz="2000" dirty="0"/>
              <a:t> </a:t>
            </a:r>
            <a:r>
              <a:rPr lang="en-US" altLang="zh-CN" sz="2000" dirty="0" smtClean="0"/>
              <a:t> - Re-optimize with 2.7mm bunch length</a:t>
            </a:r>
          </a:p>
          <a:p>
            <a:pPr>
              <a:lnSpc>
                <a:spcPct val="150000"/>
              </a:lnSpc>
            </a:pPr>
            <a:r>
              <a:rPr lang="en-US" altLang="zh-CN" sz="2000" dirty="0"/>
              <a:t> </a:t>
            </a:r>
            <a:r>
              <a:rPr lang="en-US" altLang="zh-CN" sz="2000" dirty="0" smtClean="0"/>
              <a:t> - Further optimization with MODE</a:t>
            </a:r>
          </a:p>
          <a:p>
            <a:pPr>
              <a:lnSpc>
                <a:spcPct val="150000"/>
              </a:lnSpc>
            </a:pPr>
            <a:r>
              <a:rPr lang="en-US" altLang="zh-CN" sz="2000" dirty="0"/>
              <a:t> </a:t>
            </a:r>
            <a:r>
              <a:rPr lang="en-US" altLang="zh-CN" sz="2000" dirty="0" smtClean="0"/>
              <a:t> - add additional </a:t>
            </a:r>
            <a:r>
              <a:rPr lang="en-US" altLang="zh-CN" sz="2000" dirty="0" err="1" smtClean="0"/>
              <a:t>sextupoles</a:t>
            </a:r>
            <a:r>
              <a:rPr lang="en-US" altLang="zh-CN" sz="2000" dirty="0" smtClean="0"/>
              <a:t> in IR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929716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Initial 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916832"/>
            <a:ext cx="5540817" cy="3483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771800" y="5661248"/>
            <a:ext cx="3168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0%:   18</a:t>
            </a:r>
            <a:r>
              <a:rPr lang="en-US" altLang="zh-CN" dirty="0" smtClean="0">
                <a:sym typeface="Symbol"/>
              </a:rPr>
              <a:t>x/-19</a:t>
            </a:r>
            <a:r>
              <a:rPr lang="en-US" altLang="zh-CN" dirty="0">
                <a:sym typeface="Symbol"/>
              </a:rPr>
              <a:t> x</a:t>
            </a:r>
            <a:endParaRPr lang="en-US" altLang="zh-CN" dirty="0" smtClean="0">
              <a:sym typeface="Symbol"/>
            </a:endParaRPr>
          </a:p>
          <a:p>
            <a:r>
              <a:rPr lang="en-US" altLang="zh-CN" dirty="0" smtClean="0"/>
              <a:t>+2%: 8</a:t>
            </a:r>
            <a:r>
              <a:rPr lang="en-US" altLang="zh-CN" dirty="0">
                <a:sym typeface="Symbol"/>
              </a:rPr>
              <a:t>x</a:t>
            </a:r>
            <a:r>
              <a:rPr lang="en-US" altLang="zh-CN" dirty="0" smtClean="0">
                <a:sym typeface="Symbol"/>
              </a:rPr>
              <a:t>/-6 </a:t>
            </a:r>
            <a:r>
              <a:rPr lang="en-US" altLang="zh-CN" dirty="0">
                <a:sym typeface="Symbol"/>
              </a:rPr>
              <a:t>x</a:t>
            </a:r>
          </a:p>
          <a:p>
            <a:r>
              <a:rPr lang="en-US" altLang="zh-CN" dirty="0" smtClean="0"/>
              <a:t>-2</a:t>
            </a:r>
            <a:r>
              <a:rPr lang="en-US" altLang="zh-CN" dirty="0"/>
              <a:t>%: </a:t>
            </a:r>
            <a:r>
              <a:rPr lang="en-US" altLang="zh-CN" dirty="0" smtClean="0"/>
              <a:t> 1</a:t>
            </a:r>
            <a:r>
              <a:rPr lang="en-US" altLang="zh-CN" dirty="0" smtClean="0">
                <a:sym typeface="Symbol"/>
              </a:rPr>
              <a:t></a:t>
            </a:r>
            <a:r>
              <a:rPr lang="en-US" altLang="zh-CN" dirty="0">
                <a:sym typeface="Symbol"/>
              </a:rPr>
              <a:t>x</a:t>
            </a:r>
            <a:r>
              <a:rPr lang="en-US" altLang="zh-CN" dirty="0" smtClean="0">
                <a:sym typeface="Symbol"/>
              </a:rPr>
              <a:t>/-7 </a:t>
            </a:r>
            <a:r>
              <a:rPr lang="en-US" altLang="zh-CN" dirty="0">
                <a:sym typeface="Symbol"/>
              </a:rPr>
              <a:t></a:t>
            </a:r>
            <a:r>
              <a:rPr lang="en-US" altLang="zh-CN" dirty="0" smtClean="0">
                <a:sym typeface="Symbol"/>
              </a:rPr>
              <a:t>x</a:t>
            </a:r>
            <a:endParaRPr lang="en-US" altLang="zh-CN" dirty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181674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2801" y="116632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54</a:t>
            </a:r>
            <a:endParaRPr lang="zh-CN" alt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5" y="3551393"/>
            <a:ext cx="786947" cy="416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349909"/>
            <a:ext cx="603268" cy="215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矩形 2"/>
          <p:cNvSpPr/>
          <p:nvPr/>
        </p:nvSpPr>
        <p:spPr>
          <a:xfrm>
            <a:off x="3249528" y="587727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altLang="zh-CN" dirty="0">
                <a:solidFill>
                  <a:prstClr val="black"/>
                </a:solidFill>
              </a:rPr>
              <a:t>0%:   </a:t>
            </a:r>
            <a:r>
              <a:rPr lang="en-US" altLang="zh-CN" dirty="0" smtClean="0">
                <a:solidFill>
                  <a:prstClr val="black"/>
                </a:solidFill>
              </a:rPr>
              <a:t>19</a:t>
            </a:r>
            <a:r>
              <a:rPr lang="en-US" altLang="zh-CN" dirty="0" smtClean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x</a:t>
            </a:r>
            <a:r>
              <a:rPr lang="en-US" altLang="zh-CN" dirty="0" smtClean="0">
                <a:solidFill>
                  <a:prstClr val="black"/>
                </a:solidFill>
                <a:sym typeface="Symbol"/>
              </a:rPr>
              <a:t>/-</a:t>
            </a:r>
            <a:r>
              <a:rPr lang="en-US" altLang="zh-CN" dirty="0" smtClean="0">
                <a:solidFill>
                  <a:prstClr val="black"/>
                </a:solidFill>
                <a:sym typeface="Symbol"/>
              </a:rPr>
              <a:t>21 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x</a:t>
            </a:r>
          </a:p>
          <a:p>
            <a:pPr lvl="0"/>
            <a:r>
              <a:rPr lang="en-US" altLang="zh-CN" dirty="0">
                <a:solidFill>
                  <a:prstClr val="black"/>
                </a:solidFill>
              </a:rPr>
              <a:t>+2%: </a:t>
            </a:r>
            <a:r>
              <a:rPr lang="en-US" altLang="zh-CN" dirty="0" smtClean="0">
                <a:solidFill>
                  <a:prstClr val="black"/>
                </a:solidFill>
              </a:rPr>
              <a:t>0 </a:t>
            </a:r>
            <a:r>
              <a:rPr lang="en-US" altLang="zh-CN" dirty="0" smtClean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x</a:t>
            </a:r>
            <a:r>
              <a:rPr lang="en-US" altLang="zh-CN" dirty="0" smtClean="0">
                <a:solidFill>
                  <a:prstClr val="black"/>
                </a:solidFill>
                <a:sym typeface="Symbol"/>
              </a:rPr>
              <a:t>/-0 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x</a:t>
            </a:r>
          </a:p>
          <a:p>
            <a:pPr lvl="0"/>
            <a:r>
              <a:rPr lang="en-US" altLang="zh-CN" dirty="0">
                <a:solidFill>
                  <a:prstClr val="black"/>
                </a:solidFill>
              </a:rPr>
              <a:t>-2%:  </a:t>
            </a:r>
            <a:r>
              <a:rPr lang="en-US" altLang="zh-CN" dirty="0" smtClean="0">
                <a:solidFill>
                  <a:prstClr val="black"/>
                </a:solidFill>
              </a:rPr>
              <a:t>0</a:t>
            </a:r>
            <a:r>
              <a:rPr lang="en-US" altLang="zh-CN" dirty="0" smtClean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zh-CN" dirty="0" smtClean="0">
                <a:solidFill>
                  <a:prstClr val="black"/>
                </a:solidFill>
                <a:sym typeface="Symbol"/>
              </a:rPr>
              <a:t>x/0 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x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772816"/>
            <a:ext cx="5931155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942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66</a:t>
            </a:r>
            <a:endParaRPr lang="zh-CN" alt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7745" y="3743994"/>
            <a:ext cx="786947" cy="416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694" y="1412776"/>
            <a:ext cx="603268" cy="215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矩形 2"/>
          <p:cNvSpPr/>
          <p:nvPr/>
        </p:nvSpPr>
        <p:spPr>
          <a:xfrm>
            <a:off x="3419872" y="580526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altLang="zh-CN" dirty="0">
                <a:solidFill>
                  <a:prstClr val="black"/>
                </a:solidFill>
              </a:rPr>
              <a:t>0%:   </a:t>
            </a:r>
            <a:r>
              <a:rPr lang="en-US" altLang="zh-CN" dirty="0" smtClean="0">
                <a:solidFill>
                  <a:prstClr val="black"/>
                </a:solidFill>
              </a:rPr>
              <a:t>18</a:t>
            </a:r>
            <a:r>
              <a:rPr lang="en-US" altLang="zh-CN" dirty="0" smtClean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x/-</a:t>
            </a:r>
            <a:r>
              <a:rPr lang="en-US" altLang="zh-CN" dirty="0" smtClean="0">
                <a:solidFill>
                  <a:prstClr val="black"/>
                </a:solidFill>
                <a:sym typeface="Symbol"/>
              </a:rPr>
              <a:t>18 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x</a:t>
            </a:r>
          </a:p>
          <a:p>
            <a:pPr lvl="0"/>
            <a:r>
              <a:rPr lang="en-US" altLang="zh-CN" dirty="0">
                <a:solidFill>
                  <a:prstClr val="black"/>
                </a:solidFill>
              </a:rPr>
              <a:t>+2%: </a:t>
            </a:r>
            <a:r>
              <a:rPr lang="en-US" altLang="zh-CN" dirty="0" smtClean="0">
                <a:solidFill>
                  <a:prstClr val="black"/>
                </a:solidFill>
              </a:rPr>
              <a:t>0</a:t>
            </a:r>
            <a:r>
              <a:rPr lang="en-US" altLang="zh-CN" dirty="0" smtClean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x</a:t>
            </a:r>
            <a:r>
              <a:rPr lang="en-US" altLang="zh-CN" dirty="0" smtClean="0">
                <a:solidFill>
                  <a:prstClr val="black"/>
                </a:solidFill>
                <a:sym typeface="Symbol"/>
              </a:rPr>
              <a:t>/-0 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x</a:t>
            </a:r>
          </a:p>
          <a:p>
            <a:pPr lvl="0"/>
            <a:r>
              <a:rPr lang="en-US" altLang="zh-CN" dirty="0">
                <a:solidFill>
                  <a:prstClr val="black"/>
                </a:solidFill>
              </a:rPr>
              <a:t>-2%:  </a:t>
            </a:r>
            <a:r>
              <a:rPr lang="en-US" altLang="zh-CN" dirty="0" smtClean="0">
                <a:solidFill>
                  <a:prstClr val="black"/>
                </a:solidFill>
              </a:rPr>
              <a:t>0</a:t>
            </a:r>
            <a:r>
              <a:rPr lang="en-US" altLang="zh-CN" dirty="0" smtClean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x</a:t>
            </a:r>
            <a:r>
              <a:rPr lang="en-US" altLang="zh-CN" dirty="0" smtClean="0">
                <a:solidFill>
                  <a:prstClr val="black"/>
                </a:solidFill>
                <a:sym typeface="Symbol"/>
              </a:rPr>
              <a:t>/-0 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x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2606" y="1813943"/>
            <a:ext cx="5946175" cy="37538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894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99</a:t>
            </a:r>
            <a:endParaRPr lang="zh-CN" alt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5144" y="3505565"/>
            <a:ext cx="786947" cy="416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9052" y="1340768"/>
            <a:ext cx="603268" cy="215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2843808" y="551723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altLang="zh-CN" dirty="0">
                <a:solidFill>
                  <a:prstClr val="black"/>
                </a:solidFill>
              </a:rPr>
              <a:t>0%:   </a:t>
            </a:r>
            <a:r>
              <a:rPr lang="en-US" altLang="zh-CN" dirty="0" smtClean="0">
                <a:solidFill>
                  <a:prstClr val="black"/>
                </a:solidFill>
              </a:rPr>
              <a:t>25</a:t>
            </a:r>
            <a:r>
              <a:rPr lang="en-US" altLang="zh-CN" dirty="0" smtClean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x</a:t>
            </a:r>
            <a:r>
              <a:rPr lang="en-US" altLang="zh-CN" dirty="0" smtClean="0">
                <a:solidFill>
                  <a:prstClr val="black"/>
                </a:solidFill>
                <a:sym typeface="Symbol"/>
              </a:rPr>
              <a:t>/-24 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x</a:t>
            </a:r>
          </a:p>
          <a:p>
            <a:pPr lvl="0"/>
            <a:r>
              <a:rPr lang="en-US" altLang="zh-CN" dirty="0">
                <a:solidFill>
                  <a:prstClr val="black"/>
                </a:solidFill>
              </a:rPr>
              <a:t>+2%: </a:t>
            </a:r>
            <a:r>
              <a:rPr lang="en-US" altLang="zh-CN" dirty="0" smtClean="0">
                <a:solidFill>
                  <a:prstClr val="black"/>
                </a:solidFill>
              </a:rPr>
              <a:t>0</a:t>
            </a:r>
            <a:r>
              <a:rPr lang="en-US" altLang="zh-CN" dirty="0" smtClean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x</a:t>
            </a:r>
            <a:r>
              <a:rPr lang="en-US" altLang="zh-CN" dirty="0" smtClean="0">
                <a:solidFill>
                  <a:prstClr val="black"/>
                </a:solidFill>
                <a:sym typeface="Symbol"/>
              </a:rPr>
              <a:t>/-0 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x</a:t>
            </a:r>
          </a:p>
          <a:p>
            <a:pPr lvl="0"/>
            <a:r>
              <a:rPr lang="en-US" altLang="zh-CN" dirty="0">
                <a:solidFill>
                  <a:prstClr val="black"/>
                </a:solidFill>
              </a:rPr>
              <a:t>-2%:  </a:t>
            </a:r>
            <a:r>
              <a:rPr lang="en-US" altLang="zh-CN" dirty="0" smtClean="0">
                <a:solidFill>
                  <a:prstClr val="black"/>
                </a:solidFill>
              </a:rPr>
              <a:t>0</a:t>
            </a:r>
            <a:r>
              <a:rPr lang="en-US" altLang="zh-CN" dirty="0" smtClean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x</a:t>
            </a:r>
            <a:r>
              <a:rPr lang="en-US" altLang="zh-CN" dirty="0" smtClean="0">
                <a:solidFill>
                  <a:prstClr val="black"/>
                </a:solidFill>
                <a:sym typeface="Symbol"/>
              </a:rPr>
              <a:t>/-0 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x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0260" y="1813376"/>
            <a:ext cx="5524724" cy="348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9103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118</a:t>
            </a:r>
            <a:endParaRPr lang="zh-CN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3664272"/>
            <a:ext cx="720080" cy="381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484785"/>
            <a:ext cx="648072" cy="231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矩形 2"/>
          <p:cNvSpPr/>
          <p:nvPr/>
        </p:nvSpPr>
        <p:spPr>
          <a:xfrm>
            <a:off x="2699792" y="566124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altLang="zh-CN" dirty="0">
                <a:solidFill>
                  <a:prstClr val="black"/>
                </a:solidFill>
              </a:rPr>
              <a:t>0%:   </a:t>
            </a:r>
            <a:r>
              <a:rPr lang="en-US" altLang="zh-CN" dirty="0" smtClean="0">
                <a:solidFill>
                  <a:prstClr val="black"/>
                </a:solidFill>
              </a:rPr>
              <a:t>25</a:t>
            </a:r>
            <a:r>
              <a:rPr lang="en-US" altLang="zh-CN" dirty="0" smtClean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x</a:t>
            </a:r>
            <a:r>
              <a:rPr lang="en-US" altLang="zh-CN" dirty="0" smtClean="0">
                <a:solidFill>
                  <a:prstClr val="black"/>
                </a:solidFill>
                <a:sym typeface="Symbol"/>
              </a:rPr>
              <a:t>/-24 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x</a:t>
            </a:r>
          </a:p>
          <a:p>
            <a:pPr lvl="0"/>
            <a:r>
              <a:rPr lang="en-US" altLang="zh-CN" dirty="0">
                <a:solidFill>
                  <a:prstClr val="black"/>
                </a:solidFill>
              </a:rPr>
              <a:t>+2%: </a:t>
            </a:r>
            <a:r>
              <a:rPr lang="en-US" altLang="zh-CN" dirty="0" smtClean="0">
                <a:solidFill>
                  <a:prstClr val="black"/>
                </a:solidFill>
              </a:rPr>
              <a:t>0</a:t>
            </a:r>
            <a:r>
              <a:rPr lang="en-US" altLang="zh-CN" dirty="0" smtClean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x</a:t>
            </a:r>
            <a:r>
              <a:rPr lang="en-US" altLang="zh-CN" dirty="0" smtClean="0">
                <a:solidFill>
                  <a:prstClr val="black"/>
                </a:solidFill>
                <a:sym typeface="Symbol"/>
              </a:rPr>
              <a:t>/-2 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x</a:t>
            </a:r>
          </a:p>
          <a:p>
            <a:pPr lvl="0"/>
            <a:r>
              <a:rPr lang="en-US" altLang="zh-CN" dirty="0">
                <a:solidFill>
                  <a:prstClr val="black"/>
                </a:solidFill>
              </a:rPr>
              <a:t>-2%:  </a:t>
            </a:r>
            <a:r>
              <a:rPr lang="en-US" altLang="zh-CN" dirty="0" smtClean="0">
                <a:solidFill>
                  <a:prstClr val="black"/>
                </a:solidFill>
              </a:rPr>
              <a:t>1</a:t>
            </a:r>
            <a:r>
              <a:rPr lang="en-US" altLang="zh-CN" dirty="0" smtClean="0">
                <a:solidFill>
                  <a:prstClr val="black"/>
                </a:solidFill>
                <a:sym typeface="Symbol"/>
              </a:rPr>
              <a:t>x/0 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x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844824"/>
            <a:ext cx="5552148" cy="3505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4241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544</Words>
  <Application>Microsoft Office PowerPoint</Application>
  <PresentationFormat>全屏显示(4:3)</PresentationFormat>
  <Paragraphs>217</Paragraphs>
  <Slides>14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5" baseType="lpstr">
      <vt:lpstr>Office 主题</vt:lpstr>
      <vt:lpstr>CEPC parameter and DA optimization</vt:lpstr>
      <vt:lpstr>Beam-Beam Simulation: Z （161012） </vt:lpstr>
      <vt:lpstr>parameter for CEPC partial double ring （wangdou20161026）</vt:lpstr>
      <vt:lpstr>DA optimization with Yiwei’s lattice (code: MODE- zhangy@ihep.ac.cn)</vt:lpstr>
      <vt:lpstr>Initial </vt:lpstr>
      <vt:lpstr>54</vt:lpstr>
      <vt:lpstr>66</vt:lpstr>
      <vt:lpstr>99</vt:lpstr>
      <vt:lpstr>118</vt:lpstr>
      <vt:lpstr>synchrotron radiation spectrum of CEPC dipoles</vt:lpstr>
      <vt:lpstr>Arc dipole</vt:lpstr>
      <vt:lpstr>IP dipole</vt:lpstr>
      <vt:lpstr>septum</vt:lpstr>
      <vt:lpstr>Electric seperator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</dc:title>
  <dc:creator>Dou</dc:creator>
  <cp:lastModifiedBy>Dou</cp:lastModifiedBy>
  <cp:revision>15</cp:revision>
  <dcterms:created xsi:type="dcterms:W3CDTF">2016-10-27T08:38:42Z</dcterms:created>
  <dcterms:modified xsi:type="dcterms:W3CDTF">2016-10-31T07:07:08Z</dcterms:modified>
</cp:coreProperties>
</file>