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9" r:id="rId2"/>
    <p:sldId id="273" r:id="rId3"/>
    <p:sldId id="293" r:id="rId4"/>
    <p:sldId id="275" r:id="rId5"/>
    <p:sldId id="276" r:id="rId6"/>
    <p:sldId id="297" r:id="rId7"/>
    <p:sldId id="294" r:id="rId8"/>
    <p:sldId id="295" r:id="rId9"/>
    <p:sldId id="296" r:id="rId10"/>
    <p:sldId id="278" r:id="rId11"/>
    <p:sldId id="298" r:id="rId12"/>
    <p:sldId id="279" r:id="rId13"/>
    <p:sldId id="280" r:id="rId14"/>
    <p:sldId id="281" r:id="rId15"/>
    <p:sldId id="282" r:id="rId16"/>
    <p:sldId id="310" r:id="rId17"/>
    <p:sldId id="283" r:id="rId18"/>
    <p:sldId id="284" r:id="rId19"/>
    <p:sldId id="286" r:id="rId20"/>
    <p:sldId id="285" r:id="rId21"/>
    <p:sldId id="299" r:id="rId22"/>
    <p:sldId id="287" r:id="rId23"/>
    <p:sldId id="288" r:id="rId24"/>
    <p:sldId id="289" r:id="rId25"/>
    <p:sldId id="290" r:id="rId26"/>
    <p:sldId id="291" r:id="rId27"/>
    <p:sldId id="292" r:id="rId28"/>
    <p:sldId id="300" r:id="rId29"/>
    <p:sldId id="301" r:id="rId30"/>
    <p:sldId id="267" r:id="rId31"/>
    <p:sldId id="256" r:id="rId32"/>
    <p:sldId id="271" r:id="rId33"/>
    <p:sldId id="272" r:id="rId34"/>
    <p:sldId id="311" r:id="rId35"/>
    <p:sldId id="312" r:id="rId36"/>
    <p:sldId id="313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22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A1F5C-8678-401F-9D2D-C6C7CA66223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3.emf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parameter and DA optimization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/>
              <a:t>Yiwei</a:t>
            </a:r>
            <a:r>
              <a:rPr lang="en-US" altLang="zh-CN" sz="2400" dirty="0"/>
              <a:t> 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9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2016.10.28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simulation-54km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" y="3964156"/>
            <a:ext cx="3632888" cy="28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0" y="4014429"/>
            <a:ext cx="3997029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" y="1235464"/>
            <a:ext cx="3492928" cy="2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1008" y="4365104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97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2362" t="-6250" r="-15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300192" y="443711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Z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7" y="1151353"/>
            <a:ext cx="3885614" cy="2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556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Pre-CDR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108 min(16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118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12160" y="148478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H-high </a:t>
            </a:r>
            <a:r>
              <a:rPr lang="en-US" altLang="zh-CN" dirty="0" err="1"/>
              <a:t>lum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5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9" y="1363395"/>
            <a:ext cx="7209173" cy="26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simulation-61km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23728" y="2487386"/>
            <a:ext cx="1947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24128" y="3068960"/>
            <a:ext cx="18998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Lifetime: 260 min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4" y="4122452"/>
            <a:ext cx="7026044" cy="26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508657" y="5071756"/>
            <a:ext cx="9044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</a:t>
            </a:r>
            <a:r>
              <a:rPr lang="en-US" altLang="zh-CN" dirty="0" smtClean="0"/>
              <a:t>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CEPC Higgs luminosity vs. crossing angle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70723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988840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Higgs </a:t>
            </a:r>
            <a:r>
              <a:rPr lang="en-US" altLang="zh-CN" dirty="0"/>
              <a:t>Luminosity vs </a:t>
            </a:r>
            <a:r>
              <a:rPr lang="en-US" altLang="zh-CN" dirty="0" smtClean="0"/>
              <a:t>beam power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468814" cy="3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358172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1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6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114" y="58711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large difference of Z is due to the constraint for RF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67495" y="64345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ring-61km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wangdou20160923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63962"/>
              </p:ext>
            </p:extLst>
          </p:nvPr>
        </p:nvGraphicFramePr>
        <p:xfrm>
          <a:off x="1547664" y="1196752"/>
          <a:ext cx="5112568" cy="5509229"/>
        </p:xfrm>
        <a:graphic>
          <a:graphicData uri="http://schemas.openxmlformats.org/drawingml/2006/table">
            <a:tbl>
              <a:tblPr firstRow="1" bandRow="1"/>
              <a:tblGrid>
                <a:gridCol w="2448272"/>
                <a:gridCol w="1370755"/>
                <a:gridCol w="1293541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New-61km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3.91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0.43/0.00105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6.28/0.04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51.7/0.2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6.99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3.9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0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3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</a:t>
            </a:r>
            <a:r>
              <a:rPr lang="en-US" altLang="zh-CN" sz="2000" dirty="0">
                <a:solidFill>
                  <a:prstClr val="black"/>
                </a:solidFill>
              </a:rPr>
              <a:t>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3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9" y="2195805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20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3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CEPC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561"/>
            <a:ext cx="4092366" cy="24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6" y="1423559"/>
            <a:ext cx="3744416" cy="248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825"/>
            <a:ext cx="4020358" cy="24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0" y="4121656"/>
            <a:ext cx="4136950" cy="24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91681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239447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294976" y="2915053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Ec</a:t>
            </a:r>
            <a:r>
              <a:rPr lang="en-US" altLang="zh-CN" sz="1600" dirty="0" smtClean="0"/>
              <a:t>=100keV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739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Difficulties of CEPC single ring scheme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5836"/>
              </p:ext>
            </p:extLst>
          </p:nvPr>
        </p:nvGraphicFramePr>
        <p:xfrm>
          <a:off x="683568" y="830992"/>
          <a:ext cx="7920880" cy="5622344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1440160"/>
                <a:gridCol w="1512168"/>
                <a:gridCol w="1008112"/>
                <a:gridCol w="936104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594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630763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76256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84368" y="6237312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3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" y="1412778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6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DA bandwidth optimization with MODE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800" dirty="0" smtClean="0"/>
              <a:t>(knob 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2" y="1916832"/>
            <a:ext cx="3689452" cy="2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4" y="4264496"/>
            <a:ext cx="364994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23013" y="1310383"/>
            <a:ext cx="281076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/>
              <a:t>test16 </a:t>
            </a:r>
            <a:r>
              <a:rPr lang="en-US" altLang="zh-CN" sz="1600" dirty="0"/>
              <a:t>from Zhang </a:t>
            </a:r>
            <a:r>
              <a:rPr lang="en-US" altLang="zh-CN" sz="1600" dirty="0" err="1" smtClean="0"/>
              <a:t>Yuan@IHEP</a:t>
            </a:r>
            <a:endParaRPr lang="en-US" altLang="zh-CN" sz="1600" dirty="0"/>
          </a:p>
        </p:txBody>
      </p:sp>
      <p:sp>
        <p:nvSpPr>
          <p:cNvPr id="4" name="矩形 3"/>
          <p:cNvSpPr/>
          <p:nvPr/>
        </p:nvSpPr>
        <p:spPr>
          <a:xfrm>
            <a:off x="305780" y="4294449"/>
            <a:ext cx="5274332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Bandwidth = </a:t>
            </a:r>
            <a:r>
              <a:rPr lang="en-US" altLang="zh-CN" sz="2400" dirty="0" smtClean="0">
                <a:solidFill>
                  <a:srgbClr val="002060"/>
                </a:solidFill>
              </a:rPr>
              <a:t>1.4%</a:t>
            </a:r>
            <a:r>
              <a:rPr lang="en-US" altLang="zh-CN" sz="2400" dirty="0" smtClean="0">
                <a:solidFill>
                  <a:prstClr val="black"/>
                </a:solidFill>
              </a:rPr>
              <a:t>.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DA (on-momentum): </a:t>
            </a:r>
            <a:r>
              <a:rPr lang="en-US" altLang="zh-CN" sz="2400" dirty="0" smtClean="0">
                <a:solidFill>
                  <a:srgbClr val="FF0000"/>
                </a:solidFill>
              </a:rPr>
              <a:t>32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  </a:t>
            </a:r>
            <a:r>
              <a:rPr lang="en-US" altLang="zh-CN" sz="2400" dirty="0" smtClean="0">
                <a:solidFill>
                  <a:srgbClr val="FF0000"/>
                </a:solidFill>
                <a:sym typeface="Symbol"/>
              </a:rPr>
              <a:t>60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  </a:t>
            </a: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Next step: 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Combine arc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 with IR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Add symmetry in arc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206"/>
            <a:ext cx="4513318" cy="2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244300"/>
            <a:ext cx="22197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Crab </a:t>
            </a:r>
            <a:r>
              <a:rPr lang="en-US" altLang="zh-CN" sz="1600" dirty="0" err="1">
                <a:solidFill>
                  <a:srgbClr val="FF0000"/>
                </a:solidFill>
              </a:rPr>
              <a:t>sextupoles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– off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</a:rPr>
              <a:t>Damping -off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Bunch length error with RF phase adjustment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988"/>
            <a:ext cx="3700264" cy="22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628" y="2348880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0989"/>
            <a:ext cx="3672409" cy="22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34888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4077072"/>
            <a:ext cx="3715494" cy="22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3" y="5940179"/>
            <a:ext cx="45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bunch length:  ~-1.5%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427983" y="5125834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bunch length:   ~-3% (8 ring)</a:t>
            </a:r>
          </a:p>
        </p:txBody>
      </p:sp>
      <p:sp>
        <p:nvSpPr>
          <p:cNvPr id="8" name="矩形 7"/>
          <p:cNvSpPr/>
          <p:nvPr/>
        </p:nvSpPr>
        <p:spPr>
          <a:xfrm>
            <a:off x="4427984" y="42755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bunch length:  ~-4% (6 ring), ~-3% (8 ring)</a:t>
            </a:r>
          </a:p>
        </p:txBody>
      </p:sp>
    </p:spTree>
    <p:extLst>
      <p:ext uri="{BB962C8B-B14F-4D97-AF65-F5344CB8AC3E}">
        <p14:creationId xmlns:p14="http://schemas.microsoft.com/office/powerpoint/2010/main" val="35599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Luminosity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94224" cy="21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142"/>
            <a:ext cx="3517701" cy="21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" y="4149080"/>
            <a:ext cx="37361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12160" y="1687926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H-low power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653136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32873" y="4006805"/>
            <a:ext cx="435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luminosity:   ~3% 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32873" y="4942038"/>
            <a:ext cx="40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luminosity:  ~ 3.5% (6 ring), ~2.4% (8 ring)</a:t>
            </a:r>
          </a:p>
        </p:txBody>
      </p:sp>
      <p:sp>
        <p:nvSpPr>
          <p:cNvPr id="10" name="矩形 9"/>
          <p:cNvSpPr/>
          <p:nvPr/>
        </p:nvSpPr>
        <p:spPr>
          <a:xfrm>
            <a:off x="4532872" y="5877272"/>
            <a:ext cx="426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luminosity:  ~1.7% (8 ring)</a:t>
            </a:r>
          </a:p>
        </p:txBody>
      </p:sp>
    </p:spTree>
    <p:extLst>
      <p:ext uri="{BB962C8B-B14F-4D97-AF65-F5344CB8AC3E}">
        <p14:creationId xmlns:p14="http://schemas.microsoft.com/office/powerpoint/2010/main" val="4079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RF voltage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8282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0" y="1580863"/>
            <a:ext cx="3799110" cy="22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36" y="1580863"/>
            <a:ext cx="3852111" cy="23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334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08104" y="1844824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H-low power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628" y="4756502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10545" y="5735300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4510545" y="4293096"/>
            <a:ext cx="468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510545" y="4938861"/>
            <a:ext cx="435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RF acceptance:  ~ </a:t>
            </a:r>
            <a:r>
              <a:rPr lang="en-US" altLang="zh-CN" dirty="0" smtClean="0"/>
              <a:t>2.8% </a:t>
            </a:r>
            <a:r>
              <a:rPr lang="en-US" altLang="zh-CN" dirty="0"/>
              <a:t>(6 ring), ~ </a:t>
            </a:r>
            <a:r>
              <a:rPr lang="en-US" altLang="zh-CN" dirty="0" smtClean="0"/>
              <a:t>2% </a:t>
            </a:r>
            <a:r>
              <a:rPr lang="en-US" altLang="zh-CN" dirty="0"/>
              <a:t>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10545" y="6255019"/>
            <a:ext cx="465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RF efficiency will be a little lower than 100%.</a:t>
            </a:r>
          </a:p>
        </p:txBody>
      </p:sp>
    </p:spTree>
    <p:extLst>
      <p:ext uri="{BB962C8B-B14F-4D97-AF65-F5344CB8AC3E}">
        <p14:creationId xmlns:p14="http://schemas.microsoft.com/office/powerpoint/2010/main" val="20194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BS life time with RF phase adjustment</a:t>
            </a:r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4" y="1412776"/>
            <a:ext cx="407296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" y="1379803"/>
            <a:ext cx="4072805" cy="24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4437112"/>
            <a:ext cx="533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BS life time:  ~-36% (8 ring)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51571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BS life time:  ~-37% (6 ring), ~-30%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250320"/>
            <a:ext cx="121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H-high </a:t>
            </a:r>
            <a:r>
              <a:rPr lang="en-US" altLang="zh-CN" dirty="0" err="1">
                <a:solidFill>
                  <a:prstClr val="black"/>
                </a:solidFill>
              </a:rPr>
              <a:t>lum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23700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58679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BS life time will be lower than the requirement!!</a:t>
            </a:r>
          </a:p>
        </p:txBody>
      </p:sp>
    </p:spTree>
    <p:extLst>
      <p:ext uri="{BB962C8B-B14F-4D97-AF65-F5344CB8AC3E}">
        <p14:creationId xmlns:p14="http://schemas.microsoft.com/office/powerpoint/2010/main" val="3269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806896" y="20263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70C0"/>
                </a:solidFill>
              </a:rPr>
              <a:t>synchrotron radiation of 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IR</a:t>
            </a:r>
          </a:p>
          <a:p>
            <a:r>
              <a:rPr lang="en-US" altLang="zh-CN" sz="2100" dirty="0" smtClean="0"/>
              <a:t>(lattice: CEPC_ARC_PDR_IR_96fam_damp-new.sad)</a:t>
            </a:r>
            <a:endParaRPr lang="zh-CN" altLang="en-US" sz="2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2" y="2276872"/>
            <a:ext cx="7398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52320" y="1729617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63688" y="1803939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19672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95936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00192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64288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835696" y="197791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11960" y="198884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15567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stCxn id="15" idx="2"/>
          </p:cNvCxnSpPr>
          <p:nvPr/>
        </p:nvCxnSpPr>
        <p:spPr>
          <a:xfrm flipH="1">
            <a:off x="7164288" y="2068171"/>
            <a:ext cx="504056" cy="35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372200" y="198651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5696" y="3269302"/>
            <a:ext cx="15841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1.5m</a:t>
            </a:r>
          </a:p>
          <a:p>
            <a:r>
              <a:rPr lang="en-US" altLang="zh-CN" sz="1400" b="1" dirty="0" smtClean="0">
                <a:sym typeface="Symbol"/>
              </a:rPr>
              <a:t>x*= 0.22mm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1mm</a:t>
            </a:r>
          </a:p>
          <a:p>
            <a:r>
              <a:rPr lang="en-US" altLang="zh-CN" sz="1400" b="1" dirty="0" smtClean="0">
                <a:sym typeface="Symbol"/>
              </a:rPr>
              <a:t>GQD0= -200T/m</a:t>
            </a:r>
          </a:p>
          <a:p>
            <a:r>
              <a:rPr lang="en-US" altLang="zh-CN" sz="1400" b="1" dirty="0" smtClean="0">
                <a:sym typeface="Symbol"/>
              </a:rPr>
              <a:t>GQF1= 200T/m</a:t>
            </a:r>
          </a:p>
          <a:p>
            <a:r>
              <a:rPr lang="en-US" altLang="zh-CN" sz="1400" b="1" dirty="0" smtClean="0"/>
              <a:t>LQD0=1.69m</a:t>
            </a:r>
          </a:p>
          <a:p>
            <a:r>
              <a:rPr lang="en-US" altLang="zh-CN" sz="1400" b="1" dirty="0" smtClean="0"/>
              <a:t>LQF1=0.90m</a:t>
            </a:r>
            <a:endParaRPr lang="en-US" altLang="zh-CN" sz="1400" b="1" dirty="0" smtClean="0">
              <a:sym typeface="Symbol"/>
            </a:endParaRPr>
          </a:p>
          <a:p>
            <a:endParaRPr lang="en-US" altLang="zh-CN" sz="1400" b="1" dirty="0" smtClean="0">
              <a:sym typeface="Symbo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6480" y="2548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565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47560" y="2105516"/>
            <a:ext cx="87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1952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5713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126kev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4308" y="25713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434kev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4025656" y="2570420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126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2138372"/>
            <a:ext cx="76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203kev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5012" y="2024192"/>
            <a:ext cx="73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374kev</a:t>
            </a:r>
            <a:endParaRPr lang="zh-CN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0100" y="2034998"/>
            <a:ext cx="72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472kev</a:t>
            </a:r>
            <a:endParaRPr lang="zh-CN" altLang="en-US" sz="1200" dirty="0"/>
          </a:p>
        </p:txBody>
      </p:sp>
      <p:sp>
        <p:nvSpPr>
          <p:cNvPr id="31" name="矩形 30"/>
          <p:cNvSpPr/>
          <p:nvPr/>
        </p:nvSpPr>
        <p:spPr>
          <a:xfrm>
            <a:off x="1704860" y="2068171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472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32" name="椭圆 31"/>
          <p:cNvSpPr/>
          <p:nvPr/>
        </p:nvSpPr>
        <p:spPr>
          <a:xfrm>
            <a:off x="6242960" y="2328794"/>
            <a:ext cx="478694" cy="263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740352" y="1217296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2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</a:rPr>
              <a:t>synchrotron radiation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of PDR (w/o IR)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2" y="1311368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Feng Su,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3215" y="5995446"/>
            <a:ext cx="1777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1631kev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3491880" y="6008484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1496kev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5724128" y="6023754"/>
            <a:ext cx="163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QBQ1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985kev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1907704" y="522920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639834" y="524447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698"/>
            <a:ext cx="8623856" cy="6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2023244" y="3209564"/>
            <a:ext cx="505134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37294" y="3177994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99222" y="2684682"/>
            <a:ext cx="4679016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</a:t>
            </a:r>
            <a:r>
              <a:rPr lang="en-US" altLang="zh-CN" dirty="0" smtClean="0">
                <a:solidFill>
                  <a:prstClr val="black"/>
                </a:solidFill>
              </a:rPr>
              <a:t>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DA optimization with </a:t>
            </a:r>
            <a:r>
              <a:rPr lang="en-US" altLang="zh-CN" sz="3600" dirty="0" err="1" smtClean="0"/>
              <a:t>Yiwei’s</a:t>
            </a:r>
            <a:r>
              <a:rPr lang="en-US" altLang="zh-CN" sz="3600" dirty="0" smtClean="0"/>
              <a:t> lattice</a:t>
            </a:r>
            <a:br>
              <a:rPr lang="en-US" altLang="zh-CN" sz="3600" dirty="0" smtClean="0"/>
            </a:br>
            <a:r>
              <a:rPr lang="en-US" altLang="zh-CN" sz="2700" dirty="0" smtClean="0"/>
              <a:t>(code: MODE- zhangy@ihep.ac.cn)</a:t>
            </a:r>
            <a:endParaRPr lang="zh-CN" altLang="en-US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771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872" y="2564904"/>
            <a:ext cx="46085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Bunch length in parameter table: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2.7 mm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92" y="434855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Plan: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Re-optimize with 2.7mm bunch length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Further optimization with MODE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add additional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in IR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064" y="370320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Damping effect - open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71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540817" cy="34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66124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0%:   18</a:t>
            </a:r>
            <a:r>
              <a:rPr lang="en-US" altLang="zh-CN" dirty="0" smtClean="0">
                <a:sym typeface="Symbol"/>
              </a:rPr>
              <a:t>x/-19</a:t>
            </a:r>
            <a:r>
              <a:rPr lang="en-US" altLang="zh-CN" dirty="0">
                <a:sym typeface="Symbol"/>
              </a:rPr>
              <a:t> x</a:t>
            </a:r>
            <a:endParaRPr lang="en-US" altLang="zh-CN" dirty="0" smtClean="0">
              <a:sym typeface="Symbol"/>
            </a:endParaRPr>
          </a:p>
          <a:p>
            <a:r>
              <a:rPr lang="en-US" altLang="zh-CN" dirty="0" smtClean="0"/>
              <a:t>+2%: 8</a:t>
            </a:r>
            <a:r>
              <a:rPr lang="en-US" altLang="zh-CN" dirty="0">
                <a:sym typeface="Symbol"/>
              </a:rPr>
              <a:t>x</a:t>
            </a:r>
            <a:r>
              <a:rPr lang="en-US" altLang="zh-CN" dirty="0" smtClean="0">
                <a:sym typeface="Symbol"/>
              </a:rPr>
              <a:t>/-6 </a:t>
            </a:r>
            <a:r>
              <a:rPr lang="en-US" altLang="zh-CN" dirty="0">
                <a:sym typeface="Symbol"/>
              </a:rPr>
              <a:t>x</a:t>
            </a:r>
          </a:p>
          <a:p>
            <a:r>
              <a:rPr lang="en-US" altLang="zh-CN" dirty="0" smtClean="0"/>
              <a:t>-2</a:t>
            </a:r>
            <a:r>
              <a:rPr lang="en-US" altLang="zh-CN" dirty="0"/>
              <a:t>%: </a:t>
            </a:r>
            <a:r>
              <a:rPr lang="en-US" altLang="zh-CN" dirty="0" smtClean="0"/>
              <a:t> 1</a:t>
            </a:r>
            <a:r>
              <a:rPr lang="en-US" altLang="zh-CN" dirty="0" smtClean="0">
                <a:sym typeface="Symbol"/>
              </a:rPr>
              <a:t></a:t>
            </a:r>
            <a:r>
              <a:rPr lang="en-US" altLang="zh-CN" dirty="0">
                <a:sym typeface="Symbol"/>
              </a:rPr>
              <a:t>x</a:t>
            </a:r>
            <a:r>
              <a:rPr lang="en-US" altLang="zh-CN" dirty="0" smtClean="0">
                <a:sym typeface="Symbol"/>
              </a:rPr>
              <a:t>/-7 </a:t>
            </a:r>
            <a:r>
              <a:rPr lang="en-US" altLang="zh-CN" dirty="0">
                <a:sym typeface="Symbol"/>
              </a:rPr>
              <a:t></a:t>
            </a:r>
            <a:r>
              <a:rPr lang="en-US" altLang="zh-CN" dirty="0" smtClean="0">
                <a:sym typeface="Symbol"/>
              </a:rPr>
              <a:t>x</a:t>
            </a:r>
            <a:endParaRPr lang="en-US" altLang="zh-CN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8167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91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421831" cy="34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51520" y="4250768"/>
            <a:ext cx="3771900" cy="2381250"/>
            <a:chOff x="1187624" y="4221088"/>
            <a:chExt cx="3771900" cy="23812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221088"/>
              <a:ext cx="3771900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75656" y="465313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initial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57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78" y="1987688"/>
            <a:ext cx="4664222" cy="294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" y="2055824"/>
            <a:ext cx="444836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225392" y="5373216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0%:   18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x/-19 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+2%: </a:t>
            </a:r>
            <a:r>
              <a:rPr lang="en-US" altLang="zh-CN" dirty="0" smtClean="0">
                <a:solidFill>
                  <a:prstClr val="black"/>
                </a:solidFill>
              </a:rPr>
              <a:t>6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/-4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-2%:  1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/-6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92132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Intial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74842" y="908719"/>
            <a:ext cx="20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122 generation</a:t>
            </a:r>
            <a:endParaRPr lang="zh-CN" alt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72" y="3683613"/>
            <a:ext cx="54626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58" y="3746222"/>
            <a:ext cx="490910" cy="2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7369" y="1726078"/>
            <a:ext cx="944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DA [</a:t>
            </a:r>
            <a:r>
              <a:rPr lang="en-US" altLang="zh-CN" sz="1100" dirty="0" smtClean="0">
                <a:sym typeface="Symbol"/>
              </a:rPr>
              <a:t>x]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6588224" y="1714145"/>
            <a:ext cx="6174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DA [</a:t>
            </a:r>
            <a:r>
              <a:rPr lang="en-US" altLang="zh-CN" sz="1100" dirty="0">
                <a:solidFill>
                  <a:prstClr val="black"/>
                </a:solidFill>
                <a:sym typeface="Symbol"/>
              </a:rPr>
              <a:t>x]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5517232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0%:   18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x/-19 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+2%: </a:t>
            </a:r>
            <a:r>
              <a:rPr lang="en-US" altLang="zh-CN" dirty="0" smtClean="0">
                <a:solidFill>
                  <a:prstClr val="black"/>
                </a:solidFill>
              </a:rPr>
              <a:t>17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/-4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-2%:  </a:t>
            </a:r>
            <a:r>
              <a:rPr lang="en-US" altLang="zh-CN" dirty="0" smtClean="0">
                <a:solidFill>
                  <a:prstClr val="black"/>
                </a:solidFill>
              </a:rPr>
              <a:t>2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/-4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</p:txBody>
      </p:sp>
    </p:spTree>
    <p:extLst>
      <p:ext uri="{BB962C8B-B14F-4D97-AF65-F5344CB8AC3E}">
        <p14:creationId xmlns:p14="http://schemas.microsoft.com/office/powerpoint/2010/main" val="73572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127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38373"/>
            <a:ext cx="5535892" cy="349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23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150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2902"/>
            <a:ext cx="5764013" cy="363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45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165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88840"/>
            <a:ext cx="59311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7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54171"/>
              </p:ext>
            </p:extLst>
          </p:nvPr>
        </p:nvGraphicFramePr>
        <p:xfrm>
          <a:off x="5076056" y="980728"/>
          <a:ext cx="39604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(61538 turns)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0.049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  <a:p>
            <a:r>
              <a:rPr lang="en-US" altLang="zh-CN" i="1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=1.8MV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7904" y="6163244"/>
            <a:ext cx="576064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4729" y="65253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Bunch compressor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51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78903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4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405" r="14446" b="16204"/>
          <a:stretch/>
        </p:blipFill>
        <p:spPr bwMode="auto">
          <a:xfrm>
            <a:off x="3347864" y="2025985"/>
            <a:ext cx="4824536" cy="38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916832"/>
            <a:ext cx="22322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=11.6 </a:t>
            </a:r>
            <a:endParaRPr lang="zh-CN" altLang="en-US" sz="2800" dirty="0"/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Symbol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=3.4 </a:t>
            </a:r>
            <a:endParaRPr lang="zh-CN" altLang="en-US" sz="28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1479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000" baseline="-25000" dirty="0" err="1" smtClean="0">
                <a:solidFill>
                  <a:prstClr val="black"/>
                </a:solidFill>
                <a:sym typeface="Symbol"/>
              </a:rPr>
              <a:t>inj,max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en-US" altLang="zh-CN" sz="2000" dirty="0" err="1" smtClean="0">
                <a:solidFill>
                  <a:prstClr val="black"/>
                </a:solidFill>
                <a:sym typeface="Symbol"/>
              </a:rPr>
              <a:t>sqrt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(1.626um*4m)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 2.55mm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562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240000turns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 damping time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089512" y="2143651"/>
            <a:ext cx="5902969" cy="3607370"/>
            <a:chOff x="3193408" y="2985496"/>
            <a:chExt cx="5902969" cy="36073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408" y="2985496"/>
              <a:ext cx="5902969" cy="3607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弧形 9"/>
            <p:cNvSpPr/>
            <p:nvPr/>
          </p:nvSpPr>
          <p:spPr>
            <a:xfrm>
              <a:off x="5364088" y="5900096"/>
              <a:ext cx="432048" cy="553240"/>
            </a:xfrm>
            <a:prstGeom prst="arc">
              <a:avLst>
                <a:gd name="adj1" fmla="val 1109695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5260192" y="5157192"/>
            <a:ext cx="10389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2020" y="6205954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 times of 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5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8" y="1590727"/>
            <a:ext cx="5637288" cy="13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Primary design for bunch compressor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879153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Dispersive section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390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5" y="4079221"/>
            <a:ext cx="2632342" cy="25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339752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01286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78402"/>
              </p:ext>
            </p:extLst>
          </p:nvPr>
        </p:nvGraphicFramePr>
        <p:xfrm>
          <a:off x="30577" y="6093296"/>
          <a:ext cx="2309175" cy="56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6" imgW="1981200" imgH="482600" progId="Equation.DSMT4">
                  <p:embed/>
                </p:oleObj>
              </mc:Choice>
              <mc:Fallback>
                <p:oleObj name="Equation" r:id="rId6" imgW="198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7" y="6093296"/>
                        <a:ext cx="2309175" cy="566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82625"/>
              </p:ext>
            </p:extLst>
          </p:nvPr>
        </p:nvGraphicFramePr>
        <p:xfrm>
          <a:off x="7164288" y="6093296"/>
          <a:ext cx="194215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4288" y="6093296"/>
                        <a:ext cx="194215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237792" y="2003969"/>
            <a:ext cx="2240920" cy="1059850"/>
            <a:chOff x="1331640" y="2466345"/>
            <a:chExt cx="2240920" cy="1059850"/>
          </a:xfrm>
        </p:grpSpPr>
        <p:sp>
          <p:nvSpPr>
            <p:cNvPr id="3" name="圆角矩形 2"/>
            <p:cNvSpPr/>
            <p:nvPr/>
          </p:nvSpPr>
          <p:spPr>
            <a:xfrm>
              <a:off x="1691680" y="2466345"/>
              <a:ext cx="1584176" cy="644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2603855"/>
              <a:ext cx="144016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RF structure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306453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E</a:t>
              </a:r>
              <a:r>
                <a:rPr lang="en-US" altLang="zh-CN" sz="2400" baseline="-25000" dirty="0" smtClean="0"/>
                <a:t>0</a:t>
              </a:r>
              <a:endParaRPr lang="zh-CN" altLang="en-US" sz="24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33016" y="3064530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400" i="1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sz="2400" baseline="-25000" dirty="0" smtClean="0">
                  <a:solidFill>
                    <a:prstClr val="black"/>
                  </a:solidFill>
                </a:rPr>
                <a:t>1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design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4739"/>
              </p:ext>
            </p:extLst>
          </p:nvPr>
        </p:nvGraphicFramePr>
        <p:xfrm>
          <a:off x="2411760" y="2852936"/>
          <a:ext cx="406257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3" imgW="2806560" imgH="2641320" progId="Equation.DSMT4">
                  <p:embed/>
                </p:oleObj>
              </mc:Choice>
              <mc:Fallback>
                <p:oleObj name="Equation" r:id="rId3" imgW="280656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406257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469952"/>
            <a:ext cx="62646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入口：</a:t>
            </a:r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=7mm</a:t>
            </a:r>
            <a:r>
              <a:rPr lang="zh-CN" altLang="en-US" sz="2400" dirty="0" smtClean="0">
                <a:sym typeface="Symbol"/>
              </a:rPr>
              <a:t>，  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=0.05%</a:t>
            </a:r>
            <a:r>
              <a:rPr lang="zh-CN" altLang="en-US" sz="2400" dirty="0" smtClean="0">
                <a:sym typeface="Symbol"/>
              </a:rPr>
              <a:t>，       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=1.1 </a:t>
            </a:r>
            <a:r>
              <a:rPr lang="en-US" altLang="zh-CN" sz="2400" dirty="0" err="1" smtClean="0">
                <a:sym typeface="Symbol"/>
              </a:rPr>
              <a:t>GeV</a:t>
            </a:r>
            <a:endParaRPr lang="en-US" altLang="zh-CN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Symbol"/>
              </a:rPr>
              <a:t>出口：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&lt;3mm</a:t>
            </a:r>
            <a:r>
              <a:rPr lang="zh-CN" altLang="en-US" sz="2400" dirty="0">
                <a:sym typeface="Symbol"/>
              </a:rPr>
              <a:t>，  </a:t>
            </a:r>
            <a:r>
              <a:rPr lang="zh-CN" altLang="en-US" sz="2400" dirty="0" smtClean="0">
                <a:sym typeface="Symbol"/>
              </a:rPr>
              <a:t>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=??(0.1%)</a:t>
            </a:r>
            <a:r>
              <a:rPr lang="zh-CN" altLang="en-US" sz="2400" dirty="0">
                <a:sym typeface="Symbol"/>
              </a:rPr>
              <a:t>，</a:t>
            </a:r>
            <a:r>
              <a:rPr lang="zh-CN" altLang="en-US" sz="2400" dirty="0" smtClean="0">
                <a:sym typeface="Symbol"/>
              </a:rPr>
              <a:t>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>
                <a:sym typeface="Symbol"/>
              </a:rPr>
              <a:t>=1.1 </a:t>
            </a:r>
            <a:r>
              <a:rPr lang="en-US" altLang="zh-CN" sz="2400" dirty="0" err="1">
                <a:sym typeface="Symbol"/>
              </a:rPr>
              <a:t>GeV</a:t>
            </a:r>
            <a:endParaRPr lang="en-US" altLang="zh-CN" sz="2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920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Parameters of CEPC bunch compressor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10235"/>
              </p:ext>
            </p:extLst>
          </p:nvPr>
        </p:nvGraphicFramePr>
        <p:xfrm>
          <a:off x="395536" y="1988840"/>
          <a:ext cx="5976664" cy="4526280"/>
        </p:xfrm>
        <a:graphic>
          <a:graphicData uri="http://schemas.openxmlformats.org/drawingml/2006/table">
            <a:tbl>
              <a:tblPr lastCol="1" bandRow="1" bandCol="1">
                <a:tableStyleId>{616DA210-FB5B-4158-B5E0-FEB733F419BA}</a:tableStyleId>
              </a:tblPr>
              <a:tblGrid>
                <a:gridCol w="2160240"/>
                <a:gridCol w="1872208"/>
                <a:gridCol w="1944216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BC (case I)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</a:rPr>
                        <a:t>BC (case II)</a:t>
                      </a:r>
                      <a:endParaRPr lang="zh-CN" altLang="zh-CN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初始能量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1.1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初始能散</a:t>
                      </a:r>
                      <a:r>
                        <a:rPr lang="en-US" sz="1800" kern="100">
                          <a:effectLst/>
                        </a:rPr>
                        <a:t> (%)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0.05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0.05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初始束长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Times New Roman"/>
                          <a:ea typeface="宋体"/>
                        </a:rPr>
                        <a:t>高频频率 </a:t>
                      </a: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(MHz)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高频</a:t>
                      </a:r>
                      <a:r>
                        <a:rPr lang="zh-CN" altLang="en-US" sz="1800" kern="100" dirty="0" smtClean="0">
                          <a:effectLst/>
                        </a:rPr>
                        <a:t>腔</a:t>
                      </a:r>
                      <a:r>
                        <a:rPr lang="zh-CN" sz="1800" kern="100" dirty="0" smtClean="0">
                          <a:effectLst/>
                        </a:rPr>
                        <a:t>压</a:t>
                      </a:r>
                      <a:r>
                        <a:rPr lang="en-US" sz="1800" kern="100" dirty="0" smtClean="0">
                          <a:effectLst/>
                        </a:rPr>
                        <a:t> (MV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14.5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19.3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加速相位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CN" sz="1800" kern="100" dirty="0">
                          <a:effectLst/>
                        </a:rPr>
                        <a:t>度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86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87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</a:t>
                      </a:r>
                      <a:r>
                        <a:rPr lang="en-US" sz="1800" kern="100" baseline="-25000" dirty="0">
                          <a:effectLst/>
                        </a:rPr>
                        <a:t>56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smtClean="0">
                          <a:effectLst/>
                        </a:rPr>
                        <a:t>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-4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-3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能量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1.101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1.101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散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(%)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0.17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0.23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束</a:t>
                      </a:r>
                      <a:r>
                        <a:rPr lang="zh-CN" sz="1800" kern="100" dirty="0">
                          <a:effectLst/>
                        </a:rPr>
                        <a:t>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2 (6.7ps)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1.5 (5ps)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492896"/>
            <a:ext cx="23042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Compression ratio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3.5~4.7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862834"/>
            <a:ext cx="22322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Compression ratio is flexible.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9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BC energy spread and VRF vs. bunch length</a:t>
            </a:r>
            <a:endParaRPr lang="zh-CN" altLang="en-US" sz="3600" dirty="0"/>
          </a:p>
        </p:txBody>
      </p:sp>
      <p:pic>
        <p:nvPicPr>
          <p:cNvPr id="4099" name="Picture 3" descr="E:\50km_Circular_collider\Chou\CEPC Damping Ring\bunch compressor\V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8766"/>
            <a:ext cx="5822498" cy="29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50km_Circular_collider\Chou\CEPC Damping Ring\bunch compressor\energy 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852533" cy="2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605634"/>
            <a:ext cx="453650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At the end of bunch compressor, shorter bunch length gives larger energy spread and need higher RF voltage.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314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wangdou20160325-54km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2030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8.5/7.6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0.084/0.073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3.61/3.09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7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wangdou20161012-61km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83314"/>
              </p:ext>
            </p:extLst>
          </p:nvPr>
        </p:nvGraphicFramePr>
        <p:xfrm>
          <a:off x="323528" y="836712"/>
          <a:ext cx="8208912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6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–larger </a:t>
            </a:r>
            <a:r>
              <a:rPr lang="en-US" altLang="zh-CN" sz="3600" i="1" kern="100" dirty="0">
                <a:cs typeface="Times New Roman"/>
                <a:sym typeface="Symbol"/>
              </a:rPr>
              <a:t></a:t>
            </a:r>
            <a:r>
              <a:rPr lang="en-US" altLang="zh-CN" sz="3600" i="1" kern="100" dirty="0" smtClean="0">
                <a:cs typeface="Times New Roman"/>
                <a:sym typeface="Symbol"/>
              </a:rPr>
              <a:t>y</a:t>
            </a:r>
            <a:r>
              <a:rPr lang="zh-CN" altLang="en-US" sz="3600" i="1" kern="100" dirty="0" smtClean="0">
                <a:cs typeface="Times New Roman"/>
                <a:sym typeface="Symbol"/>
              </a:rPr>
              <a:t>*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wangdou20161017-61km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86285"/>
              </p:ext>
            </p:extLst>
          </p:nvPr>
        </p:nvGraphicFramePr>
        <p:xfrm>
          <a:off x="107503" y="836712"/>
          <a:ext cx="8928994" cy="5892054"/>
        </p:xfrm>
        <a:graphic>
          <a:graphicData uri="http://schemas.openxmlformats.org/drawingml/2006/table">
            <a:tbl>
              <a:tblPr firstRow="1" bandRow="1"/>
              <a:tblGrid>
                <a:gridCol w="1961673"/>
                <a:gridCol w="1217590"/>
                <a:gridCol w="1217590"/>
                <a:gridCol w="1217590"/>
                <a:gridCol w="1217590"/>
                <a:gridCol w="1014658"/>
                <a:gridCol w="1082303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H-large </a:t>
                      </a: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y</a:t>
                      </a: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0.139/0.0023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16.9/0.12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5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New Z parameter for higher luminosity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wangdou20161018-61km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45619"/>
              </p:ext>
            </p:extLst>
          </p:nvPr>
        </p:nvGraphicFramePr>
        <p:xfrm>
          <a:off x="107501" y="836712"/>
          <a:ext cx="8784978" cy="5892054"/>
        </p:xfrm>
        <a:graphic>
          <a:graphicData uri="http://schemas.openxmlformats.org/drawingml/2006/table">
            <a:tbl>
              <a:tblPr firstRow="1" bandRow="1"/>
              <a:tblGrid>
                <a:gridCol w="1959725"/>
                <a:gridCol w="1216382"/>
                <a:gridCol w="1216382"/>
                <a:gridCol w="1216382"/>
                <a:gridCol w="1013651"/>
                <a:gridCol w="1081228"/>
                <a:gridCol w="10812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Z-high</a:t>
                      </a:r>
                      <a:r>
                        <a:rPr lang="en-US" altLang="zh-CN" sz="1600" b="1" i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CN" sz="1600" b="1" i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151.3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9.26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3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3135</Words>
  <Application>Microsoft Office PowerPoint</Application>
  <PresentationFormat>全屏显示(4:3)</PresentationFormat>
  <Paragraphs>1341</Paragraphs>
  <Slides>44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6" baseType="lpstr">
      <vt:lpstr>Office 主题</vt:lpstr>
      <vt:lpstr>Equation</vt:lpstr>
      <vt:lpstr>CEPC parameter and DA optimization</vt:lpstr>
      <vt:lpstr>Difficulties of CEPC single ring scheme</vt:lpstr>
      <vt:lpstr>PowerPoint 演示文稿</vt:lpstr>
      <vt:lpstr>Machine constraints / given parameters</vt:lpstr>
      <vt:lpstr>Constraints for parameter choice</vt:lpstr>
      <vt:lpstr>parameter for CEPC partial double ring （wangdou20160325-54km）</vt:lpstr>
      <vt:lpstr>parameter for CEPC partial double ring （wangdou20161012-61km）</vt:lpstr>
      <vt:lpstr>parameter for CEPC –larger y* （wangdou20161017-61km）</vt:lpstr>
      <vt:lpstr>New Z parameter for higher luminosity （wangdou20161018-61km）</vt:lpstr>
      <vt:lpstr>Beam-beam simulation-54km</vt:lpstr>
      <vt:lpstr>Beam-beam simulation-61km</vt:lpstr>
      <vt:lpstr>CEPC Higgs luminosity vs. crossing angle</vt:lpstr>
      <vt:lpstr>CEPC Higgs Luminosity vs beam power</vt:lpstr>
      <vt:lpstr>CEPC PDR Luminosity vs circumference</vt:lpstr>
      <vt:lpstr>100km CEPC PDR vs Fcc-ee</vt:lpstr>
      <vt:lpstr>Parameter for single ring-61km （wangdou20160923）</vt:lpstr>
      <vt:lpstr>Non-interleave sextupoles in arc (90/90 FODO)</vt:lpstr>
      <vt:lpstr> Partial double ring FFS design with crab sextupoles</vt:lpstr>
      <vt:lpstr>CEPC IR sextupole strength</vt:lpstr>
      <vt:lpstr>Combine with partial double ring lattice</vt:lpstr>
      <vt:lpstr>DA bandwidth optimization with MODE  (knob arc sextupoles)</vt:lpstr>
      <vt:lpstr>PowerPoint 演示文稿</vt:lpstr>
      <vt:lpstr>PowerPoint 演示文稿</vt:lpstr>
      <vt:lpstr>Bunch length error with RF phase adjustment</vt:lpstr>
      <vt:lpstr>Luminosity change with RF phase adjustment</vt:lpstr>
      <vt:lpstr>RF voltage change with RF phase adjustment</vt:lpstr>
      <vt:lpstr>BS life time with RF phase adjustment</vt:lpstr>
      <vt:lpstr>PowerPoint 演示文稿</vt:lpstr>
      <vt:lpstr>PowerPoint 演示文稿</vt:lpstr>
      <vt:lpstr>DA optimization with Yiwei’s lattice (code: MODE- zhangy@ihep.ac.cn)</vt:lpstr>
      <vt:lpstr>Initial </vt:lpstr>
      <vt:lpstr>91</vt:lpstr>
      <vt:lpstr>PowerPoint 演示文稿</vt:lpstr>
      <vt:lpstr>127</vt:lpstr>
      <vt:lpstr>150</vt:lpstr>
      <vt:lpstr>165</vt:lpstr>
      <vt:lpstr>CEPC damping ring requirement</vt:lpstr>
      <vt:lpstr>CEPC DR design</vt:lpstr>
      <vt:lpstr>DR lattice design</vt:lpstr>
      <vt:lpstr>DA</vt:lpstr>
      <vt:lpstr>Primary design for bunch compressor</vt:lpstr>
      <vt:lpstr>Parameter design</vt:lpstr>
      <vt:lpstr>Parameters of CEPC bunch compressor</vt:lpstr>
      <vt:lpstr>BC energy spread and VRF vs. bunch length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Dou</cp:lastModifiedBy>
  <cp:revision>33</cp:revision>
  <dcterms:created xsi:type="dcterms:W3CDTF">2016-10-27T08:38:42Z</dcterms:created>
  <dcterms:modified xsi:type="dcterms:W3CDTF">2016-11-07T08:41:27Z</dcterms:modified>
</cp:coreProperties>
</file>