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38" r:id="rId3"/>
    <p:sldId id="352" r:id="rId4"/>
    <p:sldId id="283" r:id="rId5"/>
    <p:sldId id="353" r:id="rId6"/>
    <p:sldId id="354" r:id="rId7"/>
    <p:sldId id="355" r:id="rId8"/>
    <p:sldId id="356" r:id="rId9"/>
    <p:sldId id="357" r:id="rId10"/>
    <p:sldId id="358" r:id="rId11"/>
    <p:sldId id="359" r:id="rId12"/>
    <p:sldId id="360" r:id="rId13"/>
    <p:sldId id="362" r:id="rId14"/>
    <p:sldId id="363" r:id="rId15"/>
    <p:sldId id="314" r:id="rId16"/>
    <p:sldId id="330" r:id="rId17"/>
    <p:sldId id="327" r:id="rId18"/>
    <p:sldId id="361" r:id="rId19"/>
    <p:sldId id="364" r:id="rId20"/>
    <p:sldId id="365" r:id="rId21"/>
    <p:sldId id="366" r:id="rId22"/>
    <p:sldId id="267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20" y="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8AAA4-0AFE-4830-A910-8C00995C0788}" type="datetimeFigureOut">
              <a:rPr lang="zh-CN" altLang="en-US" smtClean="0"/>
              <a:pPr/>
              <a:t>2016-11-4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365ED-4FA9-4C9A-B49B-49C2FEF7E75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05873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2016-11-4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2016-11-4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2016-11-4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2016-11-4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2016-11-4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2016-11-4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2016-11-4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2016-11-4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2016-11-4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2016-11-4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2016-11-4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2016-11-4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CEPC APDR </a:t>
            </a:r>
            <a:r>
              <a:rPr lang="en-US" altLang="zh-CN" dirty="0" smtClean="0"/>
              <a:t>Study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 smtClean="0"/>
              <a:t>Zhenchao</a:t>
            </a:r>
            <a:r>
              <a:rPr lang="en-US" altLang="zh-CN" dirty="0" smtClean="0"/>
              <a:t> LIU</a:t>
            </a:r>
          </a:p>
          <a:p>
            <a:r>
              <a:rPr lang="en-US" altLang="zh-CN" dirty="0" smtClean="0"/>
              <a:t>2016-11-4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103"/>
    </mc:Choice>
    <mc:Fallback>
      <p:transition spd="slow" advTm="210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New SRF layout-8 ring</a:t>
            </a:r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2627784" y="1988840"/>
            <a:ext cx="4176464" cy="403244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 rot="-3600000">
            <a:off x="3817169" y="5673708"/>
            <a:ext cx="144016" cy="3600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 rot="3900000">
            <a:off x="3806536" y="1982457"/>
            <a:ext cx="144016" cy="3600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 rot="-3900000">
            <a:off x="5390712" y="1950558"/>
            <a:ext cx="144016" cy="3600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 rot="-1500000">
            <a:off x="6516216" y="2924944"/>
            <a:ext cx="144016" cy="3600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 rot="1500000">
            <a:off x="2750534" y="2986319"/>
            <a:ext cx="144016" cy="3600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 rot="3600000">
            <a:off x="5483986" y="5663075"/>
            <a:ext cx="144016" cy="3600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rot="2700000">
            <a:off x="6167507" y="5238182"/>
            <a:ext cx="72008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rot="-2700000">
            <a:off x="3193913" y="5248817"/>
            <a:ext cx="72008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 rot="2700000">
            <a:off x="3231115" y="2393621"/>
            <a:ext cx="72008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 rot="-2700000">
            <a:off x="6103709" y="2357862"/>
            <a:ext cx="72008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868574"/>
            <a:ext cx="840406" cy="26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0351" y="5841646"/>
            <a:ext cx="936104" cy="29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圆角矩形 58"/>
          <p:cNvSpPr/>
          <p:nvPr/>
        </p:nvSpPr>
        <p:spPr>
          <a:xfrm>
            <a:off x="7380312" y="2708920"/>
            <a:ext cx="144016" cy="3600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TextBox 59"/>
          <p:cNvSpPr txBox="1"/>
          <p:nvPr/>
        </p:nvSpPr>
        <p:spPr>
          <a:xfrm>
            <a:off x="7668344" y="2708920"/>
            <a:ext cx="1111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RF station</a:t>
            </a:r>
            <a:endParaRPr lang="zh-CN" altLang="en-US" dirty="0"/>
          </a:p>
        </p:txBody>
      </p:sp>
      <p:sp>
        <p:nvSpPr>
          <p:cNvPr id="61" name="椭圆 60"/>
          <p:cNvSpPr/>
          <p:nvPr/>
        </p:nvSpPr>
        <p:spPr>
          <a:xfrm rot="5400000">
            <a:off x="7453018" y="3140968"/>
            <a:ext cx="72008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429000"/>
            <a:ext cx="520332" cy="165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Box 62"/>
          <p:cNvSpPr txBox="1"/>
          <p:nvPr/>
        </p:nvSpPr>
        <p:spPr>
          <a:xfrm>
            <a:off x="7740352" y="3068960"/>
            <a:ext cx="1322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Double Ring</a:t>
            </a:r>
          </a:p>
          <a:p>
            <a:r>
              <a:rPr lang="en-US" altLang="zh-CN" dirty="0" smtClean="0"/>
              <a:t>(1km/3km)</a:t>
            </a:r>
            <a:endParaRPr lang="zh-CN" alt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7380312" y="3789040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C≈62km</a:t>
            </a:r>
            <a:endParaRPr lang="zh-CN" alt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4427984" y="2204864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IP1</a:t>
            </a:r>
            <a:endParaRPr lang="zh-CN" alt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4499992" y="5445224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IP3</a:t>
            </a:r>
            <a:endParaRPr lang="zh-CN" altLang="en-US" dirty="0"/>
          </a:p>
        </p:txBody>
      </p:sp>
      <p:cxnSp>
        <p:nvCxnSpPr>
          <p:cNvPr id="69" name="直接箭头连接符 68"/>
          <p:cNvCxnSpPr/>
          <p:nvPr/>
        </p:nvCxnSpPr>
        <p:spPr>
          <a:xfrm rot="1560000" flipH="1">
            <a:off x="4483831" y="1792231"/>
            <a:ext cx="288032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/>
          <p:nvPr/>
        </p:nvCxnSpPr>
        <p:spPr>
          <a:xfrm rot="12360000" flipH="1">
            <a:off x="4519406" y="2077011"/>
            <a:ext cx="288032" cy="144016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164288" y="422108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RF&amp;DR center  22.5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en-US" altLang="zh-CN" dirty="0" smtClean="0"/>
              <a:t>equispaced</a:t>
            </a:r>
            <a:endParaRPr lang="zh-CN" altLang="en-US" dirty="0"/>
          </a:p>
        </p:txBody>
      </p:sp>
      <p:sp>
        <p:nvSpPr>
          <p:cNvPr id="31" name="椭圆 30"/>
          <p:cNvSpPr/>
          <p:nvPr/>
        </p:nvSpPr>
        <p:spPr>
          <a:xfrm>
            <a:off x="2588374" y="3779181"/>
            <a:ext cx="72008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6750384" y="3643373"/>
            <a:ext cx="72008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圆角矩形 32"/>
          <p:cNvSpPr/>
          <p:nvPr/>
        </p:nvSpPr>
        <p:spPr>
          <a:xfrm rot="-1500000">
            <a:off x="2718383" y="4594694"/>
            <a:ext cx="144016" cy="3600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圆角矩形 33"/>
          <p:cNvSpPr/>
          <p:nvPr/>
        </p:nvSpPr>
        <p:spPr>
          <a:xfrm rot="1500000">
            <a:off x="6604215" y="4513370"/>
            <a:ext cx="144016" cy="3600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箭头连接符 34"/>
          <p:cNvCxnSpPr/>
          <p:nvPr/>
        </p:nvCxnSpPr>
        <p:spPr>
          <a:xfrm rot="12360000" flipH="1">
            <a:off x="4588990" y="6045234"/>
            <a:ext cx="288032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rot="6960000" flipH="1">
            <a:off x="6788085" y="3734023"/>
            <a:ext cx="288032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 rot="17760000" flipH="1">
            <a:off x="2355915" y="3895627"/>
            <a:ext cx="288032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 rot="1560000" flipH="1">
            <a:off x="4557092" y="5789528"/>
            <a:ext cx="288032" cy="144016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rot="6960000" flipH="1">
            <a:off x="2611621" y="3878039"/>
            <a:ext cx="288032" cy="144016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 rot="17760000" flipH="1">
            <a:off x="6532379" y="3772877"/>
            <a:ext cx="288032" cy="144016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284984"/>
            <a:ext cx="310651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5018"/>
    </mc:Choice>
    <mc:Fallback>
      <p:transition spd="slow" advTm="3501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12802022"/>
              </p:ext>
            </p:extLst>
          </p:nvPr>
        </p:nvGraphicFramePr>
        <p:xfrm>
          <a:off x="486783" y="10031"/>
          <a:ext cx="7973648" cy="6695569"/>
        </p:xfrm>
        <a:graphic>
          <a:graphicData uri="http://schemas.openxmlformats.org/drawingml/2006/table">
            <a:tbl>
              <a:tblPr firstRow="1" bandRow="1"/>
              <a:tblGrid>
                <a:gridCol w="2725059"/>
                <a:gridCol w="1550941"/>
                <a:gridCol w="1683472"/>
                <a:gridCol w="2014176"/>
              </a:tblGrid>
              <a:tr h="595246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r>
                        <a:rPr lang="en-US" altLang="zh-CN" sz="16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8 double ring</a:t>
                      </a:r>
                      <a:endParaRPr lang="zh-CN" altLang="zh-CN" sz="16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marL="29210" algn="just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APDR(HL V</a:t>
                      </a:r>
                      <a:r>
                        <a:rPr lang="en-US" altLang="zh-CN" sz="1200" b="1" i="1" kern="100" baseline="-250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RF</a:t>
                      </a:r>
                      <a:r>
                        <a:rPr lang="en-US" altLang="zh-CN" sz="12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=3.62)</a:t>
                      </a:r>
                      <a:endParaRPr lang="zh-CN" altLang="zh-CN" sz="12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APDR (H-low power </a:t>
                      </a:r>
                      <a:r>
                        <a:rPr lang="en-US" altLang="zh-CN" sz="12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V</a:t>
                      </a:r>
                      <a:r>
                        <a:rPr lang="en-US" altLang="zh-CN" sz="1200" b="1" i="1" kern="100" baseline="-250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RF</a:t>
                      </a:r>
                      <a:r>
                        <a:rPr lang="en-US" altLang="zh-CN" sz="12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=3.53</a:t>
                      </a:r>
                      <a:r>
                        <a:rPr lang="en-US" altLang="zh-CN" sz="12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)</a:t>
                      </a:r>
                      <a:endParaRPr lang="zh-CN" altLang="zh-CN" sz="12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APDR (Z)</a:t>
                      </a:r>
                      <a:endParaRPr lang="zh-CN" altLang="zh-CN" sz="12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0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0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0.062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0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0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8.5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0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0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0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0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0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2.85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2.67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0.46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17x4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11x4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275x4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</a:t>
                      </a:r>
                      <a:r>
                        <a:rPr lang="en-US" sz="10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17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10.5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45.4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31.2</a:t>
                      </a:r>
                      <a:endParaRPr lang="zh-CN" altLang="en-US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2.8</a:t>
                      </a:r>
                      <a:endParaRPr lang="zh-CN" altLang="en-US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0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0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3.62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3.53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0.357/0.12/0.12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0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0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Cavity No.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384</a:t>
                      </a:r>
                      <a:endParaRPr lang="zh-CN" altLang="zh-CN" sz="10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384/768/192</a:t>
                      </a:r>
                      <a:endParaRPr lang="zh-CN" altLang="zh-CN" sz="10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48/16/16</a:t>
                      </a:r>
                      <a:endParaRPr lang="zh-CN" altLang="zh-CN" sz="10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Cavity gradient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20.6</a:t>
                      </a:r>
                      <a:endParaRPr lang="zh-CN" altLang="zh-CN" sz="10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20/20/20</a:t>
                      </a:r>
                      <a:endParaRPr lang="zh-CN" altLang="zh-CN" sz="10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16.2/16.3/32.6</a:t>
                      </a:r>
                      <a:endParaRPr lang="zh-CN" altLang="zh-CN" sz="10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Accelerating phase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35.2-33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33-31.6/33-31.6/33-31.6</a:t>
                      </a:r>
                      <a:endParaRPr lang="zh-CN" altLang="zh-CN" sz="10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80.1-79.9/58.9-56.9/58.9-58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CW power/cavity </a:t>
                      </a:r>
                      <a:r>
                        <a:rPr lang="zh-CN" altLang="en-US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（</a:t>
                      </a: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kW</a:t>
                      </a:r>
                      <a:r>
                        <a:rPr lang="zh-CN" altLang="en-US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）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260</a:t>
                      </a:r>
                      <a:endParaRPr lang="zh-CN" sz="10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163.3/81.6/326.6</a:t>
                      </a:r>
                      <a:endParaRPr lang="zh-CN" sz="10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117/350/350</a:t>
                      </a:r>
                      <a:endParaRPr lang="zh-CN" sz="10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Peak power/train (kW)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1389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843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884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 Power </a:t>
                      </a:r>
                      <a:r>
                        <a:rPr lang="zh-CN" altLang="en-US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（</a:t>
                      </a: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MW</a:t>
                      </a:r>
                      <a:r>
                        <a:rPr lang="zh-CN" altLang="en-US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）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100.4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62.7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Cell/cavity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2/1/4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2/2/1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Cavity/module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CN" altLang="en-US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6/12/3</a:t>
                      </a:r>
                      <a:endParaRPr lang="zh-CN" altLang="en-US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6/2/2</a:t>
                      </a:r>
                      <a:endParaRPr lang="zh-CN" altLang="en-US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Module/station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8/8/8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1/1/1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  module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64/64/64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8/8/8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R/Q (</a:t>
                      </a:r>
                      <a:r>
                        <a:rPr lang="el-GR" altLang="zh-CN" sz="1000" kern="100" dirty="0" smtClean="0">
                          <a:effectLst/>
                          <a:latin typeface="Cambria Math"/>
                          <a:ea typeface="Cambria Math"/>
                          <a:cs typeface="Times New Roman"/>
                        </a:rPr>
                        <a:t>Ω</a:t>
                      </a:r>
                      <a:r>
                        <a:rPr lang="en-US" altLang="zh-CN" sz="1000" kern="100" dirty="0" smtClean="0">
                          <a:effectLst/>
                          <a:latin typeface="Cambria Math"/>
                          <a:ea typeface="Cambria Math"/>
                          <a:cs typeface="Times New Roman"/>
                        </a:rPr>
                        <a:t>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206/103/412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206/206/103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G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loss factor</a:t>
                      </a:r>
                      <a:r>
                        <a:rPr lang="en-US" altLang="zh-CN" sz="10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(V/</a:t>
                      </a:r>
                      <a:r>
                        <a:rPr lang="en-US" altLang="zh-CN" sz="1000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pC</a:t>
                      </a:r>
                      <a:r>
                        <a:rPr lang="en-US" altLang="zh-CN" sz="10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0.54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0.54/0.27/1.08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0.54/0.54/0.27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4010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HOM power</a:t>
                      </a:r>
                      <a:r>
                        <a:rPr lang="en-US" altLang="zh-CN" sz="1000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/cavity (kW)</a:t>
                      </a:r>
                      <a:endParaRPr lang="zh-CN" altLang="zh-CN" sz="10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0.838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0.485/0.24/0.97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0.36/0.36/0.18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Working Temperature</a:t>
                      </a:r>
                      <a:r>
                        <a:rPr lang="zh-CN" altLang="en-US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（</a:t>
                      </a: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K</a:t>
                      </a:r>
                      <a:r>
                        <a:rPr lang="zh-CN" altLang="en-US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）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Q0</a:t>
                      </a:r>
                      <a:endParaRPr lang="zh-CN" altLang="zh-CN" sz="10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2E10</a:t>
                      </a:r>
                      <a:endParaRPr lang="zh-CN" altLang="en-US" sz="10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2E10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2E10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l-GR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τ</a:t>
                      </a:r>
                      <a:r>
                        <a:rPr lang="zh-CN" altLang="en-US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（</a:t>
                      </a: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ms</a:t>
                      </a:r>
                      <a:r>
                        <a:rPr lang="zh-CN" altLang="en-US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）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0.811</a:t>
                      </a:r>
                      <a:endParaRPr lang="zh-CN" altLang="en-US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1.242</a:t>
                      </a:r>
                      <a:endParaRPr lang="zh-CN" altLang="en-US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2.243/0.76/0.76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01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QL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1.656e6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2.53e6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4.58e6/1.55e6/1.55e6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723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Bandwidth(kHz)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0.196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0.128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0.071/0.209/0.209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Detuning</a:t>
                      </a:r>
                      <a:r>
                        <a:rPr lang="en-US" altLang="zh-CN" sz="10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F (kHz)</a:t>
                      </a:r>
                      <a:endParaRPr lang="zh-CN" altLang="zh-CN" sz="10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-0.138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-0.083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-0.234/-0.347/-0.347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Stored</a:t>
                      </a:r>
                      <a:r>
                        <a:rPr lang="en-US" altLang="zh-CN" sz="1000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energy/cavity(J)</a:t>
                      </a:r>
                      <a:endParaRPr lang="zh-CN" altLang="zh-CN" sz="10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107.4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65.3/65.3/133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Frev</a:t>
                      </a:r>
                      <a:r>
                        <a:rPr lang="en-US" altLang="zh-CN" sz="10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(kHz)</a:t>
                      </a:r>
                      <a:endParaRPr lang="zh-CN" altLang="zh-CN" sz="10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5.484</a:t>
                      </a:r>
                      <a:endParaRPr lang="zh-CN" altLang="en-US" sz="10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5.484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5.484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Gap length TB (us)</a:t>
                      </a:r>
                      <a:endParaRPr lang="zh-CN" altLang="zh-CN" sz="10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401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l-GR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η</a:t>
                      </a: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(RF to beam efficiency)(%)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~100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~100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~100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2401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Vc</a:t>
                      </a: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decrease(%)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1.7/5.3/2.5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401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TB/</a:t>
                      </a:r>
                      <a:r>
                        <a:rPr lang="el-GR" altLang="zh-CN" sz="10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τ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0.025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0.0098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0.0089/0.0263/0.0263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42844"/>
    </mc:Choice>
    <mc:Fallback>
      <p:transition spd="slow" advTm="242844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Phase shift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000" dirty="0" err="1" smtClean="0"/>
              <a:t>P</a:t>
            </a:r>
            <a:r>
              <a:rPr lang="en-US" altLang="zh-CN" sz="2000" baseline="-25000" dirty="0" err="1" smtClean="0"/>
              <a:t>cw</a:t>
            </a:r>
            <a:r>
              <a:rPr lang="en-US" altLang="zh-CN" sz="2000" dirty="0" smtClean="0"/>
              <a:t>&lt;&lt;</a:t>
            </a:r>
            <a:r>
              <a:rPr lang="en-US" altLang="zh-CN" sz="2000" dirty="0" err="1" smtClean="0"/>
              <a:t>P</a:t>
            </a:r>
            <a:r>
              <a:rPr lang="en-US" altLang="zh-CN" sz="2000" baseline="-25000" dirty="0" err="1" smtClean="0"/>
              <a:t>pulse</a:t>
            </a:r>
            <a:r>
              <a:rPr lang="en-US" altLang="zh-CN" sz="2000" dirty="0" smtClean="0"/>
              <a:t> case:</a:t>
            </a:r>
          </a:p>
          <a:p>
            <a:r>
              <a:rPr lang="en-US" altLang="zh-CN" sz="2000" dirty="0" smtClean="0"/>
              <a:t>Larger synchrotron phase will make smaller phase shift for the bunches in a bunch train for the same voltage drop</a:t>
            </a:r>
          </a:p>
          <a:p>
            <a:r>
              <a:rPr lang="en-US" altLang="zh-CN" sz="2000" dirty="0" smtClean="0"/>
              <a:t>Large voltage drop should choose larger synchrotron phase</a:t>
            </a:r>
          </a:p>
          <a:p>
            <a:r>
              <a:rPr lang="en-US" altLang="zh-CN" sz="2000" dirty="0" smtClean="0"/>
              <a:t>Large synchrotron phase means more cavities (more cost)</a:t>
            </a:r>
          </a:p>
          <a:p>
            <a:endParaRPr lang="zh-CN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771800" y="6309320"/>
            <a:ext cx="3648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Synchrotron phase of first bunch (degree)</a:t>
            </a:r>
            <a:endParaRPr lang="zh-CN" altLang="en-US" sz="16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1597478" y="4473432"/>
            <a:ext cx="1889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/>
              <a:t>Phase shift  (degree)</a:t>
            </a:r>
            <a:endParaRPr lang="zh-CN" altLang="en-US" sz="1600" dirty="0"/>
          </a:p>
        </p:txBody>
      </p:sp>
      <p:grpSp>
        <p:nvGrpSpPr>
          <p:cNvPr id="4" name="组合 17"/>
          <p:cNvGrpSpPr/>
          <p:nvPr/>
        </p:nvGrpSpPr>
        <p:grpSpPr>
          <a:xfrm>
            <a:off x="6444208" y="3913311"/>
            <a:ext cx="1401153" cy="2035969"/>
            <a:chOff x="6876256" y="3697287"/>
            <a:chExt cx="1401153" cy="2035969"/>
          </a:xfrm>
        </p:grpSpPr>
        <p:pic>
          <p:nvPicPr>
            <p:cNvPr id="8089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76256" y="3717031"/>
              <a:ext cx="582815" cy="201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6876256" y="3697287"/>
              <a:ext cx="130978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2% </a:t>
              </a:r>
              <a:r>
                <a:rPr lang="en-US" altLang="zh-CN" sz="1400" dirty="0" err="1" smtClean="0"/>
                <a:t>Vc</a:t>
              </a:r>
              <a:r>
                <a:rPr lang="en-US" altLang="zh-CN" sz="1400" dirty="0" smtClean="0"/>
                <a:t> decrease</a:t>
              </a:r>
              <a:endParaRPr lang="zh-CN" alt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76256" y="4102039"/>
              <a:ext cx="130978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4% </a:t>
              </a:r>
              <a:r>
                <a:rPr lang="en-US" altLang="zh-CN" sz="1400" dirty="0" err="1" smtClean="0"/>
                <a:t>Vc</a:t>
              </a:r>
              <a:r>
                <a:rPr lang="en-US" altLang="zh-CN" sz="1400" dirty="0" smtClean="0"/>
                <a:t> decrease</a:t>
              </a:r>
              <a:endParaRPr lang="zh-CN" alt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76256" y="4489375"/>
              <a:ext cx="140115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10% </a:t>
              </a:r>
              <a:r>
                <a:rPr lang="en-US" altLang="zh-CN" sz="1400" dirty="0" err="1" smtClean="0"/>
                <a:t>Vc</a:t>
              </a:r>
              <a:r>
                <a:rPr lang="en-US" altLang="zh-CN" sz="1400" dirty="0" smtClean="0"/>
                <a:t> decrease</a:t>
              </a:r>
              <a:endParaRPr lang="zh-CN" altLang="en-US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76256" y="4896456"/>
              <a:ext cx="140115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20% </a:t>
              </a:r>
              <a:r>
                <a:rPr lang="en-US" altLang="zh-CN" sz="1400" dirty="0" err="1" smtClean="0"/>
                <a:t>Vc</a:t>
              </a:r>
              <a:r>
                <a:rPr lang="en-US" altLang="zh-CN" sz="1400" dirty="0" smtClean="0"/>
                <a:t> decrease</a:t>
              </a:r>
              <a:endParaRPr lang="zh-CN" alt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76256" y="5357239"/>
              <a:ext cx="140115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    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017809"/>
            <a:ext cx="3744416" cy="33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7884368" y="4653136"/>
            <a:ext cx="129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← PDR case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812360" y="3861048"/>
            <a:ext cx="137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←APDR case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64685407"/>
              </p:ext>
            </p:extLst>
          </p:nvPr>
        </p:nvGraphicFramePr>
        <p:xfrm>
          <a:off x="1043608" y="692696"/>
          <a:ext cx="6728904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759"/>
                <a:gridCol w="504838"/>
                <a:gridCol w="591252"/>
                <a:gridCol w="517346"/>
                <a:gridCol w="801602"/>
                <a:gridCol w="591252"/>
                <a:gridCol w="665159"/>
                <a:gridCol w="642418"/>
                <a:gridCol w="603759"/>
                <a:gridCol w="631456"/>
                <a:gridCol w="576063"/>
              </a:tblGrid>
              <a:tr h="160324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Bunch No.</a:t>
                      </a:r>
                      <a:endParaRPr lang="zh-CN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sz="1200" dirty="0" smtClean="0"/>
                        <a:t>Pre CDR (CW, P</a:t>
                      </a:r>
                      <a:r>
                        <a:rPr lang="en-US" altLang="zh-CN" sz="1200" baseline="-25000" dirty="0" smtClean="0"/>
                        <a:t>g</a:t>
                      </a:r>
                      <a:r>
                        <a:rPr lang="en-US" altLang="zh-CN" sz="1200" dirty="0" smtClean="0"/>
                        <a:t>=</a:t>
                      </a:r>
                      <a:r>
                        <a:rPr lang="en-US" altLang="zh-CN" sz="1200" dirty="0" err="1" smtClean="0"/>
                        <a:t>P</a:t>
                      </a:r>
                      <a:r>
                        <a:rPr lang="en-US" altLang="zh-CN" sz="1200" baseline="-25000" dirty="0" err="1" smtClean="0"/>
                        <a:t>avg</a:t>
                      </a:r>
                      <a:r>
                        <a:rPr lang="en-US" altLang="zh-CN" sz="1200" dirty="0" smtClean="0"/>
                        <a:t>)</a:t>
                      </a: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sz="1200" dirty="0" smtClean="0"/>
                        <a:t>PDR  (CW, P</a:t>
                      </a:r>
                      <a:r>
                        <a:rPr lang="en-US" altLang="zh-CN" sz="1200" baseline="-25000" dirty="0" smtClean="0"/>
                        <a:t>g</a:t>
                      </a:r>
                      <a:r>
                        <a:rPr lang="en-US" altLang="zh-CN" sz="1200" dirty="0" smtClean="0"/>
                        <a:t>=</a:t>
                      </a:r>
                      <a:r>
                        <a:rPr lang="en-US" altLang="zh-CN" sz="1200" dirty="0" err="1" smtClean="0"/>
                        <a:t>P</a:t>
                      </a:r>
                      <a:r>
                        <a:rPr lang="en-US" altLang="zh-CN" sz="1200" baseline="-25000" dirty="0" err="1" smtClean="0"/>
                        <a:t>pulse</a:t>
                      </a:r>
                      <a:r>
                        <a:rPr lang="en-US" altLang="zh-CN" sz="1200" dirty="0" smtClean="0">
                          <a:solidFill>
                            <a:schemeClr val="bg1"/>
                          </a:solidFill>
                        </a:rPr>
                        <a:t>, very low RF efficiency)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APDR  8 ring (HL</a:t>
                      </a:r>
                      <a:r>
                        <a:rPr lang="en-US" altLang="zh-CN" sz="1200" baseline="0" dirty="0" smtClean="0"/>
                        <a:t>, </a:t>
                      </a:r>
                      <a:r>
                        <a:rPr lang="en-US" altLang="zh-CN" sz="1200" dirty="0" smtClean="0"/>
                        <a:t>CW, P</a:t>
                      </a:r>
                      <a:r>
                        <a:rPr lang="en-US" altLang="zh-CN" sz="1200" baseline="-25000" dirty="0" smtClean="0"/>
                        <a:t>g</a:t>
                      </a:r>
                      <a:r>
                        <a:rPr lang="en-US" altLang="zh-CN" sz="1200" dirty="0" smtClean="0"/>
                        <a:t>=</a:t>
                      </a:r>
                      <a:r>
                        <a:rPr lang="en-US" altLang="zh-CN" sz="1200" dirty="0" err="1" smtClean="0"/>
                        <a:t>P</a:t>
                      </a:r>
                      <a:r>
                        <a:rPr lang="en-US" altLang="zh-CN" sz="1200" baseline="-25000" dirty="0" err="1" smtClean="0"/>
                        <a:t>avg</a:t>
                      </a:r>
                      <a:r>
                        <a:rPr lang="en-US" altLang="zh-CN" sz="1200" dirty="0" smtClean="0"/>
                        <a:t>)</a:t>
                      </a:r>
                      <a:endParaRPr lang="zh-CN" altLang="en-US" sz="1200" dirty="0" smtClean="0"/>
                    </a:p>
                    <a:p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APDR  8 ring (H-low</a:t>
                      </a:r>
                      <a:r>
                        <a:rPr lang="en-US" altLang="zh-CN" sz="1200" baseline="0" dirty="0" smtClean="0"/>
                        <a:t> power, </a:t>
                      </a:r>
                      <a:r>
                        <a:rPr lang="en-US" altLang="zh-CN" sz="1200" dirty="0" smtClean="0"/>
                        <a:t>CW, P</a:t>
                      </a:r>
                      <a:r>
                        <a:rPr lang="en-US" altLang="zh-CN" sz="1200" baseline="-25000" dirty="0" smtClean="0"/>
                        <a:t>g</a:t>
                      </a:r>
                      <a:r>
                        <a:rPr lang="en-US" altLang="zh-CN" sz="1200" dirty="0" smtClean="0"/>
                        <a:t>=</a:t>
                      </a:r>
                      <a:r>
                        <a:rPr lang="en-US" altLang="zh-CN" sz="1200" dirty="0" err="1" smtClean="0"/>
                        <a:t>P</a:t>
                      </a:r>
                      <a:r>
                        <a:rPr lang="en-US" altLang="zh-CN" sz="1200" baseline="-25000" dirty="0" err="1" smtClean="0"/>
                        <a:t>avg</a:t>
                      </a:r>
                      <a:r>
                        <a:rPr lang="en-US" altLang="zh-CN" sz="1200" dirty="0" smtClean="0"/>
                        <a:t>)</a:t>
                      </a:r>
                      <a:endParaRPr lang="zh-CN" altLang="en-US" sz="12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APDR  8 ring (Z, P</a:t>
                      </a:r>
                      <a:r>
                        <a:rPr lang="en-US" altLang="zh-CN" sz="1200" baseline="-25000" dirty="0" smtClean="0"/>
                        <a:t>g</a:t>
                      </a:r>
                      <a:r>
                        <a:rPr lang="en-US" altLang="zh-CN" sz="1200" dirty="0" smtClean="0"/>
                        <a:t>=</a:t>
                      </a:r>
                      <a:r>
                        <a:rPr lang="en-US" altLang="zh-CN" sz="1200" dirty="0" err="1" smtClean="0"/>
                        <a:t>P</a:t>
                      </a:r>
                      <a:r>
                        <a:rPr lang="en-US" altLang="zh-CN" sz="1200" baseline="-25000" dirty="0" err="1" smtClean="0"/>
                        <a:t>avg</a:t>
                      </a:r>
                      <a:r>
                        <a:rPr lang="en-US" altLang="zh-CN" sz="1200" dirty="0" smtClean="0"/>
                        <a:t>)</a:t>
                      </a:r>
                      <a:endParaRPr lang="zh-CN" altLang="en-US" sz="12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dirty="0" smtClean="0"/>
                    </a:p>
                  </a:txBody>
                  <a:tcPr/>
                </a:tc>
              </a:tr>
              <a:tr h="160324"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/>
                        <a:t>Vc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Phase shift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/>
                        <a:t>Vc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Phase shift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/>
                        <a:t>Vc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Phase shift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/>
                        <a:t>Vc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Phase shift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/>
                        <a:t>Vc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Phase shift</a:t>
                      </a:r>
                      <a:endParaRPr lang="zh-CN" altLang="en-US" sz="1200" dirty="0"/>
                    </a:p>
                  </a:txBody>
                  <a:tcPr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1 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1.40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1 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2.0000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2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0.9984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1.88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1.26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0.9998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1.9927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3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0.9969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1.75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1.12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0.9996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1.9855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4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0.9953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1.63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0.9994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1.9782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5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0.9938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0.84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0.9992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1.9709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6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0.9922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1.38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0.70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0.9990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1.9636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7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0.9906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1.25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0.56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0.9988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1.9564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8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0.9891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1.13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0.9888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0.42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0.9987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1.9491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9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0.9875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0.9872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0.28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0.9985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1.9418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0.9859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0.88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0.9856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0.14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0.9983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1.9345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0.9844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0.75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0 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0.9981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1.9273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15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0.9781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0.25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0.9973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1.8982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17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0.9750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0.9969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1.8836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50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0.9906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1.6436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67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0.9873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1.5200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275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100" b="0" i="0" u="none" strike="noStrike" kern="1200" dirty="0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0.0947</a:t>
                      </a:r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latin typeface="宋体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100" b="0" i="0" u="none" strike="noStrike" kern="1200" dirty="0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0</a:t>
                      </a:r>
                      <a:endParaRPr lang="en-US" altLang="zh-CN" sz="1100" b="0" i="0" u="none" strike="noStrike" kern="1200" dirty="0">
                        <a:solidFill>
                          <a:srgbClr val="000000"/>
                        </a:solidFill>
                        <a:latin typeface="宋体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9592" y="6611779"/>
            <a:ext cx="48542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/>
              <a:t>Assume </a:t>
            </a:r>
            <a:r>
              <a:rPr lang="en-US" altLang="zh-CN" sz="1000" dirty="0" err="1" smtClean="0"/>
              <a:t>V</a:t>
            </a:r>
            <a:r>
              <a:rPr lang="en-US" altLang="zh-CN" sz="1000" baseline="-25000" dirty="0" err="1" smtClean="0"/>
              <a:t>rf</a:t>
            </a:r>
            <a:r>
              <a:rPr lang="en-US" altLang="zh-CN" sz="1000" dirty="0" smtClean="0"/>
              <a:t> is constant at the first bunch of bunch trains and the change of </a:t>
            </a:r>
            <a:r>
              <a:rPr lang="en-US" altLang="zh-CN" sz="1000" dirty="0" err="1" smtClean="0"/>
              <a:t>V</a:t>
            </a:r>
            <a:r>
              <a:rPr lang="en-US" altLang="zh-CN" sz="1000" baseline="-25000" dirty="0" err="1" smtClean="0"/>
              <a:t>b</a:t>
            </a:r>
            <a:r>
              <a:rPr lang="en-US" altLang="zh-CN" sz="1000" dirty="0" smtClean="0"/>
              <a:t> is negligible.</a:t>
            </a:r>
          </a:p>
        </p:txBody>
      </p:sp>
    </p:spTree>
    <p:extLst>
      <p:ext uri="{BB962C8B-B14F-4D97-AF65-F5344CB8AC3E}">
        <p14:creationId xmlns="" xmlns:p14="http://schemas.microsoft.com/office/powerpoint/2010/main" val="272038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87394077"/>
              </p:ext>
            </p:extLst>
          </p:nvPr>
        </p:nvGraphicFramePr>
        <p:xfrm>
          <a:off x="1187624" y="764704"/>
          <a:ext cx="6602694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759"/>
                <a:gridCol w="504838"/>
                <a:gridCol w="591252"/>
                <a:gridCol w="517346"/>
                <a:gridCol w="801602"/>
                <a:gridCol w="603759"/>
                <a:gridCol w="625916"/>
                <a:gridCol w="481544"/>
                <a:gridCol w="665159"/>
                <a:gridCol w="631456"/>
                <a:gridCol w="576063"/>
              </a:tblGrid>
              <a:tr h="160324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Bunch No.</a:t>
                      </a:r>
                      <a:endParaRPr lang="zh-CN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sz="1200" dirty="0" smtClean="0"/>
                        <a:t>Pre CDR (CW, P</a:t>
                      </a:r>
                      <a:r>
                        <a:rPr lang="en-US" altLang="zh-CN" sz="1200" baseline="-25000" dirty="0" smtClean="0"/>
                        <a:t>g</a:t>
                      </a:r>
                      <a:r>
                        <a:rPr lang="en-US" altLang="zh-CN" sz="1200" dirty="0" smtClean="0"/>
                        <a:t>=</a:t>
                      </a:r>
                      <a:r>
                        <a:rPr lang="en-US" altLang="zh-CN" sz="1200" dirty="0" err="1" smtClean="0"/>
                        <a:t>P</a:t>
                      </a:r>
                      <a:r>
                        <a:rPr lang="en-US" altLang="zh-CN" sz="1200" baseline="-25000" dirty="0" err="1" smtClean="0"/>
                        <a:t>avg</a:t>
                      </a:r>
                      <a:r>
                        <a:rPr lang="en-US" altLang="zh-CN" sz="1200" dirty="0" smtClean="0"/>
                        <a:t>)</a:t>
                      </a: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sz="1200" dirty="0" smtClean="0"/>
                        <a:t>PDR  (CW, P</a:t>
                      </a:r>
                      <a:r>
                        <a:rPr lang="en-US" altLang="zh-CN" sz="1200" baseline="-25000" dirty="0" smtClean="0"/>
                        <a:t>g</a:t>
                      </a:r>
                      <a:r>
                        <a:rPr lang="en-US" altLang="zh-CN" sz="1200" dirty="0" smtClean="0"/>
                        <a:t>=</a:t>
                      </a:r>
                      <a:r>
                        <a:rPr lang="en-US" altLang="zh-CN" sz="1200" dirty="0" err="1" smtClean="0"/>
                        <a:t>P</a:t>
                      </a:r>
                      <a:r>
                        <a:rPr lang="en-US" altLang="zh-CN" sz="1200" baseline="-25000" dirty="0" err="1" smtClean="0"/>
                        <a:t>pulse</a:t>
                      </a:r>
                      <a:r>
                        <a:rPr lang="en-US" altLang="zh-CN" sz="1200" dirty="0" smtClean="0"/>
                        <a:t>, </a:t>
                      </a:r>
                      <a:r>
                        <a:rPr lang="en-US" altLang="zh-CN" sz="1200" dirty="0" smtClean="0">
                          <a:solidFill>
                            <a:schemeClr val="bg1"/>
                          </a:solidFill>
                        </a:rPr>
                        <a:t>very low RF efficiency)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APDR 6 ring (H-low</a:t>
                      </a:r>
                      <a:r>
                        <a:rPr lang="en-US" altLang="zh-CN" sz="1200" baseline="0" dirty="0" smtClean="0"/>
                        <a:t> power, </a:t>
                      </a:r>
                      <a:r>
                        <a:rPr lang="en-US" altLang="zh-CN" sz="1200" dirty="0" smtClean="0"/>
                        <a:t>CW, P</a:t>
                      </a:r>
                      <a:r>
                        <a:rPr lang="en-US" altLang="zh-CN" sz="1200" baseline="-25000" dirty="0" smtClean="0"/>
                        <a:t>g</a:t>
                      </a:r>
                      <a:r>
                        <a:rPr lang="en-US" altLang="zh-CN" sz="1200" dirty="0" smtClean="0"/>
                        <a:t>=</a:t>
                      </a:r>
                      <a:r>
                        <a:rPr lang="en-US" altLang="zh-CN" sz="1200" dirty="0" err="1" smtClean="0"/>
                        <a:t>P</a:t>
                      </a:r>
                      <a:r>
                        <a:rPr lang="en-US" altLang="zh-CN" sz="1200" baseline="-25000" dirty="0" err="1" smtClean="0"/>
                        <a:t>avg</a:t>
                      </a:r>
                      <a:r>
                        <a:rPr lang="en-US" altLang="zh-CN" sz="1200" dirty="0" smtClean="0"/>
                        <a:t>)</a:t>
                      </a:r>
                      <a:endParaRPr lang="zh-CN" altLang="en-US" sz="1200" dirty="0" smtClean="0"/>
                    </a:p>
                    <a:p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APDR  6 ring (HL</a:t>
                      </a:r>
                      <a:r>
                        <a:rPr lang="en-US" altLang="zh-CN" sz="1200" baseline="0" dirty="0" smtClean="0"/>
                        <a:t>, </a:t>
                      </a:r>
                      <a:r>
                        <a:rPr lang="en-US" altLang="zh-CN" sz="1200" dirty="0" smtClean="0"/>
                        <a:t>CW, P</a:t>
                      </a:r>
                      <a:r>
                        <a:rPr lang="en-US" altLang="zh-CN" sz="1200" baseline="-25000" dirty="0" smtClean="0"/>
                        <a:t>g</a:t>
                      </a:r>
                      <a:r>
                        <a:rPr lang="en-US" altLang="zh-CN" sz="1200" dirty="0" smtClean="0"/>
                        <a:t>=</a:t>
                      </a:r>
                      <a:r>
                        <a:rPr lang="en-US" altLang="zh-CN" sz="1200" dirty="0" err="1" smtClean="0"/>
                        <a:t>P</a:t>
                      </a:r>
                      <a:r>
                        <a:rPr lang="en-US" altLang="zh-CN" sz="1200" baseline="-25000" dirty="0" err="1" smtClean="0"/>
                        <a:t>avg</a:t>
                      </a:r>
                      <a:r>
                        <a:rPr lang="en-US" altLang="zh-CN" sz="1200" dirty="0" smtClean="0"/>
                        <a:t>)</a:t>
                      </a:r>
                      <a:endParaRPr lang="zh-CN" altLang="en-US" sz="1200" dirty="0" smtClean="0"/>
                    </a:p>
                    <a:p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APDR  6 ring (Z, P</a:t>
                      </a:r>
                      <a:r>
                        <a:rPr lang="en-US" altLang="zh-CN" sz="1200" baseline="-25000" dirty="0" smtClean="0"/>
                        <a:t>g</a:t>
                      </a:r>
                      <a:r>
                        <a:rPr lang="en-US" altLang="zh-CN" sz="1200" dirty="0" smtClean="0"/>
                        <a:t>=</a:t>
                      </a:r>
                      <a:r>
                        <a:rPr lang="en-US" altLang="zh-CN" sz="1200" dirty="0" err="1" smtClean="0"/>
                        <a:t>P</a:t>
                      </a:r>
                      <a:r>
                        <a:rPr lang="en-US" altLang="zh-CN" sz="1200" baseline="-25000" dirty="0" err="1" smtClean="0"/>
                        <a:t>avg</a:t>
                      </a:r>
                      <a:r>
                        <a:rPr lang="en-US" altLang="zh-CN" sz="1200" dirty="0" smtClean="0"/>
                        <a:t>)</a:t>
                      </a:r>
                      <a:endParaRPr lang="zh-CN" altLang="en-US" sz="12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dirty="0" smtClean="0"/>
                    </a:p>
                  </a:txBody>
                  <a:tcPr/>
                </a:tc>
              </a:tr>
              <a:tr h="160324"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/>
                        <a:t>Vc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Phase shift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/>
                        <a:t>Vc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Phase shift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/>
                        <a:t>Vc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Phase shift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/>
                        <a:t>Vc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Phase shift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/>
                        <a:t>Vc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Phase shift</a:t>
                      </a:r>
                      <a:endParaRPr lang="zh-CN" altLang="en-US" sz="1200" dirty="0"/>
                    </a:p>
                  </a:txBody>
                  <a:tcPr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2.20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2.60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1 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2.6000 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2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2.04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0.9984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2.48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0.9998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2.5929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3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1.89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0.9969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2.35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0.9996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2.5858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4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1.73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0.9953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2.23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0.9994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2.5787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5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1.57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0.9937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2.10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0.9992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2.5716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6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1.41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0.9921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1.98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0.9989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2.5645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7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1.26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0.9906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1.86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0.9987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2.5574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8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0.9888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1.10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0.9890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1.73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0.9985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2.5503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9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0.9872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0.9874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1.61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0.9983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2.5432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0.9856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0.79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0.9859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1.49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0.9981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2.5361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0.63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0.9843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1.36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0.9979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2.5290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15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0.9776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0 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0.9780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0.87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0.9971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2.5005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22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0.9670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0.9956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2.4508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50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0.9897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2.2519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67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0.9861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2.1311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367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100" b="0" i="0" u="none" strike="noStrike" kern="1200" dirty="0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0.0923</a:t>
                      </a:r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latin typeface="宋体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100" b="0" i="0" u="none" strike="noStrike" kern="1200" dirty="0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0</a:t>
                      </a:r>
                      <a:endParaRPr lang="en-US" altLang="zh-CN" sz="1100" b="0" i="0" u="none" strike="noStrike" kern="1200" dirty="0">
                        <a:solidFill>
                          <a:srgbClr val="000000"/>
                        </a:solidFill>
                        <a:latin typeface="宋体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9592" y="6611779"/>
            <a:ext cx="48542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/>
              <a:t>Assume </a:t>
            </a:r>
            <a:r>
              <a:rPr lang="en-US" altLang="zh-CN" sz="1000" dirty="0" err="1" smtClean="0"/>
              <a:t>V</a:t>
            </a:r>
            <a:r>
              <a:rPr lang="en-US" altLang="zh-CN" sz="1000" baseline="-25000" dirty="0" err="1" smtClean="0"/>
              <a:t>rf</a:t>
            </a:r>
            <a:r>
              <a:rPr lang="en-US" altLang="zh-CN" sz="1000" dirty="0" smtClean="0"/>
              <a:t> is constant at the first bunch of bunch trains and the change of </a:t>
            </a:r>
            <a:r>
              <a:rPr lang="en-US" altLang="zh-CN" sz="1000" dirty="0" err="1" smtClean="0"/>
              <a:t>V</a:t>
            </a:r>
            <a:r>
              <a:rPr lang="en-US" altLang="zh-CN" sz="1000" baseline="-25000" dirty="0" err="1" smtClean="0"/>
              <a:t>b</a:t>
            </a:r>
            <a:r>
              <a:rPr lang="en-US" altLang="zh-CN" sz="1000" dirty="0" smtClean="0"/>
              <a:t> is negligible.</a:t>
            </a:r>
          </a:p>
        </p:txBody>
      </p:sp>
    </p:spTree>
    <p:extLst>
      <p:ext uri="{BB962C8B-B14F-4D97-AF65-F5344CB8AC3E}">
        <p14:creationId xmlns="" xmlns:p14="http://schemas.microsoft.com/office/powerpoint/2010/main" val="271819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Assume:</a:t>
            </a:r>
          </a:p>
          <a:p>
            <a:pPr lvl="1"/>
            <a:r>
              <a:rPr lang="el-GR" altLang="zh-CN" sz="1600" dirty="0" smtClean="0"/>
              <a:t>φ</a:t>
            </a:r>
            <a:r>
              <a:rPr lang="en-US" altLang="zh-CN" sz="1600" baseline="-25000" dirty="0" smtClean="0"/>
              <a:t>e</a:t>
            </a:r>
            <a:r>
              <a:rPr lang="en-US" altLang="zh-CN" sz="1600" dirty="0" smtClean="0"/>
              <a:t>= 1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deg., </a:t>
            </a:r>
            <a:r>
              <a:rPr lang="el-GR" altLang="zh-CN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sz="16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=116deg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l-GR" altLang="zh-CN" sz="1600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sz="1600" baseline="-25000" dirty="0" smtClean="0">
                <a:latin typeface="Times New Roman" pitchFamily="18" charset="0"/>
                <a:cs typeface="Times New Roman" pitchFamily="18" charset="0"/>
              </a:rPr>
              <a:t>align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=3deg., </a:t>
            </a:r>
            <a:r>
              <a:rPr lang="en-US" altLang="zh-CN" sz="1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600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=0.45mA, h=31324, Q=40000, R</a:t>
            </a:r>
            <a:r>
              <a:rPr lang="en-US" altLang="zh-CN" sz="16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=774M</a:t>
            </a:r>
            <a:r>
              <a:rPr lang="el-GR" altLang="zh-CN" sz="1600" dirty="0" smtClean="0">
                <a:solidFill>
                  <a:srgbClr val="00B050"/>
                </a:solidFill>
                <a:latin typeface="Cambria Math"/>
                <a:ea typeface="Cambria Math"/>
                <a:cs typeface="Times New Roman" pitchFamily="18" charset="0"/>
              </a:rPr>
              <a:t>Ω</a:t>
            </a:r>
            <a:r>
              <a:rPr lang="zh-CN" altLang="en-US" sz="1600" dirty="0" smtClean="0">
                <a:solidFill>
                  <a:srgbClr val="00B050"/>
                </a:solidFill>
                <a:latin typeface="Cambria Math"/>
                <a:ea typeface="Cambria Math"/>
                <a:cs typeface="Times New Roman" pitchFamily="18" charset="0"/>
              </a:rPr>
              <a:t>（</a:t>
            </a:r>
            <a:r>
              <a:rPr lang="en-US" altLang="zh-CN" sz="1600" dirty="0" smtClean="0">
                <a:solidFill>
                  <a:srgbClr val="00B050"/>
                </a:solidFill>
                <a:latin typeface="Cambria Math"/>
                <a:ea typeface="Cambria Math"/>
                <a:cs typeface="Times New Roman" pitchFamily="18" charset="0"/>
              </a:rPr>
              <a:t>14 cavities</a:t>
            </a:r>
            <a:r>
              <a:rPr lang="zh-CN" altLang="en-US" sz="1600" dirty="0" smtClean="0">
                <a:solidFill>
                  <a:srgbClr val="00B050"/>
                </a:solidFill>
                <a:latin typeface="Cambria Math"/>
                <a:ea typeface="Cambria Math"/>
                <a:cs typeface="Times New Roman" pitchFamily="18" charset="0"/>
              </a:rPr>
              <a:t>）</a:t>
            </a:r>
            <a:endParaRPr lang="en-US" altLang="zh-CN" sz="1600" dirty="0" smtClean="0">
              <a:solidFill>
                <a:srgbClr val="00B050"/>
              </a:solidFill>
              <a:latin typeface="Cambria Math"/>
              <a:ea typeface="Cambria Math"/>
              <a:cs typeface="Times New Roman" pitchFamily="18" charset="0"/>
            </a:endParaRPr>
          </a:p>
          <a:p>
            <a:pPr lvl="1"/>
            <a:r>
              <a:rPr lang="en-US" altLang="zh-CN" sz="1600" dirty="0" smtClean="0">
                <a:latin typeface="Cambria Math"/>
                <a:ea typeface="Cambria Math"/>
                <a:cs typeface="Times New Roman" pitchFamily="18" charset="0"/>
              </a:rPr>
              <a:t>V</a:t>
            </a:r>
            <a:r>
              <a:rPr lang="en-US" altLang="zh-CN" sz="1600" baseline="-25000" dirty="0" smtClean="0">
                <a:latin typeface="Cambria Math"/>
                <a:ea typeface="Cambria Math"/>
                <a:cs typeface="Times New Roman" pitchFamily="18" charset="0"/>
              </a:rPr>
              <a:t>0</a:t>
            </a:r>
            <a:r>
              <a:rPr lang="en-US" altLang="zh-CN" sz="1600" dirty="0" smtClean="0">
                <a:latin typeface="Cambria Math"/>
                <a:ea typeface="Cambria Math"/>
                <a:cs typeface="Times New Roman" pitchFamily="18" charset="0"/>
              </a:rPr>
              <a:t> (initial peak voltage)from 20MV-100MV</a:t>
            </a:r>
          </a:p>
          <a:p>
            <a:pPr lvl="1"/>
            <a:r>
              <a:rPr lang="en-US" altLang="zh-CN" sz="1600" dirty="0" smtClean="0">
                <a:latin typeface="Cambria Math"/>
                <a:ea typeface="Cambria Math"/>
                <a:cs typeface="Times New Roman" pitchFamily="18" charset="0"/>
              </a:rPr>
              <a:t>2.3MV/cavity(acc. voltage)</a:t>
            </a:r>
          </a:p>
          <a:p>
            <a:pPr lvl="1"/>
            <a:endParaRPr lang="en-US" altLang="zh-CN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355976" y="5949280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V</a:t>
            </a:r>
            <a:r>
              <a:rPr lang="en-US" altLang="zh-CN" baseline="-25000" dirty="0" smtClean="0"/>
              <a:t>0</a:t>
            </a:r>
            <a:r>
              <a:rPr lang="en-US" altLang="zh-CN" dirty="0" smtClean="0"/>
              <a:t>(V)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2400190" y="4304666"/>
            <a:ext cx="824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V</a:t>
            </a:r>
            <a:r>
              <a:rPr lang="en-US" altLang="zh-CN" baseline="-25000" dirty="0" err="1" smtClean="0"/>
              <a:t>left</a:t>
            </a:r>
            <a:r>
              <a:rPr lang="en-US" altLang="zh-CN" dirty="0" smtClean="0"/>
              <a:t>/V</a:t>
            </a:r>
            <a:r>
              <a:rPr lang="en-US" altLang="zh-CN" baseline="-25000" dirty="0" smtClean="0"/>
              <a:t>0</a:t>
            </a:r>
            <a:endParaRPr lang="zh-CN" altLang="en-US" baseline="-25000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4542" y="3284984"/>
            <a:ext cx="32956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76256" y="4221088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 bunch </a:t>
            </a:r>
            <a:r>
              <a:rPr lang="en-US" altLang="zh-CN" dirty="0" smtClean="0">
                <a:solidFill>
                  <a:srgbClr val="FF0000"/>
                </a:solidFill>
              </a:rPr>
              <a:t>~1%</a:t>
            </a:r>
          </a:p>
          <a:p>
            <a:r>
              <a:rPr lang="en-US" altLang="zh-CN" dirty="0" smtClean="0"/>
              <a:t>4 bunches </a:t>
            </a:r>
            <a:r>
              <a:rPr lang="en-US" altLang="zh-CN" dirty="0" smtClean="0">
                <a:solidFill>
                  <a:srgbClr val="FF0000"/>
                </a:solidFill>
              </a:rPr>
              <a:t>~4%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6256" y="3933056"/>
            <a:ext cx="1847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Voltage decrease: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88224" y="5157192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APDR:</a:t>
            </a:r>
          </a:p>
          <a:p>
            <a:r>
              <a:rPr lang="en-US" altLang="zh-CN" sz="1600" dirty="0" smtClean="0"/>
              <a:t>8 DR: </a:t>
            </a:r>
            <a:r>
              <a:rPr lang="en-US" altLang="zh-CN" sz="1600" dirty="0" smtClean="0">
                <a:solidFill>
                  <a:srgbClr val="00B050"/>
                </a:solidFill>
              </a:rPr>
              <a:t>2.5%</a:t>
            </a:r>
            <a:r>
              <a:rPr lang="en-US" altLang="zh-CN" sz="1600" dirty="0" smtClean="0"/>
              <a:t>(HL)</a:t>
            </a:r>
            <a:r>
              <a:rPr lang="en-US" altLang="zh-CN" sz="1600" dirty="0" smtClean="0">
                <a:solidFill>
                  <a:srgbClr val="00B050"/>
                </a:solidFill>
              </a:rPr>
              <a:t>5.3/2.5%</a:t>
            </a:r>
            <a:r>
              <a:rPr lang="en-US" altLang="zh-CN" sz="1600" dirty="0" smtClean="0"/>
              <a:t>(Z)</a:t>
            </a:r>
          </a:p>
          <a:p>
            <a:r>
              <a:rPr lang="en-US" altLang="zh-CN" sz="1600" dirty="0" smtClean="0"/>
              <a:t>6 DR: </a:t>
            </a:r>
            <a:r>
              <a:rPr lang="en-US" altLang="zh-CN" sz="1600" dirty="0" smtClean="0">
                <a:solidFill>
                  <a:srgbClr val="00B050"/>
                </a:solidFill>
              </a:rPr>
              <a:t>3.3%</a:t>
            </a:r>
            <a:r>
              <a:rPr lang="en-US" altLang="zh-CN" sz="1600" dirty="0" smtClean="0"/>
              <a:t>(HL)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 t="20274" r="98" b="48189"/>
          <a:stretch>
            <a:fillRect/>
          </a:stretch>
        </p:blipFill>
        <p:spPr bwMode="auto">
          <a:xfrm>
            <a:off x="971600" y="836712"/>
            <a:ext cx="727280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Compare with LEP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11760" y="6381328"/>
            <a:ext cx="4267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Voltage drop </a:t>
            </a:r>
            <a:r>
              <a:rPr lang="en-US" altLang="zh-CN" sz="2800" b="1" dirty="0">
                <a:solidFill>
                  <a:srgbClr val="FF0000"/>
                </a:solidFill>
              </a:rPr>
              <a:t>i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s acceptable!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9411"/>
    </mc:Choice>
    <mc:Fallback>
      <p:transition spd="slow" advTm="694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Bunch position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The e+ and e- bunch trains should be symmetry to the two IPs.</a:t>
            </a:r>
          </a:p>
          <a:p>
            <a:r>
              <a:rPr lang="en-US" altLang="zh-CN" sz="2400" dirty="0" smtClean="0"/>
              <a:t>The phase shift of the synchrotron phase between each bunch in a bunch train is 0.14 degree for the H low power mode. The total phase shift is 1.4 degree.</a:t>
            </a:r>
          </a:p>
          <a:p>
            <a:r>
              <a:rPr lang="en-US" altLang="zh-CN" sz="2400" dirty="0" smtClean="0"/>
              <a:t>After enough synchrotron damping, the bunches will be at its synchrotron phase separately.</a:t>
            </a:r>
          </a:p>
          <a:p>
            <a:r>
              <a:rPr lang="en-US" altLang="zh-CN" sz="2400" dirty="0" smtClean="0"/>
              <a:t>If the transport matrix from cavity to IP is the same for e+ and e- bunch trains, there will be no shift for the position of colliding.</a:t>
            </a:r>
            <a:endParaRPr lang="zh-CN" altLang="en-US" sz="24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6869" y="4808464"/>
            <a:ext cx="2161115" cy="204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869160"/>
            <a:ext cx="34861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43545" y="6597352"/>
            <a:ext cx="19848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/>
              <a:t>RADIATION DAMPING, R.P. Walker</a:t>
            </a:r>
            <a:endParaRPr lang="zh-CN" alt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24678434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98128"/>
    </mc:Choice>
    <mc:Fallback>
      <p:transition spd="slow" advTm="98128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Cavity requirements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1800" dirty="0" smtClean="0"/>
              <a:t>Aim: To minimize the RF voltage drop of the cavity</a:t>
            </a:r>
          </a:p>
          <a:p>
            <a:r>
              <a:rPr lang="en-US" altLang="zh-CN" sz="1800" dirty="0" smtClean="0"/>
              <a:t>Solutions:</a:t>
            </a:r>
          </a:p>
          <a:p>
            <a:pPr lvl="1"/>
            <a:r>
              <a:rPr lang="en-US" altLang="zh-CN" sz="1400" dirty="0" smtClean="0"/>
              <a:t>Voltage drop formula:</a:t>
            </a:r>
          </a:p>
          <a:p>
            <a:pPr lvl="1">
              <a:buNone/>
            </a:pPr>
            <a:r>
              <a:rPr lang="en-US" altLang="zh-CN" sz="1400" dirty="0" smtClean="0"/>
              <a:t>        R/Q=Vc^2/</a:t>
            </a:r>
            <a:r>
              <a:rPr lang="el-GR" altLang="zh-CN" sz="1400" dirty="0" smtClean="0"/>
              <a:t>ω</a:t>
            </a:r>
            <a:r>
              <a:rPr lang="en-US" altLang="zh-CN" sz="1400" dirty="0" smtClean="0"/>
              <a:t>U, assume </a:t>
            </a:r>
            <a:r>
              <a:rPr lang="en-US" altLang="zh-CN" sz="1400" dirty="0" err="1" smtClean="0"/>
              <a:t>P</a:t>
            </a:r>
            <a:r>
              <a:rPr lang="en-US" altLang="zh-CN" sz="1400" baseline="-25000" dirty="0" err="1" smtClean="0"/>
              <a:t>pulse</a:t>
            </a:r>
            <a:r>
              <a:rPr lang="en-US" altLang="zh-CN" sz="1400" dirty="0" smtClean="0"/>
              <a:t>&gt;&gt;</a:t>
            </a:r>
            <a:r>
              <a:rPr lang="en-US" altLang="zh-CN" sz="1400" dirty="0" err="1" smtClean="0"/>
              <a:t>P</a:t>
            </a:r>
            <a:r>
              <a:rPr lang="en-US" altLang="zh-CN" sz="1400" baseline="-25000" dirty="0" err="1" smtClean="0"/>
              <a:t>cw</a:t>
            </a:r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pPr lvl="1">
              <a:buNone/>
            </a:pPr>
            <a:r>
              <a:rPr lang="en-US" altLang="zh-CN" sz="1400" dirty="0" smtClean="0"/>
              <a:t>        d, cavity effective length, q bunch charge, </a:t>
            </a:r>
            <a:r>
              <a:rPr lang="en-US" altLang="zh-CN" sz="1400" dirty="0" err="1" smtClean="0"/>
              <a:t>N</a:t>
            </a:r>
            <a:r>
              <a:rPr lang="en-US" altLang="zh-CN" sz="1400" baseline="-25000" dirty="0" err="1" smtClean="0"/>
              <a:t>b</a:t>
            </a:r>
            <a:r>
              <a:rPr lang="en-US" altLang="zh-CN" sz="1400" dirty="0" smtClean="0"/>
              <a:t> bunches per train, </a:t>
            </a:r>
            <a:r>
              <a:rPr lang="en-US" altLang="zh-CN" sz="1400" dirty="0" err="1" smtClean="0"/>
              <a:t>N</a:t>
            </a:r>
            <a:r>
              <a:rPr lang="en-US" altLang="zh-CN" sz="1400" baseline="-25000" dirty="0" err="1" smtClean="0"/>
              <a:t>cav</a:t>
            </a:r>
            <a:r>
              <a:rPr lang="en-US" altLang="zh-CN" sz="1400" dirty="0" smtClean="0"/>
              <a:t> cavity number.</a:t>
            </a:r>
          </a:p>
          <a:p>
            <a:pPr lvl="1"/>
            <a:r>
              <a:rPr lang="en-US" altLang="zh-CN" sz="1400" dirty="0" smtClean="0"/>
              <a:t>Proper RF cavity number</a:t>
            </a:r>
          </a:p>
          <a:p>
            <a:pPr lvl="1"/>
            <a:r>
              <a:rPr lang="en-US" altLang="zh-CN" sz="1400" dirty="0" smtClean="0"/>
              <a:t>Proper RF cavity gradient</a:t>
            </a:r>
          </a:p>
          <a:p>
            <a:pPr lvl="1"/>
            <a:r>
              <a:rPr lang="en-US" altLang="zh-CN" sz="1400" dirty="0" smtClean="0"/>
              <a:t>Proper RF cavity R/Q for the large voltage drop cavities</a:t>
            </a:r>
          </a:p>
          <a:p>
            <a:pPr lvl="1"/>
            <a:endParaRPr lang="en-US" altLang="zh-CN" sz="1400" dirty="0" smtClean="0"/>
          </a:p>
          <a:p>
            <a:pPr lvl="1"/>
            <a:endParaRPr lang="en-US" altLang="zh-CN" sz="1400" dirty="0" smtClean="0"/>
          </a:p>
          <a:p>
            <a:endParaRPr lang="en-US" altLang="zh-CN" sz="1800" dirty="0" smtClean="0"/>
          </a:p>
          <a:p>
            <a:endParaRPr lang="zh-CN" altLang="en-US" sz="1800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3779912" y="2708920"/>
          <a:ext cx="2933700" cy="647700"/>
        </p:xfrm>
        <a:graphic>
          <a:graphicData uri="http://schemas.openxmlformats.org/presentationml/2006/ole">
            <p:oleObj spid="_x0000_s31788" name="Equation" r:id="rId3" imgW="2184400" imgH="48260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876256" y="2852936"/>
            <a:ext cx="903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(by Z.C. Liu)</a:t>
            </a:r>
            <a:endParaRPr lang="zh-CN" alt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6668188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2546"/>
    </mc:Choice>
    <mc:Fallback>
      <p:transition spd="slow" advTm="42546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CN" dirty="0"/>
              <a:t>The 8-double ring and 6-double ring are available when using the same parameter as PDR(V</a:t>
            </a:r>
            <a:r>
              <a:rPr lang="en-US" altLang="zh-CN" baseline="-25000" dirty="0"/>
              <a:t>RF</a:t>
            </a:r>
            <a:r>
              <a:rPr lang="en-US" altLang="zh-CN" dirty="0"/>
              <a:t>=3.62GV) for HL. The 8-double ring has a lower phase variation than the 6-double ring .</a:t>
            </a:r>
          </a:p>
          <a:p>
            <a:r>
              <a:rPr lang="en-US" altLang="zh-CN" dirty="0"/>
              <a:t>The phase region is from 35.2-33 degree for bunches  in a bunch train for the 8-double ring HL mode. The phase region is from 35.2-32.3 degree for the 6-double ring HL mode.</a:t>
            </a:r>
          </a:p>
          <a:p>
            <a:r>
              <a:rPr lang="en-US" altLang="zh-CN" dirty="0"/>
              <a:t>The bunch energy gain in each cavity is constant.</a:t>
            </a:r>
          </a:p>
          <a:p>
            <a:r>
              <a:rPr lang="en-US" altLang="zh-CN" dirty="0"/>
              <a:t>The RF to beam efficiency is ~100</a:t>
            </a:r>
            <a:r>
              <a:rPr lang="en-US" altLang="zh-CN" dirty="0" smtClean="0"/>
              <a:t>%.</a:t>
            </a:r>
          </a:p>
          <a:p>
            <a:r>
              <a:rPr lang="en-US" altLang="zh-CN" dirty="0" err="1" smtClean="0"/>
              <a:t>V</a:t>
            </a:r>
            <a:r>
              <a:rPr lang="en-US" altLang="zh-CN" baseline="-25000" dirty="0" err="1" smtClean="0"/>
              <a:t>b</a:t>
            </a:r>
            <a:r>
              <a:rPr lang="en-US" altLang="zh-CN" dirty="0" smtClean="0"/>
              <a:t> </a:t>
            </a:r>
            <a:r>
              <a:rPr lang="en-US" altLang="zh-CN" dirty="0"/>
              <a:t>reaches constant value after about 65 circles (</a:t>
            </a:r>
            <a:r>
              <a:rPr lang="en-US" altLang="zh-CN" dirty="0" err="1"/>
              <a:t>I</a:t>
            </a:r>
            <a:r>
              <a:rPr lang="en-US" altLang="zh-CN" baseline="-25000" dirty="0" err="1"/>
              <a:t>b</a:t>
            </a:r>
            <a:r>
              <a:rPr lang="en-US" altLang="zh-CN" dirty="0"/>
              <a:t>=C, ~0.012s).</a:t>
            </a:r>
          </a:p>
          <a:p>
            <a:r>
              <a:rPr lang="en-US" altLang="zh-CN" dirty="0"/>
              <a:t>Beam can be stored by increasing bunch charges stably (with reflection in low current).</a:t>
            </a:r>
          </a:p>
          <a:p>
            <a:r>
              <a:rPr lang="en-US" altLang="zh-CN" dirty="0" err="1"/>
              <a:t>V</a:t>
            </a:r>
            <a:r>
              <a:rPr lang="en-US" altLang="zh-CN" baseline="-25000" dirty="0" err="1"/>
              <a:t>c</a:t>
            </a:r>
            <a:r>
              <a:rPr lang="en-US" altLang="zh-CN" dirty="0"/>
              <a:t> should keep constant phase and value for each bunch separately</a:t>
            </a:r>
            <a:r>
              <a:rPr lang="en-US" altLang="zh-CN" dirty="0" smtClean="0"/>
              <a:t>. </a:t>
            </a:r>
            <a:endParaRPr lang="en-US" altLang="zh-CN" baseline="-25000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153030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RF compensation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smtClean="0"/>
              <a:t>Aim : To compensate the voltage drop.</a:t>
            </a:r>
          </a:p>
          <a:p>
            <a:r>
              <a:rPr lang="en-US" altLang="zh-CN" sz="2000" dirty="0" smtClean="0"/>
              <a:t>Solutions:</a:t>
            </a:r>
          </a:p>
          <a:p>
            <a:pPr lvl="1"/>
            <a:r>
              <a:rPr lang="en-US" altLang="zh-CN" sz="2000" dirty="0" smtClean="0"/>
              <a:t>DF cavity?</a:t>
            </a:r>
          </a:p>
          <a:p>
            <a:pPr lvl="1"/>
            <a:r>
              <a:rPr lang="en-US" altLang="zh-CN" sz="2000" dirty="0" smtClean="0"/>
              <a:t>Keep voltage constant</a:t>
            </a:r>
          </a:p>
          <a:p>
            <a:pPr lvl="1"/>
            <a:r>
              <a:rPr lang="en-US" altLang="zh-CN" sz="2000" dirty="0" smtClean="0"/>
              <a:t>RF induce no higher order perturbation</a:t>
            </a:r>
            <a:endParaRPr lang="zh-CN" altLang="en-US" sz="2000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263775" y="3602038"/>
          <a:ext cx="4111625" cy="509587"/>
        </p:xfrm>
        <a:graphic>
          <a:graphicData uri="http://schemas.openxmlformats.org/presentationml/2006/ole">
            <p:oleObj spid="_x0000_s82946" name="Equation" r:id="rId3" imgW="1841400" imgH="2286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59632" y="4797152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n, total cavity number; q, bunch charge; V</a:t>
            </a:r>
            <a:r>
              <a:rPr lang="en-US" altLang="zh-CN" baseline="-25000" dirty="0" smtClean="0"/>
              <a:t>i</a:t>
            </a:r>
            <a:r>
              <a:rPr lang="en-US" altLang="zh-CN" dirty="0" smtClean="0"/>
              <a:t>, cavity voltage when the </a:t>
            </a:r>
            <a:r>
              <a:rPr lang="en-US" altLang="zh-CN" dirty="0" err="1" smtClean="0"/>
              <a:t>i</a:t>
            </a:r>
            <a:r>
              <a:rPr lang="en-US" altLang="zh-CN" baseline="-25000" dirty="0" err="1" smtClean="0"/>
              <a:t>th</a:t>
            </a:r>
            <a:r>
              <a:rPr lang="en-US" altLang="zh-CN" dirty="0" smtClean="0"/>
              <a:t> bunch passed; </a:t>
            </a:r>
            <a:r>
              <a:rPr lang="el-GR" altLang="zh-CN" dirty="0" smtClean="0"/>
              <a:t>φ</a:t>
            </a:r>
            <a:r>
              <a:rPr lang="en-US" altLang="zh-CN" baseline="-25000" dirty="0" err="1" smtClean="0"/>
              <a:t>i</a:t>
            </a:r>
            <a:r>
              <a:rPr lang="en-US" altLang="zh-CN" dirty="0" smtClean="0"/>
              <a:t>, RF phase of the </a:t>
            </a:r>
            <a:r>
              <a:rPr lang="en-US" altLang="zh-CN" dirty="0" err="1" smtClean="0"/>
              <a:t>i</a:t>
            </a:r>
            <a:r>
              <a:rPr lang="en-US" altLang="zh-CN" baseline="-25000" dirty="0" err="1" smtClean="0"/>
              <a:t>th</a:t>
            </a:r>
            <a:r>
              <a:rPr lang="en-US" altLang="zh-CN" dirty="0" smtClean="0"/>
              <a:t> bunch in cavity; m, total DF cavity number; </a:t>
            </a:r>
            <a:r>
              <a:rPr lang="en-US" altLang="zh-CN" dirty="0" err="1" smtClean="0"/>
              <a:t>V</a:t>
            </a:r>
            <a:r>
              <a:rPr lang="en-US" altLang="zh-CN" baseline="-25000" dirty="0" err="1" smtClean="0"/>
              <a:t>di</a:t>
            </a:r>
            <a:r>
              <a:rPr lang="en-US" altLang="zh-CN" dirty="0" smtClean="0"/>
              <a:t>, DF cavity voltage when the </a:t>
            </a:r>
            <a:r>
              <a:rPr lang="en-US" altLang="zh-CN" dirty="0" err="1" smtClean="0"/>
              <a:t>i</a:t>
            </a:r>
            <a:r>
              <a:rPr lang="en-US" altLang="zh-CN" baseline="-25000" dirty="0" err="1" smtClean="0"/>
              <a:t>th</a:t>
            </a:r>
            <a:r>
              <a:rPr lang="en-US" altLang="zh-CN" dirty="0" smtClean="0"/>
              <a:t> bunch passed; </a:t>
            </a:r>
            <a:r>
              <a:rPr lang="el-GR" altLang="zh-CN" dirty="0" smtClean="0"/>
              <a:t>φ</a:t>
            </a:r>
            <a:r>
              <a:rPr lang="en-US" altLang="zh-CN" baseline="-25000" dirty="0" err="1" smtClean="0"/>
              <a:t>di</a:t>
            </a:r>
            <a:r>
              <a:rPr lang="en-US" altLang="zh-CN" dirty="0" smtClean="0"/>
              <a:t>, RF phase of the </a:t>
            </a:r>
            <a:r>
              <a:rPr lang="en-US" altLang="zh-CN" dirty="0" err="1" smtClean="0"/>
              <a:t>i</a:t>
            </a:r>
            <a:r>
              <a:rPr lang="en-US" altLang="zh-CN" baseline="-25000" dirty="0" err="1" smtClean="0"/>
              <a:t>th</a:t>
            </a:r>
            <a:r>
              <a:rPr lang="en-US" altLang="zh-CN" dirty="0" smtClean="0"/>
              <a:t> bunch in DF cavity.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6237312"/>
            <a:ext cx="7753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Assume each bunch has a constant phase </a:t>
            </a:r>
            <a:r>
              <a:rPr lang="el-GR" altLang="zh-CN" dirty="0" smtClean="0"/>
              <a:t>φ</a:t>
            </a:r>
            <a:r>
              <a:rPr lang="en-US" altLang="zh-CN" baseline="-25000" dirty="0" err="1" smtClean="0"/>
              <a:t>i</a:t>
            </a:r>
            <a:r>
              <a:rPr lang="en-US" altLang="zh-CN" baseline="-25000" dirty="0" smtClean="0"/>
              <a:t>  </a:t>
            </a:r>
            <a:r>
              <a:rPr lang="en-US" altLang="zh-CN" dirty="0" smtClean="0"/>
              <a:t>in the cavity and </a:t>
            </a:r>
            <a:r>
              <a:rPr lang="el-GR" altLang="zh-CN" dirty="0" smtClean="0"/>
              <a:t>φ</a:t>
            </a:r>
            <a:r>
              <a:rPr lang="en-US" altLang="zh-CN" baseline="-25000" dirty="0" err="1" smtClean="0"/>
              <a:t>di</a:t>
            </a:r>
            <a:r>
              <a:rPr lang="en-US" altLang="zh-CN" baseline="-25000" dirty="0" smtClean="0"/>
              <a:t>  </a:t>
            </a:r>
            <a:r>
              <a:rPr lang="en-US" altLang="zh-CN" dirty="0" smtClean="0"/>
              <a:t>in the DF cavity.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Problems in PDR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smtClean="0"/>
              <a:t>The peak power of bunch train is very high(several MW), however, there is no such large power input coupler.</a:t>
            </a:r>
          </a:p>
          <a:p>
            <a:r>
              <a:rPr lang="en-US" altLang="zh-CN" sz="2000" dirty="0" smtClean="0"/>
              <a:t>Power compensation will cause low RF efficiency. </a:t>
            </a:r>
          </a:p>
          <a:p>
            <a:r>
              <a:rPr lang="en-US" altLang="zh-CN" sz="2000" dirty="0" smtClean="0"/>
              <a:t>No power compensation will cause RF voltage drop and phase shift.</a:t>
            </a:r>
          </a:p>
          <a:p>
            <a:r>
              <a:rPr lang="en-US" altLang="zh-CN" sz="2000" dirty="0" smtClean="0"/>
              <a:t>Power coupler limit.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56176" y="6032321"/>
            <a:ext cx="1407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Initial Eacc(MV/m)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4247237" y="4699446"/>
            <a:ext cx="1646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Final Eacc/Initial Eacc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6032321"/>
            <a:ext cx="7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RF cycles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214789" y="4699446"/>
            <a:ext cx="1646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Final Eacc/Initial Eacc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6309320"/>
            <a:ext cx="3990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Field decrease in one cavity at the bunch train passing period</a:t>
            </a:r>
            <a:endParaRPr lang="zh-CN" alt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860032" y="6309320"/>
            <a:ext cx="3816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Field decrease vs. various initial field gradient of the cavity</a:t>
            </a:r>
            <a:endParaRPr lang="zh-CN" altLang="en-US" sz="12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8715" y="4004270"/>
            <a:ext cx="2515653" cy="194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5296" y="3992284"/>
            <a:ext cx="2226584" cy="202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827584" y="3356992"/>
            <a:ext cx="8316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e.g. Accelerator gradient decrease in one RF cavity (</a:t>
            </a:r>
            <a:r>
              <a:rPr lang="en-US" altLang="zh-CN" sz="1600" i="1" kern="100" dirty="0" smtClean="0">
                <a:cs typeface="Times New Roman"/>
              </a:rPr>
              <a:t>H-high </a:t>
            </a:r>
            <a:r>
              <a:rPr lang="en-US" altLang="zh-CN" sz="1600" i="1" kern="100" dirty="0" err="1" smtClean="0">
                <a:cs typeface="Times New Roman"/>
              </a:rPr>
              <a:t>lumi</a:t>
            </a:r>
            <a:r>
              <a:rPr lang="en-US" altLang="zh-CN" sz="1600" i="1" kern="100" dirty="0" smtClean="0">
                <a:cs typeface="Times New Roman"/>
              </a:rPr>
              <a:t>.</a:t>
            </a:r>
            <a:r>
              <a:rPr lang="en-US" altLang="zh-CN" sz="1600" dirty="0" smtClean="0"/>
              <a:t>)(The peak beam power is 4.9MW@15MV/m; Assume 300kW input power &amp; 15MV/m of the 5cell cavity</a:t>
            </a:r>
            <a:r>
              <a:rPr lang="zh-CN" altLang="en-US" sz="1600" dirty="0" smtClean="0"/>
              <a:t>）</a:t>
            </a:r>
          </a:p>
          <a:p>
            <a:endParaRPr lang="zh-CN" alt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195736" y="6525344"/>
            <a:ext cx="4150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The design is very challenging for the RF!</a:t>
            </a:r>
            <a:endParaRPr lang="zh-CN" altLang="en-US" b="1" dirty="0" smtClean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Simple case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smtClean="0"/>
              <a:t>Assume there are two bunches</a:t>
            </a:r>
            <a:endParaRPr lang="zh-CN" altLang="en-US" sz="2000" dirty="0"/>
          </a:p>
        </p:txBody>
      </p:sp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0" y="2492896"/>
          <a:ext cx="4337050" cy="2841625"/>
        </p:xfrm>
        <a:graphic>
          <a:graphicData uri="http://schemas.openxmlformats.org/presentationml/2006/ole">
            <p:oleObj spid="_x0000_s83970" name="Equation" r:id="rId3" imgW="2438280" imgH="1600200" progId="Equation.3">
              <p:embed/>
            </p:oleObj>
          </a:graphicData>
        </a:graphic>
      </p:graphicFrame>
      <p:graphicFrame>
        <p:nvGraphicFramePr>
          <p:cNvPr id="83971" name="Object 3"/>
          <p:cNvGraphicFramePr>
            <a:graphicFrameLocks noChangeAspect="1"/>
          </p:cNvGraphicFramePr>
          <p:nvPr/>
        </p:nvGraphicFramePr>
        <p:xfrm>
          <a:off x="5140325" y="2419350"/>
          <a:ext cx="3341688" cy="2843213"/>
        </p:xfrm>
        <a:graphic>
          <a:graphicData uri="http://schemas.openxmlformats.org/presentationml/2006/ole">
            <p:oleObj spid="_x0000_s83971" name="Equation" r:id="rId4" imgW="1879560" imgH="1600200" progId="Equation.3">
              <p:embed/>
            </p:oleObj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2699792" y="5589240"/>
          <a:ext cx="3557761" cy="1085318"/>
        </p:xfrm>
        <a:graphic>
          <a:graphicData uri="http://schemas.openxmlformats.org/presentationml/2006/ole">
            <p:oleObj spid="_x0000_s83972" name="Equation" r:id="rId5" imgW="2158920" imgH="66024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76056" y="2060848"/>
            <a:ext cx="2599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First order of energy gain: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132856"/>
            <a:ext cx="1329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Energy gain:</a:t>
            </a:r>
            <a:endParaRPr lang="zh-CN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Problems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smtClean="0"/>
              <a:t>DF cavity should be proper located to fix the bunch position at equal space at IP or RF cavity.</a:t>
            </a:r>
          </a:p>
          <a:p>
            <a:r>
              <a:rPr lang="en-US" altLang="zh-CN" sz="2000" dirty="0" smtClean="0"/>
              <a:t>Asymmetry is needed in the two rings.</a:t>
            </a:r>
          </a:p>
          <a:p>
            <a:r>
              <a:rPr lang="en-US" altLang="zh-CN" sz="2000" dirty="0" smtClean="0"/>
              <a:t>Lattice simulation with two types of cavity is needed.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Thanks!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007"/>
    </mc:Choice>
    <mc:Fallback>
      <p:transition spd="slow" advTm="300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Limitations on the power coupler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smtClean="0"/>
              <a:t>The average power of input coupler is ~300kW</a:t>
            </a:r>
          </a:p>
          <a:p>
            <a:r>
              <a:rPr lang="en-US" altLang="zh-CN" sz="2000" dirty="0" smtClean="0"/>
              <a:t>The peak power of input coupler is ~1MW .</a:t>
            </a:r>
          </a:p>
          <a:p>
            <a:r>
              <a:rPr lang="en-US" altLang="zh-CN" sz="2000" dirty="0" smtClean="0"/>
              <a:t> The maximum power is limited by the ceramic window</a:t>
            </a:r>
            <a:endParaRPr lang="zh-CN" alt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708920"/>
            <a:ext cx="5904656" cy="191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509120"/>
            <a:ext cx="2880320" cy="20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509120"/>
            <a:ext cx="394812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19672" y="6597353"/>
            <a:ext cx="612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>
                <a:latin typeface="+mn-ea"/>
              </a:rPr>
              <a:t>S. </a:t>
            </a:r>
            <a:r>
              <a:rPr lang="en-US" altLang="zh-CN" sz="1000" dirty="0" err="1" smtClean="0">
                <a:latin typeface="+mn-ea"/>
              </a:rPr>
              <a:t>Belomestnykh</a:t>
            </a:r>
            <a:r>
              <a:rPr lang="zh-CN" altLang="en-US" sz="1000" dirty="0" smtClean="0">
                <a:latin typeface="+mn-ea"/>
              </a:rPr>
              <a:t>，</a:t>
            </a:r>
            <a:r>
              <a:rPr lang="en-US" altLang="zh-CN" sz="1000" dirty="0" smtClean="0">
                <a:latin typeface="+mn-ea"/>
              </a:rPr>
              <a:t>OVERVIEW OF INPUT POWER COUPLER DEVELOPMENTS PULSED AND CW</a:t>
            </a:r>
            <a:r>
              <a:rPr lang="zh-CN" altLang="en-US" sz="1000" dirty="0" smtClean="0">
                <a:latin typeface="+mn-ea"/>
              </a:rPr>
              <a:t>，</a:t>
            </a:r>
            <a:r>
              <a:rPr lang="en-US" altLang="zh-CN" sz="1000" dirty="0" smtClean="0">
                <a:latin typeface="+mn-ea"/>
              </a:rPr>
              <a:t>WE305, SRF2007</a:t>
            </a:r>
            <a:endParaRPr lang="zh-CN" altLang="en-US" sz="10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New idea</a:t>
            </a:r>
            <a:r>
              <a:rPr lang="zh-CN" altLang="en-US" dirty="0" smtClean="0"/>
              <a:t>：</a:t>
            </a:r>
            <a:r>
              <a:rPr lang="en-US" altLang="zh-CN" dirty="0" smtClean="0"/>
              <a:t>APDR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380312" cy="5153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42"/>
    </mc:Choice>
    <mc:Fallback>
      <p:transition spd="slow" advTm="54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 smtClean="0"/>
              <a:t>Nonconstant</a:t>
            </a:r>
            <a:r>
              <a:rPr lang="en-US" altLang="zh-CN" dirty="0" smtClean="0"/>
              <a:t> Voltage and Phase (NVP) Acceleration method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smtClean="0"/>
              <a:t>New acceleration method for CEPC to solve RF efficiency</a:t>
            </a:r>
          </a:p>
          <a:p>
            <a:r>
              <a:rPr lang="en-US" altLang="zh-CN" sz="2000" dirty="0" smtClean="0"/>
              <a:t>The bunches in a bunch train will be accelerated at different </a:t>
            </a:r>
            <a:r>
              <a:rPr lang="en-US" altLang="zh-CN" sz="2000" dirty="0" err="1" smtClean="0"/>
              <a:t>Vc</a:t>
            </a:r>
            <a:r>
              <a:rPr lang="en-US" altLang="zh-CN" sz="20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altLang="zh-CN" sz="2000" dirty="0" smtClean="0"/>
          </a:p>
          <a:p>
            <a:r>
              <a:rPr lang="en-US" altLang="zh-CN" sz="2000" dirty="0" smtClean="0"/>
              <a:t>The bunches in a bunch train will be accelerated at different synchrotron phase to keep constant energy gain.</a:t>
            </a:r>
          </a:p>
          <a:p>
            <a:r>
              <a:rPr lang="en-US" altLang="zh-CN" sz="2000" dirty="0" err="1" smtClean="0"/>
              <a:t>Va</a:t>
            </a:r>
            <a:r>
              <a:rPr lang="en-US" altLang="zh-CN" sz="20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000" dirty="0" smtClean="0"/>
              <a:t>=</a:t>
            </a:r>
            <a:r>
              <a:rPr lang="en-US" altLang="zh-CN" sz="2000" dirty="0" err="1" smtClean="0"/>
              <a:t>Vc</a:t>
            </a:r>
            <a:r>
              <a:rPr lang="en-US" altLang="zh-CN" sz="20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000" dirty="0" smtClean="0"/>
              <a:t>*</a:t>
            </a:r>
            <a:r>
              <a:rPr lang="en-US" altLang="zh-CN" sz="2000" dirty="0" err="1" smtClean="0"/>
              <a:t>cosϕs</a:t>
            </a:r>
            <a:r>
              <a:rPr lang="en-US" altLang="zh-CN" sz="20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000" dirty="0" smtClean="0"/>
              <a:t>=C</a:t>
            </a:r>
          </a:p>
          <a:p>
            <a:endParaRPr lang="en-US" altLang="zh-CN" sz="2000" dirty="0" smtClean="0"/>
          </a:p>
          <a:p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5818"/>
    </mc:Choice>
    <mc:Fallback>
      <p:transition spd="slow" advTm="9581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68952" cy="50405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 for CEPC partial double ring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wangdou20160325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6208127"/>
              </p:ext>
            </p:extLst>
          </p:nvPr>
        </p:nvGraphicFramePr>
        <p:xfrm>
          <a:off x="467544" y="836712"/>
          <a:ext cx="8208912" cy="5931338"/>
        </p:xfrm>
        <a:graphic>
          <a:graphicData uri="http://schemas.openxmlformats.org/drawingml/2006/table">
            <a:tbl>
              <a:tblPr firstRow="1" bandRow="1"/>
              <a:tblGrid>
                <a:gridCol w="2088232"/>
                <a:gridCol w="1296144"/>
                <a:gridCol w="1296144"/>
                <a:gridCol w="1296144"/>
                <a:gridCol w="1080120"/>
                <a:gridCol w="1152128"/>
              </a:tblGrid>
              <a:tr h="43521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2.85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2.67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0.74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0.46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44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1100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26.2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45.4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31.2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15.6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2.8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0.25/0.00136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0.268 /0.00124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2.45/0.0074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2.06 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1.02/0.003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0.62/0.0028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24.8/0.1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23.5/0.088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10.1/0.056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7.9/0.053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0.032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0.008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0.006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0.074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0.073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3.25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01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03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2.96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3.09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3.09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6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86165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5285"/>
    </mc:Choice>
    <mc:Fallback>
      <p:transition spd="slow" advTm="11528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New SRF layout-6 ring</a:t>
            </a:r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2627784" y="1988840"/>
            <a:ext cx="4176464" cy="403244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 rot="-3600000">
            <a:off x="3491880" y="5508088"/>
            <a:ext cx="144016" cy="3600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 rot="3600000">
            <a:off x="3438160" y="2195720"/>
            <a:ext cx="144016" cy="3600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 rot="-3600000">
            <a:off x="5724128" y="2132856"/>
            <a:ext cx="144016" cy="3600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6732240" y="3789040"/>
            <a:ext cx="144016" cy="3600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2555776" y="3861048"/>
            <a:ext cx="144016" cy="3600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 rot="3600000">
            <a:off x="5844026" y="5480439"/>
            <a:ext cx="144016" cy="3600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rot="1500000">
            <a:off x="6552792" y="4725144"/>
            <a:ext cx="72008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rot="-1500000">
            <a:off x="2843808" y="4797152"/>
            <a:ext cx="72008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 rot="1500000">
            <a:off x="2843808" y="2888368"/>
            <a:ext cx="72008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 rot="-1500000">
            <a:off x="6499072" y="2854586"/>
            <a:ext cx="72008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3835" y="1880449"/>
            <a:ext cx="912414" cy="28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182" y="5848554"/>
            <a:ext cx="960398" cy="30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圆角矩形 58"/>
          <p:cNvSpPr/>
          <p:nvPr/>
        </p:nvSpPr>
        <p:spPr>
          <a:xfrm>
            <a:off x="7380312" y="2708920"/>
            <a:ext cx="144016" cy="3600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TextBox 59"/>
          <p:cNvSpPr txBox="1"/>
          <p:nvPr/>
        </p:nvSpPr>
        <p:spPr>
          <a:xfrm>
            <a:off x="7668344" y="2708920"/>
            <a:ext cx="1111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RF station</a:t>
            </a:r>
            <a:endParaRPr lang="zh-CN" altLang="en-US" dirty="0"/>
          </a:p>
        </p:txBody>
      </p:sp>
      <p:sp>
        <p:nvSpPr>
          <p:cNvPr id="61" name="椭圆 60"/>
          <p:cNvSpPr/>
          <p:nvPr/>
        </p:nvSpPr>
        <p:spPr>
          <a:xfrm rot="5400000">
            <a:off x="7453018" y="3140968"/>
            <a:ext cx="72008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429000"/>
            <a:ext cx="520332" cy="165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Box 62"/>
          <p:cNvSpPr txBox="1"/>
          <p:nvPr/>
        </p:nvSpPr>
        <p:spPr>
          <a:xfrm>
            <a:off x="7740352" y="3068960"/>
            <a:ext cx="1322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Double Ring</a:t>
            </a:r>
          </a:p>
          <a:p>
            <a:r>
              <a:rPr lang="en-US" altLang="zh-CN" dirty="0" smtClean="0"/>
              <a:t>(1km/3km)</a:t>
            </a:r>
            <a:endParaRPr lang="zh-CN" alt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7380312" y="3789040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C≈60km</a:t>
            </a:r>
            <a:endParaRPr lang="zh-CN" alt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4427984" y="2204864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IP1</a:t>
            </a:r>
            <a:endParaRPr lang="zh-CN" alt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4499992" y="5445224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IP3</a:t>
            </a:r>
            <a:endParaRPr lang="zh-CN" altLang="en-US" dirty="0"/>
          </a:p>
        </p:txBody>
      </p:sp>
      <p:cxnSp>
        <p:nvCxnSpPr>
          <p:cNvPr id="68" name="直接箭头连接符 67"/>
          <p:cNvCxnSpPr/>
          <p:nvPr/>
        </p:nvCxnSpPr>
        <p:spPr>
          <a:xfrm rot="8340000" flipH="1">
            <a:off x="6564535" y="4869160"/>
            <a:ext cx="288032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箭头连接符 68"/>
          <p:cNvCxnSpPr/>
          <p:nvPr/>
        </p:nvCxnSpPr>
        <p:spPr>
          <a:xfrm rot="1560000" flipH="1">
            <a:off x="4483831" y="1792231"/>
            <a:ext cx="288032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/>
          <p:nvPr/>
        </p:nvCxnSpPr>
        <p:spPr>
          <a:xfrm rot="16320000" flipH="1">
            <a:off x="2632588" y="4975955"/>
            <a:ext cx="288032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/>
          <p:nvPr/>
        </p:nvCxnSpPr>
        <p:spPr>
          <a:xfrm rot="12360000" flipH="1">
            <a:off x="4519406" y="2077011"/>
            <a:ext cx="288032" cy="144016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/>
          <p:cNvCxnSpPr/>
          <p:nvPr/>
        </p:nvCxnSpPr>
        <p:spPr>
          <a:xfrm rot="19320000" flipH="1">
            <a:off x="6351505" y="4783411"/>
            <a:ext cx="288032" cy="144016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72"/>
          <p:cNvCxnSpPr/>
          <p:nvPr/>
        </p:nvCxnSpPr>
        <p:spPr>
          <a:xfrm rot="5400000" flipH="1">
            <a:off x="2834687" y="4844788"/>
            <a:ext cx="288032" cy="144016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308304" y="422108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RF&amp;DR center  30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en-US" altLang="zh-CN" dirty="0" smtClean="0"/>
              <a:t>equispaced</a:t>
            </a:r>
            <a:endParaRPr lang="zh-CN" altLang="en-US" dirty="0"/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37464"/>
            <a:ext cx="3600400" cy="102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77"/>
    </mc:Choice>
    <mc:Fallback>
      <p:transition spd="slow" advTm="37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1966288"/>
              </p:ext>
            </p:extLst>
          </p:nvPr>
        </p:nvGraphicFramePr>
        <p:xfrm>
          <a:off x="179641" y="20048"/>
          <a:ext cx="8568823" cy="6446549"/>
        </p:xfrm>
        <a:graphic>
          <a:graphicData uri="http://schemas.openxmlformats.org/drawingml/2006/table">
            <a:tbl>
              <a:tblPr firstRow="1" bandRow="1"/>
              <a:tblGrid>
                <a:gridCol w="3313277"/>
                <a:gridCol w="1713764"/>
                <a:gridCol w="1713764"/>
                <a:gridCol w="1828018"/>
              </a:tblGrid>
              <a:tr h="451079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r>
                        <a:rPr lang="en-US" altLang="zh-CN" sz="16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6 double ring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APDR(HL V</a:t>
                      </a:r>
                      <a:r>
                        <a:rPr lang="en-US" altLang="zh-CN" sz="1600" b="1" i="1" kern="100" baseline="-250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RF</a:t>
                      </a: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=3.62)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APDR (H-low power)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APDR (Z)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0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0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0.062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0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0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8.5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0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0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0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0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0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2.85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2.67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0.46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22x3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15x3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367x3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</a:t>
                      </a:r>
                      <a:r>
                        <a:rPr lang="en-US" sz="10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17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10.5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45.4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31.2</a:t>
                      </a:r>
                      <a:endParaRPr lang="zh-CN" altLang="en-US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2.8</a:t>
                      </a:r>
                      <a:endParaRPr lang="zh-CN" altLang="en-US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0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0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3.62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3.53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0.357/0/12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0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0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Cavity No.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384</a:t>
                      </a:r>
                      <a:endParaRPr lang="zh-CN" altLang="zh-CN" sz="10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384</a:t>
                      </a:r>
                      <a:endParaRPr lang="zh-CN" altLang="zh-CN" sz="10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48/24</a:t>
                      </a:r>
                      <a:endParaRPr lang="zh-CN" altLang="zh-CN" sz="10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Cavity gradient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20.6</a:t>
                      </a:r>
                      <a:endParaRPr lang="zh-CN" altLang="zh-CN" sz="10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zh-CN" altLang="zh-CN" sz="10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16.2/21.7</a:t>
                      </a:r>
                      <a:endParaRPr lang="zh-CN" altLang="zh-CN" sz="10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Accelerating phase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35.2-32.3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33-30.9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80.2-79.8/58.9-56.9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CW power/cavity </a:t>
                      </a:r>
                      <a:r>
                        <a:rPr lang="zh-CN" altLang="en-US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（</a:t>
                      </a: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kW</a:t>
                      </a:r>
                      <a:r>
                        <a:rPr lang="zh-CN" altLang="en-US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）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260</a:t>
                      </a:r>
                      <a:endParaRPr lang="zh-CN" sz="10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163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117/233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Peak power/train (kW)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2345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1148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1237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 Power </a:t>
                      </a:r>
                      <a:r>
                        <a:rPr lang="zh-CN" altLang="en-US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（</a:t>
                      </a: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MW)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100.4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62.7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Cell/cavity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2/1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Cavity/module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CN" altLang="en-US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CN" altLang="en-US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4/4</a:t>
                      </a:r>
                      <a:endParaRPr lang="zh-CN" altLang="en-US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Module/station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2/1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  module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12/6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R/Q (</a:t>
                      </a:r>
                      <a:r>
                        <a:rPr lang="el-GR" altLang="zh-CN" sz="1000" kern="100" dirty="0" smtClean="0">
                          <a:effectLst/>
                          <a:latin typeface="Cambria Math"/>
                          <a:ea typeface="Cambria Math"/>
                          <a:cs typeface="Times New Roman"/>
                        </a:rPr>
                        <a:t>Ω</a:t>
                      </a:r>
                      <a:r>
                        <a:rPr lang="en-US" altLang="zh-CN" sz="1000" kern="100" dirty="0" smtClean="0">
                          <a:effectLst/>
                          <a:latin typeface="Cambria Math"/>
                          <a:ea typeface="Cambria Math"/>
                          <a:cs typeface="Times New Roman"/>
                        </a:rPr>
                        <a:t>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206/103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G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loss factor</a:t>
                      </a:r>
                      <a:r>
                        <a:rPr lang="en-US" altLang="zh-CN" sz="10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(V/</a:t>
                      </a:r>
                      <a:r>
                        <a:rPr lang="en-US" altLang="zh-CN" sz="1000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pC</a:t>
                      </a:r>
                      <a:r>
                        <a:rPr lang="en-US" altLang="zh-CN" sz="10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0.54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0.54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0.54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2670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HOM power</a:t>
                      </a:r>
                      <a:r>
                        <a:rPr lang="en-US" altLang="zh-CN" sz="1000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/cavity (kW)</a:t>
                      </a:r>
                      <a:endParaRPr lang="zh-CN" altLang="zh-CN" sz="10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0.838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0.485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0.361/0.18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Working Temperature</a:t>
                      </a:r>
                      <a:r>
                        <a:rPr lang="zh-CN" altLang="en-US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（</a:t>
                      </a: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K</a:t>
                      </a:r>
                      <a:r>
                        <a:rPr lang="zh-CN" altLang="en-US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）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Q0</a:t>
                      </a:r>
                      <a:endParaRPr lang="zh-CN" altLang="zh-CN" sz="10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2E10</a:t>
                      </a:r>
                      <a:endParaRPr lang="zh-CN" altLang="en-US" sz="10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2E10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2E10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l-GR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τ</a:t>
                      </a:r>
                      <a:r>
                        <a:rPr lang="zh-CN" altLang="en-US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（</a:t>
                      </a: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ms</a:t>
                      </a:r>
                      <a:r>
                        <a:rPr lang="zh-CN" altLang="en-US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）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0.811</a:t>
                      </a:r>
                      <a:endParaRPr lang="zh-CN" altLang="en-US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1.242</a:t>
                      </a:r>
                      <a:endParaRPr lang="zh-CN" altLang="en-US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2.243/0.507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7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QL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1.656e6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2.536e6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4.58e6/1.03e6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69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Bandwidth(kHz)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0.196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0.128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0.071/0.314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Detuning</a:t>
                      </a:r>
                      <a:r>
                        <a:rPr lang="en-US" altLang="zh-CN" sz="10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F (kHz)</a:t>
                      </a:r>
                      <a:endParaRPr lang="zh-CN" altLang="zh-CN" sz="10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-0.138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-0.083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-0.234/-0.520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Stored</a:t>
                      </a:r>
                      <a:r>
                        <a:rPr lang="en-US" altLang="zh-CN" sz="1000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energy/cavity(J)</a:t>
                      </a:r>
                      <a:endParaRPr lang="zh-CN" altLang="zh-CN" sz="10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107.4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65.3/59.1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Frev</a:t>
                      </a:r>
                      <a:r>
                        <a:rPr lang="en-US" altLang="zh-CN" sz="10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(kHz)</a:t>
                      </a:r>
                      <a:endParaRPr lang="zh-CN" altLang="zh-CN" sz="10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5.484</a:t>
                      </a:r>
                      <a:endParaRPr lang="zh-CN" altLang="en-US" sz="10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5.484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5.484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Gap length (us)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26.7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26.7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26.7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267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l-GR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η</a:t>
                      </a: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(RF to beam efficiency)(%)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~100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~100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~100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3267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Vc</a:t>
                      </a: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decrease(%)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2.5/5.3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267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TB/</a:t>
                      </a:r>
                      <a:r>
                        <a:rPr lang="el-GR" altLang="zh-CN" sz="10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τ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0.0158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0.021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0.012/0.053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39150"/>
    </mc:Choice>
    <mc:Fallback>
      <p:transition spd="slow" advTm="23915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Accelerator gradient decrease in one RF cavity (Z)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56176" y="5744289"/>
            <a:ext cx="1407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Initial Eacc(MV/m)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4247237" y="4412868"/>
            <a:ext cx="1646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Final Eacc/Initial Eacc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3728" y="6032321"/>
            <a:ext cx="7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RF cycles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214789" y="4412868"/>
            <a:ext cx="1646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Final Eacc/Initial Eacc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0032" y="6309320"/>
            <a:ext cx="3816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Field decrease vs. various initial field gradient of the cavity</a:t>
            </a:r>
            <a:endParaRPr lang="zh-CN" altLang="en-US" sz="1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6991" y="3501008"/>
            <a:ext cx="29051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19"/>
          <p:cNvGrpSpPr/>
          <p:nvPr/>
        </p:nvGrpSpPr>
        <p:grpSpPr>
          <a:xfrm>
            <a:off x="1511573" y="1700808"/>
            <a:ext cx="6516811" cy="1581640"/>
            <a:chOff x="1043608" y="1700808"/>
            <a:chExt cx="6516811" cy="1581640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3608" y="1700808"/>
              <a:ext cx="1800000" cy="1581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9915"/>
            <a:stretch>
              <a:fillRect/>
            </a:stretch>
          </p:blipFill>
          <p:spPr bwMode="auto">
            <a:xfrm>
              <a:off x="2771800" y="1700808"/>
              <a:ext cx="1620267" cy="158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9915"/>
            <a:stretch>
              <a:fillRect/>
            </a:stretch>
          </p:blipFill>
          <p:spPr bwMode="auto">
            <a:xfrm>
              <a:off x="4355976" y="1700808"/>
              <a:ext cx="1620267" cy="158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9915"/>
            <a:stretch>
              <a:fillRect/>
            </a:stretch>
          </p:blipFill>
          <p:spPr bwMode="auto">
            <a:xfrm>
              <a:off x="5940152" y="1700808"/>
              <a:ext cx="1620267" cy="158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圆角矩形 20"/>
          <p:cNvSpPr/>
          <p:nvPr/>
        </p:nvSpPr>
        <p:spPr>
          <a:xfrm>
            <a:off x="3246380" y="1628800"/>
            <a:ext cx="144016" cy="15121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3419872" y="1628800"/>
            <a:ext cx="1368152" cy="151216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827584" y="1340768"/>
            <a:ext cx="2012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Bunch train passing</a:t>
            </a:r>
            <a:endParaRPr lang="zh-CN" altLang="en-US" dirty="0"/>
          </a:p>
        </p:txBody>
      </p:sp>
      <p:cxnSp>
        <p:nvCxnSpPr>
          <p:cNvPr id="25" name="直接箭头连接符 24"/>
          <p:cNvCxnSpPr>
            <a:stCxn id="23" idx="3"/>
          </p:cNvCxnSpPr>
          <p:nvPr/>
        </p:nvCxnSpPr>
        <p:spPr>
          <a:xfrm>
            <a:off x="2839738" y="1525434"/>
            <a:ext cx="364110" cy="175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20072" y="1412776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Bunch train space</a:t>
            </a:r>
            <a:endParaRPr lang="zh-CN" altLang="en-US" dirty="0"/>
          </a:p>
        </p:txBody>
      </p:sp>
      <p:cxnSp>
        <p:nvCxnSpPr>
          <p:cNvPr id="28" name="直接箭头连接符 27"/>
          <p:cNvCxnSpPr>
            <a:stCxn id="26" idx="1"/>
          </p:cNvCxnSpPr>
          <p:nvPr/>
        </p:nvCxnSpPr>
        <p:spPr>
          <a:xfrm flipH="1">
            <a:off x="4716016" y="1597442"/>
            <a:ext cx="504056" cy="10336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51520" y="3212976"/>
            <a:ext cx="184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Assume matching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429000"/>
            <a:ext cx="30765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1694463" y="6248345"/>
            <a:ext cx="16534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Field evolution in cavity</a:t>
            </a:r>
            <a:endParaRPr lang="zh-CN" altLang="en-US" sz="12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8399"/>
    </mc:Choice>
    <mc:Fallback>
      <p:transition spd="slow" advTm="1283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5.1|13.6|6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4.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3129</TotalTime>
  <Words>2259</Words>
  <Application>Microsoft Office PowerPoint</Application>
  <PresentationFormat>全屏显示(4:3)</PresentationFormat>
  <Paragraphs>970</Paragraphs>
  <Slides>22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4" baseType="lpstr">
      <vt:lpstr>Office 主题</vt:lpstr>
      <vt:lpstr>Equation</vt:lpstr>
      <vt:lpstr>CEPC APDR Study</vt:lpstr>
      <vt:lpstr>Problems in PDR</vt:lpstr>
      <vt:lpstr>Limitations on the power coupler</vt:lpstr>
      <vt:lpstr>New idea：APDR</vt:lpstr>
      <vt:lpstr>Nonconstant Voltage and Phase (NVP) Acceleration method</vt:lpstr>
      <vt:lpstr>parameter for CEPC partial double ring （wangdou20160325）</vt:lpstr>
      <vt:lpstr>New SRF layout-6 ring</vt:lpstr>
      <vt:lpstr>幻灯片 8</vt:lpstr>
      <vt:lpstr>Accelerator gradient decrease in one RF cavity (Z)</vt:lpstr>
      <vt:lpstr>New SRF layout-8 ring</vt:lpstr>
      <vt:lpstr>幻灯片 11</vt:lpstr>
      <vt:lpstr>Phase shift</vt:lpstr>
      <vt:lpstr>幻灯片 13</vt:lpstr>
      <vt:lpstr>幻灯片 14</vt:lpstr>
      <vt:lpstr>Compare with LEP</vt:lpstr>
      <vt:lpstr>Bunch position</vt:lpstr>
      <vt:lpstr>Cavity requirements</vt:lpstr>
      <vt:lpstr>Conclusion</vt:lpstr>
      <vt:lpstr>RF compensation</vt:lpstr>
      <vt:lpstr>Simple case</vt:lpstr>
      <vt:lpstr>Problems</vt:lpstr>
      <vt:lpstr>Thanks!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APDR Phase</dc:title>
  <dc:creator>ZC</dc:creator>
  <cp:lastModifiedBy>unknown</cp:lastModifiedBy>
  <cp:revision>215</cp:revision>
  <dcterms:created xsi:type="dcterms:W3CDTF">2016-06-27T08:10:14Z</dcterms:created>
  <dcterms:modified xsi:type="dcterms:W3CDTF">2016-11-03T18:51:46Z</dcterms:modified>
</cp:coreProperties>
</file>