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2C110-A78E-4C61-BD09-07E397F12514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06F2B-B99C-4BC5-BBEF-B64EF13F01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79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50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58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52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88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80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80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7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3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00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3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0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04AE-8648-4895-A500-C4A55370EE79}" type="datetimeFigureOut">
              <a:rPr lang="zh-CN" altLang="en-US" smtClean="0"/>
              <a:t>2016-11-3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B27-B6B0-45D0-9F65-85EFA4185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9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eeFACT2016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Huiping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Accelerator Group Meeting</a:t>
            </a:r>
          </a:p>
          <a:p>
            <a:r>
              <a:rPr lang="en-US" altLang="zh-CN" dirty="0" smtClean="0"/>
              <a:t>2016.11.04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693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and place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925417" y="1487277"/>
            <a:ext cx="7943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24-27 October 2016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Cockcroft Institute at Daresbury Laboratory, UK</a:t>
            </a:r>
            <a:endParaRPr lang="zh-CN" altLang="en-US" sz="28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53" y="2605467"/>
            <a:ext cx="5732129" cy="39605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53956" y="2889956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宾馆距离开会地点约半个小时车程，每天早上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45/8:00 </a:t>
            </a:r>
            <a:r>
              <a:rPr lang="zh-CN" altLang="en-US" dirty="0" smtClean="0"/>
              <a:t>大巴车来接，下午</a:t>
            </a:r>
            <a:r>
              <a:rPr lang="en-US" altLang="zh-CN" dirty="0"/>
              <a:t>6</a:t>
            </a:r>
            <a:r>
              <a:rPr lang="en-US" altLang="zh-CN" dirty="0" smtClean="0"/>
              <a:t>:30</a:t>
            </a:r>
            <a:r>
              <a:rPr lang="zh-CN" altLang="en-US" dirty="0" smtClean="0"/>
              <a:t>左右大巴车把人送回宾馆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615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3.5 days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the morning of the fourth day is  summary</a:t>
            </a:r>
          </a:p>
          <a:p>
            <a:r>
              <a:rPr lang="en-US" altLang="zh-CN" dirty="0" smtClean="0"/>
              <a:t>One session, no parallel sessions</a:t>
            </a:r>
          </a:p>
          <a:p>
            <a:r>
              <a:rPr lang="en-US" altLang="zh-CN" dirty="0" smtClean="0"/>
              <a:t>Topics-Day1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Motivation and Requirements for Factories Chaired by Peter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Ratoff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Overviews Chaired by </a:t>
            </a:r>
            <a:r>
              <a:rPr lang="en-US" altLang="zh-CN" sz="1600" b="1" dirty="0" err="1">
                <a:solidFill>
                  <a:srgbClr val="FF0000"/>
                </a:solidFill>
              </a:rPr>
              <a:t>Jorg</a:t>
            </a:r>
            <a:r>
              <a:rPr lang="en-US" altLang="zh-CN" sz="1600" b="1" dirty="0">
                <a:solidFill>
                  <a:srgbClr val="FF0000"/>
                </a:solidFill>
              </a:rPr>
              <a:t>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Wenninger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Design Concepts Chaired by Ralph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Assmann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Optics Issues Chaired by </a:t>
            </a:r>
            <a:r>
              <a:rPr lang="en-US" altLang="zh-CN" sz="1600" b="1" dirty="0" err="1">
                <a:solidFill>
                  <a:srgbClr val="FF0000"/>
                </a:solidFill>
              </a:rPr>
              <a:t>Katsunobu</a:t>
            </a:r>
            <a:r>
              <a:rPr lang="en-US" altLang="zh-CN" sz="1600" b="1" dirty="0">
                <a:solidFill>
                  <a:srgbClr val="FF0000"/>
                </a:solidFill>
              </a:rPr>
              <a:t>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Oide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Polarization Chaired by Alain </a:t>
            </a:r>
            <a:r>
              <a:rPr lang="en-US" altLang="zh-CN" sz="1600" b="1" dirty="0" err="1">
                <a:solidFill>
                  <a:srgbClr val="FF0000"/>
                </a:solidFill>
              </a:rPr>
              <a:t>Blondel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495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Agenda-</a:t>
            </a:r>
            <a:r>
              <a:rPr lang="en-US" altLang="zh-CN" dirty="0" err="1" smtClean="0"/>
              <a:t>cont</a:t>
            </a:r>
            <a:r>
              <a:rPr lang="en-US" altLang="zh-CN" dirty="0" smtClean="0"/>
              <a:t>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Topics-Day2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>
                <a:solidFill>
                  <a:srgbClr val="FF0000"/>
                </a:solidFill>
              </a:rPr>
              <a:t>IR and MDI Chaired by Yoshihiro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Funakoshi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 smtClean="0">
                <a:solidFill>
                  <a:srgbClr val="FF0000"/>
                </a:solidFill>
              </a:rPr>
              <a:t>Injector </a:t>
            </a:r>
            <a:r>
              <a:rPr lang="en-US" altLang="zh-CN" sz="1600" b="1" dirty="0">
                <a:solidFill>
                  <a:srgbClr val="FF0000"/>
                </a:solidFill>
              </a:rPr>
              <a:t>and Beam Injection Chaired by John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Seeman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 smtClean="0">
                <a:solidFill>
                  <a:srgbClr val="FF0000"/>
                </a:solidFill>
              </a:rPr>
              <a:t>Impedance </a:t>
            </a:r>
            <a:r>
              <a:rPr lang="en-US" altLang="zh-CN" sz="1600" b="1" dirty="0">
                <a:solidFill>
                  <a:srgbClr val="FF0000"/>
                </a:solidFill>
              </a:rPr>
              <a:t>Issues and Beam Instabilities Chaired by Frank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Zimmermann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600" b="1" dirty="0" smtClean="0">
                <a:solidFill>
                  <a:srgbClr val="FF0000"/>
                </a:solidFill>
              </a:rPr>
              <a:t>Machine </a:t>
            </a:r>
            <a:r>
              <a:rPr lang="en-US" altLang="zh-CN" sz="1600" b="1" dirty="0">
                <a:solidFill>
                  <a:srgbClr val="FF0000"/>
                </a:solidFill>
              </a:rPr>
              <a:t>Tuning Chaired by </a:t>
            </a:r>
            <a:r>
              <a:rPr lang="en-US" altLang="zh-CN" sz="1600" b="1" dirty="0" err="1">
                <a:solidFill>
                  <a:srgbClr val="FF0000"/>
                </a:solidFill>
              </a:rPr>
              <a:t>Marica</a:t>
            </a:r>
            <a:r>
              <a:rPr lang="en-US" altLang="zh-CN" sz="1600" b="1" dirty="0">
                <a:solidFill>
                  <a:srgbClr val="FF0000"/>
                </a:solidFill>
              </a:rPr>
              <a:t> </a:t>
            </a:r>
            <a:r>
              <a:rPr lang="en-US" altLang="zh-CN" sz="1600" b="1" dirty="0" err="1" smtClean="0">
                <a:solidFill>
                  <a:srgbClr val="FF0000"/>
                </a:solidFill>
              </a:rPr>
              <a:t>Biagini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Topics-Day3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b="1" dirty="0">
                <a:solidFill>
                  <a:srgbClr val="FF0000"/>
                </a:solidFill>
              </a:rPr>
              <a:t>Superconducting RF Chaired by Bob </a:t>
            </a:r>
            <a:r>
              <a:rPr lang="en-US" altLang="zh-CN" sz="1800" b="1" dirty="0" err="1" smtClean="0">
                <a:solidFill>
                  <a:srgbClr val="FF0000"/>
                </a:solidFill>
              </a:rPr>
              <a:t>Rimmer</a:t>
            </a:r>
            <a:endParaRPr lang="en-US" altLang="zh-CN" sz="18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b="1" dirty="0" smtClean="0">
                <a:solidFill>
                  <a:srgbClr val="FF0000"/>
                </a:solidFill>
              </a:rPr>
              <a:t>Beam </a:t>
            </a:r>
            <a:r>
              <a:rPr lang="en-US" altLang="zh-CN" sz="1800" b="1" dirty="0">
                <a:solidFill>
                  <a:srgbClr val="FF0000"/>
                </a:solidFill>
              </a:rPr>
              <a:t>Instrumentation and Beam Diagnostics Chaired by Hitoshi </a:t>
            </a:r>
            <a:r>
              <a:rPr lang="en-US" altLang="zh-CN" sz="1800" b="1" dirty="0" err="1" smtClean="0">
                <a:solidFill>
                  <a:srgbClr val="FF0000"/>
                </a:solidFill>
              </a:rPr>
              <a:t>Fukuma</a:t>
            </a:r>
            <a:endParaRPr lang="en-US" altLang="zh-CN" sz="18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b="1" dirty="0">
                <a:solidFill>
                  <a:srgbClr val="FF0000"/>
                </a:solidFill>
              </a:rPr>
              <a:t>Other Technologies &amp; Energy Efficiency Chaired by </a:t>
            </a:r>
            <a:r>
              <a:rPr lang="en-US" altLang="zh-CN" sz="1800" b="1" dirty="0" err="1">
                <a:solidFill>
                  <a:srgbClr val="FF0000"/>
                </a:solidFill>
              </a:rPr>
              <a:t>Weiren</a:t>
            </a:r>
            <a:r>
              <a:rPr lang="en-US" altLang="zh-CN" sz="1800" b="1" dirty="0">
                <a:solidFill>
                  <a:srgbClr val="FF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Chou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b="1" dirty="0" smtClean="0">
                <a:solidFill>
                  <a:srgbClr val="FF0000"/>
                </a:solidFill>
              </a:rPr>
              <a:t>Beam-beam </a:t>
            </a:r>
            <a:r>
              <a:rPr lang="en-US" altLang="zh-CN" sz="1800" b="1" dirty="0">
                <a:solidFill>
                  <a:srgbClr val="FF0000"/>
                </a:solidFill>
              </a:rPr>
              <a:t>Issues Chaired by Alex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Chao</a:t>
            </a:r>
          </a:p>
          <a:p>
            <a:pPr lvl="0"/>
            <a:r>
              <a:rPr lang="en-US" altLang="zh-CN" dirty="0" smtClean="0">
                <a:solidFill>
                  <a:prstClr val="black"/>
                </a:solidFill>
              </a:rPr>
              <a:t>Topics-Day4</a:t>
            </a:r>
            <a:endParaRPr lang="en-US" altLang="zh-CN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900" dirty="0" smtClean="0">
                <a:solidFill>
                  <a:srgbClr val="FF0000"/>
                </a:solidFill>
              </a:rPr>
              <a:t>Summary of each session</a:t>
            </a:r>
            <a:endParaRPr lang="zh-CN" altLang="en-US" sz="19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74419" y="1754372"/>
            <a:ext cx="3519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内容覆盖范围很广，与高能环形正负电子对撞机相关的大部分课题都涉及了。这次的</a:t>
            </a:r>
            <a:r>
              <a:rPr lang="en-US" altLang="zh-CN" dirty="0" smtClean="0"/>
              <a:t>workshop</a:t>
            </a:r>
            <a:r>
              <a:rPr lang="zh-CN" altLang="en-US" dirty="0" smtClean="0"/>
              <a:t>更像一个大讲堂，不是强调研究的最新进展，而是把相关的</a:t>
            </a:r>
            <a:r>
              <a:rPr lang="en-US" altLang="zh-CN" dirty="0" smtClean="0"/>
              <a:t>topics</a:t>
            </a:r>
            <a:r>
              <a:rPr lang="zh-CN" altLang="en-US" dirty="0" smtClean="0"/>
              <a:t>做了一个全面的</a:t>
            </a:r>
            <a:r>
              <a:rPr lang="en-US" altLang="zh-CN" dirty="0" smtClean="0"/>
              <a:t>review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544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43" y="1382233"/>
            <a:ext cx="6343139" cy="383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544" y="467833"/>
            <a:ext cx="693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Presentations in Optics </a:t>
            </a:r>
            <a:r>
              <a:rPr lang="zh-CN" altLang="en-US" sz="3200" dirty="0"/>
              <a:t> </a:t>
            </a:r>
            <a:r>
              <a:rPr lang="en-US" altLang="zh-CN" sz="3200" dirty="0" smtClean="0"/>
              <a:t>session</a:t>
            </a:r>
            <a:endParaRPr lang="zh-CN" altLang="en-US" sz="3200" dirty="0"/>
          </a:p>
        </p:txBody>
      </p:sp>
      <p:sp>
        <p:nvSpPr>
          <p:cNvPr id="5" name="右箭头 4"/>
          <p:cNvSpPr/>
          <p:nvPr/>
        </p:nvSpPr>
        <p:spPr>
          <a:xfrm>
            <a:off x="6028660" y="2307265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793665" y="2137144"/>
            <a:ext cx="279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总结了加</a:t>
            </a:r>
            <a:r>
              <a:rPr lang="en-US" altLang="zh-CN" dirty="0" smtClean="0"/>
              <a:t>crab </a:t>
            </a:r>
            <a:r>
              <a:rPr lang="zh-CN" altLang="en-US" dirty="0"/>
              <a:t> </a:t>
            </a:r>
            <a:r>
              <a:rPr lang="en-US" altLang="zh-CN" dirty="0" err="1" smtClean="0"/>
              <a:t>sextupole</a:t>
            </a:r>
            <a:r>
              <a:rPr lang="zh-CN" altLang="en-US" dirty="0" smtClean="0"/>
              <a:t>以后对动力学孔径的影响</a:t>
            </a:r>
            <a:endParaRPr lang="zh-CN" altLang="en-US" dirty="0"/>
          </a:p>
        </p:txBody>
      </p:sp>
      <p:sp>
        <p:nvSpPr>
          <p:cNvPr id="8" name="右箭头 7"/>
          <p:cNvSpPr/>
          <p:nvPr/>
        </p:nvSpPr>
        <p:spPr>
          <a:xfrm>
            <a:off x="6138528" y="3299672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903533" y="3129551"/>
            <a:ext cx="2796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算了不同误差引起的发射度的变化，用的</a:t>
            </a:r>
            <a:r>
              <a:rPr lang="en-US" altLang="zh-CN" dirty="0" smtClean="0"/>
              <a:t>Anton</a:t>
            </a:r>
            <a:r>
              <a:rPr lang="zh-CN" altLang="en-US" dirty="0" smtClean="0"/>
              <a:t>的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  <p:sp>
        <p:nvSpPr>
          <p:cNvPr id="10" name="右箭头 9"/>
          <p:cNvSpPr/>
          <p:nvPr/>
        </p:nvSpPr>
        <p:spPr>
          <a:xfrm>
            <a:off x="6110167" y="4419675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875172" y="4249554"/>
            <a:ext cx="2796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报告了</a:t>
            </a:r>
            <a:r>
              <a:rPr lang="en-US" altLang="zh-CN" dirty="0" smtClean="0"/>
              <a:t>pretzel</a:t>
            </a:r>
            <a:r>
              <a:rPr lang="zh-CN" altLang="en-US" dirty="0" smtClean="0"/>
              <a:t>和</a:t>
            </a:r>
            <a:r>
              <a:rPr lang="en-US" altLang="zh-CN" dirty="0" smtClean="0"/>
              <a:t>PDR</a:t>
            </a:r>
            <a:r>
              <a:rPr lang="zh-CN" altLang="en-US" dirty="0" smtClean="0"/>
              <a:t>（感谢苏峰和毅伟提供了</a:t>
            </a:r>
            <a:r>
              <a:rPr lang="en-US" altLang="zh-CN" dirty="0" smtClean="0"/>
              <a:t>PPT</a:t>
            </a:r>
            <a:r>
              <a:rPr lang="zh-CN" altLang="en-US" dirty="0" smtClean="0"/>
              <a:t>）的最新进展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44009" y="1956391"/>
            <a:ext cx="4593265" cy="8270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96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544" y="467833"/>
            <a:ext cx="693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Presentations in Machine tuning 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session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793665" y="2137144"/>
            <a:ext cx="279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总结了</a:t>
            </a:r>
            <a:r>
              <a:rPr lang="en-US" altLang="zh-CN" dirty="0" smtClean="0"/>
              <a:t>LHC</a:t>
            </a:r>
            <a:r>
              <a:rPr lang="zh-CN" altLang="en-US" dirty="0" smtClean="0"/>
              <a:t>的束流调试方法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93665" y="3129551"/>
            <a:ext cx="279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总结了</a:t>
            </a:r>
            <a:r>
              <a:rPr lang="en-US" altLang="zh-CN" dirty="0" err="1" smtClean="0"/>
              <a:t>SuperKEKB</a:t>
            </a:r>
            <a:r>
              <a:rPr lang="zh-CN" altLang="en-US" dirty="0" smtClean="0"/>
              <a:t>束流调试的方法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1" y="1392850"/>
            <a:ext cx="6525990" cy="467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1052622" y="2948797"/>
            <a:ext cx="6092456" cy="11306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6060546" y="2151965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52622" y="1814652"/>
            <a:ext cx="6092456" cy="11306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6060546" y="3282595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>
            <a:off x="6060546" y="4708443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899990" y="4708443"/>
            <a:ext cx="279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Knobs </a:t>
            </a:r>
            <a:r>
              <a:rPr lang="en-US" altLang="zh-CN" dirty="0"/>
              <a:t> </a:t>
            </a:r>
            <a:r>
              <a:rPr lang="en-US" altLang="zh-CN" dirty="0" smtClean="0"/>
              <a:t>used in KEKB</a:t>
            </a:r>
            <a:endParaRPr lang="zh-CN" altLang="en-US" dirty="0"/>
          </a:p>
        </p:txBody>
      </p:sp>
      <p:sp>
        <p:nvSpPr>
          <p:cNvPr id="19" name="右箭头 18"/>
          <p:cNvSpPr/>
          <p:nvPr/>
        </p:nvSpPr>
        <p:spPr>
          <a:xfrm>
            <a:off x="6064084" y="5637052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7903528" y="5637052"/>
            <a:ext cx="279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误差分析，但是用的不是</a:t>
            </a:r>
            <a:r>
              <a:rPr lang="en-US" altLang="zh-CN" dirty="0" err="1" smtClean="0"/>
              <a:t>Oide</a:t>
            </a:r>
            <a:r>
              <a:rPr lang="zh-CN" altLang="en-US" dirty="0" smtClean="0"/>
              <a:t>的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125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544" y="467833"/>
            <a:ext cx="693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Presentations in Machine tuning 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session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868093" y="2783475"/>
            <a:ext cx="279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赵午</a:t>
            </a:r>
            <a:r>
              <a:rPr lang="zh-CN" altLang="en-US" dirty="0" smtClean="0"/>
              <a:t>在</a:t>
            </a:r>
            <a:r>
              <a:rPr lang="en-US" altLang="zh-CN" dirty="0" smtClean="0"/>
              <a:t>summary</a:t>
            </a:r>
            <a:r>
              <a:rPr lang="zh-CN" altLang="en-US" dirty="0" smtClean="0"/>
              <a:t>里做了很全面的总结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5" y="1473787"/>
            <a:ext cx="5434222" cy="323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右箭头 16"/>
          <p:cNvSpPr/>
          <p:nvPr/>
        </p:nvSpPr>
        <p:spPr>
          <a:xfrm>
            <a:off x="5996750" y="2920994"/>
            <a:ext cx="1414131" cy="340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22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Comments to CEPC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37491"/>
          </a:xfrm>
        </p:spPr>
        <p:txBody>
          <a:bodyPr/>
          <a:lstStyle/>
          <a:p>
            <a:r>
              <a:rPr lang="en-US" altLang="zh-CN" dirty="0" smtClean="0"/>
              <a:t>From </a:t>
            </a:r>
            <a:r>
              <a:rPr lang="en-US" altLang="zh-CN" dirty="0" err="1" smtClean="0"/>
              <a:t>Oide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Partial double ring does not solve the problem (restriction on bunch numbers) at Z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  is different for e+ and e-, for both pretzel and partial double ring, need to be studied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  Earth field is not a problem  ( with shielding and correction)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  Wiggle bend scheme doesn’t help the absolute accuracy of field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01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382</Words>
  <Application>Microsoft Office PowerPoint</Application>
  <PresentationFormat>自定义</PresentationFormat>
  <Paragraphs>48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eeFACT2016 </vt:lpstr>
      <vt:lpstr>Time and place</vt:lpstr>
      <vt:lpstr>Agenda</vt:lpstr>
      <vt:lpstr>Agenda-cont’</vt:lpstr>
      <vt:lpstr>PowerPoint 演示文稿</vt:lpstr>
      <vt:lpstr>PowerPoint 演示文稿</vt:lpstr>
      <vt:lpstr>PowerPoint 演示文稿</vt:lpstr>
      <vt:lpstr>Comments to CEPC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huiping</dc:creator>
  <cp:lastModifiedBy>lenovo</cp:lastModifiedBy>
  <cp:revision>33</cp:revision>
  <dcterms:created xsi:type="dcterms:W3CDTF">2016-10-25T09:37:32Z</dcterms:created>
  <dcterms:modified xsi:type="dcterms:W3CDTF">2016-11-03T05:14:59Z</dcterms:modified>
</cp:coreProperties>
</file>