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97" r:id="rId2"/>
    <p:sldId id="398" r:id="rId3"/>
    <p:sldId id="385" r:id="rId4"/>
    <p:sldId id="386" r:id="rId5"/>
    <p:sldId id="382" r:id="rId6"/>
    <p:sldId id="387" r:id="rId7"/>
    <p:sldId id="396" r:id="rId8"/>
    <p:sldId id="388" r:id="rId9"/>
    <p:sldId id="389" r:id="rId10"/>
    <p:sldId id="399" r:id="rId11"/>
    <p:sldId id="376" r:id="rId12"/>
  </p:sldIdLst>
  <p:sldSz cx="9144000" cy="6858000" type="screen4x3"/>
  <p:notesSz cx="6797675" cy="992822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0DF1"/>
    <a:srgbClr val="2E1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00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7BE6508-2458-4940-A066-53EAA9172520}" type="datetimeFigureOut">
              <a:rPr lang="zh-CN" altLang="en-US" smtClean="0"/>
              <a:pPr/>
              <a:t>2016-11-3</a:t>
            </a:fld>
            <a:endParaRPr lang="zh-CN" altLang="en-US"/>
          </a:p>
        </p:txBody>
      </p:sp>
      <p:sp>
        <p:nvSpPr>
          <p:cNvPr id="4" name="幻灯片图像占位符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1A78A85-7224-425D-981A-C06FE5B7B59F}" type="slidenum">
              <a:rPr lang="zh-CN" altLang="en-US" smtClean="0"/>
              <a:pPr/>
              <a:t>‹#›</a:t>
            </a:fld>
            <a:endParaRPr lang="zh-CN" altLang="en-US"/>
          </a:p>
        </p:txBody>
      </p:sp>
    </p:spTree>
    <p:extLst>
      <p:ext uri="{BB962C8B-B14F-4D97-AF65-F5344CB8AC3E}">
        <p14:creationId xmlns:p14="http://schemas.microsoft.com/office/powerpoint/2010/main" val="364362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2378171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3362361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2360596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3335113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1815352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2667649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22410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smtClean="0"/>
          </a:p>
        </p:txBody>
      </p:sp>
    </p:spTree>
    <p:extLst>
      <p:ext uri="{BB962C8B-B14F-4D97-AF65-F5344CB8AC3E}">
        <p14:creationId xmlns:p14="http://schemas.microsoft.com/office/powerpoint/2010/main" val="871002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2016-11-3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Update on pretzel scheme design</a:t>
            </a:r>
            <a:endParaRPr lang="zh-CN" altLang="en-US" dirty="0"/>
          </a:p>
        </p:txBody>
      </p:sp>
      <p:sp>
        <p:nvSpPr>
          <p:cNvPr id="3" name="副标题 2"/>
          <p:cNvSpPr>
            <a:spLocks noGrp="1"/>
          </p:cNvSpPr>
          <p:nvPr>
            <p:ph type="subTitle" idx="1"/>
          </p:nvPr>
        </p:nvSpPr>
        <p:spPr/>
        <p:txBody>
          <a:bodyPr/>
          <a:lstStyle/>
          <a:p>
            <a:r>
              <a:rPr lang="en-US" altLang="zh-CN" dirty="0" err="1" smtClean="0"/>
              <a:t>Geng</a:t>
            </a:r>
            <a:r>
              <a:rPr lang="en-US" altLang="zh-CN" dirty="0" smtClean="0"/>
              <a:t> </a:t>
            </a:r>
            <a:r>
              <a:rPr lang="en-US" altLang="zh-CN" dirty="0" err="1" smtClean="0"/>
              <a:t>Huiping</a:t>
            </a:r>
            <a:endParaRPr lang="en-US" altLang="zh-CN" dirty="0" smtClean="0"/>
          </a:p>
          <a:p>
            <a:r>
              <a:rPr lang="en-US" altLang="zh-CN" dirty="0" smtClean="0"/>
              <a:t>CEPC accelerator meeting</a:t>
            </a:r>
          </a:p>
          <a:p>
            <a:r>
              <a:rPr lang="en-US" altLang="zh-CN" dirty="0" smtClean="0"/>
              <a:t>2016.11.04</a:t>
            </a:r>
            <a:endParaRPr lang="zh-CN" altLang="en-US" dirty="0"/>
          </a:p>
        </p:txBody>
      </p:sp>
    </p:spTree>
    <p:extLst>
      <p:ext uri="{BB962C8B-B14F-4D97-AF65-F5344CB8AC3E}">
        <p14:creationId xmlns:p14="http://schemas.microsoft.com/office/powerpoint/2010/main" val="2731549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0"/>
            <a:ext cx="8229600" cy="1143000"/>
          </a:xfrm>
        </p:spPr>
        <p:txBody>
          <a:bodyPr/>
          <a:lstStyle/>
          <a:p>
            <a:pPr eaLnBrk="1" hangingPunct="1"/>
            <a:r>
              <a:rPr lang="en-US" altLang="zh-CN" b="1" dirty="0" smtClean="0">
                <a:solidFill>
                  <a:srgbClr val="1D0DF1"/>
                </a:solidFill>
              </a:rPr>
              <a:t>Summary</a:t>
            </a:r>
            <a:endParaRPr lang="zh-CN" altLang="en-US"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827584" y="1268760"/>
            <a:ext cx="7272808" cy="396044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None/>
              <a:defRPr/>
            </a:pPr>
            <a:endParaRPr lang="en-US" altLang="zh-CN" sz="2400" dirty="0" smtClean="0"/>
          </a:p>
        </p:txBody>
      </p:sp>
      <p:sp>
        <p:nvSpPr>
          <p:cNvPr id="2" name="文本框 1"/>
          <p:cNvSpPr txBox="1"/>
          <p:nvPr/>
        </p:nvSpPr>
        <p:spPr>
          <a:xfrm>
            <a:off x="827584" y="1484784"/>
            <a:ext cx="7488832" cy="1631216"/>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000" dirty="0" smtClean="0"/>
              <a:t>A </a:t>
            </a:r>
            <a:r>
              <a:rPr lang="en-US" altLang="zh-CN" sz="2000" dirty="0" smtClean="0"/>
              <a:t>multi-objective code MODE has been developed, and proved to be very effective in optimizing dynamic aperture</a:t>
            </a:r>
          </a:p>
          <a:p>
            <a:pPr marL="285750" indent="-285750">
              <a:buFont typeface="Wingdings" panose="05000000000000000000" pitchFamily="2" charset="2"/>
              <a:buChar char="Ø"/>
            </a:pPr>
            <a:r>
              <a:rPr lang="en-US" altLang="zh-CN" sz="2000" dirty="0" smtClean="0"/>
              <a:t>The dynamic aperture of single ring has been greatly improved, but has not reached ±2% </a:t>
            </a:r>
            <a:r>
              <a:rPr lang="en-US" altLang="zh-CN" sz="2000" dirty="0"/>
              <a:t>momentum spread </a:t>
            </a:r>
            <a:endParaRPr lang="en-US" altLang="zh-CN" sz="2000" dirty="0" smtClean="0"/>
          </a:p>
          <a:p>
            <a:pPr marL="285750" indent="-285750">
              <a:buFont typeface="Wingdings" panose="05000000000000000000" pitchFamily="2" charset="2"/>
              <a:buChar char="Ø"/>
            </a:pPr>
            <a:r>
              <a:rPr lang="en-US" altLang="zh-CN" sz="2000" dirty="0" smtClean="0"/>
              <a:t>Optimization </a:t>
            </a:r>
            <a:r>
              <a:rPr lang="en-US" altLang="zh-CN" sz="2000" dirty="0" smtClean="0"/>
              <a:t>work are still going on……</a:t>
            </a:r>
            <a:endParaRPr lang="zh-CN" altLang="en-US" sz="2000" dirty="0"/>
          </a:p>
        </p:txBody>
      </p:sp>
    </p:spTree>
    <p:extLst>
      <p:ext uri="{BB962C8B-B14F-4D97-AF65-F5344CB8AC3E}">
        <p14:creationId xmlns:p14="http://schemas.microsoft.com/office/powerpoint/2010/main" val="673985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691680" y="2276872"/>
            <a:ext cx="5760640" cy="1569660"/>
          </a:xfrm>
          <a:prstGeom prst="rect">
            <a:avLst/>
          </a:prstGeom>
          <a:noFill/>
        </p:spPr>
        <p:txBody>
          <a:bodyPr wrap="square" rtlCol="0">
            <a:spAutoFit/>
          </a:bodyPr>
          <a:lstStyle/>
          <a:p>
            <a:r>
              <a:rPr lang="en-US" altLang="zh-CN" sz="9600" dirty="0" smtClean="0"/>
              <a:t>Thank you !</a:t>
            </a:r>
            <a:endParaRPr lang="zh-CN" altLang="en-US" sz="9600" dirty="0"/>
          </a:p>
        </p:txBody>
      </p:sp>
    </p:spTree>
    <p:extLst>
      <p:ext uri="{BB962C8B-B14F-4D97-AF65-F5344CB8AC3E}">
        <p14:creationId xmlns:p14="http://schemas.microsoft.com/office/powerpoint/2010/main" val="1343492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Outline</a:t>
            </a:r>
            <a:endParaRPr lang="zh-CN" altLang="en-US" b="1" dirty="0"/>
          </a:p>
        </p:txBody>
      </p:sp>
      <p:sp>
        <p:nvSpPr>
          <p:cNvPr id="3" name="内容占位符 2"/>
          <p:cNvSpPr>
            <a:spLocks noGrp="1"/>
          </p:cNvSpPr>
          <p:nvPr>
            <p:ph idx="1"/>
          </p:nvPr>
        </p:nvSpPr>
        <p:spPr/>
        <p:txBody>
          <a:bodyPr/>
          <a:lstStyle/>
          <a:p>
            <a:pPr>
              <a:buFont typeface="Wingdings" panose="05000000000000000000" pitchFamily="2" charset="2"/>
              <a:buChar char="Ø"/>
            </a:pPr>
            <a:r>
              <a:rPr lang="en-US" altLang="zh-CN" b="1" dirty="0" smtClean="0"/>
              <a:t> Pretzel </a:t>
            </a:r>
            <a:r>
              <a:rPr lang="en-US" altLang="zh-CN" b="1" dirty="0" smtClean="0"/>
              <a:t>scheme design</a:t>
            </a:r>
          </a:p>
          <a:p>
            <a:pPr>
              <a:buFont typeface="Wingdings" panose="05000000000000000000" pitchFamily="2" charset="2"/>
              <a:buChar char="Ø"/>
            </a:pPr>
            <a:r>
              <a:rPr lang="en-US" altLang="zh-CN" b="1" dirty="0" smtClean="0"/>
              <a:t> </a:t>
            </a:r>
            <a:r>
              <a:rPr lang="en-US" altLang="zh-CN" b="1" dirty="0" smtClean="0"/>
              <a:t>Issues and correction</a:t>
            </a:r>
          </a:p>
          <a:p>
            <a:pPr>
              <a:buFont typeface="Wingdings" panose="05000000000000000000" pitchFamily="2" charset="2"/>
              <a:buChar char="Ø"/>
            </a:pPr>
            <a:r>
              <a:rPr lang="en-US" altLang="zh-CN" b="1" dirty="0" smtClean="0"/>
              <a:t> DA w/o FFS</a:t>
            </a:r>
          </a:p>
          <a:p>
            <a:pPr>
              <a:buFont typeface="Wingdings" panose="05000000000000000000" pitchFamily="2" charset="2"/>
              <a:buChar char="Ø"/>
            </a:pPr>
            <a:r>
              <a:rPr lang="en-US" altLang="zh-CN" b="1" dirty="0"/>
              <a:t> </a:t>
            </a:r>
            <a:r>
              <a:rPr lang="en-US" altLang="zh-CN" b="1" dirty="0" smtClean="0"/>
              <a:t>DA w/ FFS</a:t>
            </a:r>
            <a:endParaRPr lang="en-US" altLang="zh-CN" b="1" dirty="0" smtClean="0"/>
          </a:p>
          <a:p>
            <a:pPr>
              <a:buFont typeface="Wingdings" panose="05000000000000000000" pitchFamily="2" charset="2"/>
              <a:buChar char="Ø"/>
            </a:pPr>
            <a:r>
              <a:rPr lang="en-US" altLang="zh-CN" b="1" dirty="0" smtClean="0"/>
              <a:t> Summary</a:t>
            </a:r>
          </a:p>
        </p:txBody>
      </p:sp>
      <p:cxnSp>
        <p:nvCxnSpPr>
          <p:cNvPr id="4" name="直接连接符 3"/>
          <p:cNvCxnSpPr/>
          <p:nvPr/>
        </p:nvCxnSpPr>
        <p:spPr>
          <a:xfrm>
            <a:off x="827584" y="1196752"/>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6696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0"/>
            <a:ext cx="8229600" cy="1143000"/>
          </a:xfrm>
        </p:spPr>
        <p:txBody>
          <a:bodyPr/>
          <a:lstStyle/>
          <a:p>
            <a:pPr eaLnBrk="1" hangingPunct="1"/>
            <a:r>
              <a:rPr lang="en-US" altLang="zh-CN" b="1" dirty="0" smtClean="0">
                <a:solidFill>
                  <a:srgbClr val="1D0DF1"/>
                </a:solidFill>
              </a:rPr>
              <a:t>Pretzel orbit design</a:t>
            </a:r>
            <a:endParaRPr lang="zh-CN" altLang="en-US" b="1" dirty="0" smtClean="0">
              <a:solidFill>
                <a:srgbClr val="1D0DF1"/>
              </a:solidFill>
            </a:endParaRPr>
          </a:p>
        </p:txBody>
      </p:sp>
      <p:cxnSp>
        <p:nvCxnSpPr>
          <p:cNvPr id="8" name="直接连接符 7"/>
          <p:cNvCxnSpPr/>
          <p:nvPr/>
        </p:nvCxnSpPr>
        <p:spPr>
          <a:xfrm>
            <a:off x="827584" y="980728"/>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9" name="内容占位符 2"/>
          <p:cNvSpPr txBox="1">
            <a:spLocks/>
          </p:cNvSpPr>
          <p:nvPr/>
        </p:nvSpPr>
        <p:spPr>
          <a:xfrm>
            <a:off x="827584" y="1124744"/>
            <a:ext cx="7344816" cy="2736304"/>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Font typeface="Wingdings" panose="05000000000000000000" pitchFamily="2" charset="2"/>
              <a:buChar char="Ø"/>
              <a:defRPr/>
            </a:pPr>
            <a:r>
              <a:rPr lang="en-US" altLang="zh-CN" sz="2400" dirty="0" smtClean="0"/>
              <a:t>60/60 degree phase advance FODO cells, with interleaved </a:t>
            </a:r>
            <a:r>
              <a:rPr lang="en-US" altLang="zh-CN" sz="2400" dirty="0" err="1" smtClean="0"/>
              <a:t>sextupoles</a:t>
            </a:r>
            <a:endParaRPr lang="en-US" altLang="zh-CN" sz="2400" dirty="0" smtClean="0"/>
          </a:p>
          <a:p>
            <a:pPr fontAlgn="auto">
              <a:spcAft>
                <a:spcPts val="0"/>
              </a:spcAft>
              <a:buFont typeface="Wingdings" panose="05000000000000000000" pitchFamily="2" charset="2"/>
              <a:buChar char="Ø"/>
              <a:defRPr/>
            </a:pPr>
            <a:r>
              <a:rPr lang="en-US" altLang="zh-CN" sz="2400" dirty="0" smtClean="0"/>
              <a:t>Designed for 50 bunches/beam, every 4pi phase advance has one collision point</a:t>
            </a:r>
          </a:p>
          <a:p>
            <a:pPr fontAlgn="auto">
              <a:spcAft>
                <a:spcPts val="0"/>
              </a:spcAft>
              <a:buFont typeface="Wingdings" panose="05000000000000000000" pitchFamily="2" charset="2"/>
              <a:buChar char="Ø"/>
              <a:defRPr/>
            </a:pPr>
            <a:r>
              <a:rPr lang="en-US" altLang="zh-CN" sz="2400" dirty="0" smtClean="0"/>
              <a:t>Horizontal separation is adopted to avoid big coupling</a:t>
            </a:r>
          </a:p>
          <a:p>
            <a:pPr fontAlgn="auto">
              <a:spcAft>
                <a:spcPts val="0"/>
              </a:spcAft>
              <a:buFont typeface="Wingdings" panose="05000000000000000000" pitchFamily="2" charset="2"/>
              <a:buChar char="Ø"/>
              <a:defRPr/>
            </a:pPr>
            <a:r>
              <a:rPr lang="en-US" altLang="zh-CN" sz="2400" dirty="0" smtClean="0"/>
              <a:t>No off-center orbit in RF section to avoid beam instability and HOM in the </a:t>
            </a:r>
            <a:r>
              <a:rPr lang="en-US" altLang="zh-CN" sz="2400" dirty="0"/>
              <a:t>c</a:t>
            </a:r>
            <a:r>
              <a:rPr lang="en-US" altLang="zh-CN" sz="2400" dirty="0" smtClean="0"/>
              <a:t>avity</a:t>
            </a:r>
          </a:p>
          <a:p>
            <a:pPr fontAlgn="auto">
              <a:spcAft>
                <a:spcPts val="0"/>
              </a:spcAft>
              <a:buFont typeface="Wingdings" panose="05000000000000000000" pitchFamily="2" charset="2"/>
              <a:buChar char="Ø"/>
              <a:defRPr/>
            </a:pPr>
            <a:r>
              <a:rPr lang="en-US" altLang="zh-CN" sz="2400" dirty="0" smtClean="0"/>
              <a:t>One pair of electrostatic separators for each arc</a:t>
            </a:r>
          </a:p>
          <a:p>
            <a:pPr fontAlgn="auto">
              <a:spcAft>
                <a:spcPts val="0"/>
              </a:spcAft>
              <a:buFont typeface="Wingdings" panose="05000000000000000000" pitchFamily="2" charset="2"/>
              <a:buChar char="Ø"/>
              <a:defRPr/>
            </a:pPr>
            <a:r>
              <a:rPr lang="en-US" altLang="zh-CN" sz="2400" dirty="0" smtClean="0"/>
              <a:t>For each arc, the first separator will be placed before the first parasitic collision point in this region to generate the orbit,  and the second separator will be placed after the last collision point in this region to remove the orbit</a:t>
            </a:r>
          </a:p>
          <a:p>
            <a:pPr fontAlgn="auto">
              <a:spcAft>
                <a:spcPts val="0"/>
              </a:spcAft>
              <a:buFont typeface="Wingdings" panose="05000000000000000000" pitchFamily="2" charset="2"/>
              <a:buChar char="Ø"/>
              <a:defRPr/>
            </a:pPr>
            <a:endParaRPr lang="en-US" altLang="zh-CN" sz="2400" dirty="0" smtClean="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3841596"/>
            <a:ext cx="2664296" cy="27557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3743102"/>
            <a:ext cx="4523868" cy="30702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1251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99392"/>
            <a:ext cx="8229600" cy="1143000"/>
          </a:xfrm>
        </p:spPr>
        <p:txBody>
          <a:bodyPr/>
          <a:lstStyle/>
          <a:p>
            <a:r>
              <a:rPr lang="en-US" altLang="zh-CN" b="1" dirty="0">
                <a:solidFill>
                  <a:srgbClr val="1D0DF1"/>
                </a:solidFill>
              </a:rPr>
              <a:t>Issues </a:t>
            </a:r>
            <a:r>
              <a:rPr lang="en-US" altLang="zh-CN" b="1" dirty="0" smtClean="0">
                <a:solidFill>
                  <a:srgbClr val="1D0DF1"/>
                </a:solidFill>
              </a:rPr>
              <a:t>with pretzel orbit </a:t>
            </a:r>
            <a:endParaRPr lang="zh-CN" altLang="en-US" b="1" dirty="0" smtClean="0">
              <a:solidFill>
                <a:srgbClr val="1D0DF1"/>
              </a:solidFill>
            </a:endParaRPr>
          </a:p>
        </p:txBody>
      </p:sp>
      <p:cxnSp>
        <p:nvCxnSpPr>
          <p:cNvPr id="8" name="直接连接符 7"/>
          <p:cNvCxnSpPr/>
          <p:nvPr/>
        </p:nvCxnSpPr>
        <p:spPr>
          <a:xfrm>
            <a:off x="827584" y="836712"/>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827584" y="1723586"/>
            <a:ext cx="7344816" cy="48127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Font typeface="Wingdings" panose="05000000000000000000" pitchFamily="2" charset="2"/>
              <a:buChar char="Ø"/>
              <a:defRPr/>
            </a:pPr>
            <a:r>
              <a:rPr lang="en-US" altLang="zh-CN" sz="2000" dirty="0" smtClean="0"/>
              <a:t>Estimation of dipole field strength in </a:t>
            </a:r>
            <a:r>
              <a:rPr lang="en-US" altLang="zh-CN" sz="2000" dirty="0" err="1" smtClean="0"/>
              <a:t>quadrupole</a:t>
            </a:r>
            <a:endParaRPr lang="en-US" altLang="zh-CN" sz="2000" dirty="0"/>
          </a:p>
        </p:txBody>
      </p:sp>
      <p:sp>
        <p:nvSpPr>
          <p:cNvPr id="5" name="内容占位符 2"/>
          <p:cNvSpPr txBox="1">
            <a:spLocks/>
          </p:cNvSpPr>
          <p:nvPr/>
        </p:nvSpPr>
        <p:spPr>
          <a:xfrm>
            <a:off x="847090" y="3356992"/>
            <a:ext cx="7344816" cy="576064"/>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Font typeface="Wingdings" panose="05000000000000000000" pitchFamily="2" charset="2"/>
              <a:buChar char="Ø"/>
              <a:defRPr/>
            </a:pPr>
            <a:r>
              <a:rPr lang="en-US" altLang="zh-CN" sz="2000" dirty="0" smtClean="0"/>
              <a:t>Estimation of </a:t>
            </a:r>
            <a:r>
              <a:rPr lang="en-US" altLang="zh-CN" sz="2000" dirty="0" err="1" smtClean="0"/>
              <a:t>quadrupole</a:t>
            </a:r>
            <a:r>
              <a:rPr lang="en-US" altLang="zh-CN" sz="2000" dirty="0" smtClean="0"/>
              <a:t> field strength in </a:t>
            </a:r>
            <a:r>
              <a:rPr lang="en-US" altLang="zh-CN" sz="2000" dirty="0" err="1" smtClean="0"/>
              <a:t>sextupole</a:t>
            </a:r>
            <a:endParaRPr lang="en-US" altLang="zh-CN" sz="20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2177707"/>
            <a:ext cx="3720281" cy="1107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2919" y="3789040"/>
            <a:ext cx="3533427" cy="22391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4771769" y="2817245"/>
            <a:ext cx="4104456" cy="400110"/>
          </a:xfrm>
          <a:prstGeom prst="rect">
            <a:avLst/>
          </a:prstGeom>
          <a:noFill/>
        </p:spPr>
        <p:txBody>
          <a:bodyPr wrap="square" rtlCol="0">
            <a:spAutoFit/>
          </a:bodyPr>
          <a:lstStyle/>
          <a:p>
            <a:r>
              <a:rPr lang="en-US" altLang="zh-CN" sz="2000" b="1" dirty="0" smtClean="0">
                <a:solidFill>
                  <a:srgbClr val="FF0000"/>
                </a:solidFill>
              </a:rPr>
              <a:t>Dipole field of the ring 0.066T.</a:t>
            </a:r>
            <a:endParaRPr lang="zh-CN" altLang="en-US" sz="2000" b="1" dirty="0">
              <a:solidFill>
                <a:srgbClr val="FF0000"/>
              </a:solidFill>
            </a:endParaRPr>
          </a:p>
        </p:txBody>
      </p:sp>
      <p:sp>
        <p:nvSpPr>
          <p:cNvPr id="3" name="右箭头 2"/>
          <p:cNvSpPr/>
          <p:nvPr/>
        </p:nvSpPr>
        <p:spPr>
          <a:xfrm>
            <a:off x="4254794" y="2929870"/>
            <a:ext cx="360040" cy="206381"/>
          </a:xfrm>
          <a:prstGeom prst="rightArrow">
            <a:avLst/>
          </a:prstGeom>
          <a:solidFill>
            <a:srgbClr val="2E1FF3"/>
          </a:solidFill>
          <a:ln>
            <a:solidFill>
              <a:srgbClr val="1D0D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0" name="TextBox 9"/>
          <p:cNvSpPr txBox="1"/>
          <p:nvPr/>
        </p:nvSpPr>
        <p:spPr>
          <a:xfrm>
            <a:off x="4979913" y="4449306"/>
            <a:ext cx="3888432" cy="707886"/>
          </a:xfrm>
          <a:prstGeom prst="rect">
            <a:avLst/>
          </a:prstGeom>
          <a:noFill/>
        </p:spPr>
        <p:txBody>
          <a:bodyPr wrap="square" rtlCol="0">
            <a:spAutoFit/>
          </a:bodyPr>
          <a:lstStyle/>
          <a:p>
            <a:r>
              <a:rPr lang="en-US" altLang="zh-CN" sz="2000" b="1" dirty="0" err="1" smtClean="0">
                <a:solidFill>
                  <a:srgbClr val="FF0000"/>
                </a:solidFill>
              </a:rPr>
              <a:t>Quadrupole</a:t>
            </a:r>
            <a:r>
              <a:rPr lang="en-US" altLang="zh-CN" sz="2000" b="1" dirty="0" smtClean="0">
                <a:solidFill>
                  <a:srgbClr val="FF0000"/>
                </a:solidFill>
              </a:rPr>
              <a:t>  field of the ring </a:t>
            </a:r>
            <a:r>
              <a:rPr lang="en-US" altLang="zh-CN" sz="2000" b="1" i="1" dirty="0" smtClean="0">
                <a:solidFill>
                  <a:srgbClr val="FF0000"/>
                </a:solidFill>
              </a:rPr>
              <a:t>K</a:t>
            </a:r>
            <a:r>
              <a:rPr lang="en-US" altLang="zh-CN" sz="2000" b="1" i="1" baseline="-25000" dirty="0" smtClean="0">
                <a:solidFill>
                  <a:srgbClr val="FF0000"/>
                </a:solidFill>
              </a:rPr>
              <a:t>1</a:t>
            </a:r>
            <a:r>
              <a:rPr lang="en-US" altLang="zh-CN" sz="2000" b="1" dirty="0" smtClean="0">
                <a:solidFill>
                  <a:srgbClr val="FF0000"/>
                </a:solidFill>
              </a:rPr>
              <a:t>=0.022.</a:t>
            </a:r>
            <a:endParaRPr lang="zh-CN" altLang="en-US" sz="2000" b="1" dirty="0">
              <a:solidFill>
                <a:srgbClr val="FF0000"/>
              </a:solidFill>
            </a:endParaRPr>
          </a:p>
        </p:txBody>
      </p:sp>
      <p:sp>
        <p:nvSpPr>
          <p:cNvPr id="11" name="右箭头 10"/>
          <p:cNvSpPr/>
          <p:nvPr/>
        </p:nvSpPr>
        <p:spPr>
          <a:xfrm>
            <a:off x="4254794" y="4628836"/>
            <a:ext cx="360040" cy="206381"/>
          </a:xfrm>
          <a:prstGeom prst="rightArrow">
            <a:avLst/>
          </a:prstGeom>
          <a:solidFill>
            <a:srgbClr val="2E1FF3"/>
          </a:solidFill>
          <a:ln>
            <a:solidFill>
              <a:srgbClr val="1D0D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2" name="右箭头 11"/>
          <p:cNvSpPr/>
          <p:nvPr/>
        </p:nvSpPr>
        <p:spPr>
          <a:xfrm>
            <a:off x="4523949" y="5517232"/>
            <a:ext cx="360040" cy="206381"/>
          </a:xfrm>
          <a:prstGeom prst="rightArrow">
            <a:avLst/>
          </a:prstGeom>
          <a:solidFill>
            <a:srgbClr val="2E1FF3"/>
          </a:solidFill>
          <a:ln>
            <a:solidFill>
              <a:srgbClr val="1D0D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3" name="TextBox 12"/>
          <p:cNvSpPr txBox="1"/>
          <p:nvPr/>
        </p:nvSpPr>
        <p:spPr>
          <a:xfrm>
            <a:off x="5115673" y="5229200"/>
            <a:ext cx="2768695" cy="707886"/>
          </a:xfrm>
          <a:prstGeom prst="rect">
            <a:avLst/>
          </a:prstGeom>
          <a:noFill/>
        </p:spPr>
        <p:txBody>
          <a:bodyPr wrap="square" rtlCol="0">
            <a:spAutoFit/>
          </a:bodyPr>
          <a:lstStyle/>
          <a:p>
            <a:r>
              <a:rPr lang="en-US" altLang="zh-CN" sz="2000" b="1" dirty="0" smtClean="0">
                <a:solidFill>
                  <a:srgbClr val="FF0000"/>
                </a:solidFill>
              </a:rPr>
              <a:t>Dipole field of the ring 0.066T.</a:t>
            </a:r>
            <a:endParaRPr lang="zh-CN" altLang="en-US" sz="2000" b="1" dirty="0">
              <a:solidFill>
                <a:srgbClr val="FF0000"/>
              </a:solidFill>
            </a:endParaRPr>
          </a:p>
        </p:txBody>
      </p:sp>
      <p:sp>
        <p:nvSpPr>
          <p:cNvPr id="4" name="TextBox 3"/>
          <p:cNvSpPr txBox="1"/>
          <p:nvPr/>
        </p:nvSpPr>
        <p:spPr>
          <a:xfrm>
            <a:off x="1115616" y="6028171"/>
            <a:ext cx="7464875" cy="707886"/>
          </a:xfrm>
          <a:prstGeom prst="rect">
            <a:avLst/>
          </a:prstGeom>
          <a:noFill/>
        </p:spPr>
        <p:txBody>
          <a:bodyPr wrap="square" rtlCol="0">
            <a:spAutoFit/>
          </a:bodyPr>
          <a:lstStyle/>
          <a:p>
            <a:r>
              <a:rPr lang="en-US" altLang="zh-CN" sz="2000" dirty="0" smtClean="0">
                <a:solidFill>
                  <a:srgbClr val="1D0DF1"/>
                </a:solidFill>
              </a:rPr>
              <a:t>This will break the periodicity of  the beta function, especially the dispersion function, thus degrade the dynamic aperture.</a:t>
            </a:r>
            <a:endParaRPr lang="zh-CN" altLang="en-US" sz="2000" dirty="0">
              <a:solidFill>
                <a:srgbClr val="1D0DF1"/>
              </a:solidFill>
            </a:endParaRPr>
          </a:p>
        </p:txBody>
      </p:sp>
      <p:sp>
        <p:nvSpPr>
          <p:cNvPr id="6" name="文本框 5"/>
          <p:cNvSpPr txBox="1"/>
          <p:nvPr/>
        </p:nvSpPr>
        <p:spPr>
          <a:xfrm>
            <a:off x="539552" y="836712"/>
            <a:ext cx="8496944" cy="846434"/>
          </a:xfrm>
          <a:prstGeom prst="rect">
            <a:avLst/>
          </a:prstGeom>
          <a:noFill/>
        </p:spPr>
        <p:txBody>
          <a:bodyPr wrap="square" rtlCol="0">
            <a:spAutoFit/>
          </a:bodyPr>
          <a:lstStyle/>
          <a:p>
            <a:r>
              <a:rPr lang="en-US" altLang="zh-CN" sz="2400" dirty="0" smtClean="0"/>
              <a:t>Beam with off centered orbit will see extra field in quadrupoles and </a:t>
            </a:r>
            <a:r>
              <a:rPr lang="en-US" altLang="zh-CN" sz="2400" dirty="0" err="1" smtClean="0"/>
              <a:t>sextupoles</a:t>
            </a:r>
            <a:r>
              <a:rPr lang="en-US" altLang="zh-CN" sz="2400" dirty="0" smtClean="0"/>
              <a:t>.</a:t>
            </a:r>
            <a:endParaRPr lang="zh-CN" altLang="en-US" sz="2400" dirty="0"/>
          </a:p>
        </p:txBody>
      </p:sp>
    </p:spTree>
    <p:extLst>
      <p:ext uri="{BB962C8B-B14F-4D97-AF65-F5344CB8AC3E}">
        <p14:creationId xmlns:p14="http://schemas.microsoft.com/office/powerpoint/2010/main" val="1565186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0"/>
            <a:ext cx="8229600" cy="1143000"/>
          </a:xfrm>
        </p:spPr>
        <p:txBody>
          <a:bodyPr>
            <a:normAutofit fontScale="90000"/>
          </a:bodyPr>
          <a:lstStyle/>
          <a:p>
            <a:pPr eaLnBrk="1" hangingPunct="1"/>
            <a:r>
              <a:rPr lang="en-US" altLang="zh-CN" b="1" dirty="0" smtClean="0">
                <a:solidFill>
                  <a:srgbClr val="1D0DF1"/>
                </a:solidFill>
              </a:rPr>
              <a:t>Correction of off-center-orbit effects</a:t>
            </a:r>
            <a:endParaRPr lang="zh-CN" altLang="en-US"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2915" y="2708920"/>
            <a:ext cx="4707478" cy="3549651"/>
          </a:xfrm>
          <a:prstGeom prst="rect">
            <a:avLst/>
          </a:prstGeom>
          <a:noFill/>
          <a:ln w="127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内容占位符 2"/>
          <p:cNvSpPr txBox="1">
            <a:spLocks/>
          </p:cNvSpPr>
          <p:nvPr/>
        </p:nvSpPr>
        <p:spPr>
          <a:xfrm>
            <a:off x="639247" y="1250236"/>
            <a:ext cx="8022514" cy="158409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Font typeface="Wingdings" panose="05000000000000000000" pitchFamily="2" charset="2"/>
              <a:buChar char="Ø"/>
              <a:defRPr/>
            </a:pPr>
            <a:r>
              <a:rPr lang="en-US" altLang="zh-CN" sz="2400" dirty="0" smtClean="0"/>
              <a:t>A new periodic solution can be found by grouping  12 FODO cells together as one new period</a:t>
            </a:r>
          </a:p>
          <a:p>
            <a:pPr fontAlgn="auto">
              <a:spcAft>
                <a:spcPts val="0"/>
              </a:spcAft>
              <a:buFont typeface="Wingdings" panose="05000000000000000000" pitchFamily="2" charset="2"/>
              <a:buChar char="Ø"/>
              <a:defRPr/>
            </a:pPr>
            <a:r>
              <a:rPr lang="en-US" altLang="zh-CN" sz="2400" dirty="0" smtClean="0"/>
              <a:t>The maximum adjustment of quadrupole</a:t>
            </a:r>
            <a:r>
              <a:rPr lang="en-US" altLang="zh-CN" sz="2400" dirty="0"/>
              <a:t> </a:t>
            </a:r>
            <a:r>
              <a:rPr lang="en-US" altLang="zh-CN" sz="2400" dirty="0" smtClean="0"/>
              <a:t>strength is  ~X%</a:t>
            </a:r>
            <a:endParaRPr lang="en-US" altLang="zh-CN" sz="2400" dirty="0"/>
          </a:p>
        </p:txBody>
      </p:sp>
      <p:sp>
        <p:nvSpPr>
          <p:cNvPr id="2" name="文本框 1"/>
          <p:cNvSpPr txBox="1"/>
          <p:nvPr/>
        </p:nvSpPr>
        <p:spPr>
          <a:xfrm>
            <a:off x="683568" y="2708920"/>
            <a:ext cx="3823674" cy="3693319"/>
          </a:xfrm>
          <a:prstGeom prst="rect">
            <a:avLst/>
          </a:prstGeom>
          <a:noFill/>
        </p:spPr>
        <p:txBody>
          <a:bodyPr wrap="square" rtlCol="0">
            <a:spAutoFit/>
          </a:bodyPr>
          <a:lstStyle/>
          <a:p>
            <a:pPr>
              <a:buFont typeface="Wingdings" pitchFamily="2" charset="2"/>
              <a:buChar char="Ø"/>
              <a:defRPr/>
            </a:pPr>
            <a:r>
              <a:rPr lang="en-US" altLang="zh-CN" sz="2400" dirty="0"/>
              <a:t>The distortion of pretzel orbit effects on beta </a:t>
            </a:r>
            <a:r>
              <a:rPr lang="en-US" altLang="zh-CN" sz="2400" dirty="0" smtClean="0"/>
              <a:t>and dispersion </a:t>
            </a:r>
            <a:r>
              <a:rPr lang="en-US" altLang="zh-CN" sz="2400" dirty="0"/>
              <a:t>functions</a:t>
            </a:r>
          </a:p>
          <a:p>
            <a:pPr>
              <a:defRPr/>
            </a:pPr>
            <a:r>
              <a:rPr lang="en-US" altLang="zh-CN" sz="2400" dirty="0" smtClean="0"/>
              <a:t>can </a:t>
            </a:r>
            <a:r>
              <a:rPr lang="en-US" altLang="zh-CN" sz="2400" dirty="0"/>
              <a:t>be </a:t>
            </a:r>
            <a:r>
              <a:rPr lang="en-US" altLang="zh-CN" sz="2400" dirty="0" smtClean="0"/>
              <a:t>mitigated </a:t>
            </a:r>
            <a:r>
              <a:rPr lang="en-US" altLang="zh-CN" sz="2400" dirty="0"/>
              <a:t>by making quadrupoles individually adjustable, which can be done by adding shunts on each </a:t>
            </a:r>
            <a:r>
              <a:rPr lang="en-US" altLang="zh-CN" sz="2400" dirty="0" smtClean="0"/>
              <a:t>quadrupoles almost without increasing the cost</a:t>
            </a:r>
            <a:endParaRPr lang="en-US" altLang="zh-CN" sz="2400" dirty="0"/>
          </a:p>
          <a:p>
            <a:endParaRPr lang="zh-CN" altLang="en-US" dirty="0"/>
          </a:p>
        </p:txBody>
      </p:sp>
    </p:spTree>
    <p:extLst>
      <p:ext uri="{BB962C8B-B14F-4D97-AF65-F5344CB8AC3E}">
        <p14:creationId xmlns:p14="http://schemas.microsoft.com/office/powerpoint/2010/main" val="1530137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500034" y="0"/>
            <a:ext cx="8229600" cy="1143000"/>
          </a:xfrm>
        </p:spPr>
        <p:txBody>
          <a:bodyPr>
            <a:normAutofit fontScale="90000"/>
          </a:bodyPr>
          <a:lstStyle/>
          <a:p>
            <a:pPr eaLnBrk="1" hangingPunct="1"/>
            <a:r>
              <a:rPr lang="en-US" altLang="zh-CN" b="1" dirty="0" smtClean="0">
                <a:solidFill>
                  <a:srgbClr val="1D0DF1"/>
                </a:solidFill>
              </a:rPr>
              <a:t>Lattice after correction of pretzel orbit effects</a:t>
            </a:r>
            <a:endParaRPr lang="zh-CN" altLang="en-US"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572332" y="1196752"/>
            <a:ext cx="8248140" cy="2016224"/>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itchFamily="2" charset="2"/>
              <a:buChar char="Ø"/>
              <a:defRPr/>
            </a:pPr>
            <a:r>
              <a:rPr lang="en-US" altLang="zh-CN" sz="2400" dirty="0" smtClean="0"/>
              <a:t>After correction, the orbit and dispersion function regains periodicity, but the beta functions still have some beating</a:t>
            </a:r>
          </a:p>
          <a:p>
            <a:pPr>
              <a:buFont typeface="Wingdings" pitchFamily="2" charset="2"/>
              <a:buChar char="Ø"/>
              <a:defRPr/>
            </a:pPr>
            <a:r>
              <a:rPr lang="en-US" altLang="zh-CN" sz="2400" dirty="0" smtClean="0"/>
              <a:t>We suspect the beta beating comes from the asymmetric layout of </a:t>
            </a:r>
            <a:r>
              <a:rPr lang="en-US" altLang="zh-CN" sz="2400" dirty="0" err="1" smtClean="0"/>
              <a:t>sextupoles</a:t>
            </a:r>
            <a:r>
              <a:rPr lang="en-US" altLang="zh-CN" sz="2400" dirty="0" smtClean="0"/>
              <a:t> relative to quadrupoles</a:t>
            </a:r>
          </a:p>
          <a:p>
            <a:pPr marL="0" indent="0">
              <a:buNone/>
              <a:defRPr/>
            </a:pPr>
            <a:endParaRPr lang="en-US" altLang="zh-CN" sz="2400" dirty="0"/>
          </a:p>
        </p:txBody>
      </p:sp>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8050" y="2996952"/>
            <a:ext cx="5832648" cy="360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550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107504" y="0"/>
            <a:ext cx="8229600" cy="1143000"/>
          </a:xfrm>
        </p:spPr>
        <p:txBody>
          <a:bodyPr>
            <a:normAutofit/>
          </a:bodyPr>
          <a:lstStyle/>
          <a:p>
            <a:pPr eaLnBrk="1" hangingPunct="1"/>
            <a:r>
              <a:rPr lang="en-US" altLang="zh-CN" b="1" dirty="0" smtClean="0">
                <a:solidFill>
                  <a:srgbClr val="1D0DF1"/>
                </a:solidFill>
              </a:rPr>
              <a:t>DA w/ pretzel (no FFS)</a:t>
            </a:r>
            <a:endParaRPr lang="zh-CN" altLang="en-US"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572332" y="1196752"/>
            <a:ext cx="7744084" cy="2160240"/>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itchFamily="2" charset="2"/>
              <a:buChar char="Ø"/>
              <a:defRPr/>
            </a:pPr>
            <a:r>
              <a:rPr lang="en-US" altLang="zh-CN" sz="2400" dirty="0" smtClean="0"/>
              <a:t>We use a Multi-Objective optimization by Differential Evolution(MODE, developed by Y. Zhang) code to optimize the dynamic aperture</a:t>
            </a:r>
          </a:p>
          <a:p>
            <a:pPr>
              <a:buFont typeface="Wingdings" pitchFamily="2" charset="2"/>
              <a:buChar char="Ø"/>
              <a:defRPr/>
            </a:pPr>
            <a:r>
              <a:rPr lang="en-US" altLang="zh-CN" sz="2400" dirty="0" smtClean="0"/>
              <a:t>Before adding pretzel orbit, the DA is</a:t>
            </a:r>
            <a:r>
              <a:rPr lang="en-US" altLang="zh-CN" sz="2400" dirty="0"/>
              <a:t>: </a:t>
            </a:r>
            <a:r>
              <a:rPr lang="en-US" altLang="zh-CN" sz="2400" dirty="0" smtClean="0"/>
              <a:t>~40</a:t>
            </a:r>
            <a:r>
              <a:rPr lang="en-US" altLang="zh-CN" sz="2400" dirty="0" smtClean="0">
                <a:latin typeface="Symbol" panose="05050102010706020507" pitchFamily="18" charset="2"/>
              </a:rPr>
              <a:t>s</a:t>
            </a:r>
            <a:r>
              <a:rPr lang="en-US" altLang="zh-CN" sz="2400" dirty="0" smtClean="0"/>
              <a:t>x/600</a:t>
            </a:r>
            <a:r>
              <a:rPr lang="en-US" altLang="zh-CN" sz="2400" dirty="0" smtClean="0">
                <a:latin typeface="Symbol" panose="05050102010706020507" pitchFamily="18" charset="2"/>
              </a:rPr>
              <a:t>s</a:t>
            </a:r>
            <a:r>
              <a:rPr lang="en-US" altLang="zh-CN" sz="2400" dirty="0" smtClean="0"/>
              <a:t>y </a:t>
            </a:r>
            <a:r>
              <a:rPr lang="en-US" altLang="zh-CN" sz="2400" dirty="0"/>
              <a:t>@0.0% </a:t>
            </a:r>
            <a:r>
              <a:rPr lang="en-US" altLang="zh-CN" sz="2400" dirty="0" err="1" smtClean="0"/>
              <a:t>dp</a:t>
            </a:r>
            <a:r>
              <a:rPr lang="en-US" altLang="zh-CN" sz="2400" dirty="0" smtClean="0"/>
              <a:t>/p, ~30</a:t>
            </a:r>
            <a:r>
              <a:rPr lang="en-US" altLang="zh-CN" sz="2400" dirty="0" smtClean="0">
                <a:latin typeface="Symbol" panose="05050102010706020507" pitchFamily="18" charset="2"/>
              </a:rPr>
              <a:t>s</a:t>
            </a:r>
            <a:r>
              <a:rPr lang="en-US" altLang="zh-CN" sz="2400" dirty="0" smtClean="0"/>
              <a:t>x/450</a:t>
            </a:r>
            <a:r>
              <a:rPr lang="en-US" altLang="zh-CN" sz="2400" dirty="0" smtClean="0">
                <a:latin typeface="Symbol" panose="05050102010706020507" pitchFamily="18" charset="2"/>
              </a:rPr>
              <a:t>s</a:t>
            </a:r>
            <a:r>
              <a:rPr lang="en-US" altLang="zh-CN" sz="2400" dirty="0" smtClean="0"/>
              <a:t>y @2.0</a:t>
            </a:r>
            <a:r>
              <a:rPr lang="en-US" altLang="zh-CN" sz="2400" dirty="0"/>
              <a:t>% </a:t>
            </a:r>
            <a:r>
              <a:rPr lang="en-US" altLang="zh-CN" sz="2400" dirty="0" err="1" smtClean="0"/>
              <a:t>dp</a:t>
            </a:r>
            <a:r>
              <a:rPr lang="en-US" altLang="zh-CN" sz="2400" dirty="0" smtClean="0"/>
              <a:t>/p</a:t>
            </a:r>
          </a:p>
          <a:p>
            <a:pPr>
              <a:buFont typeface="Wingdings" pitchFamily="2" charset="2"/>
              <a:buChar char="Ø"/>
              <a:defRPr/>
            </a:pPr>
            <a:r>
              <a:rPr lang="en-US" altLang="zh-CN" sz="2400" dirty="0" smtClean="0"/>
              <a:t>After </a:t>
            </a:r>
            <a:r>
              <a:rPr lang="en-US" altLang="zh-CN" sz="2400" dirty="0"/>
              <a:t>adding pretzel orbit, the DA is: </a:t>
            </a:r>
            <a:r>
              <a:rPr lang="en-US" altLang="zh-CN" sz="2400" dirty="0" smtClean="0"/>
              <a:t>~20</a:t>
            </a:r>
            <a:r>
              <a:rPr lang="en-US" altLang="zh-CN" sz="2400" dirty="0" smtClean="0">
                <a:latin typeface="Symbol" panose="05050102010706020507" pitchFamily="18" charset="2"/>
              </a:rPr>
              <a:t>s</a:t>
            </a:r>
            <a:r>
              <a:rPr lang="en-US" altLang="zh-CN" sz="2400" dirty="0" smtClean="0"/>
              <a:t>x/150</a:t>
            </a:r>
            <a:r>
              <a:rPr lang="en-US" altLang="zh-CN" sz="2400" dirty="0" smtClean="0">
                <a:latin typeface="Symbol" panose="05050102010706020507" pitchFamily="18" charset="2"/>
              </a:rPr>
              <a:t>s</a:t>
            </a:r>
            <a:r>
              <a:rPr lang="en-US" altLang="zh-CN" sz="2400" dirty="0" smtClean="0"/>
              <a:t>y </a:t>
            </a:r>
            <a:r>
              <a:rPr lang="en-US" altLang="zh-CN" sz="2400" dirty="0"/>
              <a:t>@0.0% </a:t>
            </a:r>
            <a:r>
              <a:rPr lang="en-US" altLang="zh-CN" sz="2400" dirty="0" err="1"/>
              <a:t>dp</a:t>
            </a:r>
            <a:r>
              <a:rPr lang="en-US" altLang="zh-CN" sz="2400" dirty="0"/>
              <a:t>/p, </a:t>
            </a:r>
            <a:r>
              <a:rPr lang="en-US" altLang="zh-CN" sz="2400" dirty="0" smtClean="0"/>
              <a:t>~16</a:t>
            </a:r>
            <a:r>
              <a:rPr lang="en-US" altLang="zh-CN" sz="2400" dirty="0" smtClean="0">
                <a:latin typeface="Symbol" panose="05050102010706020507" pitchFamily="18" charset="2"/>
              </a:rPr>
              <a:t>s</a:t>
            </a:r>
            <a:r>
              <a:rPr lang="en-US" altLang="zh-CN" sz="2400" dirty="0" smtClean="0"/>
              <a:t>x/120</a:t>
            </a:r>
            <a:r>
              <a:rPr lang="en-US" altLang="zh-CN" sz="2400" dirty="0" smtClean="0">
                <a:latin typeface="Symbol" panose="05050102010706020507" pitchFamily="18" charset="2"/>
              </a:rPr>
              <a:t>s</a:t>
            </a:r>
            <a:r>
              <a:rPr lang="en-US" altLang="zh-CN" sz="2400" dirty="0" smtClean="0"/>
              <a:t>y </a:t>
            </a:r>
            <a:r>
              <a:rPr lang="en-US" altLang="zh-CN" sz="2400" dirty="0"/>
              <a:t>@2.0% </a:t>
            </a:r>
            <a:r>
              <a:rPr lang="en-US" altLang="zh-CN" sz="2400" dirty="0" err="1"/>
              <a:t>dp</a:t>
            </a:r>
            <a:r>
              <a:rPr lang="en-US" altLang="zh-CN" sz="2400" dirty="0"/>
              <a:t>/p</a:t>
            </a: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573016"/>
            <a:ext cx="4401165" cy="2520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3968" y="3509799"/>
            <a:ext cx="4840246" cy="2871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6152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a:xfrm>
            <a:off x="107504" y="0"/>
            <a:ext cx="8229600" cy="1143000"/>
          </a:xfrm>
        </p:spPr>
        <p:txBody>
          <a:bodyPr>
            <a:normAutofit/>
          </a:bodyPr>
          <a:lstStyle/>
          <a:p>
            <a:pPr eaLnBrk="1" hangingPunct="1"/>
            <a:r>
              <a:rPr lang="en-US" altLang="zh-CN" b="1" dirty="0" smtClean="0">
                <a:solidFill>
                  <a:srgbClr val="1D0DF1"/>
                </a:solidFill>
              </a:rPr>
              <a:t>Combination with FFS</a:t>
            </a:r>
            <a:endParaRPr lang="zh-CN" altLang="en-US" b="1" dirty="0" smtClean="0">
              <a:solidFill>
                <a:srgbClr val="1D0DF1"/>
              </a:solidFill>
            </a:endParaRPr>
          </a:p>
        </p:txBody>
      </p:sp>
      <p:cxnSp>
        <p:nvCxnSpPr>
          <p:cNvPr id="8" name="直接连接符 7"/>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7" name="内容占位符 2"/>
          <p:cNvSpPr txBox="1">
            <a:spLocks/>
          </p:cNvSpPr>
          <p:nvPr/>
        </p:nvSpPr>
        <p:spPr>
          <a:xfrm>
            <a:off x="572332" y="1196752"/>
            <a:ext cx="7744084" cy="216024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itchFamily="2" charset="2"/>
              <a:buChar char="Ø"/>
              <a:defRPr/>
            </a:pPr>
            <a:r>
              <a:rPr lang="en-US" altLang="zh-CN" sz="2400" dirty="0" smtClean="0"/>
              <a:t>One version of FFS (which has been optimized for the ring without pretzel orbit) is inserted to the lattice with pretzel</a:t>
            </a:r>
          </a:p>
          <a:p>
            <a:pPr>
              <a:buFont typeface="Wingdings" pitchFamily="2" charset="2"/>
              <a:buChar char="Ø"/>
              <a:defRPr/>
            </a:pPr>
            <a:r>
              <a:rPr lang="en-US" altLang="zh-CN" sz="2400" dirty="0" smtClean="0"/>
              <a:t>The </a:t>
            </a:r>
            <a:r>
              <a:rPr lang="en-US" altLang="zh-CN" sz="2400" dirty="0" err="1" smtClean="0"/>
              <a:t>betatron</a:t>
            </a:r>
            <a:r>
              <a:rPr lang="en-US" altLang="zh-CN" sz="2400" dirty="0" smtClean="0"/>
              <a:t> and dispersion functions of the FFS  are shown in the left plot</a:t>
            </a:r>
          </a:p>
          <a:p>
            <a:pPr>
              <a:buFont typeface="Wingdings" pitchFamily="2" charset="2"/>
              <a:buChar char="Ø"/>
              <a:defRPr/>
            </a:pPr>
            <a:r>
              <a:rPr lang="en-US" altLang="zh-CN" sz="2400" dirty="0" smtClean="0"/>
              <a:t>The whole lattice of the ring is shown in the right plot</a:t>
            </a:r>
            <a:endParaRPr lang="en-US" altLang="zh-CN" sz="2400"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390957"/>
            <a:ext cx="4320479" cy="2702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864138" y="6237849"/>
            <a:ext cx="3591676" cy="369332"/>
          </a:xfrm>
          <a:prstGeom prst="rect">
            <a:avLst/>
          </a:prstGeom>
          <a:noFill/>
        </p:spPr>
        <p:txBody>
          <a:bodyPr wrap="square" rtlCol="0">
            <a:spAutoFit/>
          </a:bodyPr>
          <a:lstStyle/>
          <a:p>
            <a:r>
              <a:rPr lang="en-US" altLang="zh-CN" dirty="0" smtClean="0"/>
              <a:t>Courtesy of  </a:t>
            </a:r>
            <a:r>
              <a:rPr lang="en-US" altLang="zh-CN" dirty="0" err="1" smtClean="0"/>
              <a:t>Yiwei</a:t>
            </a:r>
            <a:r>
              <a:rPr lang="en-US" altLang="zh-CN" dirty="0" smtClean="0"/>
              <a:t> Wang, </a:t>
            </a:r>
            <a:r>
              <a:rPr lang="en-US" altLang="zh-CN" dirty="0" smtClean="0">
                <a:latin typeface="Symbol" panose="05050102010706020507" pitchFamily="18" charset="2"/>
              </a:rPr>
              <a:t>b</a:t>
            </a:r>
            <a:r>
              <a:rPr lang="en-US" altLang="zh-CN" dirty="0" smtClean="0"/>
              <a:t>y*=3mm</a:t>
            </a:r>
            <a:endParaRPr lang="zh-CN" altLang="en-US" dirty="0"/>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7732" y="3380185"/>
            <a:ext cx="4536268" cy="2723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45618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 y="274638"/>
            <a:ext cx="8938919" cy="1143000"/>
          </a:xfrm>
        </p:spPr>
        <p:txBody>
          <a:bodyPr>
            <a:normAutofit/>
          </a:bodyPr>
          <a:lstStyle/>
          <a:p>
            <a:r>
              <a:rPr lang="en-US" altLang="zh-CN" b="1" dirty="0" smtClean="0">
                <a:solidFill>
                  <a:srgbClr val="1D0DF1"/>
                </a:solidFill>
              </a:rPr>
              <a:t>DA w</a:t>
            </a:r>
            <a:r>
              <a:rPr lang="en-US" altLang="zh-CN" b="1" dirty="0">
                <a:solidFill>
                  <a:srgbClr val="1D0DF1"/>
                </a:solidFill>
              </a:rPr>
              <a:t>/ pretzel and </a:t>
            </a:r>
            <a:r>
              <a:rPr lang="en-US" altLang="zh-CN" b="1" dirty="0" smtClean="0">
                <a:solidFill>
                  <a:srgbClr val="1D0DF1"/>
                </a:solidFill>
              </a:rPr>
              <a:t>FFS</a:t>
            </a:r>
            <a:endParaRPr lang="zh-CN" altLang="en-US" sz="3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2" y="3789040"/>
            <a:ext cx="4492210" cy="2474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3573016"/>
            <a:ext cx="4644008" cy="29527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接连接符 6"/>
          <p:cNvCxnSpPr/>
          <p:nvPr/>
        </p:nvCxnSpPr>
        <p:spPr>
          <a:xfrm>
            <a:off x="827584" y="1124744"/>
            <a:ext cx="7056784" cy="0"/>
          </a:xfrm>
          <a:prstGeom prst="line">
            <a:avLst/>
          </a:prstGeom>
          <a:ln w="47625">
            <a:solidFill>
              <a:srgbClr val="003CB4"/>
            </a:solidFill>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467545" y="1245008"/>
            <a:ext cx="8496944" cy="2308324"/>
          </a:xfrm>
          <a:prstGeom prst="rect">
            <a:avLst/>
          </a:prstGeom>
          <a:noFill/>
        </p:spPr>
        <p:txBody>
          <a:bodyPr wrap="square" rtlCol="0">
            <a:spAutoFit/>
          </a:bodyPr>
          <a:lstStyle/>
          <a:p>
            <a:pPr marL="457200" indent="-457200">
              <a:buFont typeface="Wingdings" panose="05000000000000000000" pitchFamily="2" charset="2"/>
              <a:buChar char="Ø"/>
            </a:pPr>
            <a:r>
              <a:rPr lang="en-US" altLang="zh-CN" sz="2400" dirty="0" smtClean="0"/>
              <a:t>Dynamic aperture has been optimized with MODE, all </a:t>
            </a:r>
            <a:r>
              <a:rPr lang="en-US" altLang="zh-CN" sz="2400" dirty="0" err="1" smtClean="0"/>
              <a:t>sextupoles</a:t>
            </a:r>
            <a:r>
              <a:rPr lang="en-US" altLang="zh-CN" sz="2400" dirty="0" smtClean="0"/>
              <a:t> has been set free</a:t>
            </a:r>
          </a:p>
          <a:p>
            <a:pPr marL="457200" indent="-457200">
              <a:buFont typeface="Wingdings" panose="05000000000000000000" pitchFamily="2" charset="2"/>
              <a:buChar char="Ø"/>
            </a:pPr>
            <a:r>
              <a:rPr lang="en-US" altLang="zh-CN" sz="2400" dirty="0" smtClean="0"/>
              <a:t>DA </a:t>
            </a:r>
            <a:r>
              <a:rPr lang="en-US" altLang="zh-CN" sz="2400" dirty="0"/>
              <a:t>(w/o pretzel) </a:t>
            </a:r>
            <a:r>
              <a:rPr lang="en-US" altLang="zh-CN" sz="2400" dirty="0" smtClean="0"/>
              <a:t>is,~20</a:t>
            </a:r>
            <a:r>
              <a:rPr lang="en-US" altLang="zh-CN" sz="2400" dirty="0" smtClean="0">
                <a:latin typeface="Symbol" panose="05050102010706020507" pitchFamily="18" charset="2"/>
              </a:rPr>
              <a:t>s</a:t>
            </a:r>
            <a:r>
              <a:rPr lang="en-US" altLang="zh-CN" sz="2400" dirty="0" smtClean="0"/>
              <a:t>x@0.0</a:t>
            </a:r>
            <a:r>
              <a:rPr lang="en-US" altLang="zh-CN" sz="2400" dirty="0"/>
              <a:t>% </a:t>
            </a:r>
            <a:r>
              <a:rPr lang="en-US" altLang="zh-CN" sz="2400" dirty="0" err="1"/>
              <a:t>dp</a:t>
            </a:r>
            <a:r>
              <a:rPr lang="en-US" altLang="zh-CN" sz="2400" dirty="0"/>
              <a:t>/p</a:t>
            </a:r>
            <a:r>
              <a:rPr lang="en-US" altLang="zh-CN" sz="2400" dirty="0" smtClean="0"/>
              <a:t>,~16</a:t>
            </a:r>
            <a:r>
              <a:rPr lang="en-US" altLang="zh-CN" sz="2400" dirty="0" smtClean="0">
                <a:latin typeface="Symbol" panose="05050102010706020507" pitchFamily="18" charset="2"/>
              </a:rPr>
              <a:t>s</a:t>
            </a:r>
            <a:r>
              <a:rPr lang="en-US" altLang="zh-CN" sz="2400" dirty="0" smtClean="0"/>
              <a:t>x </a:t>
            </a:r>
            <a:r>
              <a:rPr lang="en-US" altLang="zh-CN" sz="2400" dirty="0"/>
              <a:t>@1.0% </a:t>
            </a:r>
            <a:r>
              <a:rPr lang="en-US" altLang="zh-CN" sz="2400" dirty="0" err="1" smtClean="0"/>
              <a:t>dp</a:t>
            </a:r>
            <a:r>
              <a:rPr lang="en-US" altLang="zh-CN" sz="2400" dirty="0" smtClean="0"/>
              <a:t>/p,~4</a:t>
            </a:r>
            <a:r>
              <a:rPr lang="en-US" altLang="zh-CN" sz="2400" dirty="0" smtClean="0">
                <a:latin typeface="Symbol" panose="05050102010706020507" pitchFamily="18" charset="2"/>
              </a:rPr>
              <a:t>s</a:t>
            </a:r>
            <a:r>
              <a:rPr lang="en-US" altLang="zh-CN" sz="2400" dirty="0" smtClean="0"/>
              <a:t>x/</a:t>
            </a:r>
            <a:r>
              <a:rPr lang="en-US" altLang="zh-CN" sz="2400" dirty="0"/>
              <a:t> 6</a:t>
            </a:r>
            <a:r>
              <a:rPr lang="en-US" altLang="zh-CN" sz="2400" dirty="0" smtClean="0">
                <a:latin typeface="Symbol" panose="05050102010706020507" pitchFamily="18" charset="2"/>
              </a:rPr>
              <a:t>s</a:t>
            </a:r>
            <a:r>
              <a:rPr lang="en-US" altLang="zh-CN" sz="2400" dirty="0" smtClean="0"/>
              <a:t>y </a:t>
            </a:r>
            <a:r>
              <a:rPr lang="en-US" altLang="zh-CN" sz="2400" dirty="0"/>
              <a:t>@2.0% </a:t>
            </a:r>
            <a:r>
              <a:rPr lang="en-US" altLang="zh-CN" sz="2400" dirty="0" err="1" smtClean="0"/>
              <a:t>dp</a:t>
            </a:r>
            <a:r>
              <a:rPr lang="en-US" altLang="zh-CN" sz="2400" dirty="0" smtClean="0"/>
              <a:t>/p</a:t>
            </a:r>
          </a:p>
          <a:p>
            <a:pPr marL="457200" indent="-457200">
              <a:buFont typeface="Wingdings" panose="05000000000000000000" pitchFamily="2" charset="2"/>
              <a:buChar char="Ø"/>
            </a:pPr>
            <a:r>
              <a:rPr lang="en-US" altLang="zh-CN" sz="2400" dirty="0" smtClean="0"/>
              <a:t>DA </a:t>
            </a:r>
            <a:r>
              <a:rPr lang="en-US" altLang="zh-CN" sz="2400" dirty="0"/>
              <a:t>(w/ pretzel) </a:t>
            </a:r>
            <a:r>
              <a:rPr lang="en-US" altLang="zh-CN" sz="2400" dirty="0" smtClean="0"/>
              <a:t>is,~</a:t>
            </a:r>
            <a:r>
              <a:rPr lang="en-US" altLang="zh-CN" sz="2400" dirty="0"/>
              <a:t>16</a:t>
            </a:r>
            <a:r>
              <a:rPr lang="en-US" altLang="zh-CN" sz="2400" dirty="0">
                <a:latin typeface="Symbol" panose="05050102010706020507" pitchFamily="18" charset="2"/>
              </a:rPr>
              <a:t>s</a:t>
            </a:r>
            <a:r>
              <a:rPr lang="en-US" altLang="zh-CN" sz="2400" dirty="0"/>
              <a:t>x @0.0% </a:t>
            </a:r>
            <a:r>
              <a:rPr lang="en-US" altLang="zh-CN" sz="2400" dirty="0" err="1"/>
              <a:t>dp</a:t>
            </a:r>
            <a:r>
              <a:rPr lang="en-US" altLang="zh-CN" sz="2400" dirty="0"/>
              <a:t>/p</a:t>
            </a:r>
            <a:r>
              <a:rPr lang="en-US" altLang="zh-CN" sz="2400" dirty="0" smtClean="0"/>
              <a:t>,~6</a:t>
            </a:r>
            <a:r>
              <a:rPr lang="en-US" altLang="zh-CN" sz="2400" dirty="0" smtClean="0">
                <a:latin typeface="Symbol" panose="05050102010706020507" pitchFamily="18" charset="2"/>
              </a:rPr>
              <a:t>s</a:t>
            </a:r>
            <a:r>
              <a:rPr lang="en-US" altLang="zh-CN" sz="2400" dirty="0" smtClean="0"/>
              <a:t>x/</a:t>
            </a:r>
            <a:r>
              <a:rPr lang="en-US" altLang="zh-CN" sz="2400" dirty="0"/>
              <a:t> </a:t>
            </a:r>
            <a:r>
              <a:rPr lang="en-US" altLang="zh-CN" sz="2400" dirty="0" smtClean="0"/>
              <a:t>10</a:t>
            </a:r>
            <a:r>
              <a:rPr lang="en-US" altLang="zh-CN" sz="2400" dirty="0" smtClean="0">
                <a:latin typeface="Symbol" panose="05050102010706020507" pitchFamily="18" charset="2"/>
              </a:rPr>
              <a:t>s</a:t>
            </a:r>
            <a:r>
              <a:rPr lang="en-US" altLang="zh-CN" sz="2400" dirty="0" smtClean="0"/>
              <a:t>y </a:t>
            </a:r>
            <a:r>
              <a:rPr lang="en-US" altLang="zh-CN" sz="2400" dirty="0"/>
              <a:t>@1.0% </a:t>
            </a:r>
            <a:r>
              <a:rPr lang="en-US" altLang="zh-CN" sz="2400" dirty="0" err="1" smtClean="0"/>
              <a:t>dp</a:t>
            </a:r>
            <a:r>
              <a:rPr lang="en-US" altLang="zh-CN" sz="2400" dirty="0" smtClean="0"/>
              <a:t>/p,</a:t>
            </a:r>
            <a:r>
              <a:rPr lang="en-US" altLang="zh-CN" sz="2400" dirty="0" smtClean="0">
                <a:solidFill>
                  <a:srgbClr val="FF0000"/>
                </a:solidFill>
              </a:rPr>
              <a:t>~</a:t>
            </a:r>
            <a:r>
              <a:rPr lang="en-US" altLang="zh-CN" sz="2400" dirty="0">
                <a:solidFill>
                  <a:srgbClr val="FF0000"/>
                </a:solidFill>
              </a:rPr>
              <a:t>0</a:t>
            </a:r>
            <a:r>
              <a:rPr lang="en-US" altLang="zh-CN" sz="2400" dirty="0">
                <a:solidFill>
                  <a:srgbClr val="FF0000"/>
                </a:solidFill>
                <a:latin typeface="Symbol" panose="05050102010706020507" pitchFamily="18" charset="2"/>
              </a:rPr>
              <a:t>s</a:t>
            </a:r>
            <a:r>
              <a:rPr lang="en-US" altLang="zh-CN" sz="2400" dirty="0">
                <a:solidFill>
                  <a:srgbClr val="FF0000"/>
                </a:solidFill>
              </a:rPr>
              <a:t>x @2.0% </a:t>
            </a:r>
            <a:r>
              <a:rPr lang="en-US" altLang="zh-CN" sz="2400" dirty="0" err="1" smtClean="0">
                <a:solidFill>
                  <a:srgbClr val="FF0000"/>
                </a:solidFill>
              </a:rPr>
              <a:t>dp</a:t>
            </a:r>
            <a:r>
              <a:rPr lang="en-US" altLang="zh-CN" sz="2400" dirty="0" smtClean="0">
                <a:solidFill>
                  <a:srgbClr val="FF0000"/>
                </a:solidFill>
              </a:rPr>
              <a:t>/p</a:t>
            </a:r>
            <a:endParaRPr lang="zh-CN" altLang="en-US" sz="2400" dirty="0"/>
          </a:p>
        </p:txBody>
      </p:sp>
    </p:spTree>
    <p:extLst>
      <p:ext uri="{BB962C8B-B14F-4D97-AF65-F5344CB8AC3E}">
        <p14:creationId xmlns:p14="http://schemas.microsoft.com/office/powerpoint/2010/main" val="1078073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7428</TotalTime>
  <Words>565</Words>
  <Application>Microsoft Office PowerPoint</Application>
  <PresentationFormat>全屏显示(4:3)</PresentationFormat>
  <Paragraphs>51</Paragraphs>
  <Slides>11</Slides>
  <Notes>8</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主题</vt:lpstr>
      <vt:lpstr>Update on pretzel scheme design</vt:lpstr>
      <vt:lpstr>Outline</vt:lpstr>
      <vt:lpstr>Pretzel orbit design</vt:lpstr>
      <vt:lpstr>Issues with pretzel orbit </vt:lpstr>
      <vt:lpstr>Correction of off-center-orbit effects</vt:lpstr>
      <vt:lpstr>Lattice after correction of pretzel orbit effects</vt:lpstr>
      <vt:lpstr>DA w/ pretzel (no FFS)</vt:lpstr>
      <vt:lpstr>Combination with FFS</vt:lpstr>
      <vt:lpstr>DA w/ pretzel and FFS</vt:lpstr>
      <vt:lpstr>Summary</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on pretzel scheme</dc:title>
  <dc:creator>aloha</dc:creator>
  <cp:lastModifiedBy>lenovo</cp:lastModifiedBy>
  <cp:revision>634</cp:revision>
  <cp:lastPrinted>2014-10-08T05:27:41Z</cp:lastPrinted>
  <dcterms:modified xsi:type="dcterms:W3CDTF">2016-11-03T06:08:39Z</dcterms:modified>
</cp:coreProperties>
</file>