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Microsoft___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Microsoft___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5"/>
  </p:notesMasterIdLst>
  <p:sldIdLst>
    <p:sldId id="322" r:id="rId2"/>
    <p:sldId id="343" r:id="rId3"/>
    <p:sldId id="34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372" autoAdjust="0"/>
  </p:normalViewPr>
  <p:slideViewPr>
    <p:cSldViewPr snapToGrid="0" snapToObjects="1">
      <p:cViewPr varScale="1">
        <p:scale>
          <a:sx n="90" d="100"/>
          <a:sy n="90" d="100"/>
        </p:scale>
        <p:origin x="-12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8B14E-E567-7F4C-87C9-4039BD0AC012}" type="datetimeFigureOut">
              <a:rPr kumimoji="1" lang="zh-CN" altLang="en-US" smtClean="0"/>
              <a:t>11/4/16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8AB69-FBE3-7B46-98B1-4F756C69CB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latin typeface="Calibri" charset="0"/>
              <a:ea typeface="宋体" charset="0"/>
            </a:endParaRPr>
          </a:p>
        </p:txBody>
      </p:sp>
      <p:sp>
        <p:nvSpPr>
          <p:cNvPr id="52227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fld id="{CA1FA1BA-CD46-274C-AFEE-CEC2EE859D18}" type="slidenum">
              <a:rPr lang="zh-CN" altLang="en-US" sz="1200"/>
              <a:pPr/>
              <a:t>1</a:t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8FD63-CC3A-A94A-B568-329885BD1D41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0166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2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 dirty="0">
              <a:latin typeface="Calibri" charset="0"/>
              <a:ea typeface="宋体" charset="0"/>
            </a:endParaRPr>
          </a:p>
        </p:txBody>
      </p:sp>
      <p:sp>
        <p:nvSpPr>
          <p:cNvPr id="35843" name="幻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fld id="{665FBD4A-B380-6D49-8DF1-778A9B105F03}" type="slidenum">
              <a:rPr lang="zh-CN" altLang="en-US" sz="1200">
                <a:solidFill>
                  <a:prstClr val="black"/>
                </a:solidFill>
              </a:rPr>
              <a:pPr/>
              <a:t>3</a:t>
            </a:fld>
            <a:endParaRPr lang="zh-CN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2016年11月4日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2016年11月4日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2016年11月4日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2016年11月4日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__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6" Type="http://schemas.openxmlformats.org/officeDocument/2006/relationships/oleObject" Target="../embeddings/Microsoft___2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sz="3200" cap="none" dirty="0" smtClean="0">
                <a:solidFill>
                  <a:srgbClr val="C00000"/>
                </a:solidFill>
              </a:rPr>
              <a:t>Impedance </a:t>
            </a:r>
            <a:r>
              <a:rPr kumimoji="1" lang="en-US" altLang="zh-CN" sz="3200" cap="none" dirty="0"/>
              <a:t>model – </a:t>
            </a:r>
            <a:r>
              <a:rPr lang="en-US" altLang="zh-CN" sz="3200" cap="none" dirty="0" smtClean="0">
                <a:solidFill>
                  <a:srgbClr val="C00000"/>
                </a:solidFill>
              </a:rPr>
              <a:t>budget</a:t>
            </a:r>
            <a:endParaRPr lang="zh-CN" altLang="en-US" sz="3200" cap="none" dirty="0">
              <a:solidFill>
                <a:srgbClr val="C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685800" y="838200"/>
          <a:ext cx="7772400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9291"/>
                <a:gridCol w="936350"/>
                <a:gridCol w="895749"/>
                <a:gridCol w="847665"/>
                <a:gridCol w="1138895"/>
                <a:gridCol w="1138895"/>
                <a:gridCol w="1485555"/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Components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Number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i="1" dirty="0" smtClean="0">
                          <a:solidFill>
                            <a:srgbClr val="000000"/>
                          </a:solidFill>
                        </a:rPr>
                        <a:t>R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</a:rPr>
                        <a:t>kΩ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i="1" dirty="0" smtClean="0">
                          <a:solidFill>
                            <a:srgbClr val="000000"/>
                          </a:solidFill>
                        </a:rPr>
                        <a:t>L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</a:rPr>
                        <a:t>nH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i="1" dirty="0" smtClean="0">
                          <a:solidFill>
                            <a:srgbClr val="000000"/>
                          </a:solidFill>
                        </a:rPr>
                        <a:t>Z</a:t>
                      </a:r>
                      <a:r>
                        <a:rPr lang="en-US" altLang="zh-CN" sz="1400" baseline="-25000" dirty="0" smtClean="0">
                          <a:solidFill>
                            <a:srgbClr val="000000"/>
                          </a:solidFill>
                        </a:rPr>
                        <a:t>||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/</a:t>
                      </a:r>
                      <a:r>
                        <a:rPr lang="en-US" altLang="zh-CN" sz="1400" i="1" dirty="0" smtClean="0">
                          <a:solidFill>
                            <a:srgbClr val="000000"/>
                          </a:solidFill>
                        </a:rPr>
                        <a:t>n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i="1" dirty="0" err="1" smtClean="0">
                          <a:solidFill>
                            <a:srgbClr val="000000"/>
                          </a:solidFill>
                        </a:rPr>
                        <a:t>k</a:t>
                      </a:r>
                      <a:r>
                        <a:rPr lang="en-US" altLang="zh-CN" sz="1400" baseline="-25000" dirty="0" err="1" smtClean="0">
                          <a:solidFill>
                            <a:srgbClr val="000000"/>
                          </a:solidFill>
                        </a:rPr>
                        <a:t>loss</a:t>
                      </a:r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, V/</a:t>
                      </a:r>
                      <a:r>
                        <a:rPr lang="en-US" altLang="zh-CN" sz="1400" dirty="0" err="1" smtClean="0">
                          <a:solidFill>
                            <a:srgbClr val="000000"/>
                          </a:solidFill>
                        </a:rPr>
                        <a:t>pC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HOM power, kW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L="36000" marR="36000" marT="45725" marB="45725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Resistive wall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6.7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487.7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17.0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138.4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106.3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RF cavities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384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14.9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-132.7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307.5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236.1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Flanges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165.5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5.8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15.1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11.6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BPMs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2300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21.4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11.6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8.9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Bellows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5.9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331.5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11.6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122.3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93.9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Pumping ports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~10000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0.007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0.1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Total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28.8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876.5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35.2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595.0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rgbClr val="000000"/>
                          </a:solidFill>
                        </a:rPr>
                        <a:t>456.9</a:t>
                      </a:r>
                      <a:endParaRPr lang="zh-CN" altLang="en-US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/>
                </a:tc>
              </a:tr>
            </a:tbl>
          </a:graphicData>
        </a:graphic>
      </p:graphicFrame>
      <p:pic>
        <p:nvPicPr>
          <p:cNvPr id="51277" name="图片 9" descr="wakeztota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35052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740205" y="6397625"/>
            <a:ext cx="3620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en-US" altLang="zh-CN" sz="1400" kern="0" dirty="0">
                <a:solidFill>
                  <a:srgbClr val="FF6600"/>
                </a:solidFill>
                <a:latin typeface="Arial"/>
                <a:ea typeface="宋体"/>
                <a:cs typeface="宋体"/>
              </a:rPr>
              <a:t>Longitudinal wake potential </a:t>
            </a:r>
            <a:r>
              <a:rPr kumimoji="1" lang="en-US" altLang="zh-CN" sz="1400" kern="0" dirty="0" smtClean="0">
                <a:solidFill>
                  <a:srgbClr val="FF6600"/>
                </a:solidFill>
                <a:latin typeface="Arial"/>
                <a:ea typeface="宋体"/>
                <a:cs typeface="宋体"/>
              </a:rPr>
              <a:t>at </a:t>
            </a:r>
            <a:r>
              <a:rPr kumimoji="1" lang="en-US" altLang="zh-CN" sz="1400" kern="0" dirty="0" err="1" smtClean="0">
                <a:solidFill>
                  <a:srgbClr val="FF6600"/>
                </a:solidFill>
                <a:latin typeface="Arial"/>
                <a:ea typeface="宋体"/>
                <a:cs typeface="宋体"/>
              </a:rPr>
              <a:t>σ</a:t>
            </a:r>
            <a:r>
              <a:rPr kumimoji="1" lang="en-US" altLang="zh-CN" sz="1400" kern="0" baseline="-25000" dirty="0" err="1" smtClean="0">
                <a:solidFill>
                  <a:srgbClr val="FF6600"/>
                </a:solidFill>
                <a:latin typeface="Arial"/>
                <a:ea typeface="宋体"/>
                <a:cs typeface="宋体"/>
              </a:rPr>
              <a:t>z</a:t>
            </a:r>
            <a:r>
              <a:rPr kumimoji="1" lang="en-US" altLang="zh-CN" sz="1400" kern="0" dirty="0">
                <a:solidFill>
                  <a:srgbClr val="FF6600"/>
                </a:solidFill>
                <a:ea typeface="宋体"/>
                <a:cs typeface="宋体"/>
              </a:rPr>
              <a:t>=4.1mm</a:t>
            </a:r>
            <a:endParaRPr lang="zh-CN" altLang="en-US" sz="1400" baseline="-25000" dirty="0">
              <a:solidFill>
                <a:srgbClr val="FF6600"/>
              </a:solidFill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 bwMode="auto">
          <a:xfrm>
            <a:off x="4114800" y="3886200"/>
            <a:ext cx="4876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>
              <a:defRPr/>
            </a:pPr>
            <a:r>
              <a:rPr lang="en-GB" altLang="zh-CN" sz="1400" i="1" dirty="0" smtClean="0"/>
              <a:t>L</a:t>
            </a:r>
            <a:r>
              <a:rPr lang="en-GB" altLang="zh-CN" sz="1400" dirty="0" smtClean="0"/>
              <a:t> and </a:t>
            </a:r>
            <a:r>
              <a:rPr lang="en-GB" altLang="zh-CN" sz="1400" i="1" dirty="0" smtClean="0"/>
              <a:t>R</a:t>
            </a:r>
            <a:r>
              <a:rPr lang="en-GB" altLang="zh-CN" sz="1400" dirty="0" smtClean="0"/>
              <a:t> are effective inductance and resistance, determined by fitting the bunch wake potentials. </a:t>
            </a:r>
            <a:endParaRPr lang="zh-CN" altLang="en-US" sz="1400" dirty="0" smtClean="0"/>
          </a:p>
          <a:p>
            <a:pPr lvl="1">
              <a:defRPr/>
            </a:pPr>
            <a:endParaRPr lang="en-US" altLang="zh-CN" sz="1600" dirty="0" smtClean="0"/>
          </a:p>
          <a:p>
            <a:pPr marL="0" indent="0">
              <a:buFontTx/>
              <a:buNone/>
              <a:defRPr/>
            </a:pPr>
            <a:endParaRPr lang="en-US" altLang="zh-CN" sz="2000" dirty="0">
              <a:solidFill>
                <a:srgbClr val="FF6600"/>
              </a:solidFill>
            </a:endParaRPr>
          </a:p>
        </p:txBody>
      </p:sp>
      <p:graphicFrame>
        <p:nvGraphicFramePr>
          <p:cNvPr id="51280" name="Object 15"/>
          <p:cNvGraphicFramePr>
            <a:graphicFrameLocks noChangeAspect="1"/>
          </p:cNvGraphicFramePr>
          <p:nvPr/>
        </p:nvGraphicFramePr>
        <p:xfrm>
          <a:off x="5562600" y="4376738"/>
          <a:ext cx="25146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43" name="公式" r:id="rId5" imgW="1688367" imgH="228501" progId="Equation.3">
                  <p:embed/>
                </p:oleObj>
              </mc:Choice>
              <mc:Fallback>
                <p:oleObj name="公式" r:id="rId5" imgW="168836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376738"/>
                        <a:ext cx="25146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238235" y="4876800"/>
            <a:ext cx="4448565" cy="1676400"/>
          </a:xfrm>
        </p:spPr>
        <p:txBody>
          <a:bodyPr>
            <a:normAutofit/>
          </a:bodyPr>
          <a:lstStyle/>
          <a:p>
            <a:pPr lvl="1" algn="just">
              <a:defRPr/>
            </a:pPr>
            <a:r>
              <a:rPr lang="en-US" altLang="zh-CN" sz="1600" dirty="0" smtClean="0">
                <a:solidFill>
                  <a:srgbClr val="FF0000"/>
                </a:solidFill>
              </a:rPr>
              <a:t>The impedance is dominated by resistive wall, RF cavities, flanges and bellows.</a:t>
            </a:r>
          </a:p>
          <a:p>
            <a:pPr lvl="1">
              <a:defRPr/>
            </a:pPr>
            <a:r>
              <a:rPr lang="en-US" altLang="zh-CN" sz="1600" dirty="0" smtClean="0">
                <a:solidFill>
                  <a:srgbClr val="FF0000"/>
                </a:solidFill>
              </a:rPr>
              <a:t>Lower impedance design for large number items should be considered.</a:t>
            </a:r>
          </a:p>
          <a:p>
            <a:pPr lvl="1" algn="just">
              <a:defRPr/>
            </a:pPr>
            <a:r>
              <a:rPr lang="en-US" altLang="zh-CN" sz="1600" dirty="0">
                <a:solidFill>
                  <a:srgbClr val="FF0000"/>
                </a:solidFill>
              </a:rPr>
              <a:t>More impedance </a:t>
            </a:r>
            <a:r>
              <a:rPr lang="en-US" altLang="zh-CN" sz="1600" dirty="0" smtClean="0">
                <a:solidFill>
                  <a:srgbClr val="FF0000"/>
                </a:solidFill>
              </a:rPr>
              <a:t>contributions </a:t>
            </a:r>
            <a:r>
              <a:rPr lang="en-US" altLang="zh-CN" sz="1600" dirty="0">
                <a:solidFill>
                  <a:srgbClr val="FF0000"/>
                </a:solidFill>
              </a:rPr>
              <a:t>will be included in </a:t>
            </a:r>
            <a:r>
              <a:rPr lang="en-US" altLang="zh-CN" sz="1600" dirty="0" smtClean="0">
                <a:solidFill>
                  <a:srgbClr val="FF0000"/>
                </a:solidFill>
              </a:rPr>
              <a:t>future </a:t>
            </a:r>
            <a:r>
              <a:rPr lang="en-US" altLang="zh-CN" sz="1600" dirty="0">
                <a:solidFill>
                  <a:srgbClr val="FF0000"/>
                </a:solidFill>
              </a:rPr>
              <a:t>studies.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CN" sz="1800" dirty="0" smtClean="0">
              <a:solidFill>
                <a:srgbClr val="0000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14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2494" y="138523"/>
            <a:ext cx="5487728" cy="595256"/>
          </a:xfrm>
          <a:noFill/>
        </p:spPr>
        <p:txBody>
          <a:bodyPr>
            <a:normAutofit/>
          </a:bodyPr>
          <a:lstStyle/>
          <a:p>
            <a:r>
              <a:rPr kumimoji="1" lang="en-US" altLang="zh-CN" sz="2900" cap="none" dirty="0" smtClean="0">
                <a:solidFill>
                  <a:srgbClr val="D1282E"/>
                </a:solidFill>
              </a:rPr>
              <a:t>Single bunch instability</a:t>
            </a:r>
            <a:endParaRPr kumimoji="1" lang="zh-CN" altLang="en-US" sz="2900" cap="none" dirty="0">
              <a:solidFill>
                <a:srgbClr val="D1282E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017" y="857473"/>
            <a:ext cx="8232206" cy="5831195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zh-CN" sz="2200" dirty="0" smtClean="0">
                <a:solidFill>
                  <a:srgbClr val="800000"/>
                </a:solidFill>
              </a:rPr>
              <a:t>Microwave </a:t>
            </a:r>
            <a:r>
              <a:rPr kumimoji="1" lang="en-US" altLang="zh-CN" sz="2200" dirty="0">
                <a:solidFill>
                  <a:srgbClr val="800000"/>
                </a:solidFill>
              </a:rPr>
              <a:t>instability</a:t>
            </a:r>
          </a:p>
          <a:p>
            <a:pPr lvl="1" algn="just"/>
            <a:r>
              <a:rPr kumimoji="1" lang="en-US" altLang="zh-CN" sz="1800" dirty="0" smtClean="0">
                <a:solidFill>
                  <a:srgbClr val="3366FF"/>
                </a:solidFill>
              </a:rPr>
              <a:t>Impedance threshold estimated by </a:t>
            </a:r>
            <a:r>
              <a:rPr kumimoji="1" lang="en-US" altLang="zh-CN" sz="1800" dirty="0" err="1" smtClean="0">
                <a:solidFill>
                  <a:srgbClr val="3366FF"/>
                </a:solidFill>
              </a:rPr>
              <a:t>Boussard</a:t>
            </a:r>
            <a:r>
              <a:rPr kumimoji="1" lang="en-US" altLang="zh-CN" sz="1800" dirty="0" smtClean="0">
                <a:solidFill>
                  <a:srgbClr val="3366FF"/>
                </a:solidFill>
              </a:rPr>
              <a:t> or </a:t>
            </a:r>
            <a:r>
              <a:rPr kumimoji="1" lang="en-US" altLang="zh-CN" sz="1800" dirty="0" err="1" smtClean="0">
                <a:solidFill>
                  <a:srgbClr val="3366FF"/>
                </a:solidFill>
              </a:rPr>
              <a:t>Keil</a:t>
            </a:r>
            <a:r>
              <a:rPr kumimoji="1" lang="en-US" altLang="zh-CN" sz="1800" dirty="0" smtClean="0">
                <a:solidFill>
                  <a:srgbClr val="3366FF"/>
                </a:solidFill>
              </a:rPr>
              <a:t>-Schnell criteria</a:t>
            </a:r>
            <a:endParaRPr kumimoji="1" lang="en-US" altLang="zh-CN" sz="1800" dirty="0">
              <a:solidFill>
                <a:srgbClr val="3366FF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 smtClean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 smtClean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 smtClean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endParaRPr kumimoji="1" lang="en-US" altLang="zh-CN" sz="1800" dirty="0" smtClean="0">
              <a:solidFill>
                <a:srgbClr val="FF6600"/>
              </a:solidFill>
            </a:endParaRPr>
          </a:p>
          <a:p>
            <a:pPr marL="756000" lvl="1" indent="0" algn="just">
              <a:buNone/>
            </a:pPr>
            <a:r>
              <a:rPr kumimoji="1" lang="en-US" altLang="zh-CN" sz="1800" dirty="0" smtClean="0">
                <a:solidFill>
                  <a:srgbClr val="FF6600"/>
                </a:solidFill>
              </a:rPr>
              <a:t>                                                                                                                 (LEP measured: 30 </a:t>
            </a:r>
            <a:r>
              <a:rPr kumimoji="1" lang="en-US" altLang="zh-CN" sz="1800" dirty="0" err="1" smtClean="0">
                <a:solidFill>
                  <a:srgbClr val="FF6600"/>
                </a:solidFill>
              </a:rPr>
              <a:t>mΩ</a:t>
            </a:r>
            <a:r>
              <a:rPr kumimoji="1" lang="en-US" altLang="zh-CN" sz="1800" dirty="0" smtClean="0">
                <a:solidFill>
                  <a:srgbClr val="FF6600"/>
                </a:solidFill>
              </a:rPr>
              <a:t>)</a:t>
            </a:r>
            <a:endParaRPr kumimoji="1" lang="en-US" altLang="zh-CN" sz="1800" dirty="0">
              <a:solidFill>
                <a:srgbClr val="FF6600"/>
              </a:solidFill>
            </a:endParaRPr>
          </a:p>
          <a:p>
            <a:pPr lvl="1" algn="just">
              <a:spcBef>
                <a:spcPts val="1824"/>
              </a:spcBef>
            </a:pPr>
            <a:r>
              <a:rPr kumimoji="1" lang="en-US" altLang="zh-CN" sz="1800" dirty="0" smtClean="0">
                <a:solidFill>
                  <a:srgbClr val="FF0000"/>
                </a:solidFill>
              </a:rPr>
              <a:t>Preliminary estimate shows the impedance budget &gt; MWI threshold </a:t>
            </a:r>
          </a:p>
          <a:p>
            <a:pPr lvl="1" algn="just"/>
            <a:r>
              <a:rPr kumimoji="1" lang="en-US" altLang="zh-CN" sz="1800" dirty="0" smtClean="0">
                <a:solidFill>
                  <a:srgbClr val="3366FF"/>
                </a:solidFill>
              </a:rPr>
              <a:t>Often </a:t>
            </a:r>
            <a:r>
              <a:rPr kumimoji="1" lang="en-US" altLang="zh-CN" sz="1800" dirty="0">
                <a:solidFill>
                  <a:srgbClr val="3366FF"/>
                </a:solidFill>
              </a:rPr>
              <a:t>believed to be too passive for short bunched beam</a:t>
            </a:r>
          </a:p>
          <a:p>
            <a:pPr lvl="1" algn="just"/>
            <a:r>
              <a:rPr kumimoji="1" lang="en-US" altLang="zh-CN" sz="1800" dirty="0">
                <a:solidFill>
                  <a:srgbClr val="3366FF"/>
                </a:solidFill>
              </a:rPr>
              <a:t>High frequency </a:t>
            </a:r>
            <a:r>
              <a:rPr kumimoji="1" lang="en-US" altLang="zh-CN" sz="1800" dirty="0" smtClean="0">
                <a:solidFill>
                  <a:srgbClr val="3366FF"/>
                </a:solidFill>
              </a:rPr>
              <a:t>part of impedance may lead to turbulent distribution</a:t>
            </a:r>
          </a:p>
          <a:p>
            <a:pPr lvl="1" algn="just"/>
            <a:r>
              <a:rPr kumimoji="1" lang="en-US" altLang="zh-CN" sz="1800" dirty="0" smtClean="0">
                <a:solidFill>
                  <a:srgbClr val="3366FF"/>
                </a:solidFill>
              </a:rPr>
              <a:t>Needed to be studied with macro-particle tracking or </a:t>
            </a:r>
            <a:r>
              <a:rPr kumimoji="1" lang="en-US" altLang="zh-CN" sz="1800" dirty="0" err="1" smtClean="0">
                <a:solidFill>
                  <a:srgbClr val="3366FF"/>
                </a:solidFill>
              </a:rPr>
              <a:t>Vlasov</a:t>
            </a:r>
            <a:r>
              <a:rPr kumimoji="1" lang="en-US" altLang="zh-CN" sz="1800" dirty="0" smtClean="0">
                <a:solidFill>
                  <a:srgbClr val="3366FF"/>
                </a:solidFill>
              </a:rPr>
              <a:t> solver</a:t>
            </a: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563985"/>
              </p:ext>
            </p:extLst>
          </p:nvPr>
        </p:nvGraphicFramePr>
        <p:xfrm>
          <a:off x="3135826" y="1799126"/>
          <a:ext cx="19161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公式" r:id="rId4" imgW="1270000" imgH="749300" progId="Equation.3">
                  <p:embed/>
                </p:oleObj>
              </mc:Choice>
              <mc:Fallback>
                <p:oleObj name="公式" r:id="rId4" imgW="1270000" imgH="749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826" y="1799126"/>
                        <a:ext cx="19161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269861"/>
              </p:ext>
            </p:extLst>
          </p:nvPr>
        </p:nvGraphicFramePr>
        <p:xfrm>
          <a:off x="853648" y="3085104"/>
          <a:ext cx="7483754" cy="1097310"/>
        </p:xfrm>
        <a:graphic>
          <a:graphicData uri="http://schemas.openxmlformats.org/drawingml/2006/table">
            <a:tbl>
              <a:tblPr firstRow="1" bandRow="1"/>
              <a:tblGrid>
                <a:gridCol w="1475388"/>
                <a:gridCol w="1522147"/>
                <a:gridCol w="1515892"/>
                <a:gridCol w="1503555"/>
                <a:gridCol w="1466772"/>
              </a:tblGrid>
              <a:tr h="202101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Particle double ring</a:t>
                      </a:r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Single ring</a:t>
                      </a:r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291682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H-High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baseline="0" dirty="0" err="1" smtClean="0"/>
                        <a:t>lumi</a:t>
                      </a:r>
                      <a:endParaRPr lang="zh-CN" altLang="en-US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H-low power</a:t>
                      </a:r>
                      <a:endParaRPr lang="zh-CN" altLang="en-US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</a:t>
                      </a:r>
                      <a:endParaRPr lang="zh-CN" altLang="en-US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Z</a:t>
                      </a:r>
                      <a:endParaRPr lang="zh-CN" altLang="en-US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2021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000000"/>
                          </a:solidFill>
                        </a:rPr>
                        <a:t>14.5 </a:t>
                      </a:r>
                      <a:r>
                        <a:rPr kumimoji="1" lang="en-US" altLang="zh-CN" sz="18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000000"/>
                          </a:solidFill>
                        </a:rPr>
                        <a:t>14.3 </a:t>
                      </a:r>
                      <a:r>
                        <a:rPr kumimoji="1" lang="en-US" altLang="zh-CN" sz="18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000000"/>
                          </a:solidFill>
                        </a:rPr>
                        <a:t>8.3 </a:t>
                      </a:r>
                      <a:r>
                        <a:rPr kumimoji="1" lang="en-US" altLang="zh-CN" sz="18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000000"/>
                          </a:solidFill>
                        </a:rPr>
                        <a:t>5.5 </a:t>
                      </a:r>
                      <a:r>
                        <a:rPr kumimoji="1" lang="en-US" altLang="zh-CN" sz="18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000000"/>
                          </a:solidFill>
                        </a:rPr>
                        <a:t>13.7 </a:t>
                      </a:r>
                      <a:r>
                        <a:rPr kumimoji="1" lang="en-US" altLang="zh-CN" sz="1800" dirty="0" err="1" smtClean="0">
                          <a:solidFill>
                            <a:srgbClr val="000000"/>
                          </a:solidFill>
                        </a:rPr>
                        <a:t>mΩ</a:t>
                      </a:r>
                      <a:endParaRPr lang="zh-CN" altLang="en-US" dirty="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032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4429125" y="2006149"/>
            <a:ext cx="3706484" cy="198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lvl="1" indent="0" algn="just">
              <a:buFontTx/>
              <a:buNone/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buFont typeface="Arial"/>
              <a:buChar char="•"/>
              <a:defRPr/>
            </a:pP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In the transverse case:</a:t>
            </a: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algn="just">
              <a:defRPr/>
            </a:pPr>
            <a:endParaRPr lang="en-US" altLang="zh-CN" sz="2200" dirty="0" smtClean="0">
              <a:solidFill>
                <a:srgbClr val="3366FF"/>
              </a:solidFill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6978" y="2006149"/>
            <a:ext cx="3706484" cy="1980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lvl="1" indent="0" algn="just">
              <a:buFontTx/>
              <a:buNone/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buFont typeface="Arial"/>
              <a:buChar char="•"/>
              <a:defRPr/>
            </a:pP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In the </a:t>
            </a: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longitudinal</a:t>
            </a: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case:</a:t>
            </a: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algn="just">
              <a:defRPr/>
            </a:pPr>
            <a:endParaRPr lang="en-US" altLang="zh-CN" sz="2200" dirty="0" smtClean="0">
              <a:solidFill>
                <a:srgbClr val="3366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430" y="1022583"/>
            <a:ext cx="8779068" cy="5715000"/>
          </a:xfrm>
        </p:spPr>
        <p:txBody>
          <a:bodyPr/>
          <a:lstStyle/>
          <a:p>
            <a:pPr marL="342900" indent="-342900" algn="just">
              <a:buFont typeface="Arial"/>
              <a:buChar char="•"/>
              <a:defRPr/>
            </a:pPr>
            <a:r>
              <a:rPr lang="en-US" altLang="zh-CN" dirty="0">
                <a:solidFill>
                  <a:srgbClr val="800000"/>
                </a:solidFill>
                <a:latin typeface="Calibri"/>
                <a:cs typeface="Calibri"/>
              </a:rPr>
              <a:t>A conservative assumption is that the bunch spectrum overlaps the resonant frequency and the instability growth rate less than the synchrotron radiation </a:t>
            </a:r>
            <a:r>
              <a:rPr lang="en-US" altLang="zh-CN" dirty="0" smtClean="0">
                <a:solidFill>
                  <a:srgbClr val="800000"/>
                </a:solidFill>
                <a:latin typeface="Calibri"/>
                <a:cs typeface="Calibri"/>
              </a:rPr>
              <a:t>damping. This </a:t>
            </a:r>
            <a:r>
              <a:rPr lang="en-US" altLang="zh-CN" dirty="0">
                <a:solidFill>
                  <a:srgbClr val="800000"/>
                </a:solidFill>
                <a:latin typeface="Calibri"/>
                <a:cs typeface="Calibri"/>
              </a:rPr>
              <a:t>limits the shunt impedance at any resonance frequency of the HOMs</a:t>
            </a:r>
            <a:r>
              <a:rPr lang="en-US" altLang="zh-CN" dirty="0" smtClean="0">
                <a:solidFill>
                  <a:srgbClr val="800000"/>
                </a:solidFill>
                <a:latin typeface="Calibri"/>
                <a:cs typeface="Calibri"/>
              </a:rPr>
              <a:t>.</a:t>
            </a:r>
          </a:p>
          <a:p>
            <a:pPr marL="457200" lvl="1" indent="0" algn="just">
              <a:buNone/>
              <a:defRPr/>
            </a:pPr>
            <a:endParaRPr lang="en-US" altLang="zh-CN" sz="2000" dirty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marL="457200" lvl="1" indent="0" algn="just">
              <a:buFontTx/>
              <a:buNone/>
              <a:defRPr/>
            </a:pPr>
            <a:endParaRPr lang="en-US" altLang="zh-CN" sz="2000" dirty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1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>
              <a:solidFill>
                <a:srgbClr val="3366FF"/>
              </a:solidFill>
              <a:latin typeface="Calibri"/>
              <a:cs typeface="Calibri"/>
            </a:endParaRPr>
          </a:p>
          <a:p>
            <a:pPr lvl="1" algn="just">
              <a:defRPr/>
            </a:pPr>
            <a:endParaRPr lang="en-US" altLang="zh-CN" sz="2000" dirty="0" smtClean="0">
              <a:solidFill>
                <a:srgbClr val="3366FF"/>
              </a:solidFill>
              <a:latin typeface="Calibri"/>
              <a:cs typeface="Calibri"/>
            </a:endParaRPr>
          </a:p>
          <a:p>
            <a:pPr marL="457200" lvl="1" indent="0" algn="just">
              <a:buFontTx/>
              <a:buNone/>
              <a:defRPr/>
            </a:pPr>
            <a:r>
              <a:rPr lang="en-US" altLang="zh-CN" sz="2000" dirty="0" smtClean="0">
                <a:solidFill>
                  <a:srgbClr val="3366FF"/>
                </a:solidFill>
                <a:latin typeface="Calibri"/>
                <a:cs typeface="Calibri"/>
              </a:rPr>
              <a:t>                                                             </a:t>
            </a:r>
            <a:r>
              <a:rPr lang="en-US" altLang="zh-CN" sz="2000" dirty="0" smtClean="0">
                <a:solidFill>
                  <a:srgbClr val="FF0000"/>
                </a:solidFill>
                <a:latin typeface="Calibri"/>
                <a:cs typeface="Calibri"/>
              </a:rPr>
              <a:t> With </a:t>
            </a:r>
            <a:r>
              <a:rPr lang="en-US" altLang="zh-CN" sz="2000" dirty="0" err="1" smtClean="0">
                <a:solidFill>
                  <a:srgbClr val="FF0000"/>
                </a:solidFill>
                <a:latin typeface="Calibri"/>
                <a:cs typeface="Calibri"/>
              </a:rPr>
              <a:t>ν</a:t>
            </a:r>
            <a:r>
              <a:rPr lang="en-US" altLang="zh-CN" sz="2000" baseline="-25000" dirty="0" err="1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lang="en-US" altLang="zh-CN" sz="2000" dirty="0" smtClean="0">
                <a:solidFill>
                  <a:srgbClr val="FF0000"/>
                </a:solidFill>
                <a:latin typeface="Calibri"/>
                <a:cs typeface="Calibri"/>
              </a:rPr>
              <a:t>=0.08, &lt;β&gt;=30.5m, </a:t>
            </a:r>
            <a:r>
              <a:rPr lang="en-US" altLang="zh-CN" sz="2000" dirty="0" err="1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lang="en-US" altLang="zh-CN" sz="2000" baseline="-25000" dirty="0" err="1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lang="en-US" altLang="zh-CN" sz="2000" dirty="0" smtClean="0">
                <a:solidFill>
                  <a:srgbClr val="FF0000"/>
                </a:solidFill>
                <a:latin typeface="Calibri"/>
                <a:cs typeface="Calibri"/>
              </a:rPr>
              <a:t>=7ms, </a:t>
            </a:r>
            <a:r>
              <a:rPr lang="en-US" altLang="zh-CN" sz="2000" dirty="0" err="1" smtClean="0">
                <a:solidFill>
                  <a:srgbClr val="FF0000"/>
                </a:solidFill>
                <a:latin typeface="Calibri"/>
                <a:cs typeface="Calibri"/>
              </a:rPr>
              <a:t>τ</a:t>
            </a:r>
            <a:r>
              <a:rPr lang="en-US" altLang="zh-CN" sz="2000" baseline="-25000" dirty="0" err="1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lang="en-US" altLang="zh-CN" sz="2000" dirty="0" smtClean="0">
                <a:solidFill>
                  <a:srgbClr val="FF0000"/>
                </a:solidFill>
                <a:latin typeface="Calibri"/>
                <a:cs typeface="Calibri"/>
              </a:rPr>
              <a:t>=14ms</a:t>
            </a:r>
            <a:endParaRPr lang="en-US" altLang="zh-CN" sz="2000" dirty="0">
              <a:solidFill>
                <a:srgbClr val="FF0000"/>
              </a:solidFill>
              <a:latin typeface="Calibri"/>
              <a:cs typeface="Calibri"/>
            </a:endParaRPr>
          </a:p>
          <a:p>
            <a:pPr algn="just">
              <a:defRPr/>
            </a:pPr>
            <a:endParaRPr lang="en-US" altLang="zh-CN" sz="2200" dirty="0" smtClean="0">
              <a:solidFill>
                <a:srgbClr val="3366FF"/>
              </a:solidFill>
            </a:endParaRPr>
          </a:p>
        </p:txBody>
      </p:sp>
      <p:graphicFrame>
        <p:nvGraphicFramePr>
          <p:cNvPr id="348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732501"/>
              </p:ext>
            </p:extLst>
          </p:nvPr>
        </p:nvGraphicFramePr>
        <p:xfrm>
          <a:off x="817418" y="2929364"/>
          <a:ext cx="31781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9" name="公式" r:id="rId4" imgW="1892300" imgH="457200" progId="Equation.3">
                  <p:embed/>
                </p:oleObj>
              </mc:Choice>
              <mc:Fallback>
                <p:oleObj name="公式" r:id="rId4" imgW="1892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418" y="2929364"/>
                        <a:ext cx="3178175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718418"/>
              </p:ext>
            </p:extLst>
          </p:nvPr>
        </p:nvGraphicFramePr>
        <p:xfrm>
          <a:off x="5138689" y="2972227"/>
          <a:ext cx="319881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0" name="公式" r:id="rId6" imgW="1905000" imgH="431800" progId="Equation.3">
                  <p:embed/>
                </p:oleObj>
              </mc:Choice>
              <mc:Fallback>
                <p:oleObj name="公式" r:id="rId6" imgW="1905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689" y="2972227"/>
                        <a:ext cx="3198812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382494" y="138522"/>
            <a:ext cx="6404950" cy="581145"/>
          </a:xfrm>
          <a:noFill/>
        </p:spPr>
        <p:txBody>
          <a:bodyPr>
            <a:normAutofit/>
          </a:bodyPr>
          <a:lstStyle/>
          <a:p>
            <a:r>
              <a:rPr kumimoji="1" lang="en-US" altLang="zh-CN" sz="2900" cap="none" dirty="0" smtClean="0">
                <a:solidFill>
                  <a:srgbClr val="D1282E"/>
                </a:solidFill>
              </a:rPr>
              <a:t>Coupled bunch instability</a:t>
            </a:r>
            <a:endParaRPr kumimoji="1" lang="zh-CN" altLang="en-US" sz="2900" cap="none" dirty="0">
              <a:solidFill>
                <a:srgbClr val="D1282E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00397"/>
              </p:ext>
            </p:extLst>
          </p:nvPr>
        </p:nvGraphicFramePr>
        <p:xfrm>
          <a:off x="425499" y="3958148"/>
          <a:ext cx="8224610" cy="1956748"/>
        </p:xfrm>
        <a:graphic>
          <a:graphicData uri="http://schemas.openxmlformats.org/drawingml/2006/table">
            <a:tbl>
              <a:tblPr firstRow="1" bandRow="1"/>
              <a:tblGrid>
                <a:gridCol w="1464084"/>
                <a:gridCol w="1310556"/>
                <a:gridCol w="1389380"/>
                <a:gridCol w="1325415"/>
                <a:gridCol w="1338175"/>
                <a:gridCol w="1397000"/>
              </a:tblGrid>
              <a:tr h="450162">
                <a:tc>
                  <a:txBody>
                    <a:bodyPr/>
                    <a:lstStyle/>
                    <a:p>
                      <a:pPr algn="ctr"/>
                      <a:endParaRPr lang="zh-CN" altLang="en-US" sz="1700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Particle double ring</a:t>
                      </a:r>
                      <a:endParaRPr lang="zh-CN" altLang="en-US" sz="1700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Single ring</a:t>
                      </a:r>
                      <a:endParaRPr lang="zh-CN" altLang="en-US" sz="1700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30226">
                <a:tc>
                  <a:txBody>
                    <a:bodyPr/>
                    <a:lstStyle/>
                    <a:p>
                      <a:pPr algn="ctr"/>
                      <a:endParaRPr lang="zh-CN" altLang="en-US" sz="1700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H-High</a:t>
                      </a:r>
                      <a:r>
                        <a:rPr lang="en-US" altLang="zh-CN" sz="1700" baseline="0" dirty="0" smtClean="0"/>
                        <a:t> </a:t>
                      </a:r>
                      <a:r>
                        <a:rPr lang="en-US" altLang="zh-CN" sz="1700" baseline="0" dirty="0" err="1" smtClean="0"/>
                        <a:t>lumi</a:t>
                      </a:r>
                      <a:endParaRPr lang="zh-CN" altLang="en-US" sz="1700" dirty="0"/>
                    </a:p>
                  </a:txBody>
                  <a:tcPr marT="45725" marB="4572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H-low power</a:t>
                      </a:r>
                      <a:endParaRPr lang="zh-CN" altLang="en-US" sz="1700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W</a:t>
                      </a:r>
                      <a:endParaRPr lang="zh-CN" altLang="en-US" sz="1700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Z</a:t>
                      </a:r>
                      <a:endParaRPr lang="zh-CN" altLang="en-US" sz="1700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H</a:t>
                      </a:r>
                      <a:endParaRPr lang="zh-CN" altLang="en-US" sz="1700" dirty="0"/>
                    </a:p>
                  </a:txBody>
                  <a:tcPr marT="45725" marB="45725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46675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i="1" dirty="0" smtClean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altLang="zh-CN" sz="1700" dirty="0" smtClean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lang="en-US" altLang="zh-CN" sz="1700" dirty="0" err="1" smtClean="0">
                          <a:latin typeface="Times New Roman"/>
                          <a:cs typeface="Times New Roman"/>
                        </a:rPr>
                        <a:t>ReZ</a:t>
                      </a:r>
                      <a:r>
                        <a:rPr lang="en-US" altLang="zh-CN" sz="1700" baseline="-25000" dirty="0" smtClean="0">
                          <a:latin typeface="Times New Roman"/>
                          <a:cs typeface="Times New Roman"/>
                        </a:rPr>
                        <a:t>|| </a:t>
                      </a:r>
                      <a:r>
                        <a:rPr lang="en-US" altLang="zh-CN" sz="1700" baseline="0" dirty="0" smtClean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lang="en-US" altLang="zh-CN" sz="1700" baseline="0" dirty="0" err="1" smtClean="0">
                          <a:latin typeface="Times New Roman"/>
                          <a:cs typeface="Times New Roman"/>
                        </a:rPr>
                        <a:t>GHz</a:t>
                      </a:r>
                      <a:r>
                        <a:rPr lang="en-US" altLang="zh-CN" sz="1700" baseline="0" dirty="0" err="1" smtClean="0">
                          <a:latin typeface="Times New Roman"/>
                          <a:ea typeface="Wingdings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lang="en-US" altLang="zh-CN" sz="1700" baseline="0" dirty="0" err="1" smtClean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lang="el-GR" altLang="zh-CN" sz="1700" baseline="0" dirty="0" smtClean="0">
                          <a:latin typeface="Times New Roman"/>
                          <a:cs typeface="Times New Roman"/>
                        </a:rPr>
                        <a:t>Ω</a:t>
                      </a:r>
                      <a:r>
                        <a:rPr lang="en-US" altLang="zh-CN" sz="1700" baseline="0" dirty="0" smtClean="0">
                          <a:latin typeface="Times New Roman"/>
                          <a:cs typeface="Times New Roman"/>
                        </a:rPr>
                        <a:t>]</a:t>
                      </a:r>
                      <a:endParaRPr lang="zh-CN" altLang="en-US" sz="1700" dirty="0">
                        <a:latin typeface="Times New Roman"/>
                        <a:cs typeface="Times New Roman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11.0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16.8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5.2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0.7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5.1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  <a:tr h="46675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700" dirty="0" err="1" smtClean="0">
                          <a:latin typeface="Times New Roman"/>
                          <a:cs typeface="Times New Roman"/>
                        </a:rPr>
                        <a:t>ReZ</a:t>
                      </a:r>
                      <a:r>
                        <a:rPr lang="en-US" altLang="zh-CN" sz="1700" baseline="-25000" dirty="0" err="1" smtClean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lang="en-US" altLang="zh-CN" sz="1700" baseline="-2500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700" baseline="0" dirty="0" smtClean="0">
                          <a:latin typeface="Times New Roman"/>
                          <a:cs typeface="Times New Roman"/>
                        </a:rPr>
                        <a:t>[G</a:t>
                      </a:r>
                      <a:r>
                        <a:rPr lang="el-GR" altLang="zh-CN" sz="1700" baseline="0" dirty="0" smtClean="0">
                          <a:latin typeface="Times New Roman"/>
                          <a:cs typeface="Times New Roman"/>
                        </a:rPr>
                        <a:t>Ω</a:t>
                      </a:r>
                      <a:r>
                        <a:rPr lang="en-US" altLang="zh-CN" sz="1700" baseline="0" dirty="0" smtClean="0">
                          <a:latin typeface="Times New Roman"/>
                          <a:cs typeface="Times New Roman"/>
                        </a:rPr>
                        <a:t>/m]</a:t>
                      </a:r>
                      <a:endParaRPr lang="zh-CN" altLang="en-US" sz="1700" dirty="0" smtClean="0">
                        <a:latin typeface="Times New Roman"/>
                        <a:cs typeface="Times New Roman"/>
                      </a:endParaRPr>
                    </a:p>
                  </a:txBody>
                  <a:tcPr marT="45725" marB="45725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6.8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10.4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3.1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1.7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700" dirty="0" smtClean="0"/>
                        <a:t>6.9</a:t>
                      </a:r>
                      <a:endParaRPr lang="zh-CN" altLang="en-US" sz="1700" dirty="0"/>
                    </a:p>
                  </a:txBody>
                  <a:tcPr marT="45725" marB="4572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45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基本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基本.thmx</Template>
  <TotalTime>20893</TotalTime>
  <Words>347</Words>
  <Application>Microsoft Macintosh PowerPoint</Application>
  <PresentationFormat>全屏显示(4:3)</PresentationFormat>
  <Paragraphs>126</Paragraphs>
  <Slides>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基本</vt:lpstr>
      <vt:lpstr>公式</vt:lpstr>
      <vt:lpstr>Microsoft 公式</vt:lpstr>
      <vt:lpstr>Impedance model – budget</vt:lpstr>
      <vt:lpstr>Single bunch instability</vt:lpstr>
      <vt:lpstr>Coupled bunch instability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Smmary on impedanc and instability</dc:title>
  <dc:creator>wangn mac</dc:creator>
  <cp:lastModifiedBy>wangn mac</cp:lastModifiedBy>
  <cp:revision>394</cp:revision>
  <cp:lastPrinted>2016-10-13T05:39:28Z</cp:lastPrinted>
  <dcterms:created xsi:type="dcterms:W3CDTF">2016-08-12T01:09:32Z</dcterms:created>
  <dcterms:modified xsi:type="dcterms:W3CDTF">2016-11-04T01:52:44Z</dcterms:modified>
</cp:coreProperties>
</file>