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886" r:id="rId2"/>
    <p:sldId id="804" r:id="rId3"/>
    <p:sldId id="917" r:id="rId4"/>
    <p:sldId id="918" r:id="rId5"/>
    <p:sldId id="919" r:id="rId6"/>
    <p:sldId id="920" r:id="rId7"/>
    <p:sldId id="921" r:id="rId8"/>
    <p:sldId id="922" r:id="rId9"/>
    <p:sldId id="923" r:id="rId10"/>
    <p:sldId id="933" r:id="rId11"/>
    <p:sldId id="924" r:id="rId12"/>
    <p:sldId id="934" r:id="rId13"/>
    <p:sldId id="925" r:id="rId14"/>
    <p:sldId id="926" r:id="rId15"/>
    <p:sldId id="927" r:id="rId16"/>
    <p:sldId id="928" r:id="rId17"/>
    <p:sldId id="929" r:id="rId18"/>
    <p:sldId id="931" r:id="rId19"/>
    <p:sldId id="93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40FF"/>
    <a:srgbClr val="FFFF67"/>
    <a:srgbClr val="F3F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74" autoAdjust="0"/>
    <p:restoredTop sz="94666"/>
  </p:normalViewPr>
  <p:slideViewPr>
    <p:cSldViewPr snapToGrid="0" snapToObjects="1">
      <p:cViewPr>
        <p:scale>
          <a:sx n="100" d="100"/>
          <a:sy n="100" d="100"/>
        </p:scale>
        <p:origin x="84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2425A-B869-ED44-AABC-864CA411AED4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D4BE7-F420-8A48-AFA4-886DC48672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976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4C7EB-5FA1-2A48-96AC-B3FDC2A4A197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12964-9D25-F140-BCE5-41B8A8543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710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8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Hadron Physics </a:t>
            </a:r>
            <a:br>
              <a:rPr lang="en-US" dirty="0" smtClean="0"/>
            </a:br>
            <a:r>
              <a:rPr lang="en-US" dirty="0" smtClean="0"/>
              <a:t>in China and the Facilities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2067" y="3886200"/>
            <a:ext cx="7366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Zhengguo</a:t>
            </a:r>
            <a:r>
              <a:rPr lang="en-US" dirty="0" smtClean="0"/>
              <a:t> Zhao</a:t>
            </a:r>
          </a:p>
          <a:p>
            <a:r>
              <a:rPr lang="en-US" dirty="0" smtClean="0"/>
              <a:t>University of Science and Technology of China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6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3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12/8/2012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8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0" y="50539"/>
            <a:ext cx="9110800" cy="714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Hadron Physics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075" y="1059768"/>
            <a:ext cx="8654105" cy="506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12/8/2012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3300C-797F-D148-A78D-320196FBAF0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00" y="889795"/>
            <a:ext cx="9119100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39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Rot="1" noChangeArrowheads="1"/>
          </p:cNvSpPr>
          <p:nvPr/>
        </p:nvSpPr>
        <p:spPr bwMode="auto">
          <a:xfrm>
            <a:off x="1615435" y="3882936"/>
            <a:ext cx="6062351" cy="267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buClr>
                <a:schemeClr val="folHlink"/>
              </a:buClr>
              <a:buFont typeface="Wingdings" charset="2"/>
              <a:buNone/>
            </a:pPr>
            <a:r>
              <a:rPr lang="en-US" altLang="zh-CN" sz="3200" b="1" dirty="0" err="1" smtClean="0">
                <a:latin typeface="Arial" panose="020B0604020202020204" pitchFamily="34" charset="0"/>
                <a:ea typeface="华文楷体" charset="-122"/>
              </a:rPr>
              <a:t>Hongjuan</a:t>
            </a:r>
            <a:r>
              <a:rPr lang="en-US" altLang="zh-CN" sz="3200" b="1" dirty="0" smtClean="0">
                <a:latin typeface="Arial" panose="020B0604020202020204" pitchFamily="34" charset="0"/>
                <a:ea typeface="华文楷体" charset="-122"/>
              </a:rPr>
              <a:t> Zheng</a:t>
            </a:r>
            <a:endParaRPr lang="en-US" altLang="zh-CN" sz="2800" b="1" dirty="0" smtClean="0">
              <a:latin typeface="Arial" panose="020B0604020202020204" pitchFamily="34" charset="0"/>
              <a:ea typeface="华文楷体" charset="-122"/>
            </a:endParaRP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Font typeface="Wingdings" charset="2"/>
              <a:buNone/>
            </a:pPr>
            <a:endParaRPr lang="en-US" altLang="zh-CN" sz="2800" b="1" dirty="0">
              <a:latin typeface="Arial" panose="020B0604020202020204" pitchFamily="34" charset="0"/>
              <a:ea typeface="华文楷体" charset="-122"/>
            </a:endParaRP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Font typeface="Wingdings" charset="2"/>
              <a:buNone/>
            </a:pPr>
            <a:endParaRPr lang="en-US" altLang="zh-CN" sz="2800" b="1" dirty="0" smtClean="0">
              <a:latin typeface="Arial" panose="020B0604020202020204" pitchFamily="34" charset="0"/>
              <a:ea typeface="华文楷体" charset="-122"/>
            </a:endParaRP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Font typeface="Wingdings" charset="2"/>
              <a:buNone/>
            </a:pPr>
            <a:r>
              <a:rPr lang="en-US" altLang="zh-CN" sz="2400" b="1" dirty="0" smtClean="0">
                <a:latin typeface="Arial" panose="020B0604020202020204" pitchFamily="34" charset="0"/>
                <a:ea typeface="华文楷体" charset="-122"/>
              </a:rPr>
              <a:t>2016-11-04</a:t>
            </a:r>
            <a:endParaRPr lang="zh-CN" altLang="en-US" sz="2400" b="1" dirty="0">
              <a:latin typeface="Arial" panose="020B0604020202020204" pitchFamily="34" charset="0"/>
              <a:ea typeface="华文楷体" charset="-122"/>
            </a:endParaRPr>
          </a:p>
        </p:txBody>
      </p:sp>
      <p:sp>
        <p:nvSpPr>
          <p:cNvPr id="2059" name="Rectangle 14"/>
          <p:cNvSpPr>
            <a:spLocks noChangeArrowheads="1"/>
          </p:cNvSpPr>
          <p:nvPr/>
        </p:nvSpPr>
        <p:spPr bwMode="auto">
          <a:xfrm>
            <a:off x="0" y="752643"/>
            <a:ext cx="9140825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53" name="Rectangle 1"/>
          <p:cNvSpPr>
            <a:spLocks noChangeArrowheads="1"/>
          </p:cNvSpPr>
          <p:nvPr/>
        </p:nvSpPr>
        <p:spPr bwMode="auto">
          <a:xfrm>
            <a:off x="-22225" y="1085929"/>
            <a:ext cx="914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endParaRPr lang="en-US" altLang="zh-CN" sz="2800" b="1" dirty="0" smtClean="0">
              <a:latin typeface="Arial" panose="020B0604020202020204" pitchFamily="34" charset="0"/>
              <a:ea typeface="华文楷体" charset="-122"/>
            </a:endParaRPr>
          </a:p>
          <a:p>
            <a:pPr algn="ctr" eaLnBrk="1" hangingPunct="1">
              <a:spcBef>
                <a:spcPts val="1800"/>
              </a:spcBef>
            </a:pPr>
            <a:r>
              <a:rPr lang="en-US" altLang="zh-CN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华文楷体" charset="-122"/>
              </a:rPr>
              <a:t>HOM coupler design and collective instability study </a:t>
            </a:r>
            <a:r>
              <a:rPr lang="zh-CN" altLang="zh-CN" sz="4000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zh-CN" altLang="zh-CN" dirty="0">
                <a:solidFill>
                  <a:srgbClr val="FF0000"/>
                </a:solidFill>
                <a:latin typeface="Arial" panose="020B0604020202020204" pitchFamily="34" charset="0"/>
              </a:rPr>
              <a:t>	</a:t>
            </a:r>
          </a:p>
          <a:p>
            <a:pPr algn="ctr" eaLnBrk="1" hangingPunct="1"/>
            <a:endParaRPr lang="en-US" altLang="zh-CN" sz="4000" b="1" dirty="0">
              <a:latin typeface="Arial" panose="020B0604020202020204" pitchFamily="34" charset="0"/>
              <a:ea typeface="华文楷体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25712" cy="130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46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-26988"/>
            <a:ext cx="9144000" cy="863601"/>
          </a:xfrm>
          <a:noFill/>
        </p:spPr>
        <p:txBody>
          <a:bodyPr>
            <a:normAutofit/>
          </a:bodyPr>
          <a:lstStyle/>
          <a:p>
            <a:r>
              <a:rPr lang="en-US" alt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itchFamily="2" charset="-122"/>
              </a:rPr>
              <a:t>Parameters </a:t>
            </a:r>
            <a:r>
              <a:rPr lang="en-US" altLang="zh-CN" sz="3000" b="1" dirty="0">
                <a:solidFill>
                  <a:srgbClr val="000000"/>
                </a:solidFill>
                <a:latin typeface="Arial" panose="020B0604020202020204" pitchFamily="34" charset="0"/>
                <a:ea typeface="华文楷体" pitchFamily="2" charset="-122"/>
              </a:rPr>
              <a:t>for CEPC partial double </a:t>
            </a:r>
            <a:r>
              <a:rPr lang="en-US" alt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itchFamily="2" charset="-122"/>
              </a:rPr>
              <a:t>ring</a:t>
            </a:r>
            <a:br>
              <a:rPr lang="en-US" altLang="zh-CN" sz="3000" b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itchFamily="2" charset="-122"/>
              </a:rPr>
            </a:b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华文楷体" pitchFamily="2" charset="-122"/>
              </a:rPr>
              <a:t>（</a:t>
            </a:r>
            <a:r>
              <a:rPr lang="en-US" altLang="zh-CN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itchFamily="2" charset="-122"/>
              </a:rPr>
              <a:t>wangdou20160918/23</a:t>
            </a:r>
            <a:r>
              <a:rPr lang="zh-CN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itchFamily="2" charset="-122"/>
              </a:rPr>
              <a:t>）</a:t>
            </a:r>
            <a:endParaRPr lang="en-US" altLang="zh-CN" sz="1600" b="1" dirty="0">
              <a:solidFill>
                <a:srgbClr val="000000"/>
              </a:solidFill>
              <a:latin typeface="Arial" panose="020B0604020202020204" pitchFamily="34" charset="0"/>
              <a:ea typeface="华文楷体" pitchFamily="2" charset="-12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852216"/>
              </p:ext>
            </p:extLst>
          </p:nvPr>
        </p:nvGraphicFramePr>
        <p:xfrm>
          <a:off x="323528" y="926855"/>
          <a:ext cx="8208912" cy="5849535"/>
        </p:xfrm>
        <a:graphic>
          <a:graphicData uri="http://schemas.openxmlformats.org/drawingml/2006/table">
            <a:tbl>
              <a:tblPr firstRow="1" bandRow="1"/>
              <a:tblGrid>
                <a:gridCol w="2088232"/>
                <a:gridCol w="1296144"/>
                <a:gridCol w="1296144"/>
                <a:gridCol w="1296144"/>
                <a:gridCol w="1080120"/>
                <a:gridCol w="1152128"/>
              </a:tblGrid>
              <a:tr h="36313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b="1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1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b="1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b="1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1.98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1.16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0.78</a:t>
                      </a:r>
                      <a:endParaRPr lang="zh-CN" alt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107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36.5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67.6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32.5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21.3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4.1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b="1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0.272/0.0013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0.275 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 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0.93/0.0078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0.88/0.008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9.7/0.088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9.4/0.089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0.013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b="1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b="1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3.48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3.78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b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b="1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b="1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b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b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0.88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4.48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90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-26988"/>
            <a:ext cx="9144000" cy="863601"/>
          </a:xfrm>
          <a:noFill/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华文楷体" pitchFamily="2" charset="-122"/>
              </a:rPr>
              <a:t>Bunch lengthening analysis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6"/>
          <p:cNvSpPr txBox="1"/>
          <p:nvPr/>
        </p:nvSpPr>
        <p:spPr>
          <a:xfrm>
            <a:off x="405880" y="981506"/>
            <a:ext cx="828092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p"/>
              <a:defRPr/>
            </a:pPr>
            <a:r>
              <a:rPr lang="en-US" altLang="zh-CN" sz="2400" b="1" dirty="0" smtClean="0">
                <a:solidFill>
                  <a:srgbClr val="0000CC"/>
                </a:solidFill>
                <a:latin typeface="Arial" panose="020B0604020202020204" pitchFamily="34" charset="0"/>
                <a:ea typeface="华文楷体" pitchFamily="2" charset="-122"/>
              </a:rPr>
              <a:t>Impedance budget (from Na Wang)</a:t>
            </a:r>
            <a:endParaRPr lang="en-US" altLang="zh-CN" sz="2400" b="1" dirty="0">
              <a:solidFill>
                <a:srgbClr val="0000CC"/>
              </a:solidFill>
              <a:latin typeface="Arial" panose="020B0604020202020204" pitchFamily="34" charset="0"/>
              <a:ea typeface="华文楷体" pitchFamily="2" charset="-122"/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257175" y="1570633"/>
            <a:ext cx="8886825" cy="5042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sz="2400" dirty="0" smtClean="0"/>
              <a:t>    </a:t>
            </a:r>
            <a:r>
              <a:rPr kumimoji="1"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Coupling impedance dominated by</a:t>
            </a:r>
          </a:p>
          <a:p>
            <a:pPr lvl="1"/>
            <a:r>
              <a:rPr kumimoji="1" lang="en-US" altLang="zh-CN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Resistive wall impedance</a:t>
            </a:r>
          </a:p>
          <a:p>
            <a:pPr lvl="1"/>
            <a:r>
              <a:rPr kumimoji="1" lang="en-US" altLang="zh-CN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Vacuum elements with large numbers (RF cavities, flanges, BPMs, bellows, …)</a:t>
            </a:r>
          </a:p>
          <a:p>
            <a:pPr lvl="1"/>
            <a:r>
              <a:rPr kumimoji="1" lang="en-US" altLang="zh-CN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Vacuum </a:t>
            </a:r>
            <a:r>
              <a:rPr kumimoji="1" lang="en-US" altLang="zh-CN" sz="1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elementts</a:t>
            </a:r>
            <a:r>
              <a:rPr kumimoji="1" lang="en-US" altLang="zh-CN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large impedances (IP duct, collimators, kickers, …)</a:t>
            </a:r>
            <a:endParaRPr kumimoji="1" lang="zh-CN" altLang="en-US" sz="18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602498"/>
              </p:ext>
            </p:extLst>
          </p:nvPr>
        </p:nvGraphicFramePr>
        <p:xfrm>
          <a:off x="1229072" y="3149293"/>
          <a:ext cx="6914803" cy="3309936"/>
        </p:xfrm>
        <a:graphic>
          <a:graphicData uri="http://schemas.openxmlformats.org/drawingml/2006/table">
            <a:tbl>
              <a:tblPr firstRow="1" bandRow="1"/>
              <a:tblGrid>
                <a:gridCol w="1728301"/>
                <a:gridCol w="1005027"/>
                <a:gridCol w="827072"/>
                <a:gridCol w="847665"/>
                <a:gridCol w="1138895"/>
                <a:gridCol w="1367843"/>
              </a:tblGrid>
              <a:tr h="41374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Components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Number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i="1" dirty="0" smtClean="0">
                          <a:solidFill>
                            <a:srgbClr val="000000"/>
                          </a:solidFill>
                        </a:rPr>
                        <a:t>R</a:t>
                      </a:r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altLang="zh-CN" sz="1600" dirty="0" err="1" smtClean="0">
                          <a:solidFill>
                            <a:srgbClr val="000000"/>
                          </a:solidFill>
                        </a:rPr>
                        <a:t>kΩ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i="1" dirty="0" smtClean="0">
                          <a:solidFill>
                            <a:srgbClr val="000000"/>
                          </a:solidFill>
                        </a:rPr>
                        <a:t>L</a:t>
                      </a:r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altLang="zh-CN" sz="1600" dirty="0" err="1" smtClean="0">
                          <a:solidFill>
                            <a:srgbClr val="000000"/>
                          </a:solidFill>
                        </a:rPr>
                        <a:t>nH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i="1" dirty="0" smtClean="0">
                          <a:solidFill>
                            <a:srgbClr val="000000"/>
                          </a:solidFill>
                        </a:rPr>
                        <a:t>Z</a:t>
                      </a:r>
                      <a:r>
                        <a:rPr lang="en-US" altLang="zh-CN" sz="1600" baseline="-25000" dirty="0" smtClean="0">
                          <a:solidFill>
                            <a:srgbClr val="000000"/>
                          </a:solidFill>
                        </a:rPr>
                        <a:t>||</a:t>
                      </a:r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altLang="zh-CN" sz="1600" i="1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altLang="zh-CN" sz="1600" dirty="0" err="1" smtClean="0">
                          <a:solidFill>
                            <a:srgbClr val="000000"/>
                          </a:solidFill>
                        </a:rPr>
                        <a:t>mΩ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i="1" dirty="0" err="1" smtClean="0">
                          <a:solidFill>
                            <a:srgbClr val="000000"/>
                          </a:solidFill>
                        </a:rPr>
                        <a:t>k</a:t>
                      </a:r>
                      <a:r>
                        <a:rPr lang="en-US" altLang="zh-CN" sz="1600" baseline="-25000" dirty="0" err="1" smtClean="0">
                          <a:solidFill>
                            <a:srgbClr val="000000"/>
                          </a:solidFill>
                        </a:rPr>
                        <a:t>loss</a:t>
                      </a:r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, V/</a:t>
                      </a:r>
                      <a:r>
                        <a:rPr lang="en-US" altLang="zh-CN" sz="1600" dirty="0" err="1" smtClean="0">
                          <a:solidFill>
                            <a:srgbClr val="000000"/>
                          </a:solidFill>
                        </a:rPr>
                        <a:t>pC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</a:tr>
              <a:tr h="41374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Resistive wall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6.7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487.7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17.0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138.4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41374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RF cavities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C00000"/>
                          </a:solidFill>
                        </a:rPr>
                        <a:t>384</a:t>
                      </a:r>
                      <a:endParaRPr lang="zh-CN" alt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14.9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-132.7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307.5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41374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Flanges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~10000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0.7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165.5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5.8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15.1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41374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BPMs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2300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0.6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21.4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0.7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11.6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41374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Bellows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~10000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5.9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331.5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11.6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122.3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41374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Pumping ports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~10000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0.007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3.1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0.1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0.1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41374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r>
                        <a:rPr lang="el-GR" altLang="zh-CN" sz="1600" dirty="0" smtClean="0">
                          <a:solidFill>
                            <a:srgbClr val="C00000"/>
                          </a:solidFill>
                        </a:rPr>
                        <a:t>(σ=4.1</a:t>
                      </a:r>
                      <a:r>
                        <a:rPr lang="en-US" altLang="zh-CN" sz="1600" dirty="0" smtClean="0">
                          <a:solidFill>
                            <a:srgbClr val="C00000"/>
                          </a:solidFill>
                        </a:rPr>
                        <a:t>mm)</a:t>
                      </a: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28.8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876.5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35.2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  <a:cs typeface="宋体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</a:rPr>
                        <a:t>595.0</a:t>
                      </a:r>
                      <a:endParaRPr lang="zh-CN" alt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87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-26988"/>
            <a:ext cx="9144000" cy="863601"/>
          </a:xfrm>
          <a:noFill/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华文楷体" pitchFamily="2" charset="-122"/>
              </a:rPr>
              <a:t>Bunch lengthening analysis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6"/>
          <p:cNvSpPr txBox="1"/>
          <p:nvPr/>
        </p:nvSpPr>
        <p:spPr>
          <a:xfrm>
            <a:off x="405880" y="981506"/>
            <a:ext cx="828092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p"/>
              <a:defRPr/>
            </a:pP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  <a:ea typeface="华文楷体" pitchFamily="2" charset="-122"/>
              </a:rPr>
              <a:t>Theory used</a:t>
            </a:r>
            <a:endParaRPr lang="en-US" altLang="zh-CN" sz="2400" b="1" dirty="0">
              <a:solidFill>
                <a:srgbClr val="0000CC"/>
              </a:solidFill>
              <a:latin typeface="Arial" panose="020B0604020202020204" pitchFamily="34" charset="0"/>
              <a:ea typeface="华文楷体" pitchFamily="2" charset="-122"/>
            </a:endParaRPr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analytical expression that describes the wake potential of a storage ring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is:</a:t>
            </a:r>
            <a:endParaRPr lang="en-US" altLang="zh-C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bunch lengthening equation is as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follows:</a:t>
            </a:r>
            <a:endParaRPr lang="en-US" altLang="zh-C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C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C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Energy spread is:</a:t>
            </a:r>
          </a:p>
          <a:p>
            <a:pPr marL="0" indent="0">
              <a:buNone/>
            </a:pPr>
            <a:endParaRPr lang="en-US" altLang="zh-C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762654"/>
              </p:ext>
            </p:extLst>
          </p:nvPr>
        </p:nvGraphicFramePr>
        <p:xfrm>
          <a:off x="899592" y="2276872"/>
          <a:ext cx="7056783" cy="707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Equation" r:id="rId3" imgW="4686120" imgH="469800" progId="Equation.DSMT4">
                  <p:embed/>
                </p:oleObj>
              </mc:Choice>
              <mc:Fallback>
                <p:oleObj name="Equation" r:id="rId3" imgW="46861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2276872"/>
                        <a:ext cx="7056783" cy="707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362192"/>
              </p:ext>
            </p:extLst>
          </p:nvPr>
        </p:nvGraphicFramePr>
        <p:xfrm>
          <a:off x="2216150" y="3500438"/>
          <a:ext cx="3919538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Equation" r:id="rId5" imgW="2679480" imgH="482400" progId="Equation.DSMT4">
                  <p:embed/>
                </p:oleObj>
              </mc:Choice>
              <mc:Fallback>
                <p:oleObj name="Equation" r:id="rId5" imgW="26794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16150" y="3500438"/>
                        <a:ext cx="3919538" cy="706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007979"/>
              </p:ext>
            </p:extLst>
          </p:nvPr>
        </p:nvGraphicFramePr>
        <p:xfrm>
          <a:off x="2406650" y="5157788"/>
          <a:ext cx="231457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Equation" r:id="rId7" imgW="1511280" imgH="469800" progId="Equation.DSMT4">
                  <p:embed/>
                </p:oleObj>
              </mc:Choice>
              <mc:Fallback>
                <p:oleObj name="Equation" r:id="rId7" imgW="15112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06650" y="5157788"/>
                        <a:ext cx="2314575" cy="71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214451"/>
              </p:ext>
            </p:extLst>
          </p:nvPr>
        </p:nvGraphicFramePr>
        <p:xfrm>
          <a:off x="2555776" y="5877272"/>
          <a:ext cx="1152127" cy="351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Equation" r:id="rId9" imgW="749160" imgH="228600" progId="Equation.DSMT4">
                  <p:embed/>
                </p:oleObj>
              </mc:Choice>
              <mc:Fallback>
                <p:oleObj name="Equation" r:id="rId9" imgW="749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55776" y="5877272"/>
                        <a:ext cx="1152127" cy="351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611059"/>
              </p:ext>
            </p:extLst>
          </p:nvPr>
        </p:nvGraphicFramePr>
        <p:xfrm>
          <a:off x="2411760" y="4221088"/>
          <a:ext cx="1260140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Equation" r:id="rId11" imgW="799920" imgH="228600" progId="Equation.DSMT4">
                  <p:embed/>
                </p:oleObj>
              </mc:Choice>
              <mc:Fallback>
                <p:oleObj name="Equation" r:id="rId11" imgW="799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11760" y="4221088"/>
                        <a:ext cx="1260140" cy="36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8"/>
          <p:cNvSpPr txBox="1"/>
          <p:nvPr/>
        </p:nvSpPr>
        <p:spPr>
          <a:xfrm>
            <a:off x="107504" y="6381328"/>
            <a:ext cx="90364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/>
              <a:t>[1] J</a:t>
            </a:r>
            <a:r>
              <a:rPr lang="en-US" altLang="zh-CN" sz="1050" dirty="0"/>
              <a:t>. Gao, On the single bunch longitudinal collective effects in electron storage rings, Nuclear Instruments and Methods in Physics Research A 491(2002) 1-8</a:t>
            </a:r>
            <a:r>
              <a:rPr lang="en-US" altLang="zh-CN" sz="105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960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-26988"/>
            <a:ext cx="9144000" cy="863601"/>
          </a:xfrm>
          <a:noFill/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华文楷体" pitchFamily="2" charset="-122"/>
              </a:rPr>
              <a:t>Bunch lengthening analysis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6"/>
          <p:cNvSpPr txBox="1"/>
          <p:nvPr/>
        </p:nvSpPr>
        <p:spPr>
          <a:xfrm>
            <a:off x="405880" y="98150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p"/>
              <a:defRPr/>
            </a:pPr>
            <a:r>
              <a:rPr lang="en-US" altLang="zh-CN" sz="2400" b="1" dirty="0" smtClean="0">
                <a:solidFill>
                  <a:srgbClr val="0000CC"/>
                </a:solidFill>
                <a:latin typeface="Arial" panose="020B0604020202020204" pitchFamily="34" charset="0"/>
                <a:ea typeface="华文楷体" pitchFamily="2" charset="-122"/>
              </a:rPr>
              <a:t>Bunch </a:t>
            </a: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  <a:ea typeface="华文楷体" pitchFamily="2" charset="-122"/>
              </a:rPr>
              <a:t>lengthening for </a:t>
            </a:r>
            <a:r>
              <a:rPr lang="en-US" altLang="zh-CN" sz="2400" b="1" dirty="0" smtClean="0">
                <a:solidFill>
                  <a:srgbClr val="0000CC"/>
                </a:solidFill>
                <a:latin typeface="Arial" panose="020B0604020202020204" pitchFamily="34" charset="0"/>
                <a:ea typeface="华文楷体" pitchFamily="2" charset="-122"/>
              </a:rPr>
              <a:t>Higgs </a:t>
            </a: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  <a:ea typeface="华文楷体" pitchFamily="2" charset="-122"/>
              </a:rPr>
              <a:t>high luminosity design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19675" y="162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235557"/>
              </p:ext>
            </p:extLst>
          </p:nvPr>
        </p:nvGraphicFramePr>
        <p:xfrm>
          <a:off x="405880" y="1523061"/>
          <a:ext cx="4423295" cy="338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Graph" r:id="rId3" imgW="2938917" imgH="2253255" progId="Origin50.Graph">
                  <p:embed/>
                </p:oleObj>
              </mc:Choice>
              <mc:Fallback>
                <p:oleObj name="Graph" r:id="rId3" imgW="2938917" imgH="2253255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880" y="1523061"/>
                        <a:ext cx="4423295" cy="3385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285875" y="2562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051285"/>
              </p:ext>
            </p:extLst>
          </p:nvPr>
        </p:nvGraphicFramePr>
        <p:xfrm>
          <a:off x="4430679" y="1772729"/>
          <a:ext cx="4671619" cy="3342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Mathcad" r:id="rId5" imgW="4057650" imgH="2905125" progId="Mathcad">
                  <p:embed/>
                </p:oleObj>
              </mc:Choice>
              <mc:Fallback>
                <p:oleObj name="Mathcad" r:id="rId5" imgW="4057650" imgH="2905125" progId="Mathcad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0679" y="1772729"/>
                        <a:ext cx="4671619" cy="33421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873578" y="4862130"/>
            <a:ext cx="8001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l-GR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=2.95 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mm, bunch current 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0.158 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bunch lengthening is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44.9%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spread is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23.7%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32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-26988"/>
            <a:ext cx="9144000" cy="863601"/>
          </a:xfrm>
          <a:noFill/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华文楷体" pitchFamily="2" charset="-122"/>
              </a:rPr>
              <a:t>Bunch lengthening analysis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6"/>
          <p:cNvSpPr txBox="1"/>
          <p:nvPr/>
        </p:nvSpPr>
        <p:spPr>
          <a:xfrm>
            <a:off x="405880" y="981506"/>
            <a:ext cx="828092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p"/>
              <a:defRPr/>
            </a:pPr>
            <a:r>
              <a:rPr lang="en-US" altLang="zh-CN" sz="2400" b="1" dirty="0" smtClean="0">
                <a:solidFill>
                  <a:srgbClr val="0000CC"/>
                </a:solidFill>
                <a:latin typeface="Arial" panose="020B0604020202020204" pitchFamily="34" charset="0"/>
                <a:ea typeface="华文楷体" pitchFamily="2" charset="-122"/>
              </a:rPr>
              <a:t>Bunch </a:t>
            </a: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  <a:ea typeface="华文楷体" pitchFamily="2" charset="-122"/>
              </a:rPr>
              <a:t>lengthening for </a:t>
            </a:r>
            <a:r>
              <a:rPr lang="en-US" altLang="zh-CN" sz="2400" b="1" dirty="0" smtClean="0">
                <a:solidFill>
                  <a:srgbClr val="0000CC"/>
                </a:solidFill>
                <a:latin typeface="Arial" panose="020B0604020202020204" pitchFamily="34" charset="0"/>
                <a:ea typeface="华文楷体" pitchFamily="2" charset="-122"/>
              </a:rPr>
              <a:t>Higgs low power design</a:t>
            </a:r>
            <a:endParaRPr lang="en-US" altLang="zh-CN" sz="2400" b="1" dirty="0">
              <a:solidFill>
                <a:srgbClr val="0000CC"/>
              </a:solidFill>
              <a:latin typeface="Arial" panose="020B0604020202020204" pitchFamily="34" charset="0"/>
              <a:ea typeface="华文楷体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3578" y="4862130"/>
            <a:ext cx="8001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l-GR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=2.9 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mm, bunch current 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0.157 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bunch lengthening is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45.3%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spread is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24.2%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782564"/>
              </p:ext>
            </p:extLst>
          </p:nvPr>
        </p:nvGraphicFramePr>
        <p:xfrm>
          <a:off x="203289" y="1381126"/>
          <a:ext cx="4606836" cy="3521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Graph" r:id="rId3" imgW="2938917" imgH="2253255" progId="Origin50.Graph">
                  <p:embed/>
                </p:oleObj>
              </mc:Choice>
              <mc:Fallback>
                <p:oleObj name="Graph" r:id="rId3" imgW="2938917" imgH="2253255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89" y="1381126"/>
                        <a:ext cx="4606836" cy="35214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286250" y="1645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469707"/>
              </p:ext>
            </p:extLst>
          </p:nvPr>
        </p:nvGraphicFramePr>
        <p:xfrm>
          <a:off x="4286249" y="1645950"/>
          <a:ext cx="4765369" cy="341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Mathcad" r:id="rId5" imgW="4057650" imgH="2905125" progId="Mathcad">
                  <p:embed/>
                </p:oleObj>
              </mc:Choice>
              <mc:Fallback>
                <p:oleObj name="Mathcad" r:id="rId5" imgW="4057650" imgH="2905125" progId="Mathcad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49" y="1645950"/>
                        <a:ext cx="4765369" cy="3411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954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-26988"/>
            <a:ext cx="9144000" cy="863601"/>
          </a:xfrm>
          <a:noFill/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华文楷体" pitchFamily="2" charset="-122"/>
              </a:rPr>
              <a:t>Bunch lengthening analysis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6"/>
          <p:cNvSpPr txBox="1"/>
          <p:nvPr/>
        </p:nvSpPr>
        <p:spPr>
          <a:xfrm>
            <a:off x="405880" y="98150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p"/>
              <a:defRPr/>
            </a:pPr>
            <a:r>
              <a:rPr lang="en-US" altLang="zh-CN" sz="2400" b="1" dirty="0" smtClean="0">
                <a:solidFill>
                  <a:srgbClr val="0000CC"/>
                </a:solidFill>
                <a:latin typeface="Arial" panose="020B0604020202020204" pitchFamily="34" charset="0"/>
                <a:ea typeface="华文楷体" pitchFamily="2" charset="-122"/>
              </a:rPr>
              <a:t>Bunch </a:t>
            </a: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  <a:ea typeface="华文楷体" pitchFamily="2" charset="-122"/>
              </a:rPr>
              <a:t>lengthening for W</a:t>
            </a:r>
            <a:r>
              <a:rPr lang="en-US" altLang="zh-CN" sz="2400" b="1" dirty="0" smtClean="0">
                <a:solidFill>
                  <a:srgbClr val="0000CC"/>
                </a:solidFill>
                <a:latin typeface="Arial" panose="020B0604020202020204" pitchFamily="34" charset="0"/>
                <a:ea typeface="华文楷体" pitchFamily="2" charset="-122"/>
              </a:rPr>
              <a:t> design</a:t>
            </a:r>
            <a:endParaRPr lang="en-US" altLang="zh-CN" sz="2400" b="1" dirty="0">
              <a:solidFill>
                <a:srgbClr val="0000CC"/>
              </a:solidFill>
              <a:latin typeface="Arial" panose="020B0604020202020204" pitchFamily="34" charset="0"/>
              <a:ea typeface="华文楷体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3578" y="4862130"/>
            <a:ext cx="8001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l-GR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=3.35 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mm, bunch current 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0.091 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bunch lengthening is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78%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spread is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52.2%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" y="149234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762114"/>
              </p:ext>
            </p:extLst>
          </p:nvPr>
        </p:nvGraphicFramePr>
        <p:xfrm>
          <a:off x="295275" y="1467419"/>
          <a:ext cx="4648200" cy="3555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Graph" r:id="rId3" imgW="2938917" imgH="2253255" progId="Origin50.Graph">
                  <p:embed/>
                </p:oleObj>
              </mc:Choice>
              <mc:Fallback>
                <p:oleObj name="Graph" r:id="rId3" imgW="2938917" imgH="2253255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1467419"/>
                        <a:ext cx="4648200" cy="35551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577830" y="162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999172"/>
              </p:ext>
            </p:extLst>
          </p:nvPr>
        </p:nvGraphicFramePr>
        <p:xfrm>
          <a:off x="4300934" y="1722894"/>
          <a:ext cx="4843066" cy="3467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Mathcad" r:id="rId5" imgW="4057650" imgH="2905125" progId="Mathcad">
                  <p:embed/>
                </p:oleObj>
              </mc:Choice>
              <mc:Fallback>
                <p:oleObj name="Mathcad" r:id="rId5" imgW="4057650" imgH="2905125" progId="Mathcad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934" y="1722894"/>
                        <a:ext cx="4843066" cy="34674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88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-26988"/>
            <a:ext cx="9144000" cy="863601"/>
          </a:xfrm>
          <a:noFill/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华文楷体" pitchFamily="2" charset="-122"/>
              </a:rPr>
              <a:t>Bunch lengthening analysis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6"/>
          <p:cNvSpPr txBox="1"/>
          <p:nvPr/>
        </p:nvSpPr>
        <p:spPr>
          <a:xfrm>
            <a:off x="405880" y="98150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p"/>
              <a:defRPr/>
            </a:pPr>
            <a:r>
              <a:rPr lang="en-US" altLang="zh-CN" sz="2400" b="1" dirty="0" smtClean="0">
                <a:solidFill>
                  <a:srgbClr val="0000CC"/>
                </a:solidFill>
                <a:latin typeface="Arial" panose="020B0604020202020204" pitchFamily="34" charset="0"/>
                <a:ea typeface="华文楷体" pitchFamily="2" charset="-122"/>
              </a:rPr>
              <a:t>Bunch </a:t>
            </a: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  <a:ea typeface="华文楷体" pitchFamily="2" charset="-122"/>
              </a:rPr>
              <a:t>lengthening for </a:t>
            </a:r>
            <a:r>
              <a:rPr lang="en-US" altLang="zh-CN" sz="2400" b="1" dirty="0" smtClean="0">
                <a:solidFill>
                  <a:srgbClr val="0000CC"/>
                </a:solidFill>
                <a:latin typeface="Arial" panose="020B0604020202020204" pitchFamily="34" charset="0"/>
                <a:ea typeface="华文楷体" pitchFamily="2" charset="-122"/>
              </a:rPr>
              <a:t>Z design</a:t>
            </a:r>
            <a:endParaRPr lang="en-US" altLang="zh-CN" sz="2400" b="1" dirty="0">
              <a:solidFill>
                <a:srgbClr val="0000CC"/>
              </a:solidFill>
              <a:latin typeface="Arial" panose="020B0604020202020204" pitchFamily="34" charset="0"/>
              <a:ea typeface="华文楷体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3578" y="4862130"/>
            <a:ext cx="8001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l-GR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=4 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mm, bunch current </a:t>
            </a:r>
            <a:r>
              <a:rPr lang="en-US" altLang="zh-CN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0.061 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bunch lengthening is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184.2%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spread is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169.1%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9550" y="162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365818"/>
              </p:ext>
            </p:extLst>
          </p:nvPr>
        </p:nvGraphicFramePr>
        <p:xfrm>
          <a:off x="209550" y="1381473"/>
          <a:ext cx="4671435" cy="3581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9" name="Graph" r:id="rId3" imgW="2938917" imgH="2253255" progId="Origin50.Graph">
                  <p:embed/>
                </p:oleObj>
              </mc:Choice>
              <mc:Fallback>
                <p:oleObj name="Graph" r:id="rId3" imgW="2938917" imgH="2253255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1381473"/>
                        <a:ext cx="4671435" cy="35810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567237" y="17263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074128"/>
              </p:ext>
            </p:extLst>
          </p:nvPr>
        </p:nvGraphicFramePr>
        <p:xfrm>
          <a:off x="4274932" y="1627837"/>
          <a:ext cx="4888886" cy="3575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Mathcad" r:id="rId5" imgW="3971925" imgH="2905125" progId="Mathcad">
                  <p:embed/>
                </p:oleObj>
              </mc:Choice>
              <mc:Fallback>
                <p:oleObj name="Mathcad" r:id="rId5" imgW="3971925" imgH="2905125" progId="Mathcad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4932" y="1627837"/>
                        <a:ext cx="4888886" cy="35758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679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-26988"/>
            <a:ext cx="9144000" cy="863601"/>
          </a:xfrm>
          <a:noFill/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华文楷体" pitchFamily="2" charset="-122"/>
              </a:rPr>
              <a:t>Bunch lengthening analysis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6"/>
          <p:cNvSpPr txBox="1"/>
          <p:nvPr/>
        </p:nvSpPr>
        <p:spPr>
          <a:xfrm>
            <a:off x="405880" y="981506"/>
            <a:ext cx="828092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p"/>
              <a:defRPr/>
            </a:pPr>
            <a:r>
              <a:rPr lang="en-US" altLang="zh-CN" sz="2400" b="1" dirty="0" smtClean="0">
                <a:solidFill>
                  <a:srgbClr val="0000CC"/>
                </a:solidFill>
                <a:latin typeface="Arial" panose="020B0604020202020204" pitchFamily="34" charset="0"/>
                <a:ea typeface="华文楷体" pitchFamily="2" charset="-122"/>
              </a:rPr>
              <a:t>Conclusion for bunch lengthening analysis</a:t>
            </a:r>
            <a:endParaRPr lang="en-US" altLang="zh-CN" sz="2400" b="1" dirty="0">
              <a:solidFill>
                <a:srgbClr val="0000CC"/>
              </a:solidFill>
              <a:latin typeface="Arial" panose="020B0604020202020204" pitchFamily="34" charset="0"/>
              <a:ea typeface="华文楷体" pitchFamily="2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9550" y="162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567237" y="17263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19150" y="1627837"/>
            <a:ext cx="75342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</a:rPr>
              <a:t>The estimated results show that the bunch lengthening is a problem in CEPC, especially for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</a:rPr>
              <a:t>Z design</a:t>
            </a:r>
            <a:r>
              <a:rPr lang="en-US" altLang="zh-CN" sz="2000" dirty="0" smtClean="0">
                <a:latin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</a:rPr>
              <a:t>The </a:t>
            </a:r>
            <a:r>
              <a:rPr lang="en-US" altLang="zh-CN" sz="2000" b="1" dirty="0">
                <a:latin typeface="Arial" panose="020B0604020202020204" pitchFamily="34" charset="0"/>
              </a:rPr>
              <a:t>cavities </a:t>
            </a:r>
            <a:r>
              <a:rPr lang="en-US" altLang="zh-CN" sz="2000" dirty="0">
                <a:latin typeface="Arial" panose="020B0604020202020204" pitchFamily="34" charset="0"/>
              </a:rPr>
              <a:t>in the ring contribute more than half total loss factors. </a:t>
            </a:r>
            <a:endParaRPr lang="en-US" altLang="zh-CN" sz="2000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Arial" panose="020B0604020202020204" pitchFamily="34" charset="0"/>
              </a:rPr>
              <a:t>The </a:t>
            </a:r>
            <a:r>
              <a:rPr lang="en-US" altLang="zh-CN" sz="2000" b="1" dirty="0" smtClean="0">
                <a:latin typeface="Arial" panose="020B0604020202020204" pitchFamily="34" charset="0"/>
              </a:rPr>
              <a:t>resistive wall </a:t>
            </a:r>
            <a:r>
              <a:rPr lang="en-US" altLang="zh-CN" sz="2000" dirty="0" smtClean="0">
                <a:latin typeface="Arial" panose="020B0604020202020204" pitchFamily="34" charset="0"/>
              </a:rPr>
              <a:t>contributes more than half total inductance.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Arial" panose="020B0604020202020204" pitchFamily="34" charset="0"/>
              </a:rPr>
              <a:t>It </a:t>
            </a:r>
            <a:r>
              <a:rPr lang="en-US" altLang="zh-CN" sz="2000" dirty="0">
                <a:latin typeface="Arial" panose="020B0604020202020204" pitchFamily="34" charset="0"/>
              </a:rPr>
              <a:t>is better to remove most of the cavities for the Z design no matter for the bunch lengthening problem or the RF considerations. 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-26988"/>
            <a:ext cx="9144000" cy="863601"/>
          </a:xfrm>
          <a:noFill/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itchFamily="2" charset="-122"/>
              </a:rPr>
              <a:t>Conclusion</a:t>
            </a:r>
            <a:endParaRPr lang="en-US" altLang="zh-CN" b="1" dirty="0">
              <a:solidFill>
                <a:srgbClr val="000000"/>
              </a:solidFill>
              <a:latin typeface="Arial" panose="020B0604020202020204" pitchFamily="34" charset="0"/>
              <a:ea typeface="华文楷体" pitchFamily="2" charset="-12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9550" y="162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567237" y="17263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00050" y="1237947"/>
            <a:ext cx="82867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latin typeface="Arial" panose="020B0604020202020204" pitchFamily="34" charset="0"/>
              </a:rPr>
              <a:t>The preliminary design of HOM coupler is given. In order to meet the requirement, more work need to do.</a:t>
            </a:r>
          </a:p>
          <a:p>
            <a:pPr marL="70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latin typeface="Arial" panose="020B0604020202020204" pitchFamily="34" charset="0"/>
              </a:rPr>
              <a:t>Improve the damping for TE111 mode.</a:t>
            </a:r>
          </a:p>
          <a:p>
            <a:pPr marL="70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latin typeface="Arial" panose="020B0604020202020204" pitchFamily="34" charset="0"/>
              </a:rPr>
              <a:t>Improve the notch filter design for the fundamental mode.</a:t>
            </a:r>
          </a:p>
          <a:p>
            <a:pPr marL="70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latin typeface="Arial" panose="020B0604020202020204" pitchFamily="34" charset="0"/>
              </a:rPr>
              <a:t>Thermal analysis.</a:t>
            </a:r>
          </a:p>
          <a:p>
            <a:pPr marL="285750" indent="-285750" algn="just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latin typeface="Arial" panose="020B0604020202020204" pitchFamily="34" charset="0"/>
              </a:rPr>
              <a:t>The bunch lengthening </a:t>
            </a:r>
            <a:r>
              <a:rPr lang="en-US" altLang="zh-CN" sz="2000" dirty="0">
                <a:latin typeface="Arial" panose="020B0604020202020204" pitchFamily="34" charset="0"/>
              </a:rPr>
              <a:t>analysis results show that the bunch lengthening is a problem </a:t>
            </a:r>
            <a:r>
              <a:rPr lang="en-US" altLang="zh-CN" sz="2000" dirty="0" smtClean="0">
                <a:latin typeface="Arial" panose="020B0604020202020204" pitchFamily="34" charset="0"/>
              </a:rPr>
              <a:t>for </a:t>
            </a:r>
            <a:r>
              <a:rPr lang="en-US" altLang="zh-CN" sz="2000" dirty="0">
                <a:latin typeface="Arial" panose="020B0604020202020204" pitchFamily="34" charset="0"/>
              </a:rPr>
              <a:t>CEPC, especially for Z design.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2000" dirty="0" smtClean="0"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05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-26988"/>
            <a:ext cx="9144000" cy="863601"/>
          </a:xfrm>
          <a:noFill/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itchFamily="2" charset="-122"/>
              </a:rPr>
              <a:t>References</a:t>
            </a:r>
            <a:endParaRPr lang="en-US" altLang="zh-CN" b="1" dirty="0">
              <a:solidFill>
                <a:srgbClr val="000000"/>
              </a:solidFill>
              <a:latin typeface="Arial" panose="020B0604020202020204" pitchFamily="34" charset="0"/>
              <a:ea typeface="华文楷体" pitchFamily="2" charset="-12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9550" y="16278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567237" y="17263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00050" y="1237947"/>
            <a:ext cx="8286749" cy="5086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altLang="zh-CN" sz="1700" dirty="0">
                <a:latin typeface="Arial" panose="020B0604020202020204" pitchFamily="34" charset="0"/>
              </a:rPr>
              <a:t>K. </a:t>
            </a:r>
            <a:r>
              <a:rPr lang="en-US" altLang="zh-CN" sz="1700" dirty="0" err="1">
                <a:latin typeface="Arial" panose="020B0604020202020204" pitchFamily="34" charset="0"/>
              </a:rPr>
              <a:t>Papke</a:t>
            </a:r>
            <a:r>
              <a:rPr lang="en-US" altLang="zh-CN" sz="1700" dirty="0">
                <a:latin typeface="Arial" panose="020B0604020202020204" pitchFamily="34" charset="0"/>
              </a:rPr>
              <a:t>, U. Van </a:t>
            </a:r>
            <a:r>
              <a:rPr lang="en-US" altLang="zh-CN" sz="1700" dirty="0" err="1">
                <a:latin typeface="Arial" panose="020B0604020202020204" pitchFamily="34" charset="0"/>
              </a:rPr>
              <a:t>Rienen,F</a:t>
            </a:r>
            <a:r>
              <a:rPr lang="en-US" altLang="zh-CN" sz="1700" dirty="0">
                <a:latin typeface="Arial" panose="020B0604020202020204" pitchFamily="34" charset="0"/>
              </a:rPr>
              <a:t>. </a:t>
            </a:r>
            <a:r>
              <a:rPr lang="en-US" altLang="zh-CN" sz="1700" dirty="0" err="1">
                <a:latin typeface="Arial" panose="020B0604020202020204" pitchFamily="34" charset="0"/>
              </a:rPr>
              <a:t>Gerigk</a:t>
            </a:r>
            <a:r>
              <a:rPr lang="en-US" altLang="zh-CN" sz="1700" dirty="0">
                <a:latin typeface="Arial" panose="020B0604020202020204" pitchFamily="34" charset="0"/>
              </a:rPr>
              <a:t>. HOM Couplers for CERN SPL Cavities[J]. 2013.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altLang="zh-CN" sz="1700" dirty="0">
                <a:latin typeface="Arial" panose="020B0604020202020204" pitchFamily="34" charset="0"/>
              </a:rPr>
              <a:t>David M. </a:t>
            </a:r>
            <a:r>
              <a:rPr lang="en-US" altLang="zh-CN" sz="1700" dirty="0" err="1">
                <a:latin typeface="Arial" panose="020B0604020202020204" pitchFamily="34" charset="0"/>
              </a:rPr>
              <a:t>Pozar</a:t>
            </a:r>
            <a:r>
              <a:rPr lang="en-US" altLang="zh-CN" sz="1700" dirty="0">
                <a:latin typeface="Arial" panose="020B0604020202020204" pitchFamily="34" charset="0"/>
              </a:rPr>
              <a:t>. Microwave Engineering, Publishing House of Electronics Industry, Beijing. </a:t>
            </a:r>
            <a:r>
              <a:rPr lang="en-US" altLang="zh-CN" sz="1700" dirty="0" smtClean="0">
                <a:latin typeface="Arial" panose="020B0604020202020204" pitchFamily="34" charset="0"/>
              </a:rPr>
              <a:t>P160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altLang="zh-CN" sz="1700" dirty="0">
                <a:latin typeface="Arial" panose="020B0604020202020204" pitchFamily="34" charset="0"/>
              </a:rPr>
              <a:t>Byrd, J. and J. </a:t>
            </a:r>
            <a:r>
              <a:rPr lang="en-US" altLang="zh-CN" sz="1700" dirty="0" err="1">
                <a:latin typeface="Arial" panose="020B0604020202020204" pitchFamily="34" charset="0"/>
              </a:rPr>
              <a:t>Corlett</a:t>
            </a:r>
            <a:r>
              <a:rPr lang="en-US" altLang="zh-CN" sz="1700" dirty="0">
                <a:latin typeface="Arial" panose="020B0604020202020204" pitchFamily="34" charset="0"/>
              </a:rPr>
              <a:t>. Study of Coupled-bunch Collective Effects in the ALS. in Particle Accelerator Conference, Proceedings of the 1993. IEEE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altLang="zh-CN" sz="1700" dirty="0">
                <a:latin typeface="Arial" panose="020B0604020202020204" pitchFamily="34" charset="0"/>
              </a:rPr>
              <a:t>Frank </a:t>
            </a:r>
            <a:r>
              <a:rPr lang="en-US" altLang="zh-CN" sz="1700" dirty="0" err="1">
                <a:latin typeface="Arial" panose="020B0604020202020204" pitchFamily="34" charset="0"/>
              </a:rPr>
              <a:t>Gerigk</a:t>
            </a:r>
            <a:r>
              <a:rPr lang="en-US" altLang="zh-CN" sz="1700" dirty="0">
                <a:latin typeface="Arial" panose="020B0604020202020204" pitchFamily="34" charset="0"/>
              </a:rPr>
              <a:t>, CERN, </a:t>
            </a:r>
            <a:r>
              <a:rPr lang="en-US" altLang="zh-CN" sz="1700" dirty="0" err="1" smtClean="0">
                <a:latin typeface="Arial" panose="020B0604020202020204" pitchFamily="34" charset="0"/>
              </a:rPr>
              <a:t>Studienarbeit</a:t>
            </a:r>
            <a:endParaRPr lang="en-US" altLang="zh-CN" sz="1700" dirty="0" smtClean="0"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altLang="zh-CN" sz="1700" dirty="0">
                <a:latin typeface="Arial" panose="020B0604020202020204" pitchFamily="34" charset="0"/>
              </a:rPr>
              <a:t>J. </a:t>
            </a:r>
            <a:r>
              <a:rPr lang="en-US" altLang="zh-CN" sz="1700" dirty="0" err="1">
                <a:latin typeface="Arial" panose="020B0604020202020204" pitchFamily="34" charset="0"/>
              </a:rPr>
              <a:t>Gao</a:t>
            </a:r>
            <a:r>
              <a:rPr lang="en-US" altLang="zh-CN" sz="1700" dirty="0">
                <a:latin typeface="Arial" panose="020B0604020202020204" pitchFamily="34" charset="0"/>
              </a:rPr>
              <a:t>, On the single bunch longitudinal collective effects in electron storage rings, Nuclear Instruments and Methods in Physics Research A 491(2002) p. 1-8</a:t>
            </a:r>
            <a:r>
              <a:rPr lang="en-US" altLang="zh-CN" sz="1700" dirty="0" smtClean="0">
                <a:latin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altLang="zh-CN" sz="1700" dirty="0">
                <a:latin typeface="Arial" panose="020B0604020202020204" pitchFamily="34" charset="0"/>
              </a:rPr>
              <a:t>J. </a:t>
            </a:r>
            <a:r>
              <a:rPr lang="en-US" altLang="zh-CN" sz="1700" dirty="0" err="1">
                <a:latin typeface="Arial" panose="020B0604020202020204" pitchFamily="34" charset="0"/>
              </a:rPr>
              <a:t>Gao</a:t>
            </a:r>
            <a:r>
              <a:rPr lang="en-US" altLang="zh-CN" sz="1700" dirty="0">
                <a:latin typeface="Arial" panose="020B0604020202020204" pitchFamily="34" charset="0"/>
              </a:rPr>
              <a:t>, An empirical equation for bunch lengthening in electron storage ring, Nuclear Instruments and Methods in Physics Research A 432 (1999) p. 539-543</a:t>
            </a:r>
            <a:r>
              <a:rPr lang="en-US" altLang="zh-CN" sz="1700" dirty="0" smtClean="0">
                <a:latin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altLang="zh-CN" sz="1700" dirty="0">
                <a:latin typeface="Arial" panose="020B0604020202020204" pitchFamily="34" charset="0"/>
              </a:rPr>
              <a:t>J. </a:t>
            </a:r>
            <a:r>
              <a:rPr lang="en-US" altLang="zh-CN" sz="1700" dirty="0" err="1">
                <a:latin typeface="Arial" panose="020B0604020202020204" pitchFamily="34" charset="0"/>
              </a:rPr>
              <a:t>Gao</a:t>
            </a:r>
            <a:r>
              <a:rPr lang="en-US" altLang="zh-CN" sz="1700" dirty="0">
                <a:latin typeface="Arial" panose="020B0604020202020204" pitchFamily="34" charset="0"/>
              </a:rPr>
              <a:t>, Review of some important beam physics issues in electron positron collider designs, Modern Physics Letters A, Vol. 30, No. 11 (2015), 1530006 (20 pages</a:t>
            </a:r>
            <a:r>
              <a:rPr lang="en-US" altLang="zh-CN" sz="1700" dirty="0" smtClean="0">
                <a:latin typeface="Arial" panose="020B0604020202020204" pitchFamily="34" charset="0"/>
              </a:rPr>
              <a:t>).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altLang="zh-CN" sz="1700" dirty="0">
                <a:latin typeface="Arial" panose="020B0604020202020204" pitchFamily="34" charset="0"/>
              </a:rPr>
              <a:t>P. Wilson, et al., Bunch lengthening and related effects in SPEARII, IEEE Trans. </a:t>
            </a:r>
            <a:r>
              <a:rPr lang="en-US" altLang="zh-CN" sz="1700" dirty="0" err="1">
                <a:latin typeface="Arial" panose="020B0604020202020204" pitchFamily="34" charset="0"/>
              </a:rPr>
              <a:t>Nucl</a:t>
            </a:r>
            <a:r>
              <a:rPr lang="en-US" altLang="zh-CN" sz="1700" dirty="0">
                <a:latin typeface="Arial" panose="020B0604020202020204" pitchFamily="34" charset="0"/>
              </a:rPr>
              <a:t>. Sci. NS-24 (1977) p.1211.</a:t>
            </a:r>
            <a:endParaRPr lang="en-US" altLang="zh-CN" sz="17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4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-26988"/>
            <a:ext cx="9144000" cy="863601"/>
          </a:xfrm>
          <a:noFill/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itchFamily="2" charset="-122"/>
              </a:rPr>
              <a:t>Outline</a:t>
            </a:r>
            <a:endParaRPr lang="zh-CN" altLang="en-US" b="1" dirty="0" smtClean="0">
              <a:solidFill>
                <a:srgbClr val="000000"/>
              </a:solidFill>
              <a:latin typeface="Arial" panose="020B0604020202020204" pitchFamily="34" charset="0"/>
              <a:ea typeface="华文楷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880" y="981506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2400" b="1" dirty="0" smtClean="0">
                <a:latin typeface="Arial" panose="020B0604020202020204" pitchFamily="34" charset="0"/>
                <a:ea typeface="华文楷体" pitchFamily="2" charset="-122"/>
              </a:rPr>
              <a:t>HOM coupler design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altLang="zh-CN" sz="2400" dirty="0" smtClean="0">
                <a:solidFill>
                  <a:srgbClr val="0000CC"/>
                </a:solidFill>
                <a:latin typeface="Arial" panose="020B0604020202020204" pitchFamily="34" charset="0"/>
                <a:ea typeface="华文楷体"/>
                <a:cs typeface="华文楷体"/>
              </a:rPr>
              <a:t>Research target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altLang="zh-CN" sz="2400" dirty="0" smtClean="0">
                <a:solidFill>
                  <a:srgbClr val="0000CC"/>
                </a:solidFill>
                <a:latin typeface="Arial" panose="020B0604020202020204" pitchFamily="34" charset="0"/>
                <a:ea typeface="华文楷体"/>
                <a:cs typeface="华文楷体"/>
              </a:rPr>
              <a:t>Research content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altLang="zh-CN" sz="2400" dirty="0" smtClean="0">
                <a:solidFill>
                  <a:srgbClr val="0000CC"/>
                </a:solidFill>
                <a:latin typeface="Arial" panose="020B0604020202020204" pitchFamily="34" charset="0"/>
                <a:ea typeface="华文楷体"/>
                <a:cs typeface="华文楷体"/>
              </a:rPr>
              <a:t>Research achievement</a:t>
            </a:r>
            <a:endParaRPr lang="en-US" altLang="zh-CN" sz="2400" dirty="0">
              <a:solidFill>
                <a:srgbClr val="0000CC"/>
              </a:solidFill>
              <a:latin typeface="Arial" panose="020B0604020202020204" pitchFamily="34" charset="0"/>
              <a:ea typeface="华文楷体"/>
              <a:cs typeface="华文楷体"/>
            </a:endParaRPr>
          </a:p>
          <a:p>
            <a:pPr marL="342900" indent="-342900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/>
                <a:cs typeface="华文楷体"/>
              </a:rPr>
              <a:t>Collective instability study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altLang="zh-CN" sz="2400" dirty="0" smtClean="0">
                <a:solidFill>
                  <a:srgbClr val="0000CC"/>
                </a:solidFill>
                <a:latin typeface="Arial" panose="020B0604020202020204" pitchFamily="34" charset="0"/>
                <a:ea typeface="华文楷体"/>
                <a:cs typeface="华文楷体"/>
              </a:rPr>
              <a:t>Bunch lengthening analysis</a:t>
            </a:r>
          </a:p>
          <a:p>
            <a:pPr marL="342900" indent="-342900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/>
                <a:cs typeface="华文楷体"/>
              </a:rPr>
              <a:t>Conclusion </a:t>
            </a:r>
          </a:p>
          <a:p>
            <a:pPr marL="342900" indent="-342900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/>
                <a:cs typeface="华文楷体"/>
              </a:rPr>
              <a:t>References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8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-26988"/>
            <a:ext cx="9144000" cy="863601"/>
          </a:xfrm>
          <a:noFill/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  <a:latin typeface="Arial" panose="020B0604020202020204" pitchFamily="34" charset="0"/>
                <a:ea typeface="华文楷体" pitchFamily="2" charset="-122"/>
              </a:rPr>
              <a:t>HOM coupler design</a:t>
            </a:r>
            <a:endParaRPr lang="zh-CN" altLang="en-US" b="1" dirty="0" smtClean="0">
              <a:solidFill>
                <a:srgbClr val="000000"/>
              </a:solidFill>
              <a:latin typeface="Arial" panose="020B0604020202020204" pitchFamily="34" charset="0"/>
              <a:ea typeface="华文楷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880" y="981506"/>
            <a:ext cx="828092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p"/>
              <a:defRPr/>
            </a:pPr>
            <a:r>
              <a:rPr lang="en-US" altLang="zh-CN" sz="2400" b="1" dirty="0" smtClean="0">
                <a:solidFill>
                  <a:srgbClr val="0000CC"/>
                </a:solidFill>
                <a:latin typeface="Arial" panose="020B0604020202020204" pitchFamily="34" charset="0"/>
                <a:ea typeface="华文楷体" pitchFamily="2" charset="-122"/>
              </a:rPr>
              <a:t>Research target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5" name="组合 4"/>
          <p:cNvGrpSpPr/>
          <p:nvPr/>
        </p:nvGrpSpPr>
        <p:grpSpPr>
          <a:xfrm>
            <a:off x="-281860" y="1618902"/>
            <a:ext cx="6243045" cy="4082155"/>
            <a:chOff x="-281860" y="1038605"/>
            <a:chExt cx="6582052" cy="4478627"/>
          </a:xfrm>
        </p:grpSpPr>
        <p:graphicFrame>
          <p:nvGraphicFramePr>
            <p:cNvPr id="6" name="对象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4096722"/>
                </p:ext>
              </p:extLst>
            </p:nvPr>
          </p:nvGraphicFramePr>
          <p:xfrm>
            <a:off x="-281860" y="1038605"/>
            <a:ext cx="6582052" cy="44786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7" name="Graph" r:id="rId3" imgW="4276800" imgH="3022560" progId="Origin50.Graph">
                    <p:embed/>
                  </p:oleObj>
                </mc:Choice>
                <mc:Fallback>
                  <p:oleObj name="Graph" r:id="rId3" imgW="4276800" imgH="3022560" progId="Origin50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-281860" y="1038605"/>
                          <a:ext cx="6582052" cy="44786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" name="直接连接符 7"/>
            <p:cNvCxnSpPr/>
            <p:nvPr/>
          </p:nvCxnSpPr>
          <p:spPr bwMode="auto">
            <a:xfrm flipH="1" flipV="1">
              <a:off x="3693198" y="1296000"/>
              <a:ext cx="0" cy="3852000"/>
            </a:xfrm>
            <a:prstGeom prst="line">
              <a:avLst/>
            </a:prstGeom>
            <a:solidFill>
              <a:srgbClr val="FF0000"/>
            </a:solidFill>
            <a:ln w="19050" cap="flat" cmpd="sng" algn="ctr">
              <a:solidFill>
                <a:srgbClr val="7030A0"/>
              </a:solidFill>
              <a:prstDash val="lgDashDot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CCECFF"/>
              </a:outerShdw>
            </a:effectLst>
          </p:spPr>
        </p:cxnSp>
        <p:cxnSp>
          <p:nvCxnSpPr>
            <p:cNvPr id="9" name="直接连接符 8"/>
            <p:cNvCxnSpPr/>
            <p:nvPr/>
          </p:nvCxnSpPr>
          <p:spPr bwMode="auto">
            <a:xfrm flipH="1" flipV="1">
              <a:off x="2544359" y="1268760"/>
              <a:ext cx="0" cy="3852000"/>
            </a:xfrm>
            <a:prstGeom prst="line">
              <a:avLst/>
            </a:prstGeom>
            <a:solidFill>
              <a:srgbClr val="FF0000"/>
            </a:solidFill>
            <a:ln w="19050" cap="flat" cmpd="sng" algn="ctr">
              <a:solidFill>
                <a:srgbClr val="00B050"/>
              </a:solidFill>
              <a:prstDash val="lgDashDot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CCECFF"/>
              </a:outerShdw>
            </a:effectLst>
          </p:spPr>
        </p:cxnSp>
        <p:sp>
          <p:nvSpPr>
            <p:cNvPr id="10" name="TextBox 6"/>
            <p:cNvSpPr txBox="1"/>
            <p:nvPr/>
          </p:nvSpPr>
          <p:spPr>
            <a:xfrm>
              <a:off x="1403648" y="1052736"/>
              <a:ext cx="1944216" cy="303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Cut off TE11</a:t>
              </a:r>
              <a:r>
                <a:rPr lang="zh-CN" altLang="en-US" sz="12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：</a:t>
              </a:r>
              <a:r>
                <a:rPr lang="en-US" altLang="zh-CN" sz="12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1126MHz</a:t>
              </a:r>
              <a:endParaRPr lang="zh-CN" altLang="en-US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7"/>
            <p:cNvSpPr txBox="1"/>
            <p:nvPr/>
          </p:nvSpPr>
          <p:spPr>
            <a:xfrm>
              <a:off x="3280831" y="1050166"/>
              <a:ext cx="2055312" cy="303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Cut off TM01</a:t>
              </a:r>
              <a:r>
                <a:rPr lang="zh-CN" altLang="en-US" sz="12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：</a:t>
              </a:r>
              <a:r>
                <a:rPr lang="en-US" altLang="zh-CN" sz="12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1471MHz</a:t>
              </a:r>
              <a:endParaRPr lang="zh-CN" altLang="en-US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2"/>
          <p:cNvSpPr txBox="1"/>
          <p:nvPr/>
        </p:nvSpPr>
        <p:spPr>
          <a:xfrm>
            <a:off x="6136457" y="1625853"/>
            <a:ext cx="280926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stability: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HOM </a:t>
            </a:r>
            <a:r>
              <a:rPr lang="en-US" altLang="zh-CN" i="1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e~10</a:t>
            </a:r>
            <a:r>
              <a:rPr lang="en-US" altLang="zh-CN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>
              <a:spcAft>
                <a:spcPts val="600"/>
              </a:spcAft>
            </a:pPr>
            <a:r>
              <a:rPr lang="en-US" altLang="zh-CN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 power: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If beam spectrum coincide with HOM, the requirement for </a:t>
            </a:r>
            <a:r>
              <a:rPr lang="en-US" altLang="zh-CN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should less than 10</a:t>
            </a:r>
            <a:r>
              <a:rPr lang="en-US" altLang="zh-CN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. (For TM011, if resonance happen, </a:t>
            </a:r>
            <a:r>
              <a:rPr lang="en-US" altLang="zh-CN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t=300W (</a:t>
            </a:r>
            <a:r>
              <a:rPr lang="en-US" altLang="zh-CN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=10</a:t>
            </a:r>
            <a:r>
              <a:rPr lang="en-US" altLang="zh-CN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Maximum power: 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404664" y="5661248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Dangerous monopole: aroud1200MHz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Dangerous dipole: 800MHz~900MHz</a:t>
            </a:r>
            <a:r>
              <a:rPr lang="en-US" altLang="zh-CN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zh-CN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1200MHz</a:t>
            </a:r>
            <a:endParaRPr lang="en-US" altLang="zh-CN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左大括号 13"/>
          <p:cNvSpPr/>
          <p:nvPr/>
        </p:nvSpPr>
        <p:spPr bwMode="auto">
          <a:xfrm rot="10800000">
            <a:off x="5775323" y="5661248"/>
            <a:ext cx="135471" cy="542096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78769" y="5601808"/>
            <a:ext cx="3182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HOM coupler bandwidth: 800~1400MHz</a:t>
            </a:r>
            <a:endParaRPr lang="zh-CN" altLang="en-US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4272" y="6393896"/>
            <a:ext cx="401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HOM damper: </a:t>
            </a:r>
            <a:r>
              <a:rPr lang="zh-CN" altLang="en-US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＞</a:t>
            </a:r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1400MHz</a:t>
            </a:r>
            <a:endParaRPr lang="zh-CN" altLang="en-US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005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-26988"/>
            <a:ext cx="9144000" cy="863601"/>
          </a:xfrm>
          <a:noFill/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华文楷体" pitchFamily="2" charset="-122"/>
              </a:rPr>
              <a:t>HOM coupler design</a:t>
            </a:r>
            <a:endParaRPr lang="zh-CN" altLang="en-US" b="1" dirty="0" smtClean="0">
              <a:solidFill>
                <a:srgbClr val="000000"/>
              </a:solidFill>
              <a:latin typeface="Arial" panose="020B0604020202020204" pitchFamily="34" charset="0"/>
              <a:ea typeface="华文楷体" pitchFamily="2" charset="-12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6"/>
          <p:cNvSpPr txBox="1"/>
          <p:nvPr/>
        </p:nvSpPr>
        <p:spPr>
          <a:xfrm>
            <a:off x="405880" y="981506"/>
            <a:ext cx="828092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p"/>
              <a:defRPr/>
            </a:pPr>
            <a:r>
              <a:rPr lang="en-US" altLang="zh-CN" sz="2400" b="1" dirty="0" smtClean="0">
                <a:solidFill>
                  <a:srgbClr val="0000CC"/>
                </a:solidFill>
                <a:latin typeface="Arial" panose="020B0604020202020204" pitchFamily="34" charset="0"/>
                <a:ea typeface="华文楷体" pitchFamily="2" charset="-122"/>
              </a:rPr>
              <a:t>HOM coupler layout and size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67544" y="1766017"/>
            <a:ext cx="8539498" cy="4543303"/>
            <a:chOff x="467544" y="1766017"/>
            <a:chExt cx="8539498" cy="4543303"/>
          </a:xfrm>
        </p:grpSpPr>
        <p:grpSp>
          <p:nvGrpSpPr>
            <p:cNvPr id="8" name="组合 7"/>
            <p:cNvGrpSpPr/>
            <p:nvPr/>
          </p:nvGrpSpPr>
          <p:grpSpPr>
            <a:xfrm>
              <a:off x="1158170" y="2342081"/>
              <a:ext cx="7848872" cy="3097153"/>
              <a:chOff x="985036" y="2348880"/>
              <a:chExt cx="7848872" cy="3097153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985036" y="2348880"/>
                <a:ext cx="7848872" cy="3097153"/>
                <a:chOff x="1733870" y="2458741"/>
                <a:chExt cx="7158610" cy="2410419"/>
              </a:xfrm>
            </p:grpSpPr>
            <p:grpSp>
              <p:nvGrpSpPr>
                <p:cNvPr id="31" name="组合 30"/>
                <p:cNvGrpSpPr/>
                <p:nvPr/>
              </p:nvGrpSpPr>
              <p:grpSpPr>
                <a:xfrm>
                  <a:off x="2641513" y="2648163"/>
                  <a:ext cx="3057934" cy="1917006"/>
                  <a:chOff x="2292500" y="2573071"/>
                  <a:chExt cx="3057934" cy="1917006"/>
                </a:xfrm>
              </p:grpSpPr>
              <p:sp>
                <p:nvSpPr>
                  <p:cNvPr id="62" name="椭圆 61"/>
                  <p:cNvSpPr/>
                  <p:nvPr/>
                </p:nvSpPr>
                <p:spPr>
                  <a:xfrm>
                    <a:off x="2548571" y="2573071"/>
                    <a:ext cx="1070709" cy="1903154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" name="椭圆 62"/>
                  <p:cNvSpPr/>
                  <p:nvPr/>
                </p:nvSpPr>
                <p:spPr>
                  <a:xfrm>
                    <a:off x="3758528" y="2586923"/>
                    <a:ext cx="1070708" cy="1903154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4" name="矩形 63"/>
                  <p:cNvSpPr/>
                  <p:nvPr/>
                </p:nvSpPr>
                <p:spPr>
                  <a:xfrm>
                    <a:off x="5042092" y="3236781"/>
                    <a:ext cx="71815" cy="6034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3516637" y="3304022"/>
                    <a:ext cx="407292" cy="55702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66" name="直接连接符 65"/>
                  <p:cNvCxnSpPr/>
                  <p:nvPr/>
                </p:nvCxnSpPr>
                <p:spPr>
                  <a:xfrm flipV="1">
                    <a:off x="3590955" y="3284984"/>
                    <a:ext cx="203646" cy="1294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直接连接符 66"/>
                  <p:cNvCxnSpPr/>
                  <p:nvPr/>
                </p:nvCxnSpPr>
                <p:spPr>
                  <a:xfrm flipV="1">
                    <a:off x="3590955" y="3859754"/>
                    <a:ext cx="203646" cy="1294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8" name="组合 67"/>
                  <p:cNvGrpSpPr/>
                  <p:nvPr/>
                </p:nvGrpSpPr>
                <p:grpSpPr>
                  <a:xfrm>
                    <a:off x="4644008" y="3284984"/>
                    <a:ext cx="706426" cy="576064"/>
                    <a:chOff x="4812780" y="3284984"/>
                    <a:chExt cx="407292" cy="576064"/>
                  </a:xfrm>
                </p:grpSpPr>
                <p:sp>
                  <p:nvSpPr>
                    <p:cNvPr id="73" name="矩形 72"/>
                    <p:cNvSpPr/>
                    <p:nvPr/>
                  </p:nvSpPr>
                  <p:spPr>
                    <a:xfrm>
                      <a:off x="4812780" y="3304022"/>
                      <a:ext cx="407292" cy="55702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74" name="直接连接符 73"/>
                    <p:cNvCxnSpPr/>
                    <p:nvPr/>
                  </p:nvCxnSpPr>
                  <p:spPr>
                    <a:xfrm flipV="1">
                      <a:off x="4887098" y="3284984"/>
                      <a:ext cx="203646" cy="1294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直接连接符 74"/>
                    <p:cNvCxnSpPr/>
                    <p:nvPr/>
                  </p:nvCxnSpPr>
                  <p:spPr>
                    <a:xfrm flipV="1">
                      <a:off x="4887098" y="3859754"/>
                      <a:ext cx="203646" cy="1294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9" name="组合 68"/>
                  <p:cNvGrpSpPr/>
                  <p:nvPr/>
                </p:nvGrpSpPr>
                <p:grpSpPr>
                  <a:xfrm>
                    <a:off x="2292500" y="3284984"/>
                    <a:ext cx="407292" cy="576064"/>
                    <a:chOff x="4812780" y="3284984"/>
                    <a:chExt cx="407292" cy="576064"/>
                  </a:xfrm>
                </p:grpSpPr>
                <p:sp>
                  <p:nvSpPr>
                    <p:cNvPr id="70" name="矩形 69"/>
                    <p:cNvSpPr/>
                    <p:nvPr/>
                  </p:nvSpPr>
                  <p:spPr>
                    <a:xfrm>
                      <a:off x="4812780" y="3304022"/>
                      <a:ext cx="407292" cy="55702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71" name="直接连接符 70"/>
                    <p:cNvCxnSpPr/>
                    <p:nvPr/>
                  </p:nvCxnSpPr>
                  <p:spPr>
                    <a:xfrm>
                      <a:off x="4812780" y="3284984"/>
                      <a:ext cx="277964" cy="2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直接连接符 71"/>
                    <p:cNvCxnSpPr/>
                    <p:nvPr/>
                  </p:nvCxnSpPr>
                  <p:spPr>
                    <a:xfrm flipV="1">
                      <a:off x="4812780" y="3859754"/>
                      <a:ext cx="277964" cy="1294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2" name="组合 31"/>
                <p:cNvGrpSpPr/>
                <p:nvPr/>
              </p:nvGrpSpPr>
              <p:grpSpPr>
                <a:xfrm>
                  <a:off x="6563543" y="3334909"/>
                  <a:ext cx="2328937" cy="624269"/>
                  <a:chOff x="6012160" y="3259817"/>
                  <a:chExt cx="2328937" cy="624269"/>
                </a:xfrm>
              </p:grpSpPr>
              <p:grpSp>
                <p:nvGrpSpPr>
                  <p:cNvPr id="53" name="组合 52"/>
                  <p:cNvGrpSpPr/>
                  <p:nvPr/>
                </p:nvGrpSpPr>
                <p:grpSpPr>
                  <a:xfrm>
                    <a:off x="6300192" y="3259817"/>
                    <a:ext cx="2040905" cy="624269"/>
                    <a:chOff x="6099519" y="4884038"/>
                    <a:chExt cx="2040905" cy="1137252"/>
                  </a:xfrm>
                </p:grpSpPr>
                <p:sp>
                  <p:nvSpPr>
                    <p:cNvPr id="56" name="矩形 55"/>
                    <p:cNvSpPr/>
                    <p:nvPr/>
                  </p:nvSpPr>
                  <p:spPr>
                    <a:xfrm>
                      <a:off x="6998727" y="4884038"/>
                      <a:ext cx="521191" cy="113725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7" name="矩形 56"/>
                    <p:cNvSpPr/>
                    <p:nvPr/>
                  </p:nvSpPr>
                  <p:spPr>
                    <a:xfrm>
                      <a:off x="6099519" y="4968235"/>
                      <a:ext cx="624580" cy="92836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8" name="矩形 57"/>
                    <p:cNvSpPr/>
                    <p:nvPr/>
                  </p:nvSpPr>
                  <p:spPr>
                    <a:xfrm>
                      <a:off x="6099519" y="5848148"/>
                      <a:ext cx="624580" cy="92836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59" name="梯形 58"/>
                    <p:cNvSpPr/>
                    <p:nvPr/>
                  </p:nvSpPr>
                  <p:spPr>
                    <a:xfrm rot="5400000">
                      <a:off x="6930542" y="4983586"/>
                      <a:ext cx="1074515" cy="938141"/>
                    </a:xfrm>
                    <a:prstGeom prst="trapezoid">
                      <a:avLst>
                        <a:gd name="adj" fmla="val 42086"/>
                      </a:avLst>
                    </a:prstGeom>
                    <a:noFill/>
                    <a:ln w="38100">
                      <a:solidFill>
                        <a:srgbClr val="6600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0" name="矩形 59"/>
                    <p:cNvSpPr/>
                    <p:nvPr/>
                  </p:nvSpPr>
                  <p:spPr>
                    <a:xfrm>
                      <a:off x="6959265" y="4884040"/>
                      <a:ext cx="66182" cy="113725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1" name="矩形 60"/>
                    <p:cNvSpPr/>
                    <p:nvPr/>
                  </p:nvSpPr>
                  <p:spPr>
                    <a:xfrm>
                      <a:off x="7827711" y="5237630"/>
                      <a:ext cx="312713" cy="43777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cxnSp>
                <p:nvCxnSpPr>
                  <p:cNvPr id="54" name="直接连接符 53"/>
                  <p:cNvCxnSpPr/>
                  <p:nvPr/>
                </p:nvCxnSpPr>
                <p:spPr bwMode="auto">
                  <a:xfrm flipV="1">
                    <a:off x="6012160" y="3284984"/>
                    <a:ext cx="1247162" cy="1294"/>
                  </a:xfrm>
                  <a:prstGeom prst="line">
                    <a:avLst/>
                  </a:prstGeom>
                  <a:ln>
                    <a:solidFill>
                      <a:srgbClr val="0000FF"/>
                    </a:solidFill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直接连接符 54"/>
                  <p:cNvCxnSpPr/>
                  <p:nvPr/>
                </p:nvCxnSpPr>
                <p:spPr bwMode="auto">
                  <a:xfrm>
                    <a:off x="6012160" y="3861048"/>
                    <a:ext cx="1234947" cy="0"/>
                  </a:xfrm>
                  <a:prstGeom prst="line">
                    <a:avLst/>
                  </a:prstGeom>
                  <a:ln>
                    <a:solidFill>
                      <a:srgbClr val="0000FF"/>
                    </a:solidFill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" name="组合 32"/>
                <p:cNvGrpSpPr/>
                <p:nvPr/>
              </p:nvGrpSpPr>
              <p:grpSpPr>
                <a:xfrm>
                  <a:off x="5483423" y="2458741"/>
                  <a:ext cx="510970" cy="1005024"/>
                  <a:chOff x="4923752" y="2420887"/>
                  <a:chExt cx="1520456" cy="3006663"/>
                </a:xfrm>
              </p:grpSpPr>
              <p:sp>
                <p:nvSpPr>
                  <p:cNvPr id="46" name="矩形 45"/>
                  <p:cNvSpPr/>
                  <p:nvPr/>
                </p:nvSpPr>
                <p:spPr bwMode="auto">
                  <a:xfrm>
                    <a:off x="4932039" y="2420887"/>
                    <a:ext cx="1512169" cy="2736306"/>
                  </a:xfrm>
                  <a:prstGeom prst="rect">
                    <a:avLst/>
                  </a:prstGeom>
                  <a:ln w="38100">
                    <a:solidFill>
                      <a:srgbClr val="C00000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1588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3600" b="1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ea typeface="华文中宋" pitchFamily="2" charset="-122"/>
                    </a:endParaRPr>
                  </a:p>
                </p:txBody>
              </p:sp>
              <p:cxnSp>
                <p:nvCxnSpPr>
                  <p:cNvPr id="47" name="直接连接符 46"/>
                  <p:cNvCxnSpPr>
                    <a:stCxn id="46" idx="0"/>
                  </p:cNvCxnSpPr>
                  <p:nvPr/>
                </p:nvCxnSpPr>
                <p:spPr bwMode="auto">
                  <a:xfrm>
                    <a:off x="5688125" y="2420887"/>
                    <a:ext cx="0" cy="504058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直接连接符 47"/>
                  <p:cNvCxnSpPr/>
                  <p:nvPr/>
                </p:nvCxnSpPr>
                <p:spPr bwMode="auto">
                  <a:xfrm>
                    <a:off x="5436096" y="2941588"/>
                    <a:ext cx="504056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直接连接符 48"/>
                  <p:cNvCxnSpPr/>
                  <p:nvPr/>
                </p:nvCxnSpPr>
                <p:spPr bwMode="auto">
                  <a:xfrm>
                    <a:off x="5436095" y="3323256"/>
                    <a:ext cx="504056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直接连接符 49"/>
                  <p:cNvCxnSpPr/>
                  <p:nvPr/>
                </p:nvCxnSpPr>
                <p:spPr bwMode="auto">
                  <a:xfrm>
                    <a:off x="5688125" y="3323256"/>
                    <a:ext cx="0" cy="1545902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直接连接符 50"/>
                  <p:cNvCxnSpPr/>
                  <p:nvPr/>
                </p:nvCxnSpPr>
                <p:spPr bwMode="auto">
                  <a:xfrm>
                    <a:off x="4923752" y="4184942"/>
                    <a:ext cx="764373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" name="矩形 51"/>
                  <p:cNvSpPr/>
                  <p:nvPr/>
                </p:nvSpPr>
                <p:spPr bwMode="auto">
                  <a:xfrm>
                    <a:off x="4991825" y="4995501"/>
                    <a:ext cx="1392593" cy="432049"/>
                  </a:xfrm>
                  <a:prstGeom prst="rect">
                    <a:avLst/>
                  </a:prstGeom>
                  <a:ln>
                    <a:noFill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1588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3600" b="1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ea typeface="华文中宋" pitchFamily="2" charset="-122"/>
                    </a:endParaRPr>
                  </a:p>
                </p:txBody>
              </p:sp>
            </p:grpSp>
            <p:cxnSp>
              <p:nvCxnSpPr>
                <p:cNvPr id="34" name="直接连接符 33"/>
                <p:cNvCxnSpPr/>
                <p:nvPr/>
              </p:nvCxnSpPr>
              <p:spPr bwMode="auto">
                <a:xfrm>
                  <a:off x="5994393" y="3361489"/>
                  <a:ext cx="569150" cy="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 bwMode="auto">
                <a:xfrm flipV="1">
                  <a:off x="5475135" y="3934846"/>
                  <a:ext cx="1088408" cy="1294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36" name="组合 35"/>
                <p:cNvGrpSpPr/>
                <p:nvPr/>
              </p:nvGrpSpPr>
              <p:grpSpPr>
                <a:xfrm rot="10800000">
                  <a:off x="2160783" y="3864136"/>
                  <a:ext cx="510970" cy="1005024"/>
                  <a:chOff x="4923752" y="2420887"/>
                  <a:chExt cx="1520456" cy="3006663"/>
                </a:xfrm>
              </p:grpSpPr>
              <p:sp>
                <p:nvSpPr>
                  <p:cNvPr id="39" name="矩形 38"/>
                  <p:cNvSpPr/>
                  <p:nvPr/>
                </p:nvSpPr>
                <p:spPr bwMode="auto">
                  <a:xfrm>
                    <a:off x="4932039" y="2420887"/>
                    <a:ext cx="1512169" cy="2736306"/>
                  </a:xfrm>
                  <a:prstGeom prst="rect">
                    <a:avLst/>
                  </a:prstGeom>
                  <a:ln w="38100">
                    <a:solidFill>
                      <a:srgbClr val="C00000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1588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3600" b="1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ea typeface="华文中宋" pitchFamily="2" charset="-122"/>
                    </a:endParaRPr>
                  </a:p>
                </p:txBody>
              </p:sp>
              <p:cxnSp>
                <p:nvCxnSpPr>
                  <p:cNvPr id="40" name="直接连接符 39"/>
                  <p:cNvCxnSpPr>
                    <a:stCxn id="39" idx="0"/>
                  </p:cNvCxnSpPr>
                  <p:nvPr/>
                </p:nvCxnSpPr>
                <p:spPr bwMode="auto">
                  <a:xfrm>
                    <a:off x="5688125" y="2420887"/>
                    <a:ext cx="0" cy="504058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直接连接符 40"/>
                  <p:cNvCxnSpPr/>
                  <p:nvPr/>
                </p:nvCxnSpPr>
                <p:spPr bwMode="auto">
                  <a:xfrm>
                    <a:off x="5436096" y="2941588"/>
                    <a:ext cx="504056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直接连接符 41"/>
                  <p:cNvCxnSpPr/>
                  <p:nvPr/>
                </p:nvCxnSpPr>
                <p:spPr bwMode="auto">
                  <a:xfrm>
                    <a:off x="5436095" y="3323256"/>
                    <a:ext cx="504056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直接连接符 42"/>
                  <p:cNvCxnSpPr/>
                  <p:nvPr/>
                </p:nvCxnSpPr>
                <p:spPr bwMode="auto">
                  <a:xfrm>
                    <a:off x="5688125" y="3323256"/>
                    <a:ext cx="0" cy="1545902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直接连接符 43"/>
                  <p:cNvCxnSpPr/>
                  <p:nvPr/>
                </p:nvCxnSpPr>
                <p:spPr bwMode="auto">
                  <a:xfrm>
                    <a:off x="4923752" y="4184942"/>
                    <a:ext cx="764373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矩形 44"/>
                  <p:cNvSpPr/>
                  <p:nvPr/>
                </p:nvSpPr>
                <p:spPr bwMode="auto">
                  <a:xfrm>
                    <a:off x="4991825" y="4995501"/>
                    <a:ext cx="1392593" cy="432049"/>
                  </a:xfrm>
                  <a:prstGeom prst="rect">
                    <a:avLst/>
                  </a:prstGeom>
                  <a:ln>
                    <a:noFill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1588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3600" b="1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ea typeface="华文中宋" pitchFamily="2" charset="-122"/>
                    </a:endParaRPr>
                  </a:p>
                </p:txBody>
              </p:sp>
            </p:grpSp>
            <p:cxnSp>
              <p:nvCxnSpPr>
                <p:cNvPr id="37" name="直接连接符 36"/>
                <p:cNvCxnSpPr/>
                <p:nvPr/>
              </p:nvCxnSpPr>
              <p:spPr bwMode="auto">
                <a:xfrm>
                  <a:off x="1733870" y="3959178"/>
                  <a:ext cx="426912" cy="0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 bwMode="auto">
                <a:xfrm flipV="1">
                  <a:off x="1733870" y="3360076"/>
                  <a:ext cx="907643" cy="1413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曲线连接符 23"/>
              <p:cNvCxnSpPr/>
              <p:nvPr/>
            </p:nvCxnSpPr>
            <p:spPr bwMode="auto">
              <a:xfrm>
                <a:off x="2260960" y="3933056"/>
                <a:ext cx="2061744" cy="243962"/>
              </a:xfrm>
              <a:prstGeom prst="curvedConnector3">
                <a:avLst>
                  <a:gd name="adj1" fmla="val 121102"/>
                </a:avLst>
              </a:prstGeom>
              <a:ln>
                <a:solidFill>
                  <a:srgbClr val="3366FF"/>
                </a:solidFill>
                <a:headEnd type="none" w="med" len="med"/>
                <a:tailEnd type="arrow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5" name="TextBox 36"/>
              <p:cNvSpPr txBox="1"/>
              <p:nvPr/>
            </p:nvSpPr>
            <p:spPr>
              <a:xfrm>
                <a:off x="2816455" y="3534056"/>
                <a:ext cx="7291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</a:rPr>
                  <a:t>FM</a:t>
                </a:r>
                <a:endParaRPr lang="zh-CN" altLang="en-US" dirty="0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26" name="曲线连接符 25"/>
              <p:cNvCxnSpPr/>
              <p:nvPr/>
            </p:nvCxnSpPr>
            <p:spPr bwMode="auto">
              <a:xfrm flipV="1">
                <a:off x="3768936" y="3132821"/>
                <a:ext cx="1742643" cy="591244"/>
              </a:xfrm>
              <a:prstGeom prst="curvedConnector3">
                <a:avLst>
                  <a:gd name="adj1" fmla="val 100806"/>
                </a:avLst>
              </a:prstGeom>
              <a:ln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曲线连接符 26"/>
              <p:cNvCxnSpPr/>
              <p:nvPr/>
            </p:nvCxnSpPr>
            <p:spPr bwMode="auto">
              <a:xfrm>
                <a:off x="4170281" y="3832750"/>
                <a:ext cx="3368576" cy="200083"/>
              </a:xfrm>
              <a:prstGeom prst="curvedConnector3">
                <a:avLst/>
              </a:prstGeom>
              <a:ln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TextBox 39"/>
              <p:cNvSpPr txBox="1"/>
              <p:nvPr/>
            </p:nvSpPr>
            <p:spPr>
              <a:xfrm>
                <a:off x="5719509" y="3606696"/>
                <a:ext cx="8767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HOM</a:t>
                </a:r>
                <a:endParaRPr lang="zh-CN" altLang="en-US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29" name="曲线连接符 28"/>
              <p:cNvCxnSpPr/>
              <p:nvPr/>
            </p:nvCxnSpPr>
            <p:spPr bwMode="auto">
              <a:xfrm rot="10800000" flipV="1">
                <a:off x="1614848" y="3745722"/>
                <a:ext cx="1035467" cy="648781"/>
              </a:xfrm>
              <a:prstGeom prst="curvedConnector3">
                <a:avLst>
                  <a:gd name="adj1" fmla="val 100462"/>
                </a:avLst>
              </a:prstGeom>
              <a:ln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TextBox 41"/>
              <p:cNvSpPr txBox="1"/>
              <p:nvPr/>
            </p:nvSpPr>
            <p:spPr>
              <a:xfrm>
                <a:off x="1031002" y="3635732"/>
                <a:ext cx="8767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HOM</a:t>
                </a:r>
                <a:endParaRPr lang="zh-CN" altLang="en-US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467544" y="1766017"/>
              <a:ext cx="8315134" cy="4543303"/>
              <a:chOff x="467544" y="1766017"/>
              <a:chExt cx="8315134" cy="4543303"/>
            </a:xfrm>
          </p:grpSpPr>
          <p:sp>
            <p:nvSpPr>
              <p:cNvPr id="10" name="TextBox 21"/>
              <p:cNvSpPr txBox="1"/>
              <p:nvPr/>
            </p:nvSpPr>
            <p:spPr>
              <a:xfrm>
                <a:off x="1119087" y="5582441"/>
                <a:ext cx="17043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latin typeface="微软雅黑" pitchFamily="34" charset="-122"/>
                    <a:ea typeface="微软雅黑" pitchFamily="34" charset="-122"/>
                  </a:rPr>
                  <a:t>HOM coupler</a:t>
                </a:r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" name="TextBox 22"/>
              <p:cNvSpPr txBox="1"/>
              <p:nvPr/>
            </p:nvSpPr>
            <p:spPr>
              <a:xfrm>
                <a:off x="467544" y="5939988"/>
                <a:ext cx="31388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latin typeface="微软雅黑" pitchFamily="34" charset="-122"/>
                    <a:ea typeface="微软雅黑" pitchFamily="34" charset="-122"/>
                  </a:rPr>
                  <a:t>Bandwidth: 800~1400MHz</a:t>
                </a:r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2" name="TextBox 23"/>
              <p:cNvSpPr txBox="1"/>
              <p:nvPr/>
            </p:nvSpPr>
            <p:spPr>
              <a:xfrm>
                <a:off x="6295324" y="4354386"/>
                <a:ext cx="19742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latin typeface="微软雅黑" pitchFamily="34" charset="-122"/>
                    <a:ea typeface="微软雅黑" pitchFamily="34" charset="-122"/>
                  </a:rPr>
                  <a:t>HOM damper</a:t>
                </a:r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" name="TextBox 24"/>
              <p:cNvSpPr txBox="1"/>
              <p:nvPr/>
            </p:nvSpPr>
            <p:spPr>
              <a:xfrm>
                <a:off x="5829509" y="4711933"/>
                <a:ext cx="29531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latin typeface="微软雅黑" pitchFamily="34" charset="-122"/>
                    <a:ea typeface="微软雅黑" pitchFamily="34" charset="-122"/>
                  </a:rPr>
                  <a:t>Bandwidth: </a:t>
                </a:r>
                <a:r>
                  <a:rPr lang="zh-CN" altLang="en-US" dirty="0" smtClean="0">
                    <a:latin typeface="微软雅黑" pitchFamily="34" charset="-122"/>
                    <a:ea typeface="微软雅黑" pitchFamily="34" charset="-122"/>
                  </a:rPr>
                  <a:t>＞</a:t>
                </a:r>
                <a:r>
                  <a:rPr lang="en-US" altLang="zh-CN" dirty="0" smtClean="0">
                    <a:latin typeface="微软雅黑" pitchFamily="34" charset="-122"/>
                    <a:ea typeface="微软雅黑" pitchFamily="34" charset="-122"/>
                  </a:rPr>
                  <a:t>1400MHz</a:t>
                </a:r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" name="圆角矩形 13"/>
              <p:cNvSpPr/>
              <p:nvPr/>
            </p:nvSpPr>
            <p:spPr bwMode="auto">
              <a:xfrm>
                <a:off x="798130" y="1766017"/>
                <a:ext cx="5497194" cy="3816425"/>
              </a:xfrm>
              <a:prstGeom prst="roundRect">
                <a:avLst/>
              </a:prstGeom>
              <a:noFill/>
              <a:ln w="38100">
                <a:solidFill>
                  <a:srgbClr val="00B0F0"/>
                </a:solidFill>
                <a:prstDash val="lgDashDot"/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588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3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华文中宋" pitchFamily="2" charset="-122"/>
                </a:endParaRPr>
              </a:p>
            </p:txBody>
          </p:sp>
          <p:sp>
            <p:nvSpPr>
              <p:cNvPr id="15" name="TextBox 26"/>
              <p:cNvSpPr txBox="1"/>
              <p:nvPr/>
            </p:nvSpPr>
            <p:spPr>
              <a:xfrm>
                <a:off x="1259703" y="1972749"/>
                <a:ext cx="15545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00B0F0"/>
                    </a:solidFill>
                    <a:latin typeface="微软雅黑" pitchFamily="34" charset="-122"/>
                    <a:ea typeface="微软雅黑" pitchFamily="34" charset="-122"/>
                  </a:rPr>
                  <a:t>cryogenic</a:t>
                </a:r>
                <a:endParaRPr lang="zh-CN" altLang="en-US" sz="2000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6" name="TextBox 27"/>
              <p:cNvSpPr txBox="1"/>
              <p:nvPr/>
            </p:nvSpPr>
            <p:spPr>
              <a:xfrm>
                <a:off x="7196745" y="2956882"/>
                <a:ext cx="15545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rgbClr val="FF0000"/>
                    </a:solidFill>
                    <a:latin typeface="微软雅黑" pitchFamily="34" charset="-122"/>
                    <a:ea typeface="微软雅黑" pitchFamily="34" charset="-122"/>
                  </a:rPr>
                  <a:t>RT</a:t>
                </a:r>
                <a:endParaRPr lang="zh-CN" altLang="en-US" sz="20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17" name="直接箭头连接符 16"/>
              <p:cNvCxnSpPr/>
              <p:nvPr/>
            </p:nvCxnSpPr>
            <p:spPr bwMode="auto">
              <a:xfrm>
                <a:off x="5260183" y="2172804"/>
                <a:ext cx="569326" cy="0"/>
              </a:xfrm>
              <a:prstGeom prst="straightConnector1">
                <a:avLst/>
              </a:prstGeom>
              <a:solidFill>
                <a:srgbClr val="FF00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>
                <a:outerShdw dist="53882" dir="2700000" algn="ctr" rotWithShape="0">
                  <a:srgbClr val="CCECFF"/>
                </a:outerShdw>
              </a:effectLst>
            </p:spPr>
          </p:cxnSp>
          <p:sp>
            <p:nvSpPr>
              <p:cNvPr id="18" name="TextBox 29"/>
              <p:cNvSpPr txBox="1"/>
              <p:nvPr/>
            </p:nvSpPr>
            <p:spPr>
              <a:xfrm>
                <a:off x="5168050" y="1815304"/>
                <a:ext cx="9734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80mm</a:t>
                </a:r>
                <a:endParaRPr lang="zh-CN" altLang="en-US" dirty="0"/>
              </a:p>
            </p:txBody>
          </p:sp>
          <p:cxnSp>
            <p:nvCxnSpPr>
              <p:cNvPr id="19" name="直接连接符 18"/>
              <p:cNvCxnSpPr/>
              <p:nvPr/>
            </p:nvCxnSpPr>
            <p:spPr bwMode="auto">
              <a:xfrm>
                <a:off x="4896000" y="3467872"/>
                <a:ext cx="0" cy="1863116"/>
              </a:xfrm>
              <a:prstGeom prst="line">
                <a:avLst/>
              </a:prstGeom>
              <a:solidFill>
                <a:srgbClr val="FF0000"/>
              </a:solidFill>
              <a:ln w="2857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>
                <a:outerShdw dist="53882" dir="2700000" algn="ctr" rotWithShape="0">
                  <a:srgbClr val="CCECFF"/>
                </a:outerShdw>
              </a:effectLst>
            </p:spPr>
          </p:cxnSp>
          <p:cxnSp>
            <p:nvCxnSpPr>
              <p:cNvPr id="20" name="直接连接符 19"/>
              <p:cNvCxnSpPr/>
              <p:nvPr/>
            </p:nvCxnSpPr>
            <p:spPr bwMode="auto">
              <a:xfrm>
                <a:off x="5550917" y="3389437"/>
                <a:ext cx="0" cy="1980000"/>
              </a:xfrm>
              <a:prstGeom prst="line">
                <a:avLst/>
              </a:prstGeom>
              <a:solidFill>
                <a:srgbClr val="FF0000"/>
              </a:solidFill>
              <a:ln w="2857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>
                <a:outerShdw dist="53882" dir="2700000" algn="ctr" rotWithShape="0">
                  <a:srgbClr val="CCECFF"/>
                </a:outerShdw>
              </a:effectLst>
            </p:spPr>
          </p:cxnSp>
          <p:cxnSp>
            <p:nvCxnSpPr>
              <p:cNvPr id="21" name="直接箭头连接符 20"/>
              <p:cNvCxnSpPr/>
              <p:nvPr/>
            </p:nvCxnSpPr>
            <p:spPr bwMode="auto">
              <a:xfrm>
                <a:off x="4896000" y="5030837"/>
                <a:ext cx="654917" cy="0"/>
              </a:xfrm>
              <a:prstGeom prst="straightConnector1">
                <a:avLst/>
              </a:prstGeom>
              <a:solidFill>
                <a:srgbClr val="FF00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>
                <a:outerShdw dist="53882" dir="2700000" algn="ctr" rotWithShape="0">
                  <a:srgbClr val="CCECFF"/>
                </a:outerShdw>
              </a:effectLst>
            </p:spPr>
          </p:cxnSp>
          <p:sp>
            <p:nvSpPr>
              <p:cNvPr id="22" name="TextBox 33"/>
              <p:cNvSpPr txBox="1"/>
              <p:nvPr/>
            </p:nvSpPr>
            <p:spPr>
              <a:xfrm>
                <a:off x="4790283" y="5254568"/>
                <a:ext cx="9579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100mm</a:t>
                </a:r>
                <a:endParaRPr lang="zh-CN" altLang="en-US" dirty="0"/>
              </a:p>
            </p:txBody>
          </p:sp>
        </p:grpSp>
      </p:grpSp>
      <p:cxnSp>
        <p:nvCxnSpPr>
          <p:cNvPr id="76" name="直接箭头连接符 75"/>
          <p:cNvCxnSpPr/>
          <p:nvPr/>
        </p:nvCxnSpPr>
        <p:spPr>
          <a:xfrm>
            <a:off x="1119087" y="3502024"/>
            <a:ext cx="0" cy="767972"/>
          </a:xfrm>
          <a:prstGeom prst="straightConnector1">
            <a:avLst/>
          </a:prstGeom>
          <a:ln>
            <a:solidFill>
              <a:srgbClr val="0000CC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文本框 76"/>
          <p:cNvSpPr txBox="1"/>
          <p:nvPr/>
        </p:nvSpPr>
        <p:spPr>
          <a:xfrm>
            <a:off x="694596" y="3147989"/>
            <a:ext cx="100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156mm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88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-26988"/>
            <a:ext cx="9144000" cy="863601"/>
          </a:xfrm>
          <a:noFill/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华文楷体" pitchFamily="2" charset="-122"/>
              </a:rPr>
              <a:t>HOM coupler design</a:t>
            </a:r>
            <a:endParaRPr lang="zh-CN" altLang="en-US" b="1" dirty="0" smtClean="0">
              <a:solidFill>
                <a:srgbClr val="000000"/>
              </a:solidFill>
              <a:latin typeface="Arial" panose="020B0604020202020204" pitchFamily="34" charset="0"/>
              <a:ea typeface="华文楷体" pitchFamily="2" charset="-12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6"/>
          <p:cNvSpPr txBox="1"/>
          <p:nvPr/>
        </p:nvSpPr>
        <p:spPr>
          <a:xfrm>
            <a:off x="405880" y="981506"/>
            <a:ext cx="828092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p"/>
              <a:defRPr/>
            </a:pPr>
            <a:r>
              <a:rPr lang="en-US" altLang="zh-CN" sz="2400" b="1" dirty="0" smtClean="0">
                <a:solidFill>
                  <a:srgbClr val="0000CC"/>
                </a:solidFill>
                <a:latin typeface="Arial" panose="020B0604020202020204" pitchFamily="34" charset="0"/>
                <a:ea typeface="华文楷体" pitchFamily="2" charset="-122"/>
              </a:rPr>
              <a:t>HOM coupler design scheme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963865" y="1559356"/>
            <a:ext cx="1551391" cy="2318029"/>
            <a:chOff x="5220072" y="557472"/>
            <a:chExt cx="1800200" cy="256800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353673" y="648310"/>
              <a:ext cx="1460991" cy="1440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6"/>
            <p:cNvSpPr txBox="1"/>
            <p:nvPr/>
          </p:nvSpPr>
          <p:spPr>
            <a:xfrm>
              <a:off x="5220072" y="2204864"/>
              <a:ext cx="1800200" cy="920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LEPII</a:t>
              </a:r>
              <a:r>
                <a:rPr lang="en-US" altLang="zh-CN" sz="1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altLang="zh-CN" sz="16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850 W </a:t>
              </a:r>
              <a:r>
                <a:rPr lang="en-US" altLang="zh-CN" sz="16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/coupler (CW test)</a:t>
              </a:r>
              <a:endParaRPr lang="zh-CN" alt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220072" y="557472"/>
              <a:ext cx="1800200" cy="2508667"/>
            </a:xfrm>
            <a:prstGeom prst="rect">
              <a:avLst/>
            </a:prstGeom>
            <a:noFill/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654543" y="1559357"/>
            <a:ext cx="2344051" cy="2320290"/>
            <a:chOff x="1872000" y="4005064"/>
            <a:chExt cx="2555984" cy="2570506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7886" y="4124124"/>
              <a:ext cx="1327970" cy="840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4174567"/>
              <a:ext cx="1076320" cy="907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1"/>
            <p:cNvSpPr txBox="1"/>
            <p:nvPr/>
          </p:nvSpPr>
          <p:spPr>
            <a:xfrm>
              <a:off x="2019816" y="5382186"/>
              <a:ext cx="2408168" cy="119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LHC narrow band and broadband coupler</a:t>
              </a:r>
              <a:r>
                <a:rPr lang="en-US" altLang="zh-CN" sz="1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altLang="zh-CN" sz="16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design value—</a:t>
              </a:r>
              <a:r>
                <a:rPr lang="en-US" altLang="zh-CN" sz="1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kW</a:t>
              </a:r>
              <a:r>
                <a:rPr lang="en-US" altLang="zh-CN" sz="16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test—600 W (4.5K)</a:t>
              </a:r>
              <a:endParaRPr lang="en-US" altLang="zh-CN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872000" y="4005064"/>
              <a:ext cx="2555984" cy="2508667"/>
            </a:xfrm>
            <a:prstGeom prst="rect">
              <a:avLst/>
            </a:prstGeom>
            <a:noFill/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14"/>
          <p:cNvSpPr txBox="1"/>
          <p:nvPr/>
        </p:nvSpPr>
        <p:spPr>
          <a:xfrm>
            <a:off x="405880" y="1709587"/>
            <a:ext cx="4271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Coupler structure: coaxial LC</a:t>
            </a:r>
            <a:r>
              <a:rPr lang="zh-CN" altLang="en-US" sz="20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 smtClean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filter</a:t>
            </a:r>
            <a:endParaRPr lang="zh-CN" altLang="en-US" sz="2000" dirty="0"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1318846" y="2374908"/>
            <a:ext cx="1885002" cy="4001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Design content</a:t>
            </a:r>
            <a:endParaRPr lang="zh-CN" altLang="en-US" sz="2000" dirty="0"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9" name="左大括号 18"/>
          <p:cNvSpPr/>
          <p:nvPr/>
        </p:nvSpPr>
        <p:spPr bwMode="auto">
          <a:xfrm rot="5400000">
            <a:off x="1985767" y="1626406"/>
            <a:ext cx="459053" cy="2841204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211015" y="3333368"/>
            <a:ext cx="1415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RF design</a:t>
            </a:r>
            <a:endParaRPr lang="zh-CN" altLang="en-US" sz="2000" dirty="0"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cxnSp>
        <p:nvCxnSpPr>
          <p:cNvPr id="21" name="直接箭头连接符 20"/>
          <p:cNvCxnSpPr/>
          <p:nvPr/>
        </p:nvCxnSpPr>
        <p:spPr bwMode="auto">
          <a:xfrm>
            <a:off x="794692" y="3689873"/>
            <a:ext cx="0" cy="46597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2"/>
          <p:cNvSpPr txBox="1"/>
          <p:nvPr/>
        </p:nvSpPr>
        <p:spPr>
          <a:xfrm>
            <a:off x="3623902" y="4901136"/>
            <a:ext cx="5520098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detuning approach: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equivalent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circuit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transmission line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model)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optimize each part according to S21 curve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hange to 3D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electromagnetic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554711" y="3276535"/>
            <a:ext cx="2269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t</a:t>
            </a:r>
            <a:r>
              <a:rPr lang="en-US" altLang="zh-CN" sz="2000" dirty="0" smtClean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hermal analysis</a:t>
            </a:r>
            <a:endParaRPr lang="zh-CN" altLang="en-US" sz="2000" dirty="0"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cxnSp>
        <p:nvCxnSpPr>
          <p:cNvPr id="24" name="直接箭头连接符 23"/>
          <p:cNvCxnSpPr/>
          <p:nvPr/>
        </p:nvCxnSpPr>
        <p:spPr bwMode="auto">
          <a:xfrm>
            <a:off x="3635896" y="3609284"/>
            <a:ext cx="504056" cy="46597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26"/>
          <p:cNvSpPr txBox="1"/>
          <p:nvPr/>
        </p:nvSpPr>
        <p:spPr>
          <a:xfrm>
            <a:off x="4069046" y="4031885"/>
            <a:ext cx="431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s</a:t>
            </a:r>
            <a:r>
              <a:rPr lang="en-US" altLang="zh-CN" sz="2000" dirty="0" smtClean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urface heating analysis, static heat loss and dynamic heat loss</a:t>
            </a:r>
            <a:endParaRPr lang="zh-CN" altLang="en-US" sz="2000" dirty="0"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0" y="4534660"/>
            <a:ext cx="2937651" cy="2091730"/>
          </a:xfrm>
          <a:prstGeom prst="rect">
            <a:avLst/>
          </a:prstGeom>
        </p:spPr>
      </p:pic>
      <p:sp>
        <p:nvSpPr>
          <p:cNvPr id="27" name="TextBox 18"/>
          <p:cNvSpPr txBox="1"/>
          <p:nvPr/>
        </p:nvSpPr>
        <p:spPr>
          <a:xfrm>
            <a:off x="21633" y="4090809"/>
            <a:ext cx="2107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b</a:t>
            </a:r>
            <a:r>
              <a:rPr lang="en-US" altLang="zh-CN" sz="2000" dirty="0" smtClean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roadband filter</a:t>
            </a:r>
            <a:endParaRPr lang="zh-CN" altLang="en-US" sz="2000" dirty="0"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84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-26988"/>
            <a:ext cx="9144000" cy="863601"/>
          </a:xfrm>
          <a:noFill/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华文楷体" pitchFamily="2" charset="-122"/>
              </a:rPr>
              <a:t>HOM coupler design</a:t>
            </a:r>
            <a:endParaRPr lang="zh-CN" altLang="en-US" b="1" dirty="0" smtClean="0">
              <a:solidFill>
                <a:srgbClr val="000000"/>
              </a:solidFill>
              <a:latin typeface="Arial" panose="020B0604020202020204" pitchFamily="34" charset="0"/>
              <a:ea typeface="华文楷体" pitchFamily="2" charset="-12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6"/>
          <p:cNvSpPr txBox="1"/>
          <p:nvPr/>
        </p:nvSpPr>
        <p:spPr>
          <a:xfrm>
            <a:off x="405880" y="981506"/>
            <a:ext cx="828092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p"/>
              <a:defRPr/>
            </a:pP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  <a:ea typeface="华文楷体" pitchFamily="2" charset="-122"/>
              </a:rPr>
              <a:t>Transmission line equivalent circuit results</a:t>
            </a:r>
            <a:endParaRPr lang="en-US" altLang="zh-CN" sz="2400" b="1" dirty="0" smtClean="0">
              <a:solidFill>
                <a:srgbClr val="0000CC"/>
              </a:solidFill>
              <a:latin typeface="Arial" panose="020B0604020202020204" pitchFamily="34" charset="0"/>
              <a:ea typeface="华文楷体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724251" y="1654450"/>
            <a:ext cx="4059684" cy="2776469"/>
            <a:chOff x="4932040" y="1237165"/>
            <a:chExt cx="4059684" cy="277646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237165"/>
              <a:ext cx="4059684" cy="2776469"/>
            </a:xfrm>
            <a:prstGeom prst="rect">
              <a:avLst/>
            </a:prstGeom>
          </p:spPr>
        </p:pic>
        <p:cxnSp>
          <p:nvCxnSpPr>
            <p:cNvPr id="9" name="直接箭头连接符 8"/>
            <p:cNvCxnSpPr/>
            <p:nvPr/>
          </p:nvCxnSpPr>
          <p:spPr>
            <a:xfrm>
              <a:off x="8028384" y="2996952"/>
              <a:ext cx="0" cy="360040"/>
            </a:xfrm>
            <a:prstGeom prst="straightConnector1">
              <a:avLst/>
            </a:prstGeom>
            <a:ln w="19050">
              <a:solidFill>
                <a:srgbClr val="1E03BD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>
              <a:off x="8028384" y="2328691"/>
              <a:ext cx="0" cy="668261"/>
            </a:xfrm>
            <a:prstGeom prst="straightConnector1">
              <a:avLst/>
            </a:prstGeom>
            <a:ln w="19050">
              <a:solidFill>
                <a:srgbClr val="1E03BD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>
            <a:xfrm>
              <a:off x="8028384" y="2146961"/>
              <a:ext cx="0" cy="181730"/>
            </a:xfrm>
            <a:prstGeom prst="straightConnector1">
              <a:avLst/>
            </a:prstGeom>
            <a:ln w="19050">
              <a:solidFill>
                <a:srgbClr val="1E03BD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>
              <a:off x="8028384" y="1960515"/>
              <a:ext cx="0" cy="181730"/>
            </a:xfrm>
            <a:prstGeom prst="straightConnector1">
              <a:avLst/>
            </a:prstGeom>
            <a:ln w="19050">
              <a:solidFill>
                <a:srgbClr val="1E03BD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8"/>
            <p:cNvSpPr txBox="1"/>
            <p:nvPr/>
          </p:nvSpPr>
          <p:spPr>
            <a:xfrm>
              <a:off x="7668344" y="3020421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C00000"/>
                  </a:solidFill>
                </a:rPr>
                <a:t>l1</a:t>
              </a:r>
              <a:endParaRPr lang="zh-CN" alt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14" name="TextBox 19"/>
            <p:cNvSpPr txBox="1"/>
            <p:nvPr/>
          </p:nvSpPr>
          <p:spPr>
            <a:xfrm>
              <a:off x="7766664" y="2493544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C00000"/>
                  </a:solidFill>
                </a:rPr>
                <a:t>l2</a:t>
              </a:r>
              <a:endParaRPr lang="zh-CN" alt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20"/>
            <p:cNvSpPr txBox="1"/>
            <p:nvPr/>
          </p:nvSpPr>
          <p:spPr>
            <a:xfrm>
              <a:off x="7748736" y="2068549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C00000"/>
                  </a:solidFill>
                </a:rPr>
                <a:t>l3</a:t>
              </a:r>
              <a:endParaRPr lang="zh-CN" alt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16" name="TextBox 21"/>
            <p:cNvSpPr txBox="1"/>
            <p:nvPr/>
          </p:nvSpPr>
          <p:spPr>
            <a:xfrm>
              <a:off x="8028384" y="1882103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C00000"/>
                  </a:solidFill>
                </a:rPr>
                <a:t>l4</a:t>
              </a:r>
              <a:endParaRPr lang="zh-CN" altLang="en-US" sz="16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7" name="图片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81" y="1744956"/>
            <a:ext cx="4187662" cy="259545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5"/>
          <p:cNvSpPr txBox="1"/>
          <p:nvPr/>
        </p:nvSpPr>
        <p:spPr>
          <a:xfrm>
            <a:off x="286991" y="4646747"/>
            <a:ext cx="8496944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Values for the transmission line equivalent circuit</a:t>
            </a:r>
            <a:r>
              <a:rPr lang="zh-CN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l1=4.83cm, l2=10.027cm, l3=2.0cm, l4=1.0cm,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Ln=13.52nH, </a:t>
            </a:r>
            <a:r>
              <a:rPr lang="en-US" altLang="zh-C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Cn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=4.43pF, M23=8.29nH, C3=1.57pF, </a:t>
            </a:r>
            <a:r>
              <a:rPr lang="en-US" altLang="zh-CN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Zt</a:t>
            </a:r>
            <a:r>
              <a:rPr lang="en-US" altLang="zh-CN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=96.6</a:t>
            </a:r>
            <a:r>
              <a:rPr lang="el-GR" altLang="zh-CN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zh-CN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altLang="zh-CN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Z=50 </a:t>
            </a:r>
            <a:r>
              <a:rPr lang="el-GR" altLang="zh-CN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endParaRPr lang="en-US" altLang="zh-CN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266474" y="5840832"/>
            <a:ext cx="8282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Outer diameter of the coupling tube is </a:t>
            </a: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mm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Inner diameter of the coupling tube is </a:t>
            </a: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mm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7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-26988"/>
            <a:ext cx="9144000" cy="863601"/>
          </a:xfrm>
          <a:noFill/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华文楷体" pitchFamily="2" charset="-122"/>
              </a:rPr>
              <a:t>HOM coupler design</a:t>
            </a:r>
            <a:endParaRPr lang="zh-CN" altLang="en-US" b="1" dirty="0" smtClean="0">
              <a:solidFill>
                <a:srgbClr val="000000"/>
              </a:solidFill>
              <a:latin typeface="Arial" panose="020B0604020202020204" pitchFamily="34" charset="0"/>
              <a:ea typeface="华文楷体" pitchFamily="2" charset="-12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6"/>
          <p:cNvSpPr txBox="1"/>
          <p:nvPr/>
        </p:nvSpPr>
        <p:spPr>
          <a:xfrm>
            <a:off x="405880" y="981506"/>
            <a:ext cx="828092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p"/>
              <a:defRPr/>
            </a:pPr>
            <a:r>
              <a:rPr lang="en-US" altLang="zh-CN" sz="2400" b="1" dirty="0" smtClean="0">
                <a:solidFill>
                  <a:srgbClr val="0000CC"/>
                </a:solidFill>
                <a:latin typeface="Arial" panose="020B0604020202020204" pitchFamily="34" charset="0"/>
                <a:ea typeface="华文楷体" pitchFamily="2" charset="-122"/>
              </a:rPr>
              <a:t>3D model construction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206854" y="4164381"/>
            <a:ext cx="5324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Design requirement: M23=6.79 </a:t>
            </a:r>
            <a:r>
              <a:rPr lang="en-US" altLang="zh-CN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endParaRPr lang="en-US" altLang="zh-CN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a=30 mm, b=12 mm               M23=6.78 </a:t>
            </a:r>
            <a:r>
              <a:rPr lang="en-US" altLang="zh-CN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endParaRPr lang="el-GR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44"/>
          <p:cNvSpPr txBox="1"/>
          <p:nvPr/>
        </p:nvSpPr>
        <p:spPr>
          <a:xfrm>
            <a:off x="268023" y="2604133"/>
            <a:ext cx="5324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Design requirement: M12=8.29 </a:t>
            </a:r>
            <a:r>
              <a:rPr lang="en-US" altLang="zh-CN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endParaRPr lang="en-US" altLang="zh-CN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r=4.7 mm             M12=11.925 </a:t>
            </a:r>
            <a:r>
              <a:rPr lang="en-US" altLang="zh-CN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endParaRPr lang="el-GR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2567752" y="4533522"/>
            <a:ext cx="603105" cy="121158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1595944" y="2963476"/>
            <a:ext cx="603105" cy="121158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51" y="1752261"/>
            <a:ext cx="2469205" cy="69225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157" y="1697381"/>
            <a:ext cx="845276" cy="8583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6" y="3403563"/>
            <a:ext cx="2565920" cy="67594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370" y="3251437"/>
            <a:ext cx="822063" cy="822063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 rot="16200000">
            <a:off x="760617" y="4669618"/>
            <a:ext cx="1648571" cy="2358040"/>
            <a:chOff x="6488224" y="1072456"/>
            <a:chExt cx="2418673" cy="3806245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8224" y="1072456"/>
              <a:ext cx="2304256" cy="3806245"/>
            </a:xfrm>
            <a:prstGeom prst="rect">
              <a:avLst/>
            </a:prstGeom>
          </p:spPr>
        </p:pic>
        <p:sp>
          <p:nvSpPr>
            <p:cNvPr id="19" name="椭圆 18"/>
            <p:cNvSpPr/>
            <p:nvPr/>
          </p:nvSpPr>
          <p:spPr>
            <a:xfrm>
              <a:off x="7596336" y="2008560"/>
              <a:ext cx="648072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7596336" y="3376712"/>
              <a:ext cx="648072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TextBox 3"/>
            <p:cNvSpPr txBox="1"/>
            <p:nvPr/>
          </p:nvSpPr>
          <p:spPr>
            <a:xfrm rot="5400000">
              <a:off x="7764691" y="2022603"/>
              <a:ext cx="1607088" cy="677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altLang="zh-CN" sz="12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utual </a:t>
              </a:r>
              <a:r>
                <a:rPr lang="en-US" altLang="zh-CN"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inductance</a:t>
              </a:r>
              <a:endParaRPr lang="zh-CN" altLang="en-US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8"/>
            <p:cNvSpPr txBox="1"/>
            <p:nvPr/>
          </p:nvSpPr>
          <p:spPr>
            <a:xfrm rot="5400000">
              <a:off x="7720399" y="3451232"/>
              <a:ext cx="1599711" cy="677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C00000"/>
                  </a:solidFill>
                  <a:latin typeface="Arial" panose="020B0604020202020204" pitchFamily="34" charset="0"/>
                </a:rPr>
                <a:t>notch filter</a:t>
              </a:r>
              <a:r>
                <a:rPr lang="en-US" altLang="zh-CN" sz="12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inductance</a:t>
              </a:r>
              <a:endParaRPr lang="zh-CN" altLang="en-US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061" y="5017984"/>
            <a:ext cx="943467" cy="176004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868" y="1371957"/>
            <a:ext cx="4084940" cy="214512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6889326" y="2419467"/>
            <a:ext cx="1463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TM01-TEM</a:t>
            </a:r>
            <a:endParaRPr lang="zh-CN" alt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086" y="4092816"/>
            <a:ext cx="4069578" cy="2215266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5531757" y="5306628"/>
            <a:ext cx="3065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tune fundamental mode </a:t>
            </a:r>
            <a:r>
              <a:rPr lang="en-US" altLang="zh-CN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zh-CN" altLang="en-US" sz="1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531757" y="3662468"/>
            <a:ext cx="2883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S21 curve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0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009609"/>
              </p:ext>
            </p:extLst>
          </p:nvPr>
        </p:nvGraphicFramePr>
        <p:xfrm>
          <a:off x="0" y="1704249"/>
          <a:ext cx="5685730" cy="435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Graph" r:id="rId3" imgW="2938917" imgH="2253255" progId="Origin50.Graph">
                  <p:embed/>
                </p:oleObj>
              </mc:Choice>
              <mc:Fallback>
                <p:oleObj name="Graph" r:id="rId3" imgW="2938917" imgH="2253255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04249"/>
                        <a:ext cx="5685730" cy="4358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-26988"/>
            <a:ext cx="9144000" cy="863601"/>
          </a:xfrm>
          <a:noFill/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华文楷体" pitchFamily="2" charset="-122"/>
              </a:rPr>
              <a:t>HOM coupler design</a:t>
            </a:r>
            <a:endParaRPr lang="zh-CN" altLang="en-US" b="1" dirty="0" smtClean="0">
              <a:solidFill>
                <a:srgbClr val="000000"/>
              </a:solidFill>
              <a:latin typeface="Arial" panose="020B0604020202020204" pitchFamily="34" charset="0"/>
              <a:ea typeface="华文楷体" pitchFamily="2" charset="-12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6"/>
          <p:cNvSpPr txBox="1"/>
          <p:nvPr/>
        </p:nvSpPr>
        <p:spPr>
          <a:xfrm>
            <a:off x="405880" y="981506"/>
            <a:ext cx="828092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p"/>
              <a:defRPr/>
            </a:pPr>
            <a:r>
              <a:rPr lang="en-US" altLang="zh-CN" sz="2400" b="1" dirty="0" smtClean="0">
                <a:solidFill>
                  <a:srgbClr val="0000CC"/>
                </a:solidFill>
                <a:latin typeface="Arial" panose="020B0604020202020204" pitchFamily="34" charset="0"/>
                <a:ea typeface="华文楷体" pitchFamily="2" charset="-122"/>
              </a:rPr>
              <a:t>Monopole mode damping results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07988" y="4964006"/>
            <a:ext cx="1105235" cy="355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TM011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21210" y="4640888"/>
            <a:ext cx="1105235" cy="355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TM020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27838" y="1921336"/>
            <a:ext cx="2409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solidFill>
                  <a:schemeClr val="accent3">
                    <a:lumMod val="50000"/>
                  </a:schemeClr>
                </a:solidFill>
              </a:rPr>
              <a:t>use average current to calculate the threshold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solidFill>
                  <a:schemeClr val="accent3">
                    <a:lumMod val="50000"/>
                  </a:schemeClr>
                </a:solidFill>
              </a:rPr>
              <a:t>not include the frequency spread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solidFill>
                  <a:schemeClr val="accent3">
                    <a:lumMod val="50000"/>
                  </a:schemeClr>
                </a:solidFill>
              </a:rPr>
              <a:t>For Z, 32 cavity used</a:t>
            </a:r>
            <a:endParaRPr lang="en-US" altLang="zh-CN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65510" y="5900007"/>
            <a:ext cx="7612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 to optimize the broadband damping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the probe head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the insert depth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777" y="1921336"/>
            <a:ext cx="3505158" cy="168923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195" y="3850547"/>
            <a:ext cx="3491740" cy="170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3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583260"/>
              </p:ext>
            </p:extLst>
          </p:nvPr>
        </p:nvGraphicFramePr>
        <p:xfrm>
          <a:off x="-144737" y="1569430"/>
          <a:ext cx="5951294" cy="4564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Graph" r:id="rId3" imgW="2938917" imgH="2253255" progId="Origin50.Graph">
                  <p:embed/>
                </p:oleObj>
              </mc:Choice>
              <mc:Fallback>
                <p:oleObj name="Graph" r:id="rId3" imgW="2938917" imgH="2253255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4737" y="1569430"/>
                        <a:ext cx="5951294" cy="45641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-26988"/>
            <a:ext cx="9144000" cy="863601"/>
          </a:xfrm>
          <a:noFill/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华文楷体" pitchFamily="2" charset="-122"/>
              </a:rPr>
              <a:t>HOM coupler design</a:t>
            </a:r>
            <a:endParaRPr lang="zh-CN" altLang="en-US" b="1" dirty="0" smtClean="0">
              <a:solidFill>
                <a:srgbClr val="000000"/>
              </a:solidFill>
              <a:latin typeface="Arial" panose="020B0604020202020204" pitchFamily="34" charset="0"/>
              <a:ea typeface="华文楷体" pitchFamily="2" charset="-12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6"/>
          <p:cNvSpPr txBox="1"/>
          <p:nvPr/>
        </p:nvSpPr>
        <p:spPr>
          <a:xfrm>
            <a:off x="405880" y="98150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p"/>
              <a:defRPr/>
            </a:pPr>
            <a:r>
              <a:rPr lang="en-US" altLang="zh-CN" sz="2400" b="1" dirty="0" smtClean="0">
                <a:solidFill>
                  <a:srgbClr val="0000CC"/>
                </a:solidFill>
                <a:latin typeface="Arial" panose="020B0604020202020204" pitchFamily="34" charset="0"/>
                <a:ea typeface="华文楷体" pitchFamily="2" charset="-122"/>
              </a:rPr>
              <a:t>Dipole mode damping results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52463" y="5014073"/>
            <a:ext cx="119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TE111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847977" y="5014073"/>
            <a:ext cx="119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TM110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920434" y="5010898"/>
            <a:ext cx="1509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Hybrid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311688" y="4763169"/>
            <a:ext cx="95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TM111/TE121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9181" y="1822474"/>
            <a:ext cx="1736815" cy="97057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4706" y="1804823"/>
            <a:ext cx="1752918" cy="10069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1420" y="4449322"/>
            <a:ext cx="1736814" cy="99726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5162" y="4432101"/>
            <a:ext cx="1761055" cy="99726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061" y="2953464"/>
            <a:ext cx="2629235" cy="128569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927838" y="1763080"/>
            <a:ext cx="2409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solidFill>
                  <a:schemeClr val="accent3">
                    <a:lumMod val="50000"/>
                  </a:schemeClr>
                </a:solidFill>
              </a:rPr>
              <a:t>use average current to calculate the threshold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solidFill>
                  <a:schemeClr val="accent3">
                    <a:lumMod val="50000"/>
                  </a:schemeClr>
                </a:solidFill>
              </a:rPr>
              <a:t>not include the frequency spread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solidFill>
                  <a:schemeClr val="accent3">
                    <a:lumMod val="50000"/>
                  </a:schemeClr>
                </a:solidFill>
              </a:rPr>
              <a:t>For Z, 32 cavity used</a:t>
            </a:r>
            <a:endParaRPr lang="en-US" altLang="zh-CN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65510" y="5926383"/>
            <a:ext cx="7612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 to optimize the broadband damping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the probe head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the insert depth</a:t>
            </a:r>
          </a:p>
        </p:txBody>
      </p:sp>
    </p:spTree>
    <p:extLst>
      <p:ext uri="{BB962C8B-B14F-4D97-AF65-F5344CB8AC3E}">
        <p14:creationId xmlns:p14="http://schemas.microsoft.com/office/powerpoint/2010/main" val="128252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18415</TotalTime>
  <Words>1347</Words>
  <Application>Microsoft Office PowerPoint</Application>
  <PresentationFormat>全屏显示(4:3)</PresentationFormat>
  <Paragraphs>400</Paragraphs>
  <Slides>19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华文楷体</vt:lpstr>
      <vt:lpstr>华文中宋</vt:lpstr>
      <vt:lpstr>宋体</vt:lpstr>
      <vt:lpstr>微软雅黑</vt:lpstr>
      <vt:lpstr>Arial</vt:lpstr>
      <vt:lpstr>Calibri</vt:lpstr>
      <vt:lpstr>Symbol</vt:lpstr>
      <vt:lpstr>Times New Roman</vt:lpstr>
      <vt:lpstr>Wingdings</vt:lpstr>
      <vt:lpstr>Office Theme</vt:lpstr>
      <vt:lpstr>Graph</vt:lpstr>
      <vt:lpstr>Mathcad</vt:lpstr>
      <vt:lpstr>Equation</vt:lpstr>
      <vt:lpstr>PowerPoint 演示文稿</vt:lpstr>
      <vt:lpstr>Outline</vt:lpstr>
      <vt:lpstr>HOM coupler design</vt:lpstr>
      <vt:lpstr>HOM coupler design</vt:lpstr>
      <vt:lpstr>HOM coupler design</vt:lpstr>
      <vt:lpstr>HOM coupler design</vt:lpstr>
      <vt:lpstr>HOM coupler design</vt:lpstr>
      <vt:lpstr>HOM coupler design</vt:lpstr>
      <vt:lpstr>HOM coupler design</vt:lpstr>
      <vt:lpstr>Parameters for CEPC partial double ring （wangdou20160918/23）</vt:lpstr>
      <vt:lpstr>Bunch lengthening analysis</vt:lpstr>
      <vt:lpstr>Bunch lengthening analysis</vt:lpstr>
      <vt:lpstr>Bunch lengthening analysis</vt:lpstr>
      <vt:lpstr>Bunch lengthening analysis</vt:lpstr>
      <vt:lpstr>Bunch lengthening analysis</vt:lpstr>
      <vt:lpstr>Bunch lengthening analysis</vt:lpstr>
      <vt:lpstr>Bunch lengthening analysis</vt:lpstr>
      <vt:lpstr>Conclusion</vt:lpstr>
      <vt:lpstr>References</vt:lpstr>
    </vt:vector>
  </TitlesOfParts>
  <Company>ustc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zhaozg</dc:creator>
  <cp:lastModifiedBy>zheng</cp:lastModifiedBy>
  <cp:revision>1247</cp:revision>
  <dcterms:created xsi:type="dcterms:W3CDTF">2012-07-20T12:09:59Z</dcterms:created>
  <dcterms:modified xsi:type="dcterms:W3CDTF">2016-11-03T11:37:06Z</dcterms:modified>
</cp:coreProperties>
</file>