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566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53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2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56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33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2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6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2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49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964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41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28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E831-C536-40B0-9CD5-4238A42A1211}" type="datetimeFigureOut">
              <a:rPr lang="zh-CN" altLang="en-US" smtClean="0"/>
              <a:t>2016/11/11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AB190-5605-4BFE-90FA-3F544EF4A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96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77819"/>
            <a:ext cx="7772400" cy="1108508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latin typeface="Arial" panose="020B0604020202020204" pitchFamily="34" charset="0"/>
                <a:ea typeface="黑体" panose="02010609060101010101" pitchFamily="49" charset="-122"/>
              </a:rPr>
              <a:t>CEPC</a:t>
            </a:r>
            <a:r>
              <a:rPr lang="zh-CN" altLang="en-US" sz="4000" dirty="0" smtClean="0">
                <a:latin typeface="Arial" panose="020B0604020202020204" pitchFamily="34" charset="0"/>
                <a:ea typeface="黑体" panose="02010609060101010101" pitchFamily="49" charset="-122"/>
              </a:rPr>
              <a:t>超导高频系统设计限制因素</a:t>
            </a:r>
            <a:endParaRPr lang="zh-CN" altLang="en-US" sz="40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latin typeface="Arial" panose="020B0604020202020204" pitchFamily="34" charset="0"/>
                <a:ea typeface="黑体" panose="02010609060101010101" pitchFamily="49" charset="-122"/>
              </a:rPr>
              <a:t>郑洪娟，宫殿君</a:t>
            </a:r>
            <a:endParaRPr lang="en-US" altLang="zh-CN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黑体" panose="02010609060101010101" pitchFamily="49" charset="-122"/>
              </a:rPr>
              <a:t>2016-11-10</a:t>
            </a:r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098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914121" y="130778"/>
            <a:ext cx="7139136" cy="422920"/>
          </a:xfrm>
        </p:spPr>
        <p:txBody>
          <a:bodyPr>
            <a:noAutofit/>
          </a:bodyPr>
          <a:lstStyle/>
          <a:p>
            <a:pPr algn="ctr"/>
            <a:r>
              <a:rPr lang="zh-CN" altLang="en-US" sz="3000" b="1" dirty="0" smtClean="0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高频系统设计主要原则</a:t>
            </a:r>
            <a:endParaRPr lang="zh-CN" altLang="en-US" sz="3000" b="1" dirty="0"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836" y="628076"/>
            <a:ext cx="8968509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5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超导</a:t>
            </a:r>
            <a:r>
              <a:rPr lang="zh-CN" altLang="en-US" sz="1500" dirty="0" smtClean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腔数目</a:t>
            </a:r>
            <a:endParaRPr lang="en-US" altLang="zh-CN" sz="1500" dirty="0" smtClean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u="sng" dirty="0">
                <a:latin typeface="Arial" panose="020B0604020202020204" pitchFamily="34" charset="0"/>
                <a:ea typeface="黑体" panose="02010609060101010101" pitchFamily="49" charset="-122"/>
              </a:rPr>
              <a:t>总同步辐射功率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容量</a:t>
            </a:r>
            <a:endParaRPr lang="en-US" altLang="zh-CN" sz="15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主耦合功率容量对腔数选择</a:t>
            </a:r>
            <a:r>
              <a:rPr lang="zh-CN" altLang="en-US" sz="1500" dirty="0">
                <a:latin typeface="Arial" panose="020B0604020202020204" pitchFamily="34" charset="0"/>
                <a:ea typeface="黑体" panose="02010609060101010101" pitchFamily="49" charset="-122"/>
              </a:rPr>
              <a:t>有影响，</a:t>
            </a:r>
            <a:r>
              <a:rPr lang="zh-CN" altLang="en-US" sz="1500" u="sng" dirty="0">
                <a:latin typeface="Arial" panose="020B0604020202020204" pitchFamily="34" charset="0"/>
                <a:ea typeface="黑体" panose="02010609060101010101" pitchFamily="49" charset="-122"/>
              </a:rPr>
              <a:t>主耦合器输入功率</a:t>
            </a:r>
            <a:r>
              <a:rPr lang="en-US" altLang="zh-CN" sz="1500" u="sng" dirty="0">
                <a:latin typeface="Arial" panose="020B0604020202020204" pitchFamily="34" charset="0"/>
                <a:ea typeface="黑体" panose="02010609060101010101" pitchFamily="49" charset="-122"/>
              </a:rPr>
              <a:t>&lt;300kW</a:t>
            </a:r>
          </a:p>
          <a:p>
            <a:pPr marL="400050" indent="-4000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sz="1500" dirty="0" smtClean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超导腔、高次模功率、</a:t>
            </a:r>
            <a:r>
              <a:rPr lang="en-US" altLang="zh-CN" sz="1500" dirty="0" smtClean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RF</a:t>
            </a:r>
            <a:r>
              <a:rPr lang="zh-CN" altLang="en-US" sz="1500" dirty="0" smtClean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控制及不稳定性</a:t>
            </a:r>
            <a:endParaRPr lang="en-US" altLang="zh-CN" sz="1500" dirty="0" smtClean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96000" indent="-285750">
              <a:lnSpc>
                <a:spcPct val="120000"/>
              </a:lnSpc>
              <a:spcAft>
                <a:spcPts val="600"/>
              </a:spcAft>
              <a:buSzPct val="80000"/>
              <a:buFont typeface="Wingdings" panose="05000000000000000000" pitchFamily="2" charset="2"/>
              <a:buChar char="p"/>
            </a:pP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cell</a:t>
            </a:r>
            <a:r>
              <a:rPr lang="zh-CN" altLang="en-US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数目选择 （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crab waist</a:t>
            </a:r>
            <a:r>
              <a:rPr lang="zh-CN" altLang="en-US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方案降低了总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RF</a:t>
            </a:r>
            <a:r>
              <a:rPr lang="zh-CN" altLang="en-US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电压）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(</a:t>
            </a:r>
            <a:r>
              <a:rPr lang="en-US" altLang="zh-CN" sz="1500" dirty="0" err="1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Ncavity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=</a:t>
            </a:r>
            <a:r>
              <a:rPr lang="en-US" altLang="zh-CN" sz="1500" dirty="0" err="1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Vrf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/(</a:t>
            </a:r>
            <a:r>
              <a:rPr lang="en-US" altLang="zh-CN" sz="1500" dirty="0" err="1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Eacc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*</a:t>
            </a:r>
            <a:r>
              <a:rPr lang="en-US" altLang="zh-CN" sz="1500" dirty="0" err="1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Ncell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) &amp; </a:t>
            </a:r>
            <a:r>
              <a:rPr lang="en-US" altLang="zh-CN" sz="1500" dirty="0" err="1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Psr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/</a:t>
            </a:r>
            <a:r>
              <a:rPr lang="en-US" altLang="zh-CN" sz="1500" dirty="0" err="1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Pinput</a:t>
            </a:r>
            <a:r>
              <a:rPr lang="en-US" altLang="zh-CN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)</a:t>
            </a: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降低每腔高次模功率及高次模低温损耗，</a:t>
            </a:r>
            <a:r>
              <a:rPr lang="zh-CN" altLang="en-US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每腔高次模功率</a:t>
            </a:r>
            <a:r>
              <a:rPr lang="en-US" altLang="zh-CN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&lt;1kW</a:t>
            </a: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降低阻抗，减少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trap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模式</a:t>
            </a:r>
            <a:endParaRPr lang="en-US" altLang="zh-CN" sz="15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增大腔储能（束流负载角度考虑） </a:t>
            </a:r>
            <a:r>
              <a:rPr lang="en-US" altLang="zh-CN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(</a:t>
            </a:r>
            <a:r>
              <a:rPr lang="en-US" altLang="zh-CN" sz="1500" u="sng" dirty="0" err="1" smtClean="0">
                <a:latin typeface="Arial" panose="020B0604020202020204" pitchFamily="34" charset="0"/>
                <a:ea typeface="黑体" panose="02010609060101010101" pitchFamily="49" charset="-122"/>
              </a:rPr>
              <a:t>Ncell~Vc</a:t>
            </a:r>
            <a:r>
              <a:rPr lang="en-US" altLang="zh-CN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/</a:t>
            </a:r>
            <a:r>
              <a:rPr lang="en-US" altLang="zh-CN" sz="1500" u="sng" dirty="0" err="1" smtClean="0">
                <a:latin typeface="Arial" panose="020B0604020202020204" pitchFamily="34" charset="0"/>
                <a:ea typeface="黑体" panose="02010609060101010101" pitchFamily="49" charset="-122"/>
              </a:rPr>
              <a:t>Eacc</a:t>
            </a:r>
            <a:r>
              <a:rPr lang="en-US" altLang="zh-CN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)</a:t>
            </a: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超导腔加速梯度</a:t>
            </a:r>
            <a:r>
              <a:rPr lang="en-US" altLang="zh-CN" sz="1500" u="sng" dirty="0" smtClean="0">
                <a:latin typeface="Arial" panose="020B0604020202020204" pitchFamily="34" charset="0"/>
                <a:ea typeface="黑体" panose="02010609060101010101" pitchFamily="49" charset="-122"/>
              </a:rPr>
              <a:t>&lt;20MV/m</a:t>
            </a:r>
          </a:p>
          <a:p>
            <a:pPr marL="90000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减小腔造价，易于调谐</a:t>
            </a:r>
            <a:endParaRPr lang="en-US" altLang="zh-CN" sz="15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90000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场致发射，低温损耗</a:t>
            </a:r>
            <a:endParaRPr lang="en-US" altLang="zh-CN" sz="15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90000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加速梯度太小不利于瞬态束流负载及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LLRF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控制</a:t>
            </a:r>
            <a:endParaRPr lang="en-US" altLang="zh-CN" sz="15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39600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腔失谐量及带宽小于回旋频率</a:t>
            </a:r>
            <a:endParaRPr lang="en-US" altLang="zh-CN" sz="1500" dirty="0" smtClean="0">
              <a:solidFill>
                <a:srgbClr val="C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提高腔储能，易于基模的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RF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反馈                                                        </a:t>
            </a:r>
            <a:r>
              <a:rPr lang="en-US" altLang="zh-CN" sz="1500" dirty="0" err="1" smtClean="0">
                <a:latin typeface="Arial" panose="020B0604020202020204" pitchFamily="34" charset="0"/>
                <a:ea typeface="黑体" panose="02010609060101010101" pitchFamily="49" charset="-122"/>
              </a:rPr>
              <a:t>Ncell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 ~ R/Q </a:t>
            </a: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500" dirty="0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                                                                                                          R/Q=V^2/(</a:t>
            </a:r>
            <a:r>
              <a:rPr lang="en-US" altLang="zh-CN" sz="1500" dirty="0" err="1" smtClean="0">
                <a:latin typeface="Arial" panose="020B0604020202020204" pitchFamily="34" charset="0"/>
                <a:ea typeface="黑体" panose="02010609060101010101" pitchFamily="49" charset="-122"/>
              </a:rPr>
              <a:t>wU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)</a:t>
            </a:r>
          </a:p>
          <a:p>
            <a:pPr marL="39600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rgbClr val="C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阻抗阈值及不稳定性阻尼要求</a:t>
            </a:r>
            <a:endParaRPr lang="en-US" altLang="zh-CN" sz="1500" dirty="0" smtClean="0">
              <a:solidFill>
                <a:srgbClr val="C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Arial" panose="020B0604020202020204" pitchFamily="34" charset="0"/>
                <a:ea typeface="黑体" panose="02010609060101010101" pitchFamily="49" charset="-122"/>
              </a:rPr>
              <a:t>基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模及同阶模不稳定性要求</a:t>
            </a:r>
            <a:endParaRPr lang="en-US" altLang="zh-CN" sz="1500" dirty="0" smtClean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Arial" panose="020B0604020202020204" pitchFamily="34" charset="0"/>
                <a:ea typeface="黑体" panose="02010609060101010101" pitchFamily="49" charset="-122"/>
              </a:rPr>
              <a:t>高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次模不稳定性要求</a:t>
            </a:r>
            <a:endParaRPr lang="en-US" altLang="zh-CN" sz="1500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400050" indent="-4000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altLang="zh-CN" sz="15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Q0</a:t>
            </a:r>
            <a:r>
              <a:rPr lang="zh-CN" altLang="en-US" sz="15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及低温损耗要求</a:t>
            </a:r>
            <a:endParaRPr lang="en-US" altLang="zh-CN" sz="15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Arial" panose="020B0604020202020204" pitchFamily="34" charset="0"/>
                <a:ea typeface="黑体" panose="02010609060101010101" pitchFamily="49" charset="-122"/>
              </a:rPr>
              <a:t>超导</a:t>
            </a:r>
            <a:r>
              <a:rPr lang="zh-CN" altLang="en-US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腔</a:t>
            </a:r>
            <a:r>
              <a:rPr lang="it-IT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Q0 </a:t>
            </a:r>
            <a:r>
              <a:rPr lang="it-IT" altLang="zh-CN" sz="1500" dirty="0">
                <a:latin typeface="Arial" panose="020B0604020202020204" pitchFamily="34" charset="0"/>
                <a:ea typeface="黑体" panose="02010609060101010101" pitchFamily="49" charset="-122"/>
              </a:rPr>
              <a:t>&lt; 2E10 @ 2 K</a:t>
            </a:r>
          </a:p>
          <a:p>
            <a:pPr marL="74160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Arial" panose="020B0604020202020204" pitchFamily="34" charset="0"/>
                <a:ea typeface="黑体" panose="02010609060101010101" pitchFamily="49" charset="-122"/>
              </a:rPr>
              <a:t>动态低温损耗 </a:t>
            </a:r>
            <a:r>
              <a:rPr lang="en-US" altLang="zh-CN" sz="1500" dirty="0">
                <a:latin typeface="Arial" panose="020B0604020202020204" pitchFamily="34" charset="0"/>
                <a:ea typeface="黑体" panose="02010609060101010101" pitchFamily="49" charset="-122"/>
              </a:rPr>
              <a:t>&lt; 40 kW @ 4.5 </a:t>
            </a:r>
            <a:r>
              <a:rPr lang="en-US" altLang="zh-CN" sz="1500" dirty="0" smtClean="0">
                <a:latin typeface="Arial" panose="020B0604020202020204" pitchFamily="34" charset="0"/>
                <a:ea typeface="黑体" panose="02010609060101010101" pitchFamily="49" charset="-122"/>
              </a:rPr>
              <a:t>K</a:t>
            </a:r>
            <a:endParaRPr lang="en-US" altLang="zh-CN" sz="15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233123"/>
              </p:ext>
            </p:extLst>
          </p:nvPr>
        </p:nvGraphicFramePr>
        <p:xfrm>
          <a:off x="3590768" y="5593569"/>
          <a:ext cx="48577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3695400" imgH="457200" progId="Equation.DSMT4">
                  <p:embed/>
                </p:oleObj>
              </mc:Choice>
              <mc:Fallback>
                <p:oleObj name="Equation" r:id="rId3" imgW="3695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768" y="5593569"/>
                        <a:ext cx="4857750" cy="608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2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914121" y="130778"/>
            <a:ext cx="7139136" cy="422920"/>
          </a:xfrm>
        </p:spPr>
        <p:txBody>
          <a:bodyPr>
            <a:noAutofit/>
          </a:bodyPr>
          <a:lstStyle/>
          <a:p>
            <a:pPr algn="ctr"/>
            <a:r>
              <a:rPr lang="en-US" altLang="zh-CN" sz="3000" b="1" dirty="0" smtClean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Cell</a:t>
            </a:r>
            <a:r>
              <a:rPr lang="zh-CN" altLang="en-US" sz="3000" b="1" dirty="0" smtClean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数目选择直观对比</a:t>
            </a:r>
            <a:r>
              <a:rPr lang="en-US" altLang="zh-CN" sz="3000" b="1" dirty="0" smtClean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(cavity no.384)</a:t>
            </a:r>
            <a:endParaRPr lang="zh-CN" altLang="en-US" sz="30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20564"/>
              </p:ext>
            </p:extLst>
          </p:nvPr>
        </p:nvGraphicFramePr>
        <p:xfrm>
          <a:off x="1126556" y="657456"/>
          <a:ext cx="6474970" cy="56208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83261"/>
                <a:gridCol w="1052945"/>
                <a:gridCol w="1006764"/>
                <a:gridCol w="923636"/>
                <a:gridCol w="1108364"/>
              </a:tblGrid>
              <a:tr h="487853">
                <a:tc>
                  <a:txBody>
                    <a:bodyPr/>
                    <a:lstStyle/>
                    <a:p>
                      <a:pPr indent="1270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parameters</a:t>
                      </a:r>
                      <a:b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(wangdou20160219)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High-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altLang="zh-C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Low power</a:t>
                      </a:r>
                      <a:endParaRPr lang="zh-CN" altLang="zh-C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 no.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4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CN" sz="1400" baseline="-25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4×10</a:t>
                      </a:r>
                      <a:r>
                        <a:rPr lang="en-US" sz="1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CN" sz="14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2×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altLang="zh-CN" sz="14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CN" altLang="zh-CN" sz="14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4×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altLang="zh-CN" sz="14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CN" altLang="zh-CN" sz="14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2×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altLang="zh-CN" sz="14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CN" altLang="zh-CN" sz="14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(Ω)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212.7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212.7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7287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altLang="zh-CN" sz="1400" baseline="-25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(V/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  <a:endParaRPr lang="zh-CN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0.55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1.47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0.59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Ave. RF power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263.29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261.56</a:t>
                      </a:r>
                      <a:endParaRPr lang="zh-CN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163.83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163.04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 power/cavity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2.87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1.14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0.54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voltage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(MV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Gradient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(MV/m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  <a:endParaRPr lang="zh-CN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19.9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Detuning frequency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(kHz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-2.97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-1.23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-1.76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-0.73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bandwidth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(kHz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effective length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1.153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0.461</a:t>
                      </a:r>
                      <a:endParaRPr lang="zh-CN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1.153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0.461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Stored energy/cavity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44.2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106.9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40.3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97.3</a:t>
                      </a:r>
                      <a:endParaRPr lang="zh-CN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4640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wall loss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W)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21.8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19.9</a:t>
                      </a:r>
                      <a:endParaRPr 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14036" y="6474690"/>
            <a:ext cx="8728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en-US" altLang="zh-C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H. Zheng et al. SRF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Cavity Design for CEPC PDR Scheme, CEPC-SPPC Symposium, April 8-9, 2016. IHEP, Beijing.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2476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material</a:t>
            </a:r>
          </a:p>
          <a:p>
            <a:pPr marL="0" indent="0" algn="ctr">
              <a:buNone/>
            </a:pP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(from </a:t>
            </a:r>
            <a:r>
              <a:rPr lang="en-US" altLang="zh-CN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Dianjun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0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 txBox="1">
            <a:spLocks/>
          </p:cNvSpPr>
          <p:nvPr/>
        </p:nvSpPr>
        <p:spPr>
          <a:xfrm>
            <a:off x="255986" y="178593"/>
            <a:ext cx="3267075" cy="49887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4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压降与相移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2"/>
              <p:cNvSpPr txBox="1">
                <a:spLocks/>
              </p:cNvSpPr>
              <p:nvPr/>
            </p:nvSpPr>
            <p:spPr>
              <a:xfrm>
                <a:off x="121315" y="756168"/>
                <a:ext cx="8664339" cy="75994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800" dirty="0">
                    <a:latin typeface="Arial" panose="020B0604020202020204" pitchFamily="34" charset="0"/>
                    <a:ea typeface="黑体" panose="02010609060101010101" pitchFamily="49" charset="-122"/>
                  </a:rPr>
                  <a:t>当束流经过高频腔时，感受到的加速电压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zh-CN" altLang="en-US" sz="1800" dirty="0">
                    <a:latin typeface="Arial" panose="020B0604020202020204" pitchFamily="34" charset="0"/>
                    <a:ea typeface="黑体" panose="02010609060101010101" pitchFamily="49" charset="-122"/>
                  </a:rPr>
                  <a:t>是束流激起的电压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zh-CN" altLang="en-US" sz="1800" dirty="0">
                    <a:latin typeface="Arial" panose="020B0604020202020204" pitchFamily="34" charset="0"/>
                    <a:ea typeface="黑体" panose="02010609060101010101" pitchFamily="49" charset="-122"/>
                  </a:rPr>
                  <a:t>和功率源输入电压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zh-CN" altLang="en-US" sz="1800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的矢量和</a:t>
                </a:r>
                <a:r>
                  <a:rPr lang="en-US" altLang="zh-CN" sz="1800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:</a:t>
                </a:r>
                <a:endParaRPr lang="zh-CN" altLang="en-US" sz="1800" dirty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15" y="756168"/>
                <a:ext cx="8664339" cy="759944"/>
              </a:xfrm>
              <a:prstGeom prst="rect">
                <a:avLst/>
              </a:prstGeom>
              <a:blipFill rotWithShape="0">
                <a:blip r:embed="rId2"/>
                <a:stretch>
                  <a:fillRect l="-844" t="-104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本框 23"/>
          <p:cNvSpPr txBox="1"/>
          <p:nvPr/>
        </p:nvSpPr>
        <p:spPr>
          <a:xfrm>
            <a:off x="121315" y="3546386"/>
            <a:ext cx="7152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Arial" panose="020B0604020202020204" pitchFamily="34" charset="0"/>
                <a:ea typeface="黑体" panose="02010609060101010101" pitchFamily="49" charset="-122"/>
              </a:rPr>
              <a:t>对于</a:t>
            </a:r>
            <a:r>
              <a:rPr lang="en-US" altLang="zh-CN" dirty="0" smtClean="0">
                <a:latin typeface="Arial" panose="020B0604020202020204" pitchFamily="34" charset="0"/>
                <a:ea typeface="黑体" panose="02010609060101010101" pitchFamily="49" charset="-122"/>
              </a:rPr>
              <a:t>bunch train</a:t>
            </a:r>
            <a:r>
              <a:rPr lang="zh-CN" altLang="en-US" dirty="0" smtClean="0">
                <a:latin typeface="Arial" panose="020B0604020202020204" pitchFamily="34" charset="0"/>
                <a:ea typeface="黑体" panose="02010609060101010101" pitchFamily="49" charset="-122"/>
              </a:rPr>
              <a:t>的情况，同一个束团串的第</a:t>
            </a:r>
            <a:r>
              <a:rPr lang="en-US" altLang="zh-CN" dirty="0" smtClean="0">
                <a:latin typeface="Arial" panose="020B0604020202020204" pitchFamily="34" charset="0"/>
                <a:ea typeface="黑体" panose="02010609060101010101" pitchFamily="49" charset="-122"/>
              </a:rPr>
              <a:t>n</a:t>
            </a:r>
            <a:r>
              <a:rPr lang="zh-CN" altLang="en-US" dirty="0" smtClean="0">
                <a:latin typeface="Arial" panose="020B0604020202020204" pitchFamily="34" charset="0"/>
                <a:ea typeface="黑体" panose="02010609060101010101" pitchFamily="49" charset="-122"/>
              </a:rPr>
              <a:t>个束团经过高频腔时：</a:t>
            </a:r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121315" y="4419118"/>
                <a:ext cx="820488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前提条件：</a:t>
                </a:r>
                <a:endParaRPr lang="en-US" altLang="zh-CN" dirty="0" smtClean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  <a:p>
                <a:pPr marL="342900" indent="-342900">
                  <a:buAutoNum type="arabicPeriod"/>
                </a:pPr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当恰好匹配无反射时，功率源输入的电压保持不变：</a:t>
                </a:r>
                <a:endParaRPr lang="en-US" altLang="zh-CN" dirty="0" smtClean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  <a:p>
                <a:pPr marL="342900" indent="-342900">
                  <a:buAutoNum type="arabicPeriod"/>
                </a:pPr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当束团串很短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acc>
                          <m:accPr>
                            <m:chr m:val="̅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（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for</a:t>
                </a:r>
                <a:r>
                  <a:rPr lang="zh-CN" altLang="en-US" dirty="0">
                    <a:latin typeface="Arial" panose="020B0604020202020204" pitchFamily="34" charset="0"/>
                    <a:ea typeface="黑体" panose="02010609060101010101" pitchFamily="49" charset="-122"/>
                  </a:rPr>
                  <a:t> 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CEPC H-</a:t>
                </a:r>
                <a:r>
                  <a:rPr lang="en-US" altLang="zh-CN" dirty="0" err="1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lp</a:t>
                </a:r>
                <a:r>
                  <a:rPr lang="zh-CN" altLang="en-US" dirty="0">
                    <a:latin typeface="Arial" panose="020B0604020202020204" pitchFamily="34" charset="0"/>
                    <a:ea typeface="黑体" panose="02010609060101010101" pitchFamily="49" charset="-122"/>
                  </a:rPr>
                  <a:t>：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acc>
                          <m:accPr>
                            <m:chr m:val="̅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acc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）</a:t>
                </a:r>
                <a:endParaRPr lang="zh-CN" altLang="en-US" dirty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15" y="4419118"/>
                <a:ext cx="8204887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669" t="-5298" b="-10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204441" y="3969180"/>
                <a:ext cx="1441548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  <m:sup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41" y="3969180"/>
                <a:ext cx="1441548" cy="299569"/>
              </a:xfrm>
              <a:prstGeom prst="rect">
                <a:avLst/>
              </a:prstGeom>
              <a:blipFill rotWithShape="0">
                <a:blip r:embed="rId4"/>
                <a:stretch>
                  <a:fillRect l="-3814" r="-847" b="-24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5945160" y="4730998"/>
                <a:ext cx="2519216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160" y="4730998"/>
                <a:ext cx="2519216" cy="299569"/>
              </a:xfrm>
              <a:prstGeom prst="rect">
                <a:avLst/>
              </a:prstGeom>
              <a:blipFill rotWithShape="0">
                <a:blip r:embed="rId5"/>
                <a:stretch>
                  <a:fillRect l="-1691" r="-483" b="-265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121315" y="5750684"/>
                <a:ext cx="3446967" cy="6256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sSup>
                            <m:sSup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p>
                      </m:sSubSup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𝑘𝑞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l-GR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15" y="5750684"/>
                <a:ext cx="3446967" cy="6256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本框 32"/>
              <p:cNvSpPr txBox="1"/>
              <p:nvPr/>
            </p:nvSpPr>
            <p:spPr>
              <a:xfrm>
                <a:off x="121315" y="5368320"/>
                <a:ext cx="49831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第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n</a:t>
                </a:r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个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bunch</a:t>
                </a:r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和第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sup>
                    </m:sSup>
                  </m:oMath>
                </a14:m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个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bunch</a:t>
                </a:r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之间的电压变化为：</a:t>
                </a:r>
                <a:endParaRPr lang="zh-CN" altLang="en-US" dirty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15" y="5368320"/>
                <a:ext cx="4983159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102" t="-13333" r="-490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接箭头连接符 33"/>
          <p:cNvCxnSpPr>
            <a:cxnSpLocks noChangeShapeType="1"/>
          </p:cNvCxnSpPr>
          <p:nvPr/>
        </p:nvCxnSpPr>
        <p:spPr bwMode="auto">
          <a:xfrm>
            <a:off x="3450035" y="2606820"/>
            <a:ext cx="2592388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直接箭头连接符 34"/>
          <p:cNvCxnSpPr>
            <a:cxnSpLocks noChangeShapeType="1"/>
          </p:cNvCxnSpPr>
          <p:nvPr/>
        </p:nvCxnSpPr>
        <p:spPr bwMode="auto">
          <a:xfrm flipV="1">
            <a:off x="3450035" y="1743220"/>
            <a:ext cx="1225550" cy="8636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直接箭头连接符 35"/>
          <p:cNvCxnSpPr>
            <a:cxnSpLocks noChangeShapeType="1"/>
          </p:cNvCxnSpPr>
          <p:nvPr/>
        </p:nvCxnSpPr>
        <p:spPr bwMode="auto">
          <a:xfrm flipH="1" flipV="1">
            <a:off x="4666060" y="1743220"/>
            <a:ext cx="1368425" cy="86360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直接箭头连接符 36"/>
          <p:cNvCxnSpPr/>
          <p:nvPr/>
        </p:nvCxnSpPr>
        <p:spPr>
          <a:xfrm flipV="1">
            <a:off x="1889523" y="2606820"/>
            <a:ext cx="4441825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3456385" y="1022495"/>
            <a:ext cx="0" cy="2376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3883423" y="2319482"/>
            <a:ext cx="71437" cy="2873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cxnSpLocks noChangeShapeType="1"/>
          </p:cNvCxnSpPr>
          <p:nvPr/>
        </p:nvCxnSpPr>
        <p:spPr bwMode="auto">
          <a:xfrm flipH="1" flipV="1">
            <a:off x="2083198" y="1743220"/>
            <a:ext cx="1366837" cy="86360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22"/>
          <p:cNvSpPr txBox="1">
            <a:spLocks noChangeArrowheads="1"/>
          </p:cNvSpPr>
          <p:nvPr/>
        </p:nvSpPr>
        <p:spPr bwMode="auto">
          <a:xfrm>
            <a:off x="2584372" y="2269570"/>
            <a:ext cx="347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zh-CN" sz="1800" dirty="0"/>
              <a:t>ψ</a:t>
            </a:r>
            <a:endParaRPr lang="zh-CN" altLang="en-US" sz="1800" dirty="0"/>
          </a:p>
        </p:txBody>
      </p:sp>
      <p:cxnSp>
        <p:nvCxnSpPr>
          <p:cNvPr id="43" name="直接箭头连接符 42"/>
          <p:cNvCxnSpPr>
            <a:cxnSpLocks noChangeShapeType="1"/>
          </p:cNvCxnSpPr>
          <p:nvPr/>
        </p:nvCxnSpPr>
        <p:spPr bwMode="auto">
          <a:xfrm>
            <a:off x="2118123" y="1770207"/>
            <a:ext cx="2592387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直接箭头连接符 43"/>
          <p:cNvCxnSpPr/>
          <p:nvPr/>
        </p:nvCxnSpPr>
        <p:spPr>
          <a:xfrm flipV="1">
            <a:off x="3450035" y="1311420"/>
            <a:ext cx="187325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H="1">
            <a:off x="2083198" y="2606820"/>
            <a:ext cx="1366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7" name="弧形 46"/>
          <p:cNvSpPr/>
          <p:nvPr/>
        </p:nvSpPr>
        <p:spPr>
          <a:xfrm rot="3792617" flipH="1" flipV="1">
            <a:off x="2715023" y="2546495"/>
            <a:ext cx="973137" cy="433387"/>
          </a:xfrm>
          <a:prstGeom prst="arc">
            <a:avLst>
              <a:gd name="adj1" fmla="val 1944999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2482" y="1871810"/>
            <a:ext cx="469433" cy="371888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27748" y="2562100"/>
            <a:ext cx="445047" cy="390178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97540" y="2601051"/>
            <a:ext cx="426757" cy="371888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89605" y="1380029"/>
            <a:ext cx="420660" cy="390178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13897" y="1933716"/>
            <a:ext cx="426757" cy="365792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60691" y="2240912"/>
            <a:ext cx="481626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6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7708" y="34598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Arial" panose="020B0604020202020204" pitchFamily="34" charset="0"/>
                <a:ea typeface="黑体" panose="02010609060101010101" pitchFamily="49" charset="-122"/>
              </a:rPr>
              <a:t>束团串的首尾束团总相移：</a:t>
            </a:r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53124" y="888120"/>
                <a:ext cx="5817394" cy="6256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l-GR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𝑘𝑞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l-GR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24" y="888120"/>
                <a:ext cx="5817394" cy="625620"/>
              </a:xfrm>
              <a:prstGeom prst="rect">
                <a:avLst/>
              </a:prstGeom>
              <a:blipFill rotWithShape="0">
                <a:blip r:embed="rId2"/>
                <a:stretch>
                  <a:fillRect b="-9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197708" y="2758611"/>
                <a:ext cx="1966885" cy="665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l-GR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𝑘𝑞𝑁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8" y="2758611"/>
                <a:ext cx="1966885" cy="6653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197708" y="2236576"/>
            <a:ext cx="19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黑体" panose="02010609060101010101" pitchFamily="49" charset="-122"/>
              </a:rPr>
              <a:t>For CEPC APDR:</a:t>
            </a:r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781168" y="888120"/>
                <a:ext cx="4794326" cy="1499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q: charge per bunch</a:t>
                </a:r>
              </a:p>
              <a:p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k: loss factor</a:t>
                </a:r>
              </a:p>
              <a:p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N: bunch number </a:t>
                </a:r>
                <a:r>
                  <a:rPr lang="en-US" altLang="zh-CN" dirty="0">
                    <a:latin typeface="Arial" panose="020B0604020202020204" pitchFamily="34" charset="0"/>
                    <a:ea typeface="黑体" panose="02010609060101010101" pitchFamily="49" charset="-122"/>
                  </a:rPr>
                  <a:t>per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 train~18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:the number of missing bunches in the gap</a:t>
                </a:r>
              </a:p>
              <a:p>
                <a:endParaRPr lang="en-US" altLang="zh-CN" dirty="0" smtClean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168" y="888120"/>
                <a:ext cx="4794326" cy="1499898"/>
              </a:xfrm>
              <a:prstGeom prst="rect">
                <a:avLst/>
              </a:prstGeom>
              <a:blipFill rotWithShape="0">
                <a:blip r:embed="rId4"/>
                <a:stretch>
                  <a:fillRect l="-1017" t="-2439" r="-2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197708" y="3757831"/>
                <a:ext cx="1580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𝑘𝑞𝑁</m:t>
                      </m:r>
                    </m:oMath>
                  </m:oMathPara>
                </a14:m>
                <a:endParaRPr lang="en-US" altLang="zh-CN" i="1" dirty="0">
                  <a:solidFill>
                    <a:prstClr val="black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8" y="3757831"/>
                <a:ext cx="158094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2126040" y="2178355"/>
                <a:ext cx="1872629" cy="538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charset="0"/>
                          </a:rPr>
                          <m:t>𝑁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charset="0"/>
                          </a:rPr>
                          <m:t>𝑔</m:t>
                        </m:r>
                      </m:sub>
                    </m:sSub>
                    <m:r>
                      <a:rPr kumimoji="1" lang="en-US" altLang="zh-CN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kumimoji="1" lang="mr-IN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b="0" i="1" smtClean="0">
                                <a:latin typeface="Cambria Math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1" lang="en-US" altLang="zh-CN" b="0" i="1" smtClean="0">
                                <a:latin typeface="Cambria Math" charset="0"/>
                              </a:rPr>
                              <m:t>𝑔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zh-CN" b="0" i="1" smtClean="0">
                                <a:latin typeface="Cambria Math" charset="0"/>
                              </a:rPr>
                              <m:t>𝑇</m:t>
                            </m:r>
                          </m:e>
                          <m:sub>
                            <m:r>
                              <a:rPr kumimoji="1" lang="en-US" altLang="zh-CN" b="0" i="1" smtClean="0">
                                <a:latin typeface="Cambria Math" charset="0"/>
                              </a:rPr>
                              <m:t>𝑏</m:t>
                            </m:r>
                          </m:sub>
                        </m:sSub>
                      </m:den>
                    </m:f>
                    <m:r>
                      <a:rPr kumimoji="1" lang="en-US" altLang="zh-CN" b="0" i="0" smtClean="0">
                        <a:latin typeface="Cambria Math" charset="0"/>
                      </a:rPr>
                      <m:t>−1</m:t>
                    </m:r>
                  </m:oMath>
                </a14:m>
                <a:r>
                  <a:rPr kumimoji="1"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=135</a:t>
                </a:r>
                <a:endParaRPr kumimoji="1" lang="zh-CN" altLang="en-US" dirty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040" y="2178355"/>
                <a:ext cx="1872629" cy="538096"/>
              </a:xfrm>
              <a:prstGeom prst="rect">
                <a:avLst/>
              </a:prstGeom>
              <a:blipFill rotWithShape="0">
                <a:blip r:embed="rId6"/>
                <a:stretch>
                  <a:fillRect r="-19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4006261" y="2236576"/>
                <a:ext cx="953146" cy="4216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 =8</a:t>
                </a:r>
                <a:endParaRPr lang="zh-CN" altLang="en-US" dirty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261" y="2236576"/>
                <a:ext cx="953146" cy="421654"/>
              </a:xfrm>
              <a:prstGeom prst="rect">
                <a:avLst/>
              </a:prstGeom>
              <a:blipFill rotWithShape="0">
                <a:blip r:embed="rId7"/>
                <a:stretch>
                  <a:fillRect l="-24204" t="-133333" r="-36943" b="-204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197708" y="4237706"/>
                <a:ext cx="8946292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相移与束团串中束团的个数</a:t>
                </a:r>
                <a:r>
                  <a:rPr lang="en-US" altLang="zh-CN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N</a:t>
                </a:r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成正比，与腔的储能成反比</a:t>
                </a:r>
                <a:endParaRPr lang="en-US" altLang="zh-CN" dirty="0" smtClean="0">
                  <a:latin typeface="Arial" panose="020B0604020202020204" pitchFamily="34" charset="0"/>
                  <a:ea typeface="黑体" panose="02010609060101010101" pitchFamily="49" charset="-122"/>
                </a:endParaRPr>
              </a:p>
              <a:p>
                <a:r>
                  <a:rPr lang="zh-CN" altLang="en-US" dirty="0" smtClean="0">
                    <a:latin typeface="Arial" panose="020B0604020202020204" pitchFamily="34" charset="0"/>
                    <a:ea typeface="黑体" panose="02010609060101010101" pitchFamily="49" charset="-122"/>
                  </a:rPr>
                  <a:t>所以，</a:t>
                </a:r>
                <a:r>
                  <a:rPr lang="zh-CN" alt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可以增大束团串的数量从而减小</a:t>
                </a:r>
                <a:r>
                  <a:rPr lang="en-US" altLang="zh-CN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N</a:t>
                </a:r>
                <a:r>
                  <a:rPr lang="zh-CN" alt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，增大</a:t>
                </a:r>
                <a:r>
                  <a:rPr lang="en-US" altLang="zh-CN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cell</a:t>
                </a:r>
                <a:r>
                  <a:rPr lang="zh-CN" alt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的储能，即增大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altLang="zh-C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𝒂𝒄𝒄</m:t>
                        </m:r>
                      </m:sub>
                    </m:sSub>
                  </m:oMath>
                </a14:m>
                <a:r>
                  <a:rPr lang="zh-CN" alt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，减小超导腔</a:t>
                </a:r>
                <a:r>
                  <a:rPr lang="en-US" altLang="zh-CN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cell</a:t>
                </a:r>
                <a:r>
                  <a:rPr lang="zh-CN" altLang="en-US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个数。</a:t>
                </a:r>
                <a:endParaRPr lang="en-US" altLang="zh-CN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  <a:p>
                <a:r>
                  <a:rPr lang="en-US" altLang="zh-CN" dirty="0"/>
                  <a:t>For CEPC APDR</a:t>
                </a:r>
                <a:r>
                  <a:rPr lang="zh-CN" altLang="en-US" dirty="0"/>
                  <a:t>（</a:t>
                </a:r>
                <a:r>
                  <a:rPr lang="en-US" altLang="zh-CN" dirty="0"/>
                  <a:t>4+4</a:t>
                </a:r>
                <a:r>
                  <a:rPr lang="zh-CN" altLang="en-US" dirty="0"/>
                  <a:t>）</a:t>
                </a:r>
                <a:endParaRPr lang="en-US" altLang="zh-CN" dirty="0"/>
              </a:p>
              <a:p>
                <a:r>
                  <a:rPr lang="en-US" altLang="zh-CN" dirty="0"/>
                  <a:t>H-</a:t>
                </a:r>
                <a:r>
                  <a:rPr lang="en-US" altLang="zh-CN" dirty="0" err="1"/>
                  <a:t>lp</a:t>
                </a:r>
                <a:r>
                  <a:rPr lang="zh-CN" altLang="en-US" dirty="0"/>
                  <a:t>：采用</a:t>
                </a:r>
                <a14:m>
                  <m:oMath xmlns:m="http://schemas.openxmlformats.org/officeDocument/2006/math">
                    <m:r>
                      <a:rPr lang="en-US" altLang="zh-CN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cell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超导腔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altLang="zh-CN" dirty="0"/>
                  <a:t>°</a:t>
                </a:r>
                <a:r>
                  <a:rPr lang="zh-CN" altLang="en-US" dirty="0"/>
                  <a:t>采用</a:t>
                </a:r>
                <a:r>
                  <a:rPr lang="en-US" altLang="zh-CN" dirty="0"/>
                  <a:t>5cell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dirty="0"/>
                  <a:t>=7.5°</a:t>
                </a:r>
              </a:p>
              <a:p>
                <a:r>
                  <a:rPr lang="en-US" altLang="zh-CN" dirty="0"/>
                  <a:t> Z</a:t>
                </a:r>
                <a:r>
                  <a:rPr lang="zh-CN" altLang="en-US" dirty="0"/>
                  <a:t>：采用</a:t>
                </a:r>
                <a14:m>
                  <m:oMath xmlns:m="http://schemas.openxmlformats.org/officeDocument/2006/math">
                    <m: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cell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超导腔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/>
                  <a:t>12°</a:t>
                </a:r>
                <a:r>
                  <a:rPr lang="zh-CN" altLang="en-US" dirty="0"/>
                  <a:t>采用</a:t>
                </a:r>
                <a:r>
                  <a:rPr lang="en-US" altLang="zh-CN" dirty="0"/>
                  <a:t>5cell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dirty="0"/>
                  <a:t>=60°</a:t>
                </a:r>
              </a:p>
              <a:p>
                <a:r>
                  <a:rPr lang="en-US" altLang="zh-CN" dirty="0"/>
                  <a:t>For CEPC PDR</a:t>
                </a:r>
                <a:r>
                  <a:rPr lang="zh-CN" altLang="en-US" dirty="0"/>
                  <a:t>（</a:t>
                </a:r>
                <a:r>
                  <a:rPr lang="en-US" altLang="zh-CN" dirty="0"/>
                  <a:t>1+1</a:t>
                </a:r>
                <a:r>
                  <a:rPr lang="zh-CN" altLang="en-US" dirty="0"/>
                  <a:t>）</a:t>
                </a:r>
                <a:endParaRPr lang="en-US" altLang="zh-CN" dirty="0"/>
              </a:p>
              <a:p>
                <a:r>
                  <a:rPr lang="en-US" altLang="zh-CN" dirty="0"/>
                  <a:t>H-</a:t>
                </a:r>
                <a:r>
                  <a:rPr lang="en-US" altLang="zh-CN" dirty="0" err="1"/>
                  <a:t>lp</a:t>
                </a:r>
                <a:r>
                  <a:rPr lang="zh-CN" altLang="en-US" dirty="0"/>
                  <a:t>：采用</a:t>
                </a:r>
                <a14:m>
                  <m:oMath xmlns:m="http://schemas.openxmlformats.org/officeDocument/2006/math">
                    <m:r>
                      <a:rPr lang="en-US" altLang="zh-CN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cell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超导腔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/>
                  <a:t>12°</a:t>
                </a:r>
                <a:r>
                  <a:rPr lang="zh-CN" altLang="en-US" dirty="0"/>
                  <a:t>采用</a:t>
                </a:r>
                <a:r>
                  <a:rPr lang="en-US" altLang="zh-CN" dirty="0"/>
                  <a:t>5cell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dirty="0"/>
                  <a:t>=30°</a:t>
                </a:r>
              </a:p>
              <a:p>
                <a:r>
                  <a:rPr lang="en-US" altLang="zh-CN" dirty="0"/>
                  <a:t> Z</a:t>
                </a:r>
                <a:r>
                  <a:rPr lang="zh-CN" altLang="en-US" dirty="0"/>
                  <a:t>：采用</a:t>
                </a:r>
                <a14:m>
                  <m:oMath xmlns:m="http://schemas.openxmlformats.org/officeDocument/2006/math">
                    <m: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m:rPr>
                        <m:sty m:val="p"/>
                      </m:rP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cell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超导腔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zh-CN" alt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48</m:t>
                    </m:r>
                  </m:oMath>
                </a14:m>
                <a:r>
                  <a:rPr lang="en-US" altLang="zh-CN" dirty="0"/>
                  <a:t>°</a:t>
                </a:r>
                <a:r>
                  <a:rPr lang="zh-CN" altLang="en-US" dirty="0"/>
                  <a:t>采用</a:t>
                </a:r>
                <a:r>
                  <a:rPr lang="en-US" altLang="zh-CN" dirty="0"/>
                  <a:t>5cell</a:t>
                </a:r>
                <a:r>
                  <a:rPr lang="zh-CN" altLang="en-US" dirty="0"/>
                  <a:t>束团感受到的已经是减速场。</a:t>
                </a:r>
                <a:endParaRPr lang="en-US" altLang="zh-CN" dirty="0"/>
              </a:p>
              <a:p>
                <a:endParaRPr lang="en-US" altLang="zh-CN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8" y="4237706"/>
                <a:ext cx="8946292" cy="2862322"/>
              </a:xfrm>
              <a:prstGeom prst="rect">
                <a:avLst/>
              </a:prstGeom>
              <a:blipFill rotWithShape="0">
                <a:blip r:embed="rId8"/>
                <a:stretch>
                  <a:fillRect l="-545" t="-14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51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496</Words>
  <Application>Microsoft Office PowerPoint</Application>
  <PresentationFormat>全屏显示(4:3)</PresentationFormat>
  <Paragraphs>127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黑体</vt:lpstr>
      <vt:lpstr>宋体</vt:lpstr>
      <vt:lpstr>Arial</vt:lpstr>
      <vt:lpstr>Calibri</vt:lpstr>
      <vt:lpstr>Calibri Light</vt:lpstr>
      <vt:lpstr>Cambria Math</vt:lpstr>
      <vt:lpstr>Mangal</vt:lpstr>
      <vt:lpstr>Wingdings</vt:lpstr>
      <vt:lpstr>Office 主题</vt:lpstr>
      <vt:lpstr>Equation</vt:lpstr>
      <vt:lpstr>CEPC超导高频系统设计限制因素</vt:lpstr>
      <vt:lpstr>高频系统设计主要原则</vt:lpstr>
      <vt:lpstr>Cell数目选择直观对比(cavity no.384)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zheng</dc:creator>
  <cp:lastModifiedBy>hongjuan zheng</cp:lastModifiedBy>
  <cp:revision>51</cp:revision>
  <dcterms:created xsi:type="dcterms:W3CDTF">2016-11-04T02:45:09Z</dcterms:created>
  <dcterms:modified xsi:type="dcterms:W3CDTF">2016-11-11T06:58:27Z</dcterms:modified>
</cp:coreProperties>
</file>