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275" r:id="rId3"/>
    <p:sldId id="276" r:id="rId4"/>
    <p:sldId id="298" r:id="rId5"/>
    <p:sldId id="294" r:id="rId6"/>
    <p:sldId id="299" r:id="rId7"/>
    <p:sldId id="300" r:id="rId8"/>
    <p:sldId id="301" r:id="rId9"/>
    <p:sldId id="302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92B54-6149-44B6-ACF2-7CFFBCB4DC7D}" type="datetimeFigureOut">
              <a:rPr lang="zh-CN" altLang="en-US" smtClean="0"/>
              <a:t>2016-11-21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A53F5-0534-4B7C-866D-88710EC5A78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1989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484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2016-11-21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2016-11-21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100km CEPC parameter and lattice design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19672" y="3933056"/>
            <a:ext cx="6080720" cy="1752600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Dou Wang, </a:t>
            </a:r>
            <a:r>
              <a:rPr lang="en-US" altLang="zh-CN" sz="2400" dirty="0" err="1"/>
              <a:t>Jie</a:t>
            </a:r>
            <a:r>
              <a:rPr lang="en-US" altLang="zh-CN" sz="2400" dirty="0"/>
              <a:t> Gao, Yuan Zhang, </a:t>
            </a:r>
            <a:r>
              <a:rPr lang="en-US" altLang="zh-CN" sz="2400" dirty="0" err="1"/>
              <a:t>Yiwei</a:t>
            </a:r>
            <a:r>
              <a:rPr lang="en-US" altLang="zh-CN" sz="2400" dirty="0"/>
              <a:t> Wang, Feng Su, </a:t>
            </a:r>
            <a:r>
              <a:rPr lang="en-US" altLang="zh-CN" sz="2400" dirty="0" err="1"/>
              <a:t>Huiping</a:t>
            </a:r>
            <a:r>
              <a:rPr lang="en-US" altLang="zh-CN" sz="2400" dirty="0"/>
              <a:t> </a:t>
            </a:r>
            <a:r>
              <a:rPr lang="en-US" altLang="zh-CN" sz="2400" dirty="0" err="1"/>
              <a:t>Geng</a:t>
            </a:r>
            <a:r>
              <a:rPr lang="en-US" altLang="zh-CN" sz="2400" dirty="0"/>
              <a:t>,  </a:t>
            </a:r>
            <a:r>
              <a:rPr lang="en-US" altLang="zh-CN" sz="2400" dirty="0" err="1"/>
              <a:t>Cai</a:t>
            </a:r>
            <a:r>
              <a:rPr lang="en-US" altLang="zh-CN" sz="2400" dirty="0"/>
              <a:t> </a:t>
            </a:r>
            <a:r>
              <a:rPr lang="en-US" altLang="zh-CN" sz="2400" dirty="0" err="1"/>
              <a:t>Meng</a:t>
            </a:r>
            <a:r>
              <a:rPr lang="en-US" altLang="zh-CN" sz="2400" dirty="0"/>
              <a:t>, </a:t>
            </a:r>
            <a:r>
              <a:rPr lang="en-US" altLang="zh-CN" sz="2400" dirty="0" smtClean="0"/>
              <a:t>Bai </a:t>
            </a:r>
            <a:r>
              <a:rPr lang="en-US" altLang="zh-CN" sz="2400" dirty="0" err="1"/>
              <a:t>Sha</a:t>
            </a:r>
            <a:r>
              <a:rPr lang="en-US" altLang="zh-CN" sz="2400" dirty="0"/>
              <a:t>, </a:t>
            </a:r>
            <a:r>
              <a:rPr lang="en-US" altLang="zh-CN" sz="2400" dirty="0" err="1"/>
              <a:t>Tianjian</a:t>
            </a:r>
            <a:r>
              <a:rPr lang="en-US" altLang="zh-CN" sz="2400" dirty="0"/>
              <a:t> </a:t>
            </a:r>
            <a:r>
              <a:rPr lang="en-US" altLang="zh-CN" sz="2400" dirty="0" err="1"/>
              <a:t>Bian</a:t>
            </a:r>
            <a:r>
              <a:rPr lang="en-US" altLang="zh-CN" sz="2400" dirty="0"/>
              <a:t>, Na </a:t>
            </a:r>
            <a:r>
              <a:rPr lang="en-US" altLang="zh-CN" sz="2400" dirty="0" smtClean="0"/>
              <a:t>Wang</a:t>
            </a:r>
            <a:endParaRPr lang="zh-CN" altLang="en-US" sz="2400" dirty="0"/>
          </a:p>
        </p:txBody>
      </p:sp>
      <p:sp>
        <p:nvSpPr>
          <p:cNvPr id="4" name="矩形 3"/>
          <p:cNvSpPr/>
          <p:nvPr/>
        </p:nvSpPr>
        <p:spPr>
          <a:xfrm>
            <a:off x="3203848" y="6309320"/>
            <a:ext cx="29592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CEPC AP meeting, </a:t>
            </a:r>
            <a:r>
              <a:rPr lang="en-US" altLang="zh-CN" dirty="0" smtClean="0">
                <a:solidFill>
                  <a:prstClr val="black"/>
                </a:solidFill>
              </a:rPr>
              <a:t>2016.11.18</a:t>
            </a:r>
            <a:endParaRPr lang="zh-CN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208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Machine constraints / given parameters</a:t>
            </a:r>
            <a:endParaRPr lang="zh-CN" alt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628802"/>
            <a:ext cx="4902200" cy="299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55576" y="1916832"/>
            <a:ext cx="806489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Energy </a:t>
            </a:r>
            <a:r>
              <a:rPr lang="en-US" altLang="zh-CN" i="1" dirty="0" smtClean="0"/>
              <a:t>E</a:t>
            </a:r>
            <a:r>
              <a:rPr lang="en-US" altLang="zh-CN" i="1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Circumference   </a:t>
            </a:r>
            <a:r>
              <a:rPr lang="en-US" altLang="zh-CN" i="1" dirty="0" smtClean="0"/>
              <a:t>C</a:t>
            </a:r>
            <a:r>
              <a:rPr lang="en-US" altLang="zh-CN" i="1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i="1" dirty="0" smtClean="0"/>
              <a:t>N</a:t>
            </a:r>
            <a:r>
              <a:rPr lang="en-US" altLang="zh-CN" baseline="-25000" dirty="0" smtClean="0"/>
              <a:t>IP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Beam power </a:t>
            </a:r>
            <a:r>
              <a:rPr lang="en-US" altLang="zh-CN" i="1" dirty="0" smtClean="0"/>
              <a:t>P</a:t>
            </a:r>
            <a:r>
              <a:rPr lang="en-US" altLang="zh-CN" baseline="-25000" dirty="0" smtClean="0"/>
              <a:t>0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i="1" dirty="0" smtClean="0">
                <a:sym typeface="Symbol"/>
              </a:rPr>
              <a:t></a:t>
            </a:r>
            <a:r>
              <a:rPr lang="en-US" altLang="zh-CN" baseline="-25000" dirty="0" smtClean="0">
                <a:sym typeface="Symbol"/>
              </a:rPr>
              <a:t>y</a:t>
            </a:r>
            <a:r>
              <a:rPr lang="en-US" altLang="zh-CN" dirty="0" smtClean="0">
                <a:sym typeface="Symbol"/>
              </a:rPr>
              <a:t>*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sym typeface="Symbol"/>
              </a:rPr>
              <a:t>Emittance</a:t>
            </a:r>
            <a:r>
              <a:rPr lang="en-US" altLang="zh-CN" dirty="0" smtClean="0">
                <a:sym typeface="Symbol"/>
              </a:rPr>
              <a:t> coupling factor </a:t>
            </a:r>
            <a:r>
              <a:rPr lang="en-US" altLang="zh-CN" i="1" dirty="0" smtClean="0">
                <a:sym typeface="Symbol"/>
              </a:rPr>
              <a:t></a:t>
            </a:r>
            <a:r>
              <a:rPr lang="en-US" altLang="zh-CN" baseline="-25000" dirty="0" smtClean="0">
                <a:sym typeface="Symbol"/>
              </a:rPr>
              <a:t>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>
                <a:sym typeface="Symbol"/>
              </a:rPr>
              <a:t>Bending radius  </a:t>
            </a:r>
            <a:r>
              <a:rPr lang="en-US" altLang="zh-CN" i="1" dirty="0" smtClean="0">
                <a:sym typeface="Symbol"/>
              </a:rPr>
              <a:t>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err="1" smtClean="0">
                <a:sym typeface="Symbol"/>
              </a:rPr>
              <a:t>Piwinski</a:t>
            </a:r>
            <a:r>
              <a:rPr lang="en-US" altLang="zh-CN" dirty="0" smtClean="0">
                <a:sym typeface="Symbol"/>
              </a:rPr>
              <a:t> angle  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ym typeface="Symbol"/>
              </a:rPr>
              <a:t>y</a:t>
            </a:r>
            <a:r>
              <a:rPr lang="en-US" altLang="zh-CN" dirty="0" smtClean="0"/>
              <a:t> </a:t>
            </a:r>
            <a:r>
              <a:rPr lang="en-US" altLang="zh-CN" dirty="0"/>
              <a:t>enhancement by crab </a:t>
            </a:r>
            <a:r>
              <a:rPr lang="en-US" altLang="zh-CN" dirty="0" smtClean="0"/>
              <a:t>waist  </a:t>
            </a:r>
            <a:r>
              <a:rPr lang="en-US" altLang="zh-CN" i="1" dirty="0" err="1" smtClean="0"/>
              <a:t>F</a:t>
            </a:r>
            <a:r>
              <a:rPr lang="en-US" altLang="zh-CN" baseline="-25000" dirty="0" err="1" smtClean="0"/>
              <a:t>l</a:t>
            </a:r>
            <a:r>
              <a:rPr lang="en-US" altLang="zh-CN" baseline="-25000" dirty="0" smtClean="0"/>
              <a:t> </a:t>
            </a:r>
            <a:r>
              <a:rPr lang="en-US" altLang="zh-CN" dirty="0" smtClean="0"/>
              <a:t>~1.5 (2.6)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Energy acceptance (DA)</a:t>
            </a:r>
          </a:p>
          <a:p>
            <a:pPr marL="285750" indent="-285750">
              <a:lnSpc>
                <a:spcPts val="2500"/>
              </a:lnSpc>
              <a:buFont typeface="Arial" panose="020B0604020202020204" pitchFamily="34" charset="0"/>
              <a:buChar char="•"/>
            </a:pPr>
            <a:r>
              <a:rPr lang="en-US" altLang="zh-CN" dirty="0" smtClean="0"/>
              <a:t>Phase advance per cell (FODO)</a:t>
            </a:r>
          </a:p>
          <a:p>
            <a:pPr>
              <a:lnSpc>
                <a:spcPts val="2500"/>
              </a:lnSpc>
            </a:pPr>
            <a:endParaRPr lang="en-US" altLang="zh-CN" dirty="0" smtClean="0">
              <a:sym typeface="Symbol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362" y="4941170"/>
            <a:ext cx="4773141" cy="156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91052" y="6492877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58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en-US" altLang="zh-CN" dirty="0" smtClean="0"/>
              <a:t>Constraints for parameter choice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0176" y="1367190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Limit of Beam-beam tune shift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03056" y="270892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Beam lifetime due to </a:t>
            </a:r>
            <a:r>
              <a:rPr lang="en-US" altLang="zh-CN" sz="2400" dirty="0" err="1" smtClean="0"/>
              <a:t>beamstrahlung</a:t>
            </a:r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20176" y="40770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err="1" smtClean="0"/>
              <a:t>Beamstrahlung</a:t>
            </a:r>
            <a:r>
              <a:rPr lang="en-US" altLang="zh-CN" sz="2400" dirty="0" smtClean="0"/>
              <a:t> energy spread </a:t>
            </a:r>
            <a:endParaRPr lang="zh-CN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03056" y="5087956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HOM power per cavity</a:t>
            </a:r>
            <a:endParaRPr lang="zh-CN" altLang="en-US" sz="2400" dirty="0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2807723"/>
              </p:ext>
            </p:extLst>
          </p:nvPr>
        </p:nvGraphicFramePr>
        <p:xfrm>
          <a:off x="2376577" y="1843428"/>
          <a:ext cx="2511960" cy="721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" name="Equation" r:id="rId3" imgW="1688760" imgH="482400" progId="Equation.DSMT4">
                  <p:embed/>
                </p:oleObj>
              </mc:Choice>
              <mc:Fallback>
                <p:oleObj name="Equation" r:id="rId3" imgW="16887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6577" y="1843428"/>
                        <a:ext cx="2511960" cy="721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5220072" y="1988840"/>
            <a:ext cx="3335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i="1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dirty="0">
                <a:solidFill>
                  <a:prstClr val="black"/>
                </a:solidFill>
              </a:rPr>
              <a:t>: 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y </a:t>
            </a:r>
            <a:r>
              <a:rPr lang="en-US" altLang="zh-CN" dirty="0">
                <a:solidFill>
                  <a:prstClr val="black"/>
                </a:solidFill>
              </a:rPr>
              <a:t>enhancement by crab waist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6184" y="6334780"/>
            <a:ext cx="8447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*J. Gao,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emittance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growth and beam lifetime limitations due to beam-beam effects in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e+e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storage rings,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Instr. and methods A533</a:t>
            </a:r>
            <a:r>
              <a:rPr lang="zh-CN" alt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2004</a:t>
            </a:r>
            <a:r>
              <a:rPr lang="zh-CN" alt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270-274.</a:t>
            </a:r>
            <a:endParaRPr lang="zh-CN" altLang="en-US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890224" y="3429000"/>
            <a:ext cx="1998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BS life time: 30 min</a:t>
            </a:r>
            <a:endParaRPr lang="zh-CN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6590319"/>
              </p:ext>
            </p:extLst>
          </p:nvPr>
        </p:nvGraphicFramePr>
        <p:xfrm>
          <a:off x="4067944" y="3325534"/>
          <a:ext cx="1584176" cy="61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6" name="Equation" r:id="rId5" imgW="1117600" imgH="431800" progId="Equation.DSMT4">
                  <p:embed/>
                </p:oleObj>
              </mc:Choice>
              <mc:Fallback>
                <p:oleObj name="Equation" r:id="rId5" imgW="11176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325534"/>
                        <a:ext cx="1584176" cy="611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/>
          <p:nvPr/>
        </p:nvSpPr>
        <p:spPr>
          <a:xfrm>
            <a:off x="3731129" y="4695408"/>
            <a:ext cx="1553630" cy="4129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2500"/>
              </a:lnSpc>
            </a:pPr>
            <a:r>
              <a:rPr lang="en-US" altLang="zh-CN" dirty="0">
                <a:solidFill>
                  <a:prstClr val="black"/>
                </a:solidFill>
              </a:rPr>
              <a:t>A=</a:t>
            </a:r>
            <a:r>
              <a:rPr lang="en-US" altLang="zh-CN" i="1" dirty="0">
                <a:solidFill>
                  <a:prstClr val="black"/>
                </a:solidFill>
                <a:sym typeface="Symbol"/>
              </a:rPr>
              <a:t></a:t>
            </a:r>
            <a:r>
              <a:rPr lang="en-US" altLang="zh-CN" baseline="-25000" dirty="0">
                <a:solidFill>
                  <a:prstClr val="black"/>
                </a:solidFill>
                <a:sym typeface="Symbol"/>
              </a:rPr>
              <a:t>0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/</a:t>
            </a:r>
            <a:r>
              <a:rPr lang="en-US" altLang="zh-CN" i="1" dirty="0">
                <a:solidFill>
                  <a:prstClr val="black"/>
                </a:solidFill>
                <a:sym typeface="Symbol"/>
              </a:rPr>
              <a:t></a:t>
            </a:r>
            <a:r>
              <a:rPr lang="en-US" altLang="zh-CN" baseline="-25000" dirty="0">
                <a:solidFill>
                  <a:prstClr val="black"/>
                </a:solidFill>
                <a:sym typeface="Symbol"/>
              </a:rPr>
              <a:t>BS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 (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A3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)</a:t>
            </a:r>
            <a:endParaRPr lang="zh-CN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344096"/>
              </p:ext>
            </p:extLst>
          </p:nvPr>
        </p:nvGraphicFramePr>
        <p:xfrm>
          <a:off x="2699792" y="5661248"/>
          <a:ext cx="3000019" cy="397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7" name="Equation" r:id="rId7" imgW="1726920" imgH="228600" progId="Equation.DSMT4">
                  <p:embed/>
                </p:oleObj>
              </mc:Choice>
              <mc:Fallback>
                <p:oleObj name="Equation" r:id="rId7" imgW="17269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5661248"/>
                        <a:ext cx="3000019" cy="3975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矩形 13"/>
          <p:cNvSpPr/>
          <p:nvPr/>
        </p:nvSpPr>
        <p:spPr>
          <a:xfrm>
            <a:off x="6732240" y="3429000"/>
            <a:ext cx="112588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V.I. </a:t>
            </a:r>
            <a:r>
              <a:rPr lang="en-US" altLang="zh-CN" dirty="0" err="1"/>
              <a:t>Telnov</a:t>
            </a:r>
            <a:endParaRPr lang="zh-CN" altLang="en-US" dirty="0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2"/>
          </p:nvPr>
        </p:nvSpPr>
        <p:spPr>
          <a:xfrm>
            <a:off x="6570661" y="6492875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7852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partial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wangdou20161109-61km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355367"/>
              </p:ext>
            </p:extLst>
          </p:nvPr>
        </p:nvGraphicFramePr>
        <p:xfrm>
          <a:off x="179512" y="836712"/>
          <a:ext cx="8820471" cy="5892054"/>
        </p:xfrm>
        <a:graphic>
          <a:graphicData uri="http://schemas.openxmlformats.org/drawingml/2006/table">
            <a:tbl>
              <a:tblPr firstRow="1" bandRow="1"/>
              <a:tblGrid>
                <a:gridCol w="1967643"/>
                <a:gridCol w="1221296"/>
                <a:gridCol w="1221296"/>
                <a:gridCol w="1221296"/>
                <a:gridCol w="1017746"/>
                <a:gridCol w="1085597"/>
                <a:gridCol w="1085597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Z-5cell</a:t>
                      </a:r>
                      <a:endParaRPr lang="zh-CN" altLang="zh-CN" sz="1600" b="1" i="1" kern="10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0.061</a:t>
                      </a:r>
                      <a:endParaRPr lang="zh-CN" altLang="en-US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5.87</a:t>
                      </a:r>
                      <a:endParaRPr lang="zh-CN" altLang="en-US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1.98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0.6</a:t>
                      </a:r>
                      <a:endParaRPr lang="zh-CN" altLang="zh-CN" sz="12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700</a:t>
                      </a:r>
                      <a:endParaRPr lang="zh-CN" altLang="zh-CN" sz="12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52.0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33.1</a:t>
                      </a:r>
                      <a:endParaRPr lang="zh-CN" altLang="zh-CN" sz="12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32.5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15.7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0.272/0.0013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0.275 /0.0013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2.05/0.0062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2.05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0.87/0.0046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0.87/0.0046</a:t>
                      </a:r>
                      <a:endParaRPr lang="zh-CN" altLang="zh-CN" sz="1200" kern="1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23.7/0.09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23.7/0.09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12.2/0.056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10.2/0.068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10.2/0.068</a:t>
                      </a:r>
                      <a:endParaRPr lang="zh-CN" altLang="zh-CN" sz="1200" kern="1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0.0145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0.0098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0.0098</a:t>
                      </a:r>
                      <a:endParaRPr lang="zh-CN" altLang="zh-CN" sz="1200" kern="100" dirty="0" smtClean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0.073</a:t>
                      </a:r>
                      <a:endParaRPr lang="zh-CN" sz="12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3.48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0.93</a:t>
                      </a:r>
                      <a:endParaRPr lang="zh-CN" altLang="en-US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3.44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zh-CN" sz="1200" kern="1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 dirty="0"/>
          </a:p>
        </p:txBody>
      </p:sp>
      <p:sp>
        <p:nvSpPr>
          <p:cNvPr id="5" name="椭圆 4"/>
          <p:cNvSpPr/>
          <p:nvPr/>
        </p:nvSpPr>
        <p:spPr>
          <a:xfrm>
            <a:off x="8100392" y="2492896"/>
            <a:ext cx="720080" cy="216024"/>
          </a:xfrm>
          <a:prstGeom prst="ellipse">
            <a:avLst/>
          </a:prstGeom>
          <a:solidFill>
            <a:schemeClr val="bg1">
              <a:alpha val="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8100392" y="5085184"/>
            <a:ext cx="720080" cy="216024"/>
          </a:xfrm>
          <a:prstGeom prst="ellipse">
            <a:avLst/>
          </a:prstGeom>
          <a:solidFill>
            <a:schemeClr val="bg1">
              <a:alpha val="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8127008" y="6525344"/>
            <a:ext cx="720080" cy="216024"/>
          </a:xfrm>
          <a:prstGeom prst="ellipse">
            <a:avLst/>
          </a:prstGeom>
          <a:solidFill>
            <a:schemeClr val="bg1">
              <a:alpha val="0"/>
            </a:schemeClr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107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partial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wangdou20161115-100km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886149"/>
              </p:ext>
            </p:extLst>
          </p:nvPr>
        </p:nvGraphicFramePr>
        <p:xfrm>
          <a:off x="971600" y="908720"/>
          <a:ext cx="7172530" cy="5892054"/>
        </p:xfrm>
        <a:graphic>
          <a:graphicData uri="http://schemas.openxmlformats.org/drawingml/2006/table">
            <a:tbl>
              <a:tblPr firstRow="1" bandRow="1"/>
              <a:tblGrid>
                <a:gridCol w="2221581"/>
                <a:gridCol w="1079053"/>
                <a:gridCol w="1206001"/>
                <a:gridCol w="1269474"/>
                <a:gridCol w="1396421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425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29.97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19.8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24.3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33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0.84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0.144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0.144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1.56/0.0047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1.56/0.0047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0.93/0.0049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15/0.097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15/0.097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10.5/0.07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0.118/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0.0126/0.083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0.0126/0.083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0.0075/0.054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131.2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131.2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160.8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0.64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0.42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 (1cell)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 dirty="0"/>
          </a:p>
        </p:txBody>
      </p:sp>
      <p:sp>
        <p:nvSpPr>
          <p:cNvPr id="8" name="椭圆 7"/>
          <p:cNvSpPr/>
          <p:nvPr/>
        </p:nvSpPr>
        <p:spPr>
          <a:xfrm>
            <a:off x="4139952" y="5450156"/>
            <a:ext cx="2592288" cy="278740"/>
          </a:xfrm>
          <a:prstGeom prst="ellipse">
            <a:avLst/>
          </a:prstGeom>
          <a:solidFill>
            <a:schemeClr val="bg1">
              <a:alpha val="0"/>
            </a:schemeClr>
          </a:solidFill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61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2088"/>
            <a:ext cx="8229600" cy="10126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Primary consideration of lattice design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75656" y="1052736"/>
            <a:ext cx="583264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Arc cell : 90</a:t>
            </a:r>
            <a:r>
              <a:rPr lang="en-US" altLang="zh-CN" sz="2400" dirty="0" smtClean="0">
                <a:sym typeface="Symbol"/>
              </a:rPr>
              <a:t></a:t>
            </a:r>
            <a:r>
              <a:rPr lang="en-US" altLang="zh-CN" sz="2400" dirty="0" smtClean="0"/>
              <a:t> FODO cell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Cell length: 76m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Bending radius of dipole: 11km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Bending angle per cell: </a:t>
            </a:r>
            <a:r>
              <a:rPr lang="zh-CN" altLang="en-US" sz="2400" dirty="0"/>
              <a:t>  </a:t>
            </a:r>
            <a:r>
              <a:rPr lang="en-US" altLang="zh-CN" sz="2400" dirty="0"/>
              <a:t>0.00616761</a:t>
            </a:r>
            <a:r>
              <a:rPr lang="en-US" altLang="zh-CN" sz="2400" dirty="0" smtClean="0"/>
              <a:t>rad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err="1" smtClean="0"/>
              <a:t>Emittance</a:t>
            </a:r>
            <a:r>
              <a:rPr lang="en-US" altLang="zh-CN" sz="2400" dirty="0" smtClean="0"/>
              <a:t> : </a:t>
            </a:r>
            <a:r>
              <a:rPr lang="zh-CN" altLang="en-US" sz="2400" dirty="0"/>
              <a:t> </a:t>
            </a:r>
            <a:r>
              <a:rPr lang="en-US" altLang="zh-CN" sz="2400" dirty="0" smtClean="0"/>
              <a:t>1.56 nm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Number of FODO cell: 1018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Total length of arc: 77 km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Total length of PDR(</a:t>
            </a:r>
            <a:r>
              <a:rPr lang="en-US" altLang="zh-CN" sz="2400" dirty="0" err="1" smtClean="0"/>
              <a:t>inc.</a:t>
            </a:r>
            <a:r>
              <a:rPr lang="en-US" altLang="zh-CN" sz="2400" dirty="0" smtClean="0"/>
              <a:t> IR):  10km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Total length of straight (</a:t>
            </a:r>
            <a:r>
              <a:rPr lang="en-US" altLang="zh-CN" sz="2400" dirty="0" err="1" smtClean="0"/>
              <a:t>inc.</a:t>
            </a:r>
            <a:r>
              <a:rPr lang="en-US" altLang="zh-CN" sz="2400" dirty="0" smtClean="0"/>
              <a:t> APDR): 13 km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 err="1" smtClean="0"/>
              <a:t>alphap</a:t>
            </a:r>
            <a:r>
              <a:rPr lang="en-US" altLang="zh-CN" sz="2400" dirty="0" smtClean="0"/>
              <a:t> = 1.3×10</a:t>
            </a:r>
            <a:r>
              <a:rPr lang="en-US" altLang="zh-CN" sz="2400" baseline="30000" dirty="0" smtClean="0"/>
              <a:t>-5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057442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Arc lattice design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09" t="4408" r="14053" b="9550"/>
          <a:stretch/>
        </p:blipFill>
        <p:spPr bwMode="auto">
          <a:xfrm>
            <a:off x="499523" y="1052736"/>
            <a:ext cx="3568421" cy="288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25" t="2842" r="11475" b="9822"/>
          <a:stretch/>
        </p:blipFill>
        <p:spPr bwMode="auto">
          <a:xfrm>
            <a:off x="4634824" y="892356"/>
            <a:ext cx="3960440" cy="3131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51" t="3646" r="10095" b="8824"/>
          <a:stretch/>
        </p:blipFill>
        <p:spPr bwMode="auto">
          <a:xfrm>
            <a:off x="624168" y="3998726"/>
            <a:ext cx="3630104" cy="2820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61" t="5267" r="11401" b="6319"/>
          <a:stretch/>
        </p:blipFill>
        <p:spPr bwMode="auto">
          <a:xfrm>
            <a:off x="4868532" y="3938253"/>
            <a:ext cx="3599154" cy="2898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2988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908720"/>
            <a:ext cx="6426886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1342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188244"/>
            <a:ext cx="6120680" cy="5520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1978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5103</TotalTime>
  <Words>844</Words>
  <Application>Microsoft Office PowerPoint</Application>
  <PresentationFormat>全屏显示(4:3)</PresentationFormat>
  <Paragraphs>396</Paragraphs>
  <Slides>9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1" baseType="lpstr">
      <vt:lpstr>Office 主题</vt:lpstr>
      <vt:lpstr>Equation</vt:lpstr>
      <vt:lpstr>100km CEPC parameter and lattice design</vt:lpstr>
      <vt:lpstr>Machine constraints / given parameters</vt:lpstr>
      <vt:lpstr>Constraints for parameter choice</vt:lpstr>
      <vt:lpstr>parameter for CEPC partial double ring （wangdou20161109-61km）</vt:lpstr>
      <vt:lpstr>parameter for CEPC partial double ring （wangdou20161115-100km）</vt:lpstr>
      <vt:lpstr>Primary consideration of lattice design</vt:lpstr>
      <vt:lpstr>Arc lattice design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</dc:title>
  <dc:creator>Dou</dc:creator>
  <cp:lastModifiedBy>Dou</cp:lastModifiedBy>
  <cp:revision>66</cp:revision>
  <dcterms:created xsi:type="dcterms:W3CDTF">2016-10-27T08:38:42Z</dcterms:created>
  <dcterms:modified xsi:type="dcterms:W3CDTF">2016-11-21T08:45:57Z</dcterms:modified>
</cp:coreProperties>
</file>