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3" r:id="rId7"/>
    <p:sldId id="264" r:id="rId8"/>
    <p:sldId id="265" r:id="rId9"/>
    <p:sldId id="266" r:id="rId10"/>
    <p:sldId id="267" r:id="rId11"/>
    <p:sldId id="268" r:id="rId12"/>
    <p:sldId id="273" r:id="rId13"/>
    <p:sldId id="269" r:id="rId14"/>
    <p:sldId id="272" r:id="rId1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2016-11-15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2016-11-15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2016-11-15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2016-11-15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Calculation of </a:t>
            </a:r>
            <a:r>
              <a:rPr lang="en-US" altLang="zh-CN" dirty="0" err="1" smtClean="0"/>
              <a:t>sawtooth</a:t>
            </a:r>
            <a:r>
              <a:rPr lang="en-US" altLang="zh-CN" dirty="0" smtClean="0"/>
              <a:t> effect</a:t>
            </a:r>
            <a:endParaRPr lang="zh-CN" altLang="en-US" dirty="0"/>
          </a:p>
        </p:txBody>
      </p:sp>
      <p:sp>
        <p:nvSpPr>
          <p:cNvPr id="3" name="副标题 2"/>
          <p:cNvSpPr>
            <a:spLocks noGrp="1"/>
          </p:cNvSpPr>
          <p:nvPr>
            <p:ph type="subTitle" idx="1"/>
          </p:nvPr>
        </p:nvSpPr>
        <p:spPr/>
        <p:txBody>
          <a:bodyPr/>
          <a:lstStyle/>
          <a:p>
            <a:r>
              <a:rPr lang="en-US" altLang="zh-CN" dirty="0" smtClean="0"/>
              <a:t>H. </a:t>
            </a:r>
            <a:r>
              <a:rPr lang="en-US" altLang="zh-CN" dirty="0" err="1" smtClean="0"/>
              <a:t>Geng</a:t>
            </a:r>
            <a:endParaRPr lang="en-US" altLang="zh-CN" dirty="0" smtClean="0"/>
          </a:p>
          <a:p>
            <a:r>
              <a:rPr lang="en-US" altLang="zh-CN" dirty="0" smtClean="0"/>
              <a:t>CEPC AP group meeting</a:t>
            </a:r>
          </a:p>
          <a:p>
            <a:r>
              <a:rPr lang="en-US" altLang="zh-CN" dirty="0" smtClean="0"/>
              <a:t>2016.11.18</a:t>
            </a:r>
            <a:endParaRPr lang="zh-CN" altLang="en-US" dirty="0"/>
          </a:p>
        </p:txBody>
      </p:sp>
    </p:spTree>
    <p:extLst>
      <p:ext uri="{BB962C8B-B14F-4D97-AF65-F5344CB8AC3E}">
        <p14:creationId xmlns:p14="http://schemas.microsoft.com/office/powerpoint/2010/main" val="2254606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小结</a:t>
            </a:r>
            <a:endParaRPr lang="zh-CN" altLang="en-US" dirty="0"/>
          </a:p>
        </p:txBody>
      </p:sp>
      <p:sp>
        <p:nvSpPr>
          <p:cNvPr id="3" name="TextBox 2"/>
          <p:cNvSpPr txBox="1"/>
          <p:nvPr/>
        </p:nvSpPr>
        <p:spPr>
          <a:xfrm>
            <a:off x="899592" y="1844824"/>
            <a:ext cx="6552728" cy="1569660"/>
          </a:xfrm>
          <a:prstGeom prst="rect">
            <a:avLst/>
          </a:prstGeom>
          <a:noFill/>
        </p:spPr>
        <p:txBody>
          <a:bodyPr wrap="square" rtlCol="0">
            <a:spAutoFit/>
          </a:bodyPr>
          <a:lstStyle/>
          <a:p>
            <a:r>
              <a:rPr lang="en-US" altLang="zh-CN" sz="2400" dirty="0" smtClean="0"/>
              <a:t>MAD</a:t>
            </a:r>
            <a:r>
              <a:rPr lang="zh-CN" altLang="en-US" sz="2400" dirty="0" smtClean="0"/>
              <a:t>和</a:t>
            </a:r>
            <a:r>
              <a:rPr lang="en-US" altLang="zh-CN" sz="2400" dirty="0" smtClean="0"/>
              <a:t>SAD</a:t>
            </a:r>
            <a:r>
              <a:rPr lang="zh-CN" altLang="en-US" sz="2400" dirty="0" smtClean="0"/>
              <a:t>中，均需要重新定义</a:t>
            </a:r>
            <a:r>
              <a:rPr lang="en-US" altLang="zh-CN" sz="2400" dirty="0" smtClean="0"/>
              <a:t>lattice</a:t>
            </a:r>
            <a:r>
              <a:rPr lang="zh-CN" altLang="en-US" sz="2400" dirty="0" smtClean="0"/>
              <a:t>，按照束流能量的变化，手动加入</a:t>
            </a:r>
            <a:r>
              <a:rPr lang="zh-CN" altLang="en-US" sz="2400" dirty="0"/>
              <a:t>能量变化对束流感受到的元件强度的</a:t>
            </a:r>
            <a:r>
              <a:rPr lang="zh-CN" altLang="en-US" sz="2400" dirty="0" smtClean="0"/>
              <a:t>影响，来模拟</a:t>
            </a:r>
            <a:r>
              <a:rPr lang="en-US" altLang="zh-CN" sz="2400" dirty="0" err="1" smtClean="0"/>
              <a:t>sawtooth</a:t>
            </a:r>
            <a:r>
              <a:rPr lang="en-US" altLang="zh-CN" sz="2400" dirty="0" smtClean="0"/>
              <a:t> </a:t>
            </a:r>
            <a:r>
              <a:rPr lang="zh-CN" altLang="en-US" sz="2400" dirty="0" smtClean="0"/>
              <a:t>效应</a:t>
            </a:r>
            <a:endParaRPr lang="zh-CN" altLang="en-US" sz="2400" dirty="0"/>
          </a:p>
          <a:p>
            <a:endParaRPr lang="zh-CN" altLang="en-US" sz="2400" dirty="0"/>
          </a:p>
        </p:txBody>
      </p:sp>
    </p:spTree>
    <p:extLst>
      <p:ext uri="{BB962C8B-B14F-4D97-AF65-F5344CB8AC3E}">
        <p14:creationId xmlns:p14="http://schemas.microsoft.com/office/powerpoint/2010/main" val="791261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Single ring -v20140930-1/8 ring</a:t>
            </a:r>
            <a:endParaRPr lang="zh-CN" altLang="en-US" dirty="0"/>
          </a:p>
        </p:txBody>
      </p:sp>
      <p:sp>
        <p:nvSpPr>
          <p:cNvPr id="3" name="TextBox 2"/>
          <p:cNvSpPr txBox="1"/>
          <p:nvPr/>
        </p:nvSpPr>
        <p:spPr>
          <a:xfrm>
            <a:off x="827584" y="1484785"/>
            <a:ext cx="7704856" cy="369332"/>
          </a:xfrm>
          <a:prstGeom prst="rect">
            <a:avLst/>
          </a:prstGeom>
          <a:noFill/>
        </p:spPr>
        <p:txBody>
          <a:bodyPr wrap="square" rtlCol="0">
            <a:spAutoFit/>
          </a:bodyPr>
          <a:lstStyle/>
          <a:p>
            <a:r>
              <a:rPr lang="en-US" altLang="zh-CN" dirty="0" err="1" smtClean="0"/>
              <a:t>dE</a:t>
            </a:r>
            <a:r>
              <a:rPr lang="en-US" altLang="zh-CN" dirty="0" smtClean="0"/>
              <a:t>=0</a:t>
            </a:r>
            <a:r>
              <a:rPr lang="zh-CN" altLang="en-US" dirty="0" smtClean="0"/>
              <a:t>，</a:t>
            </a:r>
            <a:r>
              <a:rPr lang="en-US" altLang="zh-CN" dirty="0" smtClean="0"/>
              <a:t>RADCOD ON, </a:t>
            </a:r>
            <a:r>
              <a:rPr lang="zh-CN" altLang="en-US" dirty="0" smtClean="0"/>
              <a:t>重现原</a:t>
            </a:r>
            <a:r>
              <a:rPr lang="en-US" altLang="zh-CN" dirty="0" smtClean="0"/>
              <a:t>SAD</a:t>
            </a:r>
            <a:r>
              <a:rPr lang="zh-CN" altLang="en-US" dirty="0" smtClean="0"/>
              <a:t>结果  </a:t>
            </a:r>
            <a:r>
              <a:rPr lang="en-US" altLang="zh-CN" dirty="0" smtClean="0"/>
              <a:t>(B</a:t>
            </a:r>
            <a:r>
              <a:rPr lang="zh-CN" altLang="en-US" dirty="0" smtClean="0"/>
              <a:t>铁定义为</a:t>
            </a:r>
            <a:r>
              <a:rPr lang="en-US" altLang="zh-CN" dirty="0" smtClean="0"/>
              <a:t>angle+K0)</a:t>
            </a:r>
            <a:endParaRPr lang="zh-CN" altLang="en-US" dirty="0"/>
          </a:p>
        </p:txBody>
      </p:sp>
      <p:pic>
        <p:nvPicPr>
          <p:cNvPr id="1331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26" y="1988840"/>
            <a:ext cx="7488832" cy="42448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1261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Single ring -v20140930-1/8 ring</a:t>
            </a:r>
            <a:endParaRPr lang="zh-CN" altLang="en-US" dirty="0"/>
          </a:p>
        </p:txBody>
      </p:sp>
      <p:sp>
        <p:nvSpPr>
          <p:cNvPr id="3" name="矩形 2"/>
          <p:cNvSpPr/>
          <p:nvPr/>
        </p:nvSpPr>
        <p:spPr>
          <a:xfrm>
            <a:off x="755576" y="1412776"/>
            <a:ext cx="7272808" cy="646331"/>
          </a:xfrm>
          <a:prstGeom prst="rect">
            <a:avLst/>
          </a:prstGeom>
        </p:spPr>
        <p:txBody>
          <a:bodyPr wrap="square">
            <a:spAutoFit/>
          </a:bodyPr>
          <a:lstStyle/>
          <a:p>
            <a:r>
              <a:rPr lang="en-US" altLang="zh-CN" dirty="0" err="1" smtClean="0"/>
              <a:t>dE</a:t>
            </a:r>
            <a:r>
              <a:rPr lang="en-US" altLang="zh-CN" dirty="0" smtClean="0"/>
              <a:t>=3012.9402/1952*10^6 V, RADCOD OFF, </a:t>
            </a:r>
            <a:r>
              <a:rPr lang="zh-CN" altLang="en-US" dirty="0" smtClean="0"/>
              <a:t>重现上述结果（此处束流能量不发生变化）</a:t>
            </a:r>
            <a:endParaRPr lang="zh-CN" altLang="en-US"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016022"/>
            <a:ext cx="8248650" cy="473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85675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Single ring -v20140930-1/8 ring</a:t>
            </a:r>
            <a:endParaRPr lang="zh-CN" altLang="en-US" dirty="0"/>
          </a:p>
        </p:txBody>
      </p:sp>
      <p:pic>
        <p:nvPicPr>
          <p:cNvPr id="1228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331" y="4509120"/>
            <a:ext cx="8010525"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矩形 2"/>
          <p:cNvSpPr/>
          <p:nvPr/>
        </p:nvSpPr>
        <p:spPr>
          <a:xfrm>
            <a:off x="826713" y="1628800"/>
            <a:ext cx="2821991" cy="369332"/>
          </a:xfrm>
          <a:prstGeom prst="rect">
            <a:avLst/>
          </a:prstGeom>
        </p:spPr>
        <p:txBody>
          <a:bodyPr wrap="none">
            <a:spAutoFit/>
          </a:bodyPr>
          <a:lstStyle/>
          <a:p>
            <a:r>
              <a:rPr lang="en-US" altLang="zh-CN" dirty="0" smtClean="0"/>
              <a:t>DE=0 V, cell, </a:t>
            </a:r>
            <a:r>
              <a:rPr lang="en-US" altLang="zh-CN" dirty="0" err="1" smtClean="0"/>
              <a:t>cal</a:t>
            </a:r>
            <a:r>
              <a:rPr lang="en-US" altLang="zh-CN" dirty="0" smtClean="0"/>
              <a:t>, emit, result</a:t>
            </a:r>
            <a:endParaRPr lang="zh-CN" altLang="en-US" dirty="0"/>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945" y="2022747"/>
            <a:ext cx="7991475"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矩形 5"/>
          <p:cNvSpPr/>
          <p:nvPr/>
        </p:nvSpPr>
        <p:spPr>
          <a:xfrm>
            <a:off x="755576" y="3773724"/>
            <a:ext cx="4838569" cy="369332"/>
          </a:xfrm>
          <a:prstGeom prst="rect">
            <a:avLst/>
          </a:prstGeom>
        </p:spPr>
        <p:txBody>
          <a:bodyPr wrap="none">
            <a:spAutoFit/>
          </a:bodyPr>
          <a:lstStyle/>
          <a:p>
            <a:r>
              <a:rPr lang="en-US" altLang="zh-CN" dirty="0" smtClean="0"/>
              <a:t>DE=3012.9402/1952*10^6 V, cell, </a:t>
            </a:r>
            <a:r>
              <a:rPr lang="en-US" altLang="zh-CN" dirty="0" err="1" smtClean="0"/>
              <a:t>cal</a:t>
            </a:r>
            <a:r>
              <a:rPr lang="en-US" altLang="zh-CN" dirty="0" smtClean="0"/>
              <a:t>, emit, result</a:t>
            </a:r>
            <a:endParaRPr lang="zh-CN" altLang="en-US" dirty="0"/>
          </a:p>
        </p:txBody>
      </p:sp>
      <p:pic>
        <p:nvPicPr>
          <p:cNvPr id="1229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9892" y="5301208"/>
            <a:ext cx="55626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9892" y="2924944"/>
            <a:ext cx="5495925" cy="666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283968" y="1268760"/>
            <a:ext cx="4589452" cy="523220"/>
          </a:xfrm>
          <a:prstGeom prst="rect">
            <a:avLst/>
          </a:prstGeom>
          <a:noFill/>
        </p:spPr>
        <p:txBody>
          <a:bodyPr wrap="square" rtlCol="0">
            <a:spAutoFit/>
          </a:bodyPr>
          <a:lstStyle/>
          <a:p>
            <a:r>
              <a:rPr lang="zh-CN" altLang="en-US" sz="2800" b="1" dirty="0" smtClean="0">
                <a:solidFill>
                  <a:srgbClr val="FF0000"/>
                </a:solidFill>
              </a:rPr>
              <a:t>均为不带</a:t>
            </a:r>
            <a:r>
              <a:rPr lang="en-US" altLang="zh-CN" sz="2800" b="1" dirty="0" smtClean="0">
                <a:solidFill>
                  <a:srgbClr val="FF0000"/>
                </a:solidFill>
              </a:rPr>
              <a:t>FFS</a:t>
            </a:r>
            <a:r>
              <a:rPr lang="zh-CN" altLang="en-US" sz="2800" b="1" dirty="0" smtClean="0">
                <a:solidFill>
                  <a:srgbClr val="FF0000"/>
                </a:solidFill>
              </a:rPr>
              <a:t>的初步结果</a:t>
            </a:r>
            <a:endParaRPr lang="zh-CN" altLang="en-US" sz="2800" b="1" dirty="0">
              <a:solidFill>
                <a:srgbClr val="FF0000"/>
              </a:solidFill>
            </a:endParaRPr>
          </a:p>
        </p:txBody>
      </p:sp>
    </p:spTree>
    <p:extLst>
      <p:ext uri="{BB962C8B-B14F-4D97-AF65-F5344CB8AC3E}">
        <p14:creationId xmlns:p14="http://schemas.microsoft.com/office/powerpoint/2010/main" val="791261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TextBox 2"/>
          <p:cNvSpPr txBox="1"/>
          <p:nvPr/>
        </p:nvSpPr>
        <p:spPr>
          <a:xfrm>
            <a:off x="827584" y="1916832"/>
            <a:ext cx="7056784" cy="1938992"/>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400" dirty="0" err="1" smtClean="0"/>
              <a:t>Sawtooth</a:t>
            </a:r>
            <a:r>
              <a:rPr lang="en-US" altLang="zh-CN" sz="2400" dirty="0" smtClean="0"/>
              <a:t> effect need to be simulated by changing the lattice</a:t>
            </a:r>
          </a:p>
          <a:p>
            <a:pPr marL="285750" indent="-285750">
              <a:buFont typeface="Wingdings" panose="05000000000000000000" pitchFamily="2" charset="2"/>
              <a:buChar char="Ø"/>
            </a:pPr>
            <a:r>
              <a:rPr lang="en-US" altLang="zh-CN" sz="2400" dirty="0" smtClean="0"/>
              <a:t>No strong effect observed w/o FFS</a:t>
            </a:r>
          </a:p>
          <a:p>
            <a:pPr marL="285750" indent="-285750">
              <a:buFont typeface="Wingdings" panose="05000000000000000000" pitchFamily="2" charset="2"/>
              <a:buChar char="Ø"/>
            </a:pPr>
            <a:r>
              <a:rPr lang="en-US" altLang="zh-CN" sz="2400" dirty="0" smtClean="0"/>
              <a:t>Preliminary results, need to be checked</a:t>
            </a:r>
          </a:p>
          <a:p>
            <a:pPr marL="285750" indent="-285750">
              <a:buFont typeface="Wingdings" panose="05000000000000000000" pitchFamily="2" charset="2"/>
              <a:buChar char="Ø"/>
            </a:pPr>
            <a:r>
              <a:rPr lang="en-US" altLang="zh-CN" sz="2400" dirty="0" smtClean="0"/>
              <a:t>Work on-going…</a:t>
            </a:r>
            <a:endParaRPr lang="zh-CN" altLang="en-US" sz="2400" dirty="0"/>
          </a:p>
        </p:txBody>
      </p:sp>
    </p:spTree>
    <p:extLst>
      <p:ext uri="{BB962C8B-B14F-4D97-AF65-F5344CB8AC3E}">
        <p14:creationId xmlns:p14="http://schemas.microsoft.com/office/powerpoint/2010/main" val="791261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Contents</a:t>
            </a:r>
            <a:endParaRPr lang="zh-CN" altLang="en-US" dirty="0"/>
          </a:p>
        </p:txBody>
      </p:sp>
      <p:sp>
        <p:nvSpPr>
          <p:cNvPr id="3" name="内容占位符 2"/>
          <p:cNvSpPr>
            <a:spLocks noGrp="1"/>
          </p:cNvSpPr>
          <p:nvPr>
            <p:ph idx="1"/>
          </p:nvPr>
        </p:nvSpPr>
        <p:spPr/>
        <p:txBody>
          <a:bodyPr/>
          <a:lstStyle/>
          <a:p>
            <a:r>
              <a:rPr lang="en-US" altLang="zh-CN" dirty="0" smtClean="0"/>
              <a:t>MAD8</a:t>
            </a:r>
          </a:p>
          <a:p>
            <a:r>
              <a:rPr lang="en-US" altLang="zh-CN" dirty="0" smtClean="0"/>
              <a:t>SAD</a:t>
            </a:r>
          </a:p>
          <a:p>
            <a:r>
              <a:rPr lang="en-US" altLang="zh-CN" dirty="0" smtClean="0"/>
              <a:t>Results</a:t>
            </a:r>
          </a:p>
          <a:p>
            <a:endParaRPr lang="zh-CN" altLang="en-US" dirty="0"/>
          </a:p>
        </p:txBody>
      </p:sp>
    </p:spTree>
    <p:extLst>
      <p:ext uri="{BB962C8B-B14F-4D97-AF65-F5344CB8AC3E}">
        <p14:creationId xmlns:p14="http://schemas.microsoft.com/office/powerpoint/2010/main" val="2732826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MAD8</a:t>
            </a:r>
            <a:endParaRPr lang="zh-CN"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950" y="2492896"/>
            <a:ext cx="8415513" cy="42114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412776"/>
            <a:ext cx="8424935" cy="59498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653788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Single ring -v20140930</a:t>
            </a:r>
            <a:endParaRPr lang="zh-CN" alt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412776"/>
            <a:ext cx="5904656" cy="4859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97101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1/8 ring, RF[1]/RF[2]</a:t>
            </a:r>
            <a:endParaRPr lang="zh-CN" altLang="en-US"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956868"/>
            <a:ext cx="5976664" cy="47332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1171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1/8 ring, RF[1]/RF[2]</a:t>
            </a:r>
            <a:endParaRPr lang="zh-CN" alt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3" y="1855958"/>
            <a:ext cx="6768752" cy="50020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570" y="1386096"/>
            <a:ext cx="8115300" cy="5810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841336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结论</a:t>
            </a:r>
            <a:endParaRPr lang="zh-CN" altLang="en-US" dirty="0"/>
          </a:p>
        </p:txBody>
      </p:sp>
      <p:sp>
        <p:nvSpPr>
          <p:cNvPr id="3" name="TextBox 2"/>
          <p:cNvSpPr txBox="1"/>
          <p:nvPr/>
        </p:nvSpPr>
        <p:spPr>
          <a:xfrm>
            <a:off x="755576" y="1988840"/>
            <a:ext cx="7200800" cy="2308324"/>
          </a:xfrm>
          <a:prstGeom prst="rect">
            <a:avLst/>
          </a:prstGeom>
          <a:noFill/>
        </p:spPr>
        <p:txBody>
          <a:bodyPr wrap="square" rtlCol="0">
            <a:spAutoFit/>
          </a:bodyPr>
          <a:lstStyle/>
          <a:p>
            <a:pPr marL="342900" indent="-342900">
              <a:buFont typeface="Wingdings" panose="05000000000000000000" pitchFamily="2" charset="2"/>
              <a:buChar char="Ø"/>
            </a:pPr>
            <a:r>
              <a:rPr lang="zh-CN" altLang="en-US" sz="2400" dirty="0" smtClean="0"/>
              <a:t>用</a:t>
            </a:r>
            <a:r>
              <a:rPr lang="en-US" altLang="zh-CN" sz="2400" dirty="0" smtClean="0"/>
              <a:t>mad</a:t>
            </a:r>
            <a:r>
              <a:rPr lang="zh-CN" altLang="en-US" sz="2400" dirty="0" smtClean="0"/>
              <a:t>可以直接看同步辐射对闭轨的影响，但是无法看到对</a:t>
            </a:r>
            <a:r>
              <a:rPr lang="en-US" altLang="zh-CN" sz="2400" dirty="0" smtClean="0"/>
              <a:t>optics</a:t>
            </a:r>
            <a:r>
              <a:rPr lang="zh-CN" altLang="en-US" sz="2400" dirty="0" smtClean="0"/>
              <a:t>的影响</a:t>
            </a:r>
            <a:endParaRPr lang="en-US" altLang="zh-CN" sz="2400" dirty="0" smtClean="0"/>
          </a:p>
          <a:p>
            <a:pPr marL="342900" indent="-342900">
              <a:buFont typeface="Wingdings" panose="05000000000000000000" pitchFamily="2" charset="2"/>
              <a:buChar char="Ø"/>
            </a:pPr>
            <a:endParaRPr lang="en-US" altLang="zh-CN" sz="2400" dirty="0"/>
          </a:p>
          <a:p>
            <a:pPr marL="342900" indent="-342900">
              <a:buFont typeface="Wingdings" panose="05000000000000000000" pitchFamily="2" charset="2"/>
              <a:buChar char="Ø"/>
            </a:pPr>
            <a:r>
              <a:rPr lang="zh-CN" altLang="en-US" sz="2400" dirty="0" smtClean="0"/>
              <a:t>如果想看</a:t>
            </a:r>
            <a:r>
              <a:rPr lang="en-US" altLang="zh-CN" sz="2400" dirty="0" smtClean="0"/>
              <a:t>optics</a:t>
            </a:r>
            <a:r>
              <a:rPr lang="zh-CN" altLang="en-US" sz="2400" dirty="0" smtClean="0"/>
              <a:t>的变化，需要重新定义每一个元件的强度，手动加入能量变化对束流感受到的元件强度的影响</a:t>
            </a:r>
            <a:endParaRPr lang="zh-CN" altLang="en-US" sz="2400" dirty="0"/>
          </a:p>
        </p:txBody>
      </p:sp>
    </p:spTree>
    <p:extLst>
      <p:ext uri="{BB962C8B-B14F-4D97-AF65-F5344CB8AC3E}">
        <p14:creationId xmlns:p14="http://schemas.microsoft.com/office/powerpoint/2010/main" val="791261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25760"/>
            <a:ext cx="8229600" cy="1143000"/>
          </a:xfrm>
        </p:spPr>
        <p:txBody>
          <a:bodyPr/>
          <a:lstStyle/>
          <a:p>
            <a:r>
              <a:rPr lang="en-US" altLang="zh-CN" dirty="0" smtClean="0"/>
              <a:t>SAD</a:t>
            </a:r>
            <a:endParaRPr lang="zh-CN" alt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980728"/>
            <a:ext cx="5953125"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8504" y="2492896"/>
            <a:ext cx="7200800" cy="42132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1261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en-US" altLang="zh-CN" dirty="0" smtClean="0"/>
              <a:t>K. </a:t>
            </a:r>
            <a:r>
              <a:rPr lang="en-US" altLang="zh-CN" dirty="0" err="1" smtClean="0"/>
              <a:t>Oide</a:t>
            </a:r>
            <a:endParaRPr lang="zh-CN" altLang="en-US" dirty="0"/>
          </a:p>
        </p:txBody>
      </p:sp>
      <p:sp>
        <p:nvSpPr>
          <p:cNvPr id="5" name="TextBox 4"/>
          <p:cNvSpPr txBox="1"/>
          <p:nvPr/>
        </p:nvSpPr>
        <p:spPr>
          <a:xfrm>
            <a:off x="1043608" y="1988840"/>
            <a:ext cx="7128792" cy="3046988"/>
          </a:xfrm>
          <a:prstGeom prst="rect">
            <a:avLst/>
          </a:prstGeom>
          <a:noFill/>
        </p:spPr>
        <p:txBody>
          <a:bodyPr wrap="square" rtlCol="0">
            <a:spAutoFit/>
          </a:bodyPr>
          <a:lstStyle/>
          <a:p>
            <a:r>
              <a:rPr lang="en-US" altLang="zh-CN" sz="2400" dirty="0"/>
              <a:t>EMIT calculates the 6D transfer matrix, damping matrix, and the equilibrium beam envelope matrix along the closed orbit. If RADCOD is on, the closed orbit takes the radiation loss into account. </a:t>
            </a:r>
            <a:r>
              <a:rPr lang="en-US" altLang="zh-CN" sz="2400" b="1" dirty="0">
                <a:solidFill>
                  <a:srgbClr val="FF0000"/>
                </a:solidFill>
              </a:rPr>
              <a:t>Twiss parameters are calculated if CODPLOT is on, by versions later than 1.0.10.11k64-pre1 </a:t>
            </a:r>
            <a:r>
              <a:rPr lang="en-US" altLang="zh-CN" sz="2400" dirty="0"/>
              <a:t>. The earlier versions do not calculate Twiss parameters with RADCOD/EMIT. </a:t>
            </a:r>
            <a:br>
              <a:rPr lang="en-US" altLang="zh-CN" sz="2400" dirty="0"/>
            </a:br>
            <a:endParaRPr lang="zh-CN" altLang="en-US" sz="2400" dirty="0"/>
          </a:p>
        </p:txBody>
      </p:sp>
    </p:spTree>
    <p:extLst>
      <p:ext uri="{BB962C8B-B14F-4D97-AF65-F5344CB8AC3E}">
        <p14:creationId xmlns:p14="http://schemas.microsoft.com/office/powerpoint/2010/main" val="79126174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3586</TotalTime>
  <Words>288</Words>
  <Application>Microsoft Office PowerPoint</Application>
  <PresentationFormat>全屏显示(4:3)</PresentationFormat>
  <Paragraphs>34</Paragraphs>
  <Slides>14</Slides>
  <Notes>0</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Office 主题</vt:lpstr>
      <vt:lpstr>Calculation of sawtooth effect</vt:lpstr>
      <vt:lpstr>Contents</vt:lpstr>
      <vt:lpstr>MAD8</vt:lpstr>
      <vt:lpstr>Single ring -v20140930</vt:lpstr>
      <vt:lpstr>1/8 ring, RF[1]/RF[2]</vt:lpstr>
      <vt:lpstr>1/8 ring, RF[1]/RF[2]</vt:lpstr>
      <vt:lpstr>结论</vt:lpstr>
      <vt:lpstr>SAD</vt:lpstr>
      <vt:lpstr>K. Oide</vt:lpstr>
      <vt:lpstr>小结</vt:lpstr>
      <vt:lpstr>Single ring -v20140930-1/8 ring</vt:lpstr>
      <vt:lpstr>Single ring -v20140930-1/8 ring</vt:lpstr>
      <vt:lpstr>Single ring -v20140930-1/8 ring</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Calculation of sawtooth effect</dc:title>
  <dc:creator>lenovo</dc:creator>
  <cp:lastModifiedBy>lenovo</cp:lastModifiedBy>
  <cp:revision>58</cp:revision>
  <dcterms:created xsi:type="dcterms:W3CDTF">2016-11-15T06:07:48Z</dcterms:created>
  <dcterms:modified xsi:type="dcterms:W3CDTF">2016-11-17T17:55:47Z</dcterms:modified>
</cp:coreProperties>
</file>