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306" r:id="rId3"/>
    <p:sldId id="275" r:id="rId4"/>
    <p:sldId id="276" r:id="rId5"/>
    <p:sldId id="298" r:id="rId6"/>
    <p:sldId id="294" r:id="rId7"/>
    <p:sldId id="305" r:id="rId8"/>
    <p:sldId id="302" r:id="rId9"/>
    <p:sldId id="299" r:id="rId10"/>
    <p:sldId id="300" r:id="rId11"/>
    <p:sldId id="301" r:id="rId12"/>
    <p:sldId id="304" r:id="rId13"/>
    <p:sldId id="303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2B54-6149-44B6-ACF2-7CFFBCB4DC7D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53F5-0534-4B7C-866D-88710EC5A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8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100km CEPC parameter and lattice design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080720" cy="17526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Dou Wang, </a:t>
            </a:r>
            <a:r>
              <a:rPr lang="en-US" altLang="zh-CN" sz="2400" dirty="0" err="1"/>
              <a:t>Jie</a:t>
            </a:r>
            <a:r>
              <a:rPr lang="en-US" altLang="zh-CN" sz="2400" dirty="0"/>
              <a:t> Gao, Yuan Zhang, </a:t>
            </a:r>
            <a:r>
              <a:rPr lang="en-US" altLang="zh-CN" sz="2400" dirty="0" err="1"/>
              <a:t>Yiwei</a:t>
            </a:r>
            <a:r>
              <a:rPr lang="en-US" altLang="zh-CN" sz="2400" dirty="0"/>
              <a:t> Wang, Feng Su, </a:t>
            </a:r>
            <a:r>
              <a:rPr lang="en-US" altLang="zh-CN" sz="2400" dirty="0" err="1"/>
              <a:t>Huiping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Geng</a:t>
            </a:r>
            <a:r>
              <a:rPr lang="en-US" altLang="zh-CN" sz="2400" dirty="0"/>
              <a:t>,  </a:t>
            </a:r>
            <a:r>
              <a:rPr lang="en-US" altLang="zh-CN" sz="2400" dirty="0" err="1"/>
              <a:t>Cai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Meng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Bai </a:t>
            </a:r>
            <a:r>
              <a:rPr lang="en-US" altLang="zh-CN" sz="2400" dirty="0" err="1"/>
              <a:t>Sha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Tianjian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Bian</a:t>
            </a:r>
            <a:r>
              <a:rPr lang="en-US" altLang="zh-CN" sz="2400" dirty="0"/>
              <a:t>, Na </a:t>
            </a:r>
            <a:r>
              <a:rPr lang="en-US" altLang="zh-CN" sz="2400" dirty="0" smtClean="0"/>
              <a:t>Wang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203848" y="6309320"/>
            <a:ext cx="295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CEPC AP meeting, </a:t>
            </a:r>
            <a:r>
              <a:rPr lang="en-US" altLang="zh-CN" dirty="0" smtClean="0">
                <a:solidFill>
                  <a:prstClr val="black"/>
                </a:solidFill>
              </a:rPr>
              <a:t>2016.11.25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0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Arc lattice design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4408" r="14053" b="9550"/>
          <a:stretch/>
        </p:blipFill>
        <p:spPr bwMode="auto">
          <a:xfrm>
            <a:off x="499523" y="1052736"/>
            <a:ext cx="3568421" cy="288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5" t="2842" r="11475" b="9822"/>
          <a:stretch/>
        </p:blipFill>
        <p:spPr bwMode="auto">
          <a:xfrm>
            <a:off x="4634824" y="892356"/>
            <a:ext cx="3960440" cy="313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3646" r="10095" b="8824"/>
          <a:stretch/>
        </p:blipFill>
        <p:spPr bwMode="auto">
          <a:xfrm>
            <a:off x="624168" y="3998726"/>
            <a:ext cx="3630104" cy="282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5267" r="11401" b="6319"/>
          <a:stretch/>
        </p:blipFill>
        <p:spPr bwMode="auto">
          <a:xfrm>
            <a:off x="4868532" y="3938253"/>
            <a:ext cx="3599154" cy="289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98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42688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34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5202" r="11873" b="9892"/>
          <a:stretch/>
        </p:blipFill>
        <p:spPr bwMode="auto">
          <a:xfrm>
            <a:off x="467544" y="1066361"/>
            <a:ext cx="3806281" cy="295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4489" r="9570" b="10420"/>
          <a:stretch/>
        </p:blipFill>
        <p:spPr bwMode="auto">
          <a:xfrm>
            <a:off x="4753748" y="1052736"/>
            <a:ext cx="3759296" cy="284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4972" r="10461" b="10727"/>
          <a:stretch/>
        </p:blipFill>
        <p:spPr bwMode="auto">
          <a:xfrm>
            <a:off x="667252" y="4084043"/>
            <a:ext cx="3328683" cy="252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t="15510" r="9622" b="6634"/>
          <a:stretch/>
        </p:blipFill>
        <p:spPr bwMode="auto">
          <a:xfrm>
            <a:off x="4427984" y="3795092"/>
            <a:ext cx="4410824" cy="30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5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72712"/>
            <a:ext cx="6192688" cy="556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20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88" y="404664"/>
            <a:ext cx="7289800" cy="6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LEP2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3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2"/>
            <a:ext cx="4902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 (2.6)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2" y="4941170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91052" y="649287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07723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90319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344096"/>
              </p:ext>
            </p:extLst>
          </p:nvPr>
        </p:nvGraphicFramePr>
        <p:xfrm>
          <a:off x="2699792" y="5661248"/>
          <a:ext cx="3000019" cy="3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3000019" cy="39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0661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5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wangdou20161109-61km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55367"/>
              </p:ext>
            </p:extLst>
          </p:nvPr>
        </p:nvGraphicFramePr>
        <p:xfrm>
          <a:off x="179512" y="836712"/>
          <a:ext cx="8820471" cy="5892054"/>
        </p:xfrm>
        <a:graphic>
          <a:graphicData uri="http://schemas.openxmlformats.org/drawingml/2006/table">
            <a:tbl>
              <a:tblPr firstRow="1" bandRow="1"/>
              <a:tblGrid>
                <a:gridCol w="1967643"/>
                <a:gridCol w="1221296"/>
                <a:gridCol w="1221296"/>
                <a:gridCol w="1221296"/>
                <a:gridCol w="1017746"/>
                <a:gridCol w="1085597"/>
                <a:gridCol w="1085597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Z-5cell</a:t>
                      </a:r>
                      <a:endParaRPr lang="zh-CN" altLang="zh-CN" sz="1600" b="1" i="1" kern="1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5.87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33.1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100392" y="2492896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100392" y="508518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127008" y="652534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wangdou20161115-100km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685733"/>
              </p:ext>
            </p:extLst>
          </p:nvPr>
        </p:nvGraphicFramePr>
        <p:xfrm>
          <a:off x="179512" y="908720"/>
          <a:ext cx="8856985" cy="5892054"/>
        </p:xfrm>
        <a:graphic>
          <a:graphicData uri="http://schemas.openxmlformats.org/drawingml/2006/table">
            <a:tbl>
              <a:tblPr firstRow="1" bandRow="1"/>
              <a:tblGrid>
                <a:gridCol w="2232248"/>
                <a:gridCol w="1119687"/>
                <a:gridCol w="1129241"/>
                <a:gridCol w="1058663"/>
                <a:gridCol w="1058663"/>
                <a:gridCol w="1129241"/>
                <a:gridCol w="1129242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0.0816/0.002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0.88/0.0027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8.46/0.073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0.0094/0.083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3.56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 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2.12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275856" y="5459632"/>
            <a:ext cx="2592288" cy="278740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wangdou20161123-100km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796054"/>
              </p:ext>
            </p:extLst>
          </p:nvPr>
        </p:nvGraphicFramePr>
        <p:xfrm>
          <a:off x="467545" y="908720"/>
          <a:ext cx="7362950" cy="5892054"/>
        </p:xfrm>
        <a:graphic>
          <a:graphicData uri="http://schemas.openxmlformats.org/drawingml/2006/table">
            <a:tbl>
              <a:tblPr firstRow="1" bandRow="1"/>
              <a:tblGrid>
                <a:gridCol w="2221581"/>
                <a:gridCol w="1079053"/>
                <a:gridCol w="1269474"/>
                <a:gridCol w="1396421"/>
                <a:gridCol w="1396421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 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3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</a:t>
            </a:r>
            <a:r>
              <a:rPr lang="zh-CN" altLang="en-US" dirty="0"/>
              <a:t> </a:t>
            </a:r>
            <a:r>
              <a:rPr lang="en-US" altLang="zh-CN" dirty="0" smtClean="0"/>
              <a:t>for single ring-100km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200" dirty="0"/>
              <a:t>（</a:t>
            </a:r>
            <a:r>
              <a:rPr lang="en-US" altLang="zh-CN" sz="2200" dirty="0" smtClean="0"/>
              <a:t>wangdou20161122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37358"/>
              </p:ext>
            </p:extLst>
          </p:nvPr>
        </p:nvGraphicFramePr>
        <p:xfrm>
          <a:off x="899592" y="1196752"/>
          <a:ext cx="7272807" cy="5509229"/>
        </p:xfrm>
        <a:graphic>
          <a:graphicData uri="http://schemas.openxmlformats.org/drawingml/2006/table">
            <a:tbl>
              <a:tblPr firstRow="1" bandRow="1"/>
              <a:tblGrid>
                <a:gridCol w="2779505"/>
                <a:gridCol w="1556208"/>
                <a:gridCol w="1468547"/>
                <a:gridCol w="1468547"/>
              </a:tblGrid>
              <a:tr h="38858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New-100km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30.0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8.6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14.3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0.92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39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2088"/>
            <a:ext cx="8229600" cy="10126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Primary consideration of lattice design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052736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Arc cell : 90</a:t>
            </a:r>
            <a:r>
              <a:rPr lang="en-US" altLang="zh-CN" sz="2400" dirty="0" smtClean="0">
                <a:sym typeface="Symbol"/>
              </a:rPr>
              <a:t></a:t>
            </a:r>
            <a:r>
              <a:rPr lang="en-US" altLang="zh-CN" sz="2400" dirty="0" smtClean="0"/>
              <a:t> FODO cell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Cell length: 76m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Bending radius of dipole: 11km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Bending angle per cell: </a:t>
            </a:r>
            <a:r>
              <a:rPr lang="zh-CN" altLang="en-US" sz="2400" dirty="0"/>
              <a:t>  </a:t>
            </a:r>
            <a:r>
              <a:rPr lang="en-US" altLang="zh-CN" sz="2400" dirty="0"/>
              <a:t>0.00616761</a:t>
            </a:r>
            <a:r>
              <a:rPr lang="en-US" altLang="zh-CN" sz="2400" dirty="0" smtClean="0"/>
              <a:t>rad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Emittance</a:t>
            </a:r>
            <a:r>
              <a:rPr lang="en-US" altLang="zh-CN" sz="2400" dirty="0" smtClean="0"/>
              <a:t> : 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1.56 nm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Number of FODO cell: 1018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arc: 77 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PDR(</a:t>
            </a:r>
            <a:r>
              <a:rPr lang="en-US" altLang="zh-CN" sz="2400" dirty="0" err="1" smtClean="0"/>
              <a:t>inc.</a:t>
            </a:r>
            <a:r>
              <a:rPr lang="en-US" altLang="zh-CN" sz="2400" dirty="0" smtClean="0"/>
              <a:t> IR):  10km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straight (</a:t>
            </a:r>
            <a:r>
              <a:rPr lang="en-US" altLang="zh-CN" sz="2400" dirty="0" err="1" smtClean="0"/>
              <a:t>inc.</a:t>
            </a:r>
            <a:r>
              <a:rPr lang="en-US" altLang="zh-CN" sz="2400" dirty="0" smtClean="0"/>
              <a:t> APDR): 13 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alphap</a:t>
            </a:r>
            <a:r>
              <a:rPr lang="en-US" altLang="zh-CN" sz="2400" dirty="0" smtClean="0"/>
              <a:t> = 1.3×10</a:t>
            </a:r>
            <a:r>
              <a:rPr lang="en-US" altLang="zh-CN" sz="2400" baseline="30000" dirty="0" smtClean="0"/>
              <a:t>-5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5744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6086</TotalTime>
  <Words>1382</Words>
  <Application>Microsoft Office PowerPoint</Application>
  <PresentationFormat>全屏显示(4:3)</PresentationFormat>
  <Paragraphs>711</Paragraphs>
  <Slides>13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Office 主题</vt:lpstr>
      <vt:lpstr>Equation</vt:lpstr>
      <vt:lpstr>100km CEPC parameter and lattice design</vt:lpstr>
      <vt:lpstr>PowerPoint 演示文稿</vt:lpstr>
      <vt:lpstr>Machine constraints / given parameters</vt:lpstr>
      <vt:lpstr>Constraints for parameter choice</vt:lpstr>
      <vt:lpstr>parameter for CEPC partial double ring （wangdou20161109-61km）</vt:lpstr>
      <vt:lpstr>parameter for CEPC partial double ring （wangdou20161115-100km）</vt:lpstr>
      <vt:lpstr>parameter for CEPC partial double ring （wangdou20161123-100km）</vt:lpstr>
      <vt:lpstr>Parameter for single ring-100km （wangdou20161122）</vt:lpstr>
      <vt:lpstr>Primary consideration of lattice design</vt:lpstr>
      <vt:lpstr>Arc lattice design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Dou</dc:creator>
  <cp:lastModifiedBy>Dou</cp:lastModifiedBy>
  <cp:revision>83</cp:revision>
  <dcterms:created xsi:type="dcterms:W3CDTF">2016-10-27T08:38:42Z</dcterms:created>
  <dcterms:modified xsi:type="dcterms:W3CDTF">2016-11-24T08:19:05Z</dcterms:modified>
</cp:coreProperties>
</file>