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306" r:id="rId3"/>
    <p:sldId id="307" r:id="rId4"/>
    <p:sldId id="308" r:id="rId5"/>
    <p:sldId id="275" r:id="rId6"/>
    <p:sldId id="276" r:id="rId7"/>
    <p:sldId id="298" r:id="rId8"/>
    <p:sldId id="294" r:id="rId9"/>
    <p:sldId id="305" r:id="rId10"/>
    <p:sldId id="302" r:id="rId11"/>
    <p:sldId id="299" r:id="rId12"/>
    <p:sldId id="304" r:id="rId13"/>
    <p:sldId id="303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2016-12-1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100km CEPC parameter and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 smtClean="0"/>
              <a:t>Chenghui</a:t>
            </a:r>
            <a:r>
              <a:rPr lang="en-US" altLang="zh-CN" sz="2400" dirty="0" smtClean="0"/>
              <a:t> Yu,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Wang, Feng Su,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Tianjian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203848" y="6309320"/>
            <a:ext cx="29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CEPC AP meeting, </a:t>
            </a:r>
            <a:r>
              <a:rPr lang="en-US" altLang="zh-CN" dirty="0" smtClean="0">
                <a:solidFill>
                  <a:prstClr val="black"/>
                </a:solidFill>
              </a:rPr>
              <a:t>2016.12.02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ring-100km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wangdou20161122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37358"/>
              </p:ext>
            </p:extLst>
          </p:nvPr>
        </p:nvGraphicFramePr>
        <p:xfrm>
          <a:off x="899592" y="1196752"/>
          <a:ext cx="7272807" cy="5509229"/>
        </p:xfrm>
        <a:graphic>
          <a:graphicData uri="http://schemas.openxmlformats.org/drawingml/2006/table">
            <a:tbl>
              <a:tblPr firstRow="1" bandRow="1"/>
              <a:tblGrid>
                <a:gridCol w="2779505"/>
                <a:gridCol w="1556208"/>
                <a:gridCol w="1468547"/>
                <a:gridCol w="1468547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New-100km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30.0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391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2088"/>
            <a:ext cx="8229600" cy="10126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Primary consideration of lattice design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Arc cell : 90</a:t>
            </a:r>
            <a:r>
              <a:rPr lang="en-US" altLang="zh-CN" sz="2400" dirty="0" smtClean="0">
                <a:sym typeface="Symbol"/>
              </a:rPr>
              <a:t></a:t>
            </a:r>
            <a:r>
              <a:rPr lang="en-US" altLang="zh-CN" sz="2400" dirty="0" smtClean="0"/>
              <a:t> FODO cell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Cell length: 76m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radius of dipole: 11km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angle per cell: </a:t>
            </a:r>
            <a:r>
              <a:rPr lang="zh-CN" altLang="en-US" sz="2400" dirty="0"/>
              <a:t>  </a:t>
            </a:r>
            <a:r>
              <a:rPr lang="en-US" altLang="zh-CN" sz="2400" dirty="0"/>
              <a:t>0.00616761</a:t>
            </a:r>
            <a:r>
              <a:rPr lang="en-US" altLang="zh-CN" sz="2400" dirty="0" smtClean="0"/>
              <a:t>rad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1.56 nm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Number of FODO cell: 1018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arc: 77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PDR(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IR):  10km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straight 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APDR): 13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alphap</a:t>
            </a:r>
            <a:r>
              <a:rPr lang="en-US" altLang="zh-CN" sz="2400" dirty="0" smtClean="0"/>
              <a:t> = 1.3×10</a:t>
            </a:r>
            <a:r>
              <a:rPr lang="en-US" altLang="zh-CN" sz="2400" baseline="30000" dirty="0" smtClean="0"/>
              <a:t>-5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574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202" r="11873" b="9892"/>
          <a:stretch/>
        </p:blipFill>
        <p:spPr bwMode="auto">
          <a:xfrm>
            <a:off x="467544" y="1066361"/>
            <a:ext cx="3806281" cy="29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89" r="9570" b="10420"/>
          <a:stretch/>
        </p:blipFill>
        <p:spPr bwMode="auto">
          <a:xfrm>
            <a:off x="4753748" y="1052736"/>
            <a:ext cx="3759296" cy="28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4972" r="10461" b="10727"/>
          <a:stretch/>
        </p:blipFill>
        <p:spPr bwMode="auto">
          <a:xfrm>
            <a:off x="667252" y="4084043"/>
            <a:ext cx="3328683" cy="25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15510" r="9622" b="6634"/>
          <a:stretch/>
        </p:blipFill>
        <p:spPr bwMode="auto">
          <a:xfrm>
            <a:off x="4427984" y="3795092"/>
            <a:ext cx="4410824" cy="30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5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2712"/>
            <a:ext cx="6192688" cy="556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20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8" y="404664"/>
            <a:ext cx="728980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LEP2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96" y="5736"/>
            <a:ext cx="5256584" cy="67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364088" y="1988840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82336" y="5877272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3808" y="4725144"/>
            <a:ext cx="2304256" cy="3073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3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Oide’s</a:t>
            </a:r>
            <a:r>
              <a:rPr lang="en-US" altLang="zh-CN" dirty="0" smtClean="0"/>
              <a:t> comments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78125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5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55367"/>
              </p:ext>
            </p:extLst>
          </p:nvPr>
        </p:nvGraphicFramePr>
        <p:xfrm>
          <a:off x="179512" y="836712"/>
          <a:ext cx="8820471" cy="5892054"/>
        </p:xfrm>
        <a:graphic>
          <a:graphicData uri="http://schemas.openxmlformats.org/drawingml/2006/table">
            <a:tbl>
              <a:tblPr firstRow="1" bandRow="1"/>
              <a:tblGrid>
                <a:gridCol w="1967643"/>
                <a:gridCol w="1221296"/>
                <a:gridCol w="1221296"/>
                <a:gridCol w="1221296"/>
                <a:gridCol w="1017746"/>
                <a:gridCol w="1085597"/>
                <a:gridCol w="108559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492896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0392" y="508518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7008" y="65253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wangdou20161115-100km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85733"/>
              </p:ext>
            </p:extLst>
          </p:nvPr>
        </p:nvGraphicFramePr>
        <p:xfrm>
          <a:off x="179512" y="908720"/>
          <a:ext cx="8856985" cy="5892054"/>
        </p:xfrm>
        <a:graphic>
          <a:graphicData uri="http://schemas.openxmlformats.org/drawingml/2006/table">
            <a:tbl>
              <a:tblPr firstRow="1" bandRow="1"/>
              <a:tblGrid>
                <a:gridCol w="2232248"/>
                <a:gridCol w="1119687"/>
                <a:gridCol w="1129241"/>
                <a:gridCol w="1058663"/>
                <a:gridCol w="1058663"/>
                <a:gridCol w="1129241"/>
                <a:gridCol w="112924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0.0816/0.002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0.88/0.0027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8.46/0.073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0.0094/0.083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3.56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275856" y="5459632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wangdou20161123-100km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139053"/>
              </p:ext>
            </p:extLst>
          </p:nvPr>
        </p:nvGraphicFramePr>
        <p:xfrm>
          <a:off x="467545" y="908720"/>
          <a:ext cx="8352929" cy="5892054"/>
        </p:xfrm>
        <a:graphic>
          <a:graphicData uri="http://schemas.openxmlformats.org/drawingml/2006/table">
            <a:tbl>
              <a:tblPr firstRow="1" bandRow="1"/>
              <a:tblGrid>
                <a:gridCol w="2118498"/>
                <a:gridCol w="1028984"/>
                <a:gridCol w="1210569"/>
                <a:gridCol w="1331626"/>
                <a:gridCol w="1331626"/>
                <a:gridCol w="1331626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6.97/0.021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26.4/0.15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174.7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3.96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2.16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6012160" y="1340768"/>
            <a:ext cx="1584176" cy="547260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6144</TotalTime>
  <Words>1413</Words>
  <Application>Microsoft Office PowerPoint</Application>
  <PresentationFormat>全屏显示(4:3)</PresentationFormat>
  <Paragraphs>739</Paragraphs>
  <Slides>13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</vt:lpstr>
      <vt:lpstr>Equation</vt:lpstr>
      <vt:lpstr>100km CEPC parameter and lattice design</vt:lpstr>
      <vt:lpstr>PowerPoint 演示文稿</vt:lpstr>
      <vt:lpstr>FCC-ee</vt:lpstr>
      <vt:lpstr>Oide’s comments</vt:lpstr>
      <vt:lpstr>Machine constraints / given parameters</vt:lpstr>
      <vt:lpstr>Constraints for parameter choice</vt:lpstr>
      <vt:lpstr>parameter for CEPC partial double ring （wangdou20161109-61km）</vt:lpstr>
      <vt:lpstr>parameter for CEPC partial double ring （wangdou20161115-100km）</vt:lpstr>
      <vt:lpstr>parameter for CEPC partial double ring （wangdou20161123-100km）</vt:lpstr>
      <vt:lpstr>Parameter for single ring-100km （wangdou20161122）</vt:lpstr>
      <vt:lpstr>Primary consideration of lattice design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Dou</cp:lastModifiedBy>
  <cp:revision>91</cp:revision>
  <dcterms:created xsi:type="dcterms:W3CDTF">2016-10-27T08:38:42Z</dcterms:created>
  <dcterms:modified xsi:type="dcterms:W3CDTF">2016-12-01T09:10:29Z</dcterms:modified>
</cp:coreProperties>
</file>