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0" r:id="rId5"/>
    <p:sldId id="258" r:id="rId6"/>
    <p:sldId id="262" r:id="rId7"/>
    <p:sldId id="264" r:id="rId8"/>
    <p:sldId id="259" r:id="rId9"/>
    <p:sldId id="261" r:id="rId10"/>
    <p:sldId id="263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26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A468-D732-4AAA-8581-52B9366852DF}" type="datetimeFigureOut">
              <a:rPr lang="zh-CN" altLang="en-US" smtClean="0"/>
              <a:t>2016/12/1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C3E1-0779-4C6D-A176-D4E7592F7C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4855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A468-D732-4AAA-8581-52B9366852DF}" type="datetimeFigureOut">
              <a:rPr lang="zh-CN" altLang="en-US" smtClean="0"/>
              <a:t>2016/12/1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C3E1-0779-4C6D-A176-D4E7592F7C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3335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A468-D732-4AAA-8581-52B9366852DF}" type="datetimeFigureOut">
              <a:rPr lang="zh-CN" altLang="en-US" smtClean="0"/>
              <a:t>2016/12/1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C3E1-0779-4C6D-A176-D4E7592F7C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3483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A468-D732-4AAA-8581-52B9366852DF}" type="datetimeFigureOut">
              <a:rPr lang="zh-CN" altLang="en-US" smtClean="0"/>
              <a:t>2016/12/1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C3E1-0779-4C6D-A176-D4E7592F7C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4092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A468-D732-4AAA-8581-52B9366852DF}" type="datetimeFigureOut">
              <a:rPr lang="zh-CN" altLang="en-US" smtClean="0"/>
              <a:t>2016/12/1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C3E1-0779-4C6D-A176-D4E7592F7C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8870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A468-D732-4AAA-8581-52B9366852DF}" type="datetimeFigureOut">
              <a:rPr lang="zh-CN" altLang="en-US" smtClean="0"/>
              <a:t>2016/12/1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C3E1-0779-4C6D-A176-D4E7592F7C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953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A468-D732-4AAA-8581-52B9366852DF}" type="datetimeFigureOut">
              <a:rPr lang="zh-CN" altLang="en-US" smtClean="0"/>
              <a:t>2016/12/1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C3E1-0779-4C6D-A176-D4E7592F7C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8507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A468-D732-4AAA-8581-52B9366852DF}" type="datetimeFigureOut">
              <a:rPr lang="zh-CN" altLang="en-US" smtClean="0"/>
              <a:t>2016/12/1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C3E1-0779-4C6D-A176-D4E7592F7C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8553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A468-D732-4AAA-8581-52B9366852DF}" type="datetimeFigureOut">
              <a:rPr lang="zh-CN" altLang="en-US" smtClean="0"/>
              <a:t>2016/12/1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C3E1-0779-4C6D-A176-D4E7592F7C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5737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A468-D732-4AAA-8581-52B9366852DF}" type="datetimeFigureOut">
              <a:rPr lang="zh-CN" altLang="en-US" smtClean="0"/>
              <a:t>2016/12/1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C3E1-0779-4C6D-A176-D4E7592F7C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3542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A468-D732-4AAA-8581-52B9366852DF}" type="datetimeFigureOut">
              <a:rPr lang="zh-CN" altLang="en-US" smtClean="0"/>
              <a:t>2016/12/1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C3E1-0779-4C6D-A176-D4E7592F7C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258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3A468-D732-4AAA-8581-52B9366852DF}" type="datetimeFigureOut">
              <a:rPr lang="zh-CN" altLang="en-US" smtClean="0"/>
              <a:t>2016/12/1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EC3E1-0779-4C6D-A176-D4E7592F7C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6012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8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65562"/>
          </a:xfrm>
        </p:spPr>
        <p:txBody>
          <a:bodyPr>
            <a:normAutofit/>
          </a:bodyPr>
          <a:lstStyle/>
          <a:p>
            <a:r>
              <a:rPr lang="en-US" altLang="zh-CN" sz="4800" dirty="0" err="1" smtClean="0"/>
              <a:t>Sawtooth</a:t>
            </a:r>
            <a:r>
              <a:rPr lang="en-US" altLang="zh-CN" sz="4800" dirty="0" smtClean="0"/>
              <a:t> calculation in CEPC-PDR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200400"/>
            <a:ext cx="9144000" cy="2057400"/>
          </a:xfrm>
        </p:spPr>
        <p:txBody>
          <a:bodyPr/>
          <a:lstStyle/>
          <a:p>
            <a:r>
              <a:rPr lang="en-US" altLang="zh-CN" dirty="0" smtClean="0"/>
              <a:t>Jin Wu, </a:t>
            </a:r>
            <a:r>
              <a:rPr lang="en-US" altLang="zh-CN" dirty="0" err="1" smtClean="0"/>
              <a:t>Sha</a:t>
            </a:r>
            <a:r>
              <a:rPr lang="en-US" altLang="zh-CN" dirty="0" smtClean="0"/>
              <a:t> Bai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3852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Twiss parameters comparison</a:t>
            </a:r>
            <a:endParaRPr lang="zh-CN" altLang="en-US" dirty="0">
              <a:solidFill>
                <a:srgbClr val="7030A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3073561"/>
              </p:ext>
            </p:extLst>
          </p:nvPr>
        </p:nvGraphicFramePr>
        <p:xfrm>
          <a:off x="838200" y="1825625"/>
          <a:ext cx="10515600" cy="342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/>
                <a:gridCol w="2103120"/>
                <a:gridCol w="2103120"/>
                <a:gridCol w="2103120"/>
                <a:gridCol w="21031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Energy loss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RADCOD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μ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zh-CN" altLang="en-US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0.0796340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0.0809842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μ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y</a:t>
                      </a:r>
                      <a:endParaRPr lang="zh-CN" altLang="en-US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0.2191162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0.2189670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β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*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0.219514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0.219713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β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y</a:t>
                      </a:r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*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0.001056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0.001081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ε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zh-CN" altLang="en-US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4.53568nm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5.2697nm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ε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z</a:t>
                      </a:r>
                      <a:endParaRPr lang="zh-CN" altLang="en-US" baseline="-2500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3.74951E-6 </a:t>
                      </a:r>
                      <a:r>
                        <a:rPr lang="en-US" altLang="zh-CN" dirty="0" smtClean="0"/>
                        <a:t>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3.67405E-6 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Bunch length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2.86413549 </a:t>
                      </a:r>
                      <a:r>
                        <a:rPr lang="en-US" altLang="zh-CN" dirty="0" smtClean="0"/>
                        <a:t>mm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2.83797076 mm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55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Two methods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FLAG in new SAD version</a:t>
            </a:r>
          </a:p>
          <a:p>
            <a:r>
              <a:rPr lang="en-US" altLang="zh-CN" dirty="0" smtClean="0"/>
              <a:t>Change the closed orbit due to energy loss(for each B magnet)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6354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FLAG in new SAD version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SAD Ver.1.0.10.11k64-pre1</a:t>
            </a:r>
          </a:p>
          <a:p>
            <a:r>
              <a:rPr lang="en-US" altLang="zh-CN" dirty="0" smtClean="0"/>
              <a:t>RADCOD/EMIT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89651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Emit result comparison</a:t>
            </a:r>
            <a:endParaRPr lang="zh-CN" altLang="en-US" dirty="0"/>
          </a:p>
        </p:txBody>
      </p:sp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02598" y="1692132"/>
            <a:ext cx="4810562" cy="435133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870" y="1689245"/>
            <a:ext cx="4701088" cy="435422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915064" y="6305910"/>
            <a:ext cx="1523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NORADCOD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502106" y="6211020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RADCOD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480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beta &amp; dispersion &amp; orbit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320" y="1475116"/>
            <a:ext cx="3586084" cy="212612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2282" y="1462569"/>
            <a:ext cx="3691909" cy="218232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6706" y="1466490"/>
            <a:ext cx="3599608" cy="217567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63204" y="3955433"/>
            <a:ext cx="3690064" cy="2134816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26706" y="3955433"/>
            <a:ext cx="3635858" cy="2134815"/>
          </a:xfrm>
          <a:prstGeom prst="rect">
            <a:avLst/>
          </a:prstGeom>
        </p:spPr>
      </p:pic>
      <p:pic>
        <p:nvPicPr>
          <p:cNvPr id="13" name="内容占位符 12"/>
          <p:cNvPicPr>
            <a:picLocks noGrp="1" noChangeAspect="1"/>
          </p:cNvPicPr>
          <p:nvPr>
            <p:ph idx="1"/>
          </p:nvPr>
        </p:nvPicPr>
        <p:blipFill>
          <a:blip r:embed="rId7"/>
          <a:stretch>
            <a:fillRect/>
          </a:stretch>
        </p:blipFill>
        <p:spPr>
          <a:xfrm>
            <a:off x="399320" y="3955433"/>
            <a:ext cx="3586084" cy="2104058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9916883" y="1125190"/>
            <a:ext cx="1523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NORADCOD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0403272" y="6218850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RADCOD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370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Twiss parameters comparison</a:t>
            </a:r>
            <a:endParaRPr lang="zh-CN" altLang="en-US" dirty="0">
              <a:solidFill>
                <a:srgbClr val="7030A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3199997"/>
              </p:ext>
            </p:extLst>
          </p:nvPr>
        </p:nvGraphicFramePr>
        <p:xfrm>
          <a:off x="838200" y="1825625"/>
          <a:ext cx="10515600" cy="342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/>
                <a:gridCol w="2103120"/>
                <a:gridCol w="2103120"/>
                <a:gridCol w="2103120"/>
                <a:gridCol w="21031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NORADCOD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RADCOD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μ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zh-CN" altLang="en-US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0.0800001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0.0809842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μ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y</a:t>
                      </a:r>
                      <a:endParaRPr lang="zh-CN" altLang="en-US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0.2200000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0.2189670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β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*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0.219915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0.219713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β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y</a:t>
                      </a:r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*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0.001000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0.001081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ε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zh-CN" altLang="en-US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2.15121nm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5.2697nm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ε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z</a:t>
                      </a:r>
                      <a:endParaRPr lang="zh-CN" altLang="en-US" baseline="-2500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3.38423E-6 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3.67405E-6 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Bunch length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2.53716622 mm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2.83797076 mm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686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ExternalMap</a:t>
            </a:r>
            <a:r>
              <a:rPr lang="en-US" altLang="zh-CN" dirty="0" smtClean="0"/>
              <a:t>(EMIT)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>
                    <a:latin typeface="华文新魏" panose="02010800040101010101" pitchFamily="2" charset="-122"/>
                    <a:ea typeface="华文新魏" panose="02010800040101010101" pitchFamily="2" charset="-122"/>
                  </a:rPr>
                  <a:t>cod+{0,-dpx,0,0,0,-delta}</a:t>
                </a:r>
              </a:p>
              <a:p>
                <a:pPr marL="0" indent="0">
                  <a:buNone/>
                </a:pPr>
                <a:r>
                  <a:rPr lang="en-US" altLang="zh-CN" dirty="0">
                    <a:latin typeface="华文新魏" panose="02010800040101010101" pitchFamily="2" charset="-122"/>
                    <a:ea typeface="华文新魏" panose="02010800040101010101" pitchFamily="2" charset="-122"/>
                  </a:rPr>
                  <a:t>	</a:t>
                </a:r>
                <a:endParaRPr lang="en-US" altLang="zh-CN" dirty="0" smtClean="0">
                  <a:latin typeface="华文新魏" panose="02010800040101010101" pitchFamily="2" charset="-122"/>
                  <a:ea typeface="华文新魏" panose="02010800040101010101" pitchFamily="2" charset="-122"/>
                </a:endParaRPr>
              </a:p>
              <a:p>
                <a:pPr marL="0" indent="0">
                  <a:buNone/>
                </a:pPr>
                <a:r>
                  <a:rPr lang="en-US" altLang="zh-CN">
                    <a:latin typeface="华文新魏" panose="02010800040101010101" pitchFamily="2" charset="-122"/>
                    <a:ea typeface="华文新魏" panose="02010800040101010101" pitchFamily="2" charset="-122"/>
                  </a:rPr>
                  <a:t>	</a:t>
                </a:r>
                <a:r>
                  <a:rPr lang="en-US" altLang="zh-CN" smtClean="0">
                    <a:latin typeface="华文新魏" panose="02010800040101010101" pitchFamily="2" charset="-122"/>
                    <a:ea typeface="华文新魏" panose="02010800040101010101" pitchFamily="2" charset="-122"/>
                  </a:rPr>
                  <a:t> </a:t>
                </a:r>
                <a:r>
                  <a:rPr lang="en-US" altLang="zh-CN" dirty="0" smtClean="0">
                    <a:latin typeface="华文新魏" panose="02010800040101010101" pitchFamily="2" charset="-122"/>
                    <a:ea typeface="华文新魏" panose="02010800040101010101" pitchFamily="2" charset="-122"/>
                  </a:rPr>
                  <a:t>delta = 24.33024*ANGLE^2/L;</a:t>
                </a:r>
              </a:p>
              <a:p>
                <a:pPr marL="0" indent="0">
                  <a:buNone/>
                </a:pPr>
                <a:r>
                  <a:rPr lang="en-US" altLang="zh-CN" dirty="0">
                    <a:latin typeface="华文新魏" panose="02010800040101010101" pitchFamily="2" charset="-122"/>
                    <a:ea typeface="华文新魏" panose="02010800040101010101" pitchFamily="2" charset="-122"/>
                  </a:rPr>
                  <a:t>	</a:t>
                </a:r>
                <a:r>
                  <a:rPr lang="en-US" altLang="zh-CN" dirty="0" smtClean="0">
                    <a:latin typeface="华文新魏" panose="02010800040101010101" pitchFamily="2" charset="-122"/>
                    <a:ea typeface="华文新魏" panose="02010800040101010101" pitchFamily="2" charset="-122"/>
                  </a:rPr>
                  <a:t> </a:t>
                </a:r>
                <a:r>
                  <a:rPr lang="en-US" altLang="zh-CN" dirty="0" err="1" smtClean="0">
                    <a:latin typeface="华文新魏" panose="02010800040101010101" pitchFamily="2" charset="-122"/>
                    <a:ea typeface="华文新魏" panose="02010800040101010101" pitchFamily="2" charset="-122"/>
                  </a:rPr>
                  <a:t>dpx</a:t>
                </a:r>
                <a:r>
                  <a:rPr lang="en-US" altLang="zh-CN" dirty="0" smtClean="0">
                    <a:latin typeface="华文新魏" panose="02010800040101010101" pitchFamily="2" charset="-122"/>
                    <a:ea typeface="华文新魏" panose="02010800040101010101" pitchFamily="2" charset="-122"/>
                  </a:rPr>
                  <a:t>   = delta*ANGLE;</a:t>
                </a:r>
              </a:p>
              <a:p>
                <a:pPr marL="0" indent="0">
                  <a:buNone/>
                </a:pPr>
                <a:endParaRPr lang="en-US" altLang="zh-CN" dirty="0" smtClean="0">
                  <a:latin typeface="华文新魏" panose="02010800040101010101" pitchFamily="2" charset="-122"/>
                  <a:ea typeface="华文新魏" panose="02010800040101010101" pitchFamily="2" charset="-122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华文新魏" panose="02010800040101010101" pitchFamily="2" charset="-122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华文新魏" panose="02010800040101010101" pitchFamily="2" charset="-122"/>
                          </a:rPr>
                          <m:t>𝑈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华文新魏" panose="02010800040101010101" pitchFamily="2" charset="-122"/>
                          </a:rPr>
                          <m:t>0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  <a:ea typeface="华文新魏" panose="02010800040101010101" pitchFamily="2" charset="-122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华文新魏" panose="02010800040101010101" pitchFamily="2" charset="-122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华文新魏" panose="02010800040101010101" pitchFamily="2" charset="-122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华文新魏" panose="02010800040101010101" pitchFamily="2" charset="-122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华文新魏" panose="02010800040101010101" pitchFamily="2" charset="-122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华文新魏" panose="02010800040101010101" pitchFamily="2" charset="-122"/>
                          </a:rPr>
                          <m:t>6</m:t>
                        </m:r>
                        <m:r>
                          <a:rPr lang="zh-CN" altLang="en-US" b="0" i="1" smtClean="0">
                            <a:latin typeface="Cambria Math" panose="02040503050406030204" pitchFamily="18" charset="0"/>
                            <a:ea typeface="华文新魏" panose="02010800040101010101" pitchFamily="2" charset="-122"/>
                          </a:rPr>
                          <m:t>𝜋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华文新魏" panose="02010800040101010101" pitchFamily="2" charset="-122"/>
                              </a:rPr>
                            </m:ctrlPr>
                          </m:sSubPr>
                          <m:e>
                            <m:r>
                              <a:rPr lang="zh-CN" altLang="en-US" b="0" i="1" smtClean="0">
                                <a:latin typeface="Cambria Math" panose="02040503050406030204" pitchFamily="18" charset="0"/>
                                <a:ea typeface="华文新魏" panose="02010800040101010101" pitchFamily="2" charset="-122"/>
                              </a:rPr>
                              <m:t>𝜀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华文新魏" panose="02010800040101010101" pitchFamily="2" charset="-122"/>
                              </a:rPr>
                              <m:t>0</m:t>
                            </m:r>
                          </m:sub>
                        </m:sSub>
                      </m:den>
                    </m:f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华文新魏" panose="02010800040101010101" pitchFamily="2" charset="-122"/>
                          </a:rPr>
                        </m:ctrlPr>
                      </m:sSupPr>
                      <m:e>
                        <m:r>
                          <a:rPr lang="zh-CN" altLang="en-US" b="0" i="1" smtClean="0">
                            <a:latin typeface="Cambria Math" panose="02040503050406030204" pitchFamily="18" charset="0"/>
                            <a:ea typeface="华文新魏" panose="02010800040101010101" pitchFamily="2" charset="-122"/>
                          </a:rPr>
                          <m:t>𝛽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华文新魏" panose="02010800040101010101" pitchFamily="2" charset="-122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华文新魏" panose="02010800040101010101" pitchFamily="2" charset="-122"/>
                          </a:rPr>
                        </m:ctrlPr>
                      </m:sSupPr>
                      <m:e>
                        <m:r>
                          <a:rPr lang="zh-CN" altLang="en-US" b="0" i="1" smtClean="0">
                            <a:latin typeface="Cambria Math" panose="02040503050406030204" pitchFamily="18" charset="0"/>
                            <a:ea typeface="华文新魏" panose="02010800040101010101" pitchFamily="2" charset="-122"/>
                          </a:rPr>
                          <m:t>𝛾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华文新魏" panose="02010800040101010101" pitchFamily="2" charset="-122"/>
                          </a:rPr>
                          <m:t>4</m:t>
                        </m:r>
                      </m:sup>
                    </m:sSup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华文新魏" panose="02010800040101010101" pitchFamily="2" charset="-122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华文新魏" panose="02010800040101010101" pitchFamily="2" charset="-122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华文新魏" panose="02010800040101010101" pitchFamily="2" charset="-122"/>
                              </a:rPr>
                              <m:t>𝑑𝑧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  <a:ea typeface="华文新魏" panose="02010800040101010101" pitchFamily="2" charset="-122"/>
                                  </a:rPr>
                                </m:ctrlPr>
                              </m:sSupPr>
                              <m:e>
                                <m:r>
                                  <a:rPr lang="zh-CN" altLang="en-US" b="0" i="1" smtClean="0">
                                    <a:latin typeface="Cambria Math" panose="02040503050406030204" pitchFamily="18" charset="0"/>
                                    <a:ea typeface="华文新魏" panose="02010800040101010101" pitchFamily="2" charset="-122"/>
                                  </a:rPr>
                                  <m:t>𝜌</m:t>
                                </m:r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  <a:ea typeface="华文新魏" panose="02010800040101010101" pitchFamily="2" charset="-122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r>
                  <a:rPr lang="en-US" altLang="zh-CN" dirty="0" smtClean="0">
                    <a:latin typeface="华文新魏" panose="02010800040101010101" pitchFamily="2" charset="-122"/>
                    <a:ea typeface="华文新魏" panose="02010800040101010101" pitchFamily="2" charset="-122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华文新魏" panose="02010800040101010101" pitchFamily="2" charset="-122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华文新魏" panose="02010800040101010101" pitchFamily="2" charset="-122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华文新魏" panose="02010800040101010101" pitchFamily="2" charset="-122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华文新魏" panose="02010800040101010101" pitchFamily="2" charset="-122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华文新魏" panose="02010800040101010101" pitchFamily="2" charset="-122"/>
                          </a:rPr>
                          <m:t>6</m:t>
                        </m:r>
                        <m:r>
                          <a:rPr lang="zh-CN" altLang="en-US" b="0" i="1" smtClean="0">
                            <a:latin typeface="Cambria Math" panose="02040503050406030204" pitchFamily="18" charset="0"/>
                            <a:ea typeface="华文新魏" panose="02010800040101010101" pitchFamily="2" charset="-122"/>
                          </a:rPr>
                          <m:t>𝜋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华文新魏" panose="02010800040101010101" pitchFamily="2" charset="-122"/>
                              </a:rPr>
                            </m:ctrlPr>
                          </m:sSubPr>
                          <m:e>
                            <m:r>
                              <a:rPr lang="zh-CN" altLang="en-US" b="0" i="1" smtClean="0">
                                <a:latin typeface="Cambria Math" panose="02040503050406030204" pitchFamily="18" charset="0"/>
                                <a:ea typeface="华文新魏" panose="02010800040101010101" pitchFamily="2" charset="-122"/>
                              </a:rPr>
                              <m:t>𝜀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华文新魏" panose="02010800040101010101" pitchFamily="2" charset="-122"/>
                              </a:rPr>
                              <m:t>0</m:t>
                            </m:r>
                          </m:sub>
                        </m:sSub>
                      </m:den>
                    </m:f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华文新魏" panose="02010800040101010101" pitchFamily="2" charset="-122"/>
                          </a:rPr>
                        </m:ctrlPr>
                      </m:sSupPr>
                      <m:e>
                        <m:r>
                          <a:rPr lang="zh-CN" altLang="en-US" b="0" i="1" smtClean="0">
                            <a:latin typeface="Cambria Math" panose="02040503050406030204" pitchFamily="18" charset="0"/>
                            <a:ea typeface="华文新魏" panose="02010800040101010101" pitchFamily="2" charset="-122"/>
                          </a:rPr>
                          <m:t>𝛽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华文新魏" panose="02010800040101010101" pitchFamily="2" charset="-122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华文新魏" panose="02010800040101010101" pitchFamily="2" charset="-122"/>
                          </a:rPr>
                        </m:ctrlPr>
                      </m:sSupPr>
                      <m:e>
                        <m:r>
                          <a:rPr lang="zh-CN" altLang="en-US" b="0" i="1" smtClean="0">
                            <a:latin typeface="Cambria Math" panose="02040503050406030204" pitchFamily="18" charset="0"/>
                            <a:ea typeface="华文新魏" panose="02010800040101010101" pitchFamily="2" charset="-122"/>
                          </a:rPr>
                          <m:t>𝛾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华文新魏" panose="02010800040101010101" pitchFamily="2" charset="-122"/>
                          </a:rPr>
                          <m:t>4</m:t>
                        </m:r>
                      </m:sup>
                    </m:sSup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华文新魏" panose="02010800040101010101" pitchFamily="2" charset="-122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华文新魏" panose="02010800040101010101" pitchFamily="2" charset="-122"/>
                              </a:rPr>
                            </m:ctrlPr>
                          </m:sSupPr>
                          <m:e>
                            <m:r>
                              <a:rPr lang="zh-CN" altLang="en-US" b="0" i="1" smtClean="0">
                                <a:latin typeface="Cambria Math" panose="02040503050406030204" pitchFamily="18" charset="0"/>
                                <a:ea typeface="华文新魏" panose="02010800040101010101" pitchFamily="2" charset="-122"/>
                              </a:rPr>
                              <m:t>𝜃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华文新魏" panose="02010800040101010101" pitchFamily="2" charset="-122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华文新魏" panose="02010800040101010101" pitchFamily="2" charset="-122"/>
                          </a:rPr>
                          <m:t>𝐿</m:t>
                        </m:r>
                      </m:den>
                    </m:f>
                  </m:oMath>
                </a14:m>
                <a:endParaRPr lang="en-US" altLang="zh-CN" dirty="0" smtClean="0">
                  <a:latin typeface="华文新魏" panose="02010800040101010101" pitchFamily="2" charset="-122"/>
                  <a:ea typeface="华文新魏" panose="02010800040101010101" pitchFamily="2" charset="-122"/>
                </a:endParaRPr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1492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Emit result comparison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728" y="1599338"/>
            <a:ext cx="4840676" cy="4351338"/>
          </a:xfrm>
          <a:prstGeom prst="rect">
            <a:avLst/>
          </a:prstGeom>
        </p:spPr>
      </p:pic>
      <p:pic>
        <p:nvPicPr>
          <p:cNvPr id="6" name="内容占位符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838696" y="1599338"/>
            <a:ext cx="4810562" cy="4351338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958196" y="6245525"/>
            <a:ext cx="1231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Energy loss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7855789" y="6181629"/>
            <a:ext cx="1001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RADCOD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63257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eta &amp; dispersion &amp; orbit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2847" y="1887689"/>
            <a:ext cx="3526638" cy="203870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1231" y="1887688"/>
            <a:ext cx="3590258" cy="2038709"/>
          </a:xfrm>
          <a:prstGeom prst="rect">
            <a:avLst/>
          </a:prstGeom>
        </p:spPr>
      </p:pic>
      <p:pic>
        <p:nvPicPr>
          <p:cNvPr id="12" name="内容占位符 11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643724" y="1878147"/>
            <a:ext cx="3537138" cy="2048250"/>
          </a:xfrm>
          <a:prstGeom prst="rect">
            <a:avLst/>
          </a:prstGeom>
        </p:spPr>
      </p:pic>
      <p:pic>
        <p:nvPicPr>
          <p:cNvPr id="13" name="内容占位符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3724" y="4188346"/>
            <a:ext cx="3586084" cy="2104058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51231" y="4188346"/>
            <a:ext cx="3690064" cy="2134816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42848" y="4188346"/>
            <a:ext cx="3583474" cy="2104058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10122309" y="1452330"/>
            <a:ext cx="1231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Energy loss</a:t>
            </a:r>
            <a:endParaRPr lang="zh-CN" altLang="en-US" dirty="0"/>
          </a:p>
        </p:txBody>
      </p:sp>
      <p:sp>
        <p:nvSpPr>
          <p:cNvPr id="17" name="文本框 16"/>
          <p:cNvSpPr txBox="1"/>
          <p:nvPr/>
        </p:nvSpPr>
        <p:spPr>
          <a:xfrm>
            <a:off x="10417835" y="6369686"/>
            <a:ext cx="1001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RADCOD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59969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153</Words>
  <Application>Microsoft Office PowerPoint</Application>
  <PresentationFormat>宽屏</PresentationFormat>
  <Paragraphs>75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华文新魏</vt:lpstr>
      <vt:lpstr>宋体</vt:lpstr>
      <vt:lpstr>Arial</vt:lpstr>
      <vt:lpstr>Calibri</vt:lpstr>
      <vt:lpstr>Calibri Light</vt:lpstr>
      <vt:lpstr>Cambria Math</vt:lpstr>
      <vt:lpstr>Times New Roman</vt:lpstr>
      <vt:lpstr>Office 主题</vt:lpstr>
      <vt:lpstr>Sawtooth calculation in CEPC-PDR</vt:lpstr>
      <vt:lpstr>Two methods</vt:lpstr>
      <vt:lpstr>FLAG in new SAD version</vt:lpstr>
      <vt:lpstr>Emit result comparison</vt:lpstr>
      <vt:lpstr>beta &amp; dispersion &amp; orbit</vt:lpstr>
      <vt:lpstr>Twiss parameters comparison</vt:lpstr>
      <vt:lpstr>ExternalMap(EMIT)</vt:lpstr>
      <vt:lpstr>Emit result comparison</vt:lpstr>
      <vt:lpstr>beta &amp; dispersion &amp; orbit</vt:lpstr>
      <vt:lpstr>Twiss parameters comparison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wujin</dc:creator>
  <cp:lastModifiedBy>wujin</cp:lastModifiedBy>
  <cp:revision>16</cp:revision>
  <dcterms:created xsi:type="dcterms:W3CDTF">2016-12-01T14:35:44Z</dcterms:created>
  <dcterms:modified xsi:type="dcterms:W3CDTF">2016-12-01T16:46:14Z</dcterms:modified>
</cp:coreProperties>
</file>