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59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8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7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9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7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51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03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7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0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3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31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EC976-BAEB-4578-955E-3B8280216F36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F5F75-C275-48B0-8848-0D11704D0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MODE </a:t>
            </a:r>
            <a:r>
              <a:rPr lang="zh-CN" altLang="en-US" dirty="0" smtClean="0"/>
              <a:t>在 </a:t>
            </a:r>
            <a:r>
              <a:rPr lang="en-US" altLang="zh-CN" dirty="0" err="1" smtClean="0"/>
              <a:t>hepjob</a:t>
            </a:r>
            <a:r>
              <a:rPr lang="en-US" altLang="zh-CN" dirty="0" smtClean="0"/>
              <a:t> </a:t>
            </a:r>
            <a:r>
              <a:rPr lang="zh-CN" altLang="en-US" dirty="0" smtClean="0"/>
              <a:t>上运行的问题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张 源 （</a:t>
            </a:r>
            <a:r>
              <a:rPr lang="en-US" altLang="zh-CN" dirty="0" smtClean="0"/>
              <a:t>zhangy@ihep.ac.cn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加速器</a:t>
            </a:r>
            <a:r>
              <a:rPr lang="zh-CN" altLang="en-US" dirty="0" smtClean="0"/>
              <a:t>中心</a:t>
            </a:r>
            <a:endParaRPr lang="en-US" altLang="zh-CN" dirty="0" smtClean="0"/>
          </a:p>
          <a:p>
            <a:r>
              <a:rPr lang="en-US" altLang="zh-CN" dirty="0" smtClean="0"/>
              <a:t>2016-11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40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2016-11-14 </a:t>
            </a:r>
            <a:r>
              <a:rPr lang="zh-CN" altLang="en-US" dirty="0"/>
              <a:t>讨论后的测试</a:t>
            </a:r>
            <a:r>
              <a:rPr lang="zh-CN" altLang="en-US" dirty="0" smtClean="0"/>
              <a:t>小结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任务式。</a:t>
            </a:r>
            <a:r>
              <a:rPr lang="zh-CN" altLang="en-US" dirty="0"/>
              <a:t>计算资源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cepcmpi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每个</a:t>
            </a:r>
            <a:r>
              <a:rPr lang="zh-CN" altLang="en-US" dirty="0" smtClean="0"/>
              <a:t>任务</a:t>
            </a:r>
            <a:r>
              <a:rPr lang="en-US" altLang="zh-CN" dirty="0" smtClean="0"/>
              <a:t>80</a:t>
            </a:r>
            <a:r>
              <a:rPr lang="zh-CN" altLang="en-US" dirty="0"/>
              <a:t>个进程</a:t>
            </a:r>
            <a:endParaRPr lang="en-US" altLang="zh-CN" dirty="0"/>
          </a:p>
          <a:p>
            <a:r>
              <a:rPr lang="zh-CN" altLang="en-US" dirty="0"/>
              <a:t>文件系统 </a:t>
            </a:r>
            <a:endParaRPr lang="en-US" altLang="zh-CN" dirty="0"/>
          </a:p>
          <a:p>
            <a:pPr lvl="1"/>
            <a:r>
              <a:rPr lang="en-US" altLang="zh-CN" dirty="0"/>
              <a:t>/</a:t>
            </a:r>
            <a:r>
              <a:rPr lang="en-US" altLang="zh-CN" dirty="0" err="1" smtClean="0"/>
              <a:t>cefs</a:t>
            </a:r>
            <a:r>
              <a:rPr lang="en-US" altLang="zh-CN" dirty="0" smtClean="0"/>
              <a:t>/CEPCMPI/</a:t>
            </a:r>
            <a:r>
              <a:rPr lang="en-US" altLang="zh-CN" dirty="0" err="1" smtClean="0"/>
              <a:t>zhangyuan</a:t>
            </a:r>
            <a:r>
              <a:rPr lang="en-US" altLang="zh-CN" dirty="0" smtClean="0"/>
              <a:t>/test-mode3-accap</a:t>
            </a:r>
            <a:r>
              <a:rPr lang="zh-CN" altLang="en-US" dirty="0" smtClean="0"/>
              <a:t>（可能是文件系统空间上限？）</a:t>
            </a:r>
            <a:endParaRPr lang="en-US" altLang="zh-CN" dirty="0"/>
          </a:p>
          <a:p>
            <a:pPr lvl="1"/>
            <a:r>
              <a:rPr lang="en-US" altLang="zh-CN" dirty="0" smtClean="0"/>
              <a:t>/</a:t>
            </a:r>
            <a:r>
              <a:rPr lang="en-US" altLang="zh-CN" dirty="0" err="1"/>
              <a:t>scratchfs</a:t>
            </a:r>
            <a:r>
              <a:rPr lang="en-US" altLang="zh-CN" dirty="0"/>
              <a:t>/</a:t>
            </a:r>
            <a:r>
              <a:rPr lang="en-US" altLang="zh-CN" dirty="0" err="1"/>
              <a:t>csns</a:t>
            </a:r>
            <a:r>
              <a:rPr lang="en-US" altLang="zh-CN" dirty="0"/>
              <a:t>/</a:t>
            </a:r>
            <a:r>
              <a:rPr lang="en-US" altLang="zh-CN" dirty="0" err="1"/>
              <a:t>zhangyuan</a:t>
            </a:r>
            <a:r>
              <a:rPr lang="en-US" altLang="zh-CN" dirty="0"/>
              <a:t>/test-mode3-accap</a:t>
            </a:r>
          </a:p>
          <a:p>
            <a:r>
              <a:rPr lang="zh-CN" altLang="en-US" dirty="0"/>
              <a:t>任务执行情况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 smtClean="0"/>
              <a:t>执行</a:t>
            </a:r>
            <a:r>
              <a:rPr lang="zh-CN" altLang="en-US" dirty="0"/>
              <a:t>超过 </a:t>
            </a:r>
            <a:r>
              <a:rPr lang="en-US" altLang="zh-CN" dirty="0" smtClean="0"/>
              <a:t>72 </a:t>
            </a:r>
            <a:r>
              <a:rPr lang="zh-CN" altLang="en-US" dirty="0"/>
              <a:t>小时</a:t>
            </a:r>
            <a:r>
              <a:rPr lang="zh-CN" altLang="en-US" dirty="0" smtClean="0"/>
              <a:t>，因故中断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备注：之前的测试，这几个文件系统的任务执行时间，一般 </a:t>
            </a:r>
            <a:r>
              <a:rPr lang="en-US" altLang="zh-CN" dirty="0"/>
              <a:t>&lt; 6hr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原因？？</a:t>
            </a:r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31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2016-11-14 </a:t>
            </a:r>
            <a:r>
              <a:rPr lang="zh-CN" altLang="en-US" dirty="0"/>
              <a:t>讨论后的测试小结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任务式，</a:t>
            </a:r>
            <a:r>
              <a:rPr lang="en-US" altLang="zh-CN" dirty="0" err="1" smtClean="0"/>
              <a:t>cefs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的故障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4936" t="15633" r="2134" b="28213"/>
          <a:stretch/>
        </p:blipFill>
        <p:spPr>
          <a:xfrm>
            <a:off x="1493754" y="2356549"/>
            <a:ext cx="9204492" cy="4315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132" y="2399118"/>
            <a:ext cx="207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.err 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285523" y="5686020"/>
            <a:ext cx="2489703" cy="334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3099" y="4947356"/>
            <a:ext cx="1050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Unlink error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文件没有正常删除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310266" y="1721755"/>
            <a:ext cx="282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11-21 </a:t>
            </a:r>
            <a:r>
              <a:rPr lang="zh-CN" altLang="en-US" dirty="0" smtClean="0"/>
              <a:t>日，</a:t>
            </a:r>
            <a:r>
              <a:rPr lang="en-US" altLang="zh-CN" dirty="0" smtClean="0"/>
              <a:t>~ </a:t>
            </a:r>
            <a:r>
              <a:rPr lang="zh-CN" altLang="en-US" dirty="0" smtClean="0"/>
              <a:t>上午 </a:t>
            </a:r>
            <a:r>
              <a:rPr lang="en-US" altLang="zh-CN" dirty="0" smtClean="0"/>
              <a:t>9:00 </a:t>
            </a:r>
            <a:r>
              <a:rPr lang="zh-CN" altLang="en-US" dirty="0" smtClean="0"/>
              <a:t>出错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259853" y="504304"/>
            <a:ext cx="2350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.out </a:t>
            </a:r>
            <a:r>
              <a:rPr lang="zh-CN" altLang="en-US" dirty="0" smtClean="0"/>
              <a:t>文件：</a:t>
            </a:r>
            <a:endParaRPr lang="en-US" altLang="zh-CN" dirty="0" smtClean="0"/>
          </a:p>
          <a:p>
            <a:r>
              <a:rPr lang="zh-CN" altLang="en-US" dirty="0" smtClean="0"/>
              <a:t>无法创建临时文件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53" y="1281699"/>
            <a:ext cx="2619048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2016-11-14 </a:t>
            </a:r>
            <a:r>
              <a:rPr lang="zh-CN" altLang="en-US" dirty="0"/>
              <a:t>讨论后的测试小结</a:t>
            </a:r>
            <a:r>
              <a:rPr lang="en-US" altLang="zh-CN" dirty="0" smtClean="0"/>
              <a:t>(4)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任务式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scratchfs</a:t>
            </a:r>
            <a:r>
              <a:rPr lang="en-US" altLang="zh-CN" dirty="0" smtClean="0"/>
              <a:t> </a:t>
            </a:r>
            <a:r>
              <a:rPr lang="zh-CN" altLang="en-US" dirty="0"/>
              <a:t>的</a:t>
            </a:r>
            <a:r>
              <a:rPr lang="zh-CN" altLang="en-US" dirty="0" smtClean="0"/>
              <a:t>故障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59375" y="1573491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11-20 </a:t>
            </a:r>
            <a:r>
              <a:rPr lang="zh-CN" altLang="en-US" dirty="0"/>
              <a:t>日，</a:t>
            </a:r>
            <a:r>
              <a:rPr lang="en-US" altLang="zh-CN" dirty="0" smtClean="0"/>
              <a:t>~ 18:00 </a:t>
            </a:r>
            <a:r>
              <a:rPr lang="zh-CN" altLang="en-US" dirty="0"/>
              <a:t>出错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914" t="15722" r="26996" b="27410"/>
          <a:stretch/>
        </p:blipFill>
        <p:spPr>
          <a:xfrm>
            <a:off x="1194990" y="2487272"/>
            <a:ext cx="7140302" cy="43707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38584" y="3598228"/>
            <a:ext cx="29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没有出错信息。</a:t>
            </a:r>
            <a:endParaRPr lang="en-US" altLang="zh-CN" dirty="0" smtClean="0"/>
          </a:p>
          <a:p>
            <a:r>
              <a:rPr lang="zh-CN" altLang="en-US" dirty="0" smtClean="0"/>
              <a:t>显示最后创建的临时文件，没有写入内容。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195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计算中心的反馈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</a:t>
            </a:r>
            <a:r>
              <a:rPr lang="zh-CN" altLang="en-US" dirty="0"/>
              <a:t>，</a:t>
            </a:r>
            <a:r>
              <a:rPr lang="en-US" altLang="zh-CN" dirty="0"/>
              <a:t>21</a:t>
            </a:r>
            <a:r>
              <a:rPr lang="zh-CN" altLang="en-US" dirty="0"/>
              <a:t>日</a:t>
            </a:r>
            <a:r>
              <a:rPr lang="zh-CN" altLang="en-US" dirty="0" smtClean="0"/>
              <a:t>，这两天</a:t>
            </a:r>
            <a:r>
              <a:rPr lang="zh-CN" altLang="en-US" dirty="0"/>
              <a:t>的测试 中断和</a:t>
            </a:r>
            <a:r>
              <a:rPr lang="en-US" altLang="zh-CN" dirty="0" err="1"/>
              <a:t>scratchfs</a:t>
            </a:r>
            <a:r>
              <a:rPr lang="zh-CN" altLang="en-US" dirty="0"/>
              <a:t>自己有关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err="1"/>
              <a:t>cefs</a:t>
            </a:r>
            <a:r>
              <a:rPr lang="zh-CN" altLang="en-US" dirty="0"/>
              <a:t>的事情有点点不一样。原来他们空间特别紧张，对用户限制很严格 。文件不能保存超过几天吧。。然后搞得用户没事就不停</a:t>
            </a:r>
            <a:r>
              <a:rPr lang="en-US" altLang="zh-CN" dirty="0"/>
              <a:t>touch</a:t>
            </a:r>
            <a:r>
              <a:rPr lang="zh-CN" altLang="en-US" dirty="0"/>
              <a:t>文件，使得服务器内存耗尽。。不是硬件的问题，是用户自己使用方式不对的问题。 </a:t>
            </a:r>
          </a:p>
          <a:p>
            <a:r>
              <a:rPr lang="zh-CN" altLang="en-US" dirty="0"/>
              <a:t>嗯， </a:t>
            </a:r>
            <a:r>
              <a:rPr lang="en-US" altLang="zh-CN" dirty="0" err="1"/>
              <a:t>cefs</a:t>
            </a:r>
            <a:r>
              <a:rPr lang="zh-CN" altLang="en-US" dirty="0"/>
              <a:t>应该是上午才处更完毕。。。</a:t>
            </a:r>
            <a:r>
              <a:rPr lang="en-US" altLang="zh-CN" dirty="0" err="1"/>
              <a:t>scratchfs</a:t>
            </a:r>
            <a:r>
              <a:rPr lang="zh-CN" altLang="en-US" dirty="0"/>
              <a:t>是今天中午完全处理干净的。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595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11-21 </a:t>
            </a:r>
            <a:r>
              <a:rPr lang="zh-CN" altLang="en-US" dirty="0" smtClean="0"/>
              <a:t>提交的测试（任务式）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94234"/>
            <a:ext cx="10515600" cy="4782729"/>
          </a:xfrm>
        </p:spPr>
        <p:txBody>
          <a:bodyPr>
            <a:normAutofit/>
          </a:bodyPr>
          <a:lstStyle/>
          <a:p>
            <a:r>
              <a:rPr lang="zh-CN" altLang="en-US" sz="1700" dirty="0" smtClean="0"/>
              <a:t>使用 </a:t>
            </a:r>
            <a:r>
              <a:rPr lang="en-US" altLang="zh-CN" sz="1700" dirty="0" smtClean="0"/>
              <a:t>/</a:t>
            </a:r>
            <a:r>
              <a:rPr lang="en-US" altLang="zh-CN" sz="1700" dirty="0" err="1" smtClean="0"/>
              <a:t>cefs</a:t>
            </a:r>
            <a:r>
              <a:rPr lang="en-US" altLang="zh-CN" sz="1700" dirty="0" smtClean="0"/>
              <a:t>/CEPCMPI/</a:t>
            </a:r>
            <a:r>
              <a:rPr lang="en-US" altLang="zh-CN" sz="1700" dirty="0" err="1" smtClean="0"/>
              <a:t>zhangyuan</a:t>
            </a:r>
            <a:r>
              <a:rPr lang="en-US" altLang="zh-CN" sz="1700" dirty="0" smtClean="0"/>
              <a:t>/wd-pdr4-test10 </a:t>
            </a:r>
            <a:r>
              <a:rPr lang="zh-CN" altLang="en-US" sz="1700" dirty="0" smtClean="0"/>
              <a:t>，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启动时间：</a:t>
            </a:r>
            <a:r>
              <a:rPr lang="en-US" altLang="zh-CN" sz="1700" dirty="0" smtClean="0"/>
              <a:t>21</a:t>
            </a:r>
            <a:r>
              <a:rPr lang="zh-CN" altLang="en-US" sz="1700" dirty="0" smtClean="0"/>
              <a:t>日 </a:t>
            </a:r>
            <a:r>
              <a:rPr lang="en-US" altLang="zh-CN" sz="1700" dirty="0" smtClean="0"/>
              <a:t>15:30</a:t>
            </a:r>
          </a:p>
          <a:p>
            <a:pPr lvl="1"/>
            <a:r>
              <a:rPr lang="zh-CN" altLang="en-US" sz="1700" dirty="0" smtClean="0"/>
              <a:t>因故中断时间：</a:t>
            </a:r>
            <a:r>
              <a:rPr lang="en-US" altLang="zh-CN" sz="1700" dirty="0" smtClean="0"/>
              <a:t>22</a:t>
            </a:r>
            <a:r>
              <a:rPr lang="zh-CN" altLang="en-US" sz="1700" dirty="0" smtClean="0"/>
              <a:t>日 </a:t>
            </a:r>
            <a:r>
              <a:rPr lang="en-US" altLang="zh-CN" sz="1700" dirty="0" smtClean="0"/>
              <a:t>9:30~10:40</a:t>
            </a:r>
          </a:p>
          <a:p>
            <a:pPr lvl="1"/>
            <a:endParaRPr lang="en-US" altLang="zh-CN" sz="1700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sz="1600" dirty="0" smtClean="0"/>
              <a:t>使用 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scratchfs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csns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zhangyuan</a:t>
            </a:r>
            <a:r>
              <a:rPr lang="en-US" altLang="zh-CN" sz="1600" dirty="0" smtClean="0"/>
              <a:t>/test-mode3-cepcmpi/wd-pdr4-test11</a:t>
            </a:r>
          </a:p>
          <a:p>
            <a:pPr lvl="1"/>
            <a:r>
              <a:rPr lang="zh-CN" altLang="en-US" sz="1600" dirty="0"/>
              <a:t>启动时间：</a:t>
            </a:r>
            <a:r>
              <a:rPr lang="en-US" altLang="zh-CN" sz="1600" dirty="0" smtClean="0"/>
              <a:t>21</a:t>
            </a:r>
            <a:r>
              <a:rPr lang="zh-CN" altLang="en-US" sz="1600" dirty="0" smtClean="0"/>
              <a:t>日 </a:t>
            </a:r>
            <a:r>
              <a:rPr lang="en-US" altLang="zh-CN" sz="1600" dirty="0" smtClean="0"/>
              <a:t>17:00</a:t>
            </a:r>
          </a:p>
          <a:p>
            <a:pPr lvl="1"/>
            <a:r>
              <a:rPr lang="zh-CN" altLang="en-US" sz="1600" dirty="0"/>
              <a:t>因故中断时间：</a:t>
            </a:r>
            <a:r>
              <a:rPr lang="en-US" altLang="zh-CN" sz="1600" dirty="0" smtClean="0"/>
              <a:t>26</a:t>
            </a:r>
            <a:r>
              <a:rPr lang="zh-CN" altLang="en-US" sz="1600" dirty="0" smtClean="0"/>
              <a:t>日 </a:t>
            </a:r>
            <a:r>
              <a:rPr lang="en-US" altLang="zh-CN" sz="1600" dirty="0" smtClean="0"/>
              <a:t>20:45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12"/>
          <a:stretch/>
        </p:blipFill>
        <p:spPr>
          <a:xfrm>
            <a:off x="1620570" y="2284828"/>
            <a:ext cx="8130012" cy="1800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570" y="5075865"/>
            <a:ext cx="6942857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11-23 </a:t>
            </a:r>
            <a:r>
              <a:rPr lang="zh-CN" altLang="en-US" dirty="0" smtClean="0"/>
              <a:t>提交的任务（</a:t>
            </a:r>
            <a:r>
              <a:rPr lang="en-US" altLang="zh-CN" dirty="0" err="1" smtClean="0"/>
              <a:t>scratchfs</a:t>
            </a:r>
            <a:r>
              <a:rPr lang="zh-CN" altLang="en-US" dirty="0" smtClean="0"/>
              <a:t>，使用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cefs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Mode</a:t>
            </a:r>
            <a:r>
              <a:rPr lang="zh-CN" altLang="en-US" dirty="0" smtClean="0"/>
              <a:t>复制）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/</a:t>
            </a:r>
            <a:r>
              <a:rPr lang="en-US" altLang="zh-CN" dirty="0" err="1" smtClean="0"/>
              <a:t>scratchfs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csns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zhangyuan</a:t>
            </a:r>
            <a:r>
              <a:rPr lang="en-US" altLang="zh-CN" dirty="0" smtClean="0"/>
              <a:t>/wd-pdr4-test10/</a:t>
            </a:r>
          </a:p>
          <a:p>
            <a:pPr lvl="1"/>
            <a:r>
              <a:rPr lang="zh-CN" altLang="en-US" sz="1700" dirty="0"/>
              <a:t>启动时间：</a:t>
            </a:r>
            <a:r>
              <a:rPr lang="en-US" altLang="zh-CN" sz="1700" dirty="0" smtClean="0"/>
              <a:t>23</a:t>
            </a:r>
            <a:r>
              <a:rPr lang="zh-CN" altLang="en-US" sz="1700" dirty="0" smtClean="0"/>
              <a:t>日 </a:t>
            </a:r>
            <a:r>
              <a:rPr lang="en-US" altLang="zh-CN" sz="1700" dirty="0" smtClean="0"/>
              <a:t>11:00</a:t>
            </a:r>
            <a:endParaRPr lang="en-US" altLang="zh-CN" sz="1700" dirty="0"/>
          </a:p>
          <a:p>
            <a:pPr lvl="1"/>
            <a:r>
              <a:rPr lang="zh-CN" altLang="en-US" sz="1700" dirty="0"/>
              <a:t>因故中断时间：</a:t>
            </a:r>
            <a:r>
              <a:rPr lang="en-US" altLang="zh-CN" sz="1700" dirty="0" smtClean="0"/>
              <a:t>27</a:t>
            </a:r>
            <a:r>
              <a:rPr lang="zh-CN" altLang="en-US" sz="1700" dirty="0" smtClean="0"/>
              <a:t>日 </a:t>
            </a:r>
            <a:r>
              <a:rPr lang="en-US" altLang="zh-CN" sz="1700" dirty="0" smtClean="0"/>
              <a:t>14:35</a:t>
            </a:r>
            <a:endParaRPr lang="en-US" altLang="zh-CN" sz="1700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/</a:t>
            </a:r>
            <a:r>
              <a:rPr lang="en-US" altLang="zh-CN" dirty="0" err="1" smtClean="0"/>
              <a:t>scratchfs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csns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zhangyuan</a:t>
            </a:r>
            <a:r>
              <a:rPr lang="en-US" altLang="zh-CN" dirty="0" smtClean="0"/>
              <a:t>/wd-pdr4-test11/</a:t>
            </a:r>
          </a:p>
          <a:p>
            <a:pPr lvl="1"/>
            <a:r>
              <a:rPr lang="zh-CN" altLang="en-US" sz="1700" dirty="0"/>
              <a:t>启动时间：</a:t>
            </a:r>
            <a:r>
              <a:rPr lang="en-US" altLang="zh-CN" sz="1700" dirty="0"/>
              <a:t>23</a:t>
            </a:r>
            <a:r>
              <a:rPr lang="zh-CN" altLang="en-US" sz="1700" dirty="0"/>
              <a:t>日 </a:t>
            </a:r>
            <a:r>
              <a:rPr lang="en-US" altLang="zh-CN" sz="1700" dirty="0" smtClean="0"/>
              <a:t>10:54</a:t>
            </a:r>
            <a:endParaRPr lang="en-US" altLang="zh-CN" sz="1700" dirty="0"/>
          </a:p>
          <a:p>
            <a:pPr lvl="1"/>
            <a:r>
              <a:rPr lang="zh-CN" altLang="en-US" sz="1700" dirty="0"/>
              <a:t>因故中断时间：</a:t>
            </a:r>
            <a:r>
              <a:rPr lang="en-US" altLang="zh-CN" sz="1700" dirty="0"/>
              <a:t>27</a:t>
            </a:r>
            <a:r>
              <a:rPr lang="zh-CN" altLang="en-US" sz="1700" dirty="0"/>
              <a:t>日 </a:t>
            </a:r>
            <a:r>
              <a:rPr lang="en-US" altLang="zh-CN" sz="1700" dirty="0" smtClean="0"/>
              <a:t>14:47</a:t>
            </a:r>
            <a:endParaRPr lang="en-US" altLang="zh-CN" sz="17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0" y="2874268"/>
            <a:ext cx="6914286" cy="12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60" y="4996246"/>
            <a:ext cx="6961905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几个月前，</a:t>
            </a:r>
            <a:r>
              <a:rPr lang="en-US" altLang="zh-CN" dirty="0" smtClean="0"/>
              <a:t>Mode</a:t>
            </a:r>
            <a:r>
              <a:rPr lang="zh-CN" altLang="en-US" dirty="0" smtClean="0"/>
              <a:t>在</a:t>
            </a:r>
            <a:r>
              <a:rPr lang="en-US" altLang="zh-CN" dirty="0" err="1" smtClean="0"/>
              <a:t>hepjob</a:t>
            </a:r>
            <a:r>
              <a:rPr lang="zh-CN" altLang="en-US" dirty="0" smtClean="0"/>
              <a:t>上无法正常使用（运行时间：小时量级）</a:t>
            </a:r>
            <a:endParaRPr lang="en-US" altLang="zh-CN" dirty="0" smtClean="0"/>
          </a:p>
          <a:p>
            <a:r>
              <a:rPr lang="zh-CN" altLang="en-US" dirty="0" smtClean="0"/>
              <a:t>最新的测试，</a:t>
            </a:r>
            <a:r>
              <a:rPr lang="en-US" altLang="zh-CN" dirty="0" err="1" smtClean="0"/>
              <a:t>cefs</a:t>
            </a:r>
            <a:r>
              <a:rPr lang="en-US" altLang="zh-CN" dirty="0" smtClean="0"/>
              <a:t> </a:t>
            </a:r>
            <a:r>
              <a:rPr lang="zh-CN" altLang="en-US" dirty="0" smtClean="0"/>
              <a:t>文件系统仍然不是非常稳定，但可以忍受，运行时间可达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</a:t>
            </a:r>
            <a:endParaRPr lang="en-US" altLang="zh-CN" dirty="0" smtClean="0"/>
          </a:p>
          <a:p>
            <a:r>
              <a:rPr lang="en-US" altLang="zh-CN" dirty="0" err="1" smtClean="0"/>
              <a:t>Scratchfs</a:t>
            </a:r>
            <a:r>
              <a:rPr lang="zh-CN" altLang="en-US" dirty="0" smtClean="0"/>
              <a:t>文件系统可以运行 </a:t>
            </a:r>
            <a:r>
              <a:rPr lang="en-US" altLang="zh-CN" dirty="0" smtClean="0"/>
              <a:t>4-5 </a:t>
            </a:r>
            <a:r>
              <a:rPr lang="zh-CN" altLang="en-US" dirty="0" smtClean="0"/>
              <a:t>天，满足需要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19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MODE: Scalable Enough at 1000-nodes farm?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rcRect t="1615"/>
          <a:stretch/>
        </p:blipFill>
        <p:spPr>
          <a:xfrm>
            <a:off x="2360341" y="1371601"/>
            <a:ext cx="7471317" cy="52856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31335" y="1248179"/>
            <a:ext cx="415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Yongjun</a:t>
            </a:r>
            <a:r>
              <a:rPr lang="en-US" altLang="zh-CN" dirty="0" smtClean="0"/>
              <a:t> Li, “Multi-objective Dynamic Aperture Optimization for NSLS-II Ring”,  </a:t>
            </a:r>
            <a:r>
              <a:rPr lang="en-US" altLang="zh-CN" dirty="0"/>
              <a:t>IAS program on HEP Conference 2016, Hong Kong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338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9289" y="109710"/>
            <a:ext cx="1065634" cy="54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Master</a:t>
            </a:r>
          </a:p>
          <a:p>
            <a:pPr algn="ctr"/>
            <a:r>
              <a:rPr lang="en-US" altLang="zh-CN" sz="1350" b="1" dirty="0"/>
              <a:t>Initialize</a:t>
            </a:r>
            <a:endParaRPr lang="zh-CN" altLang="en-US" sz="1350" b="1" dirty="0"/>
          </a:p>
        </p:txBody>
      </p:sp>
      <p:sp>
        <p:nvSpPr>
          <p:cNvPr id="6" name="流程图: 决策 5"/>
          <p:cNvSpPr/>
          <p:nvPr/>
        </p:nvSpPr>
        <p:spPr>
          <a:xfrm>
            <a:off x="1847395" y="855600"/>
            <a:ext cx="2592743" cy="44750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Gen &lt; </a:t>
            </a:r>
            <a:r>
              <a:rPr lang="en-US" altLang="zh-CN" sz="1350" b="1" dirty="0" err="1"/>
              <a:t>Gen_Max</a:t>
            </a:r>
            <a:endParaRPr lang="zh-CN" altLang="en-US" sz="1350" b="1" dirty="0"/>
          </a:p>
        </p:txBody>
      </p:sp>
      <p:sp>
        <p:nvSpPr>
          <p:cNvPr id="7" name="流程图: 过程 6"/>
          <p:cNvSpPr/>
          <p:nvPr/>
        </p:nvSpPr>
        <p:spPr>
          <a:xfrm>
            <a:off x="2615623" y="1537963"/>
            <a:ext cx="1065635" cy="4653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Create  One Offspring</a:t>
            </a:r>
            <a:endParaRPr lang="zh-CN" altLang="en-US" sz="1350" b="1" dirty="0"/>
          </a:p>
        </p:txBody>
      </p:sp>
      <p:sp>
        <p:nvSpPr>
          <p:cNvPr id="8" name="流程图: 过程 7"/>
          <p:cNvSpPr/>
          <p:nvPr/>
        </p:nvSpPr>
        <p:spPr>
          <a:xfrm>
            <a:off x="5177886" y="2260227"/>
            <a:ext cx="1258856" cy="4653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>
                <a:solidFill>
                  <a:srgbClr val="FF0000"/>
                </a:solidFill>
              </a:rPr>
              <a:t>Assign task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流程图: 决策 8"/>
          <p:cNvSpPr/>
          <p:nvPr/>
        </p:nvSpPr>
        <p:spPr>
          <a:xfrm>
            <a:off x="1975503" y="2237362"/>
            <a:ext cx="2351315" cy="5021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any slaver idle</a:t>
            </a:r>
            <a:endParaRPr lang="zh-CN" altLang="en-US" sz="1350" b="1" dirty="0"/>
          </a:p>
        </p:txBody>
      </p:sp>
      <p:sp>
        <p:nvSpPr>
          <p:cNvPr id="10" name="流程图: 过程 9"/>
          <p:cNvSpPr/>
          <p:nvPr/>
        </p:nvSpPr>
        <p:spPr>
          <a:xfrm>
            <a:off x="5189917" y="3022677"/>
            <a:ext cx="1243790" cy="512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/>
              <a:t>Start request to receive cost value</a:t>
            </a:r>
            <a:endParaRPr lang="zh-CN" altLang="en-US" sz="1200" b="1" dirty="0"/>
          </a:p>
        </p:txBody>
      </p:sp>
      <p:sp>
        <p:nvSpPr>
          <p:cNvPr id="11" name="流程图: 过程 10"/>
          <p:cNvSpPr/>
          <p:nvPr/>
        </p:nvSpPr>
        <p:spPr>
          <a:xfrm>
            <a:off x="2432722" y="3019354"/>
            <a:ext cx="1430306" cy="5274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/>
              <a:t>Test &amp; try to receive cost from any slaver</a:t>
            </a:r>
            <a:endParaRPr lang="zh-CN" altLang="en-US" sz="1200" b="1" dirty="0"/>
          </a:p>
        </p:txBody>
      </p:sp>
      <p:sp>
        <p:nvSpPr>
          <p:cNvPr id="12" name="流程图: 决策 11"/>
          <p:cNvSpPr/>
          <p:nvPr/>
        </p:nvSpPr>
        <p:spPr>
          <a:xfrm>
            <a:off x="1654910" y="4555914"/>
            <a:ext cx="3003875" cy="58153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Offspring number is enough</a:t>
            </a:r>
          </a:p>
        </p:txBody>
      </p:sp>
      <p:cxnSp>
        <p:nvCxnSpPr>
          <p:cNvPr id="14" name="肘形连接符 13"/>
          <p:cNvCxnSpPr>
            <a:stCxn id="12" idx="1"/>
            <a:endCxn id="7" idx="1"/>
          </p:cNvCxnSpPr>
          <p:nvPr/>
        </p:nvCxnSpPr>
        <p:spPr>
          <a:xfrm rot="10800000" flipH="1">
            <a:off x="1654909" y="1770645"/>
            <a:ext cx="960713" cy="3076034"/>
          </a:xfrm>
          <a:prstGeom prst="bentConnector3">
            <a:avLst>
              <a:gd name="adj1" fmla="val -23795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流程图: 过程 17"/>
          <p:cNvSpPr/>
          <p:nvPr/>
        </p:nvSpPr>
        <p:spPr>
          <a:xfrm>
            <a:off x="2410280" y="5448834"/>
            <a:ext cx="1494065" cy="4620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Sort, New Parent</a:t>
            </a:r>
            <a:endParaRPr lang="zh-CN" altLang="en-US" sz="1350" b="1" dirty="0"/>
          </a:p>
        </p:txBody>
      </p:sp>
      <p:sp>
        <p:nvSpPr>
          <p:cNvPr id="19" name="流程图: 过程 18"/>
          <p:cNvSpPr/>
          <p:nvPr/>
        </p:nvSpPr>
        <p:spPr>
          <a:xfrm>
            <a:off x="2410280" y="6181839"/>
            <a:ext cx="1494065" cy="3937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Gen++</a:t>
            </a:r>
          </a:p>
        </p:txBody>
      </p:sp>
      <p:sp>
        <p:nvSpPr>
          <p:cNvPr id="20" name="流程图: 终止 19"/>
          <p:cNvSpPr/>
          <p:nvPr/>
        </p:nvSpPr>
        <p:spPr>
          <a:xfrm>
            <a:off x="5148048" y="855601"/>
            <a:ext cx="1273629" cy="438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end</a:t>
            </a:r>
            <a:endParaRPr lang="zh-CN" altLang="en-US" sz="1350" b="1" dirty="0"/>
          </a:p>
        </p:txBody>
      </p:sp>
      <p:cxnSp>
        <p:nvCxnSpPr>
          <p:cNvPr id="22" name="直接箭头连接符 21"/>
          <p:cNvCxnSpPr>
            <a:stCxn id="6" idx="3"/>
            <a:endCxn id="20" idx="1"/>
          </p:cNvCxnSpPr>
          <p:nvPr/>
        </p:nvCxnSpPr>
        <p:spPr>
          <a:xfrm flipV="1">
            <a:off x="4440138" y="1074623"/>
            <a:ext cx="707911" cy="47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9" idx="3"/>
            <a:endCxn id="8" idx="1"/>
          </p:cNvCxnSpPr>
          <p:nvPr/>
        </p:nvCxnSpPr>
        <p:spPr>
          <a:xfrm>
            <a:off x="4326818" y="2488413"/>
            <a:ext cx="851069" cy="4496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689688" y="2260227"/>
            <a:ext cx="251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46" name="直接箭头连接符 45"/>
          <p:cNvCxnSpPr>
            <a:stCxn id="8" idx="2"/>
            <a:endCxn id="10" idx="0"/>
          </p:cNvCxnSpPr>
          <p:nvPr/>
        </p:nvCxnSpPr>
        <p:spPr>
          <a:xfrm>
            <a:off x="5807315" y="2725592"/>
            <a:ext cx="4499" cy="29708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10" idx="1"/>
            <a:endCxn id="11" idx="3"/>
          </p:cNvCxnSpPr>
          <p:nvPr/>
        </p:nvCxnSpPr>
        <p:spPr>
          <a:xfrm flipH="1">
            <a:off x="3863027" y="3278747"/>
            <a:ext cx="1326890" cy="435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9" idx="2"/>
            <a:endCxn id="11" idx="0"/>
          </p:cNvCxnSpPr>
          <p:nvPr/>
        </p:nvCxnSpPr>
        <p:spPr>
          <a:xfrm flipH="1">
            <a:off x="3147876" y="2739466"/>
            <a:ext cx="3285" cy="279888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3191097" y="2750629"/>
            <a:ext cx="268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sp>
        <p:nvSpPr>
          <p:cNvPr id="59" name="流程图: 决策 58"/>
          <p:cNvSpPr/>
          <p:nvPr/>
        </p:nvSpPr>
        <p:spPr>
          <a:xfrm>
            <a:off x="1974036" y="3790298"/>
            <a:ext cx="2351315" cy="5021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Offspring Assigned</a:t>
            </a:r>
            <a:endParaRPr lang="zh-CN" altLang="en-US" sz="1350" b="1" dirty="0"/>
          </a:p>
        </p:txBody>
      </p:sp>
      <p:cxnSp>
        <p:nvCxnSpPr>
          <p:cNvPr id="60" name="肘形连接符 59"/>
          <p:cNvCxnSpPr>
            <a:stCxn id="59" idx="1"/>
            <a:endCxn id="9" idx="1"/>
          </p:cNvCxnSpPr>
          <p:nvPr/>
        </p:nvCxnSpPr>
        <p:spPr>
          <a:xfrm rot="10800000" flipH="1">
            <a:off x="1974035" y="2488414"/>
            <a:ext cx="1467" cy="1552936"/>
          </a:xfrm>
          <a:prstGeom prst="bentConnector3">
            <a:avLst>
              <a:gd name="adj1" fmla="val -1558282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797145" y="3806339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cxnSp>
        <p:nvCxnSpPr>
          <p:cNvPr id="66" name="直接箭头连接符 65"/>
          <p:cNvCxnSpPr>
            <a:stCxn id="11" idx="2"/>
            <a:endCxn id="59" idx="0"/>
          </p:cNvCxnSpPr>
          <p:nvPr/>
        </p:nvCxnSpPr>
        <p:spPr>
          <a:xfrm>
            <a:off x="3147875" y="3546848"/>
            <a:ext cx="1818" cy="243450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1432779" y="4589413"/>
            <a:ext cx="217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sp>
        <p:nvSpPr>
          <p:cNvPr id="72" name="文本框 71"/>
          <p:cNvSpPr txBox="1"/>
          <p:nvPr/>
        </p:nvSpPr>
        <p:spPr>
          <a:xfrm>
            <a:off x="3205439" y="4293727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73" name="直接箭头连接符 72"/>
          <p:cNvCxnSpPr>
            <a:stCxn id="59" idx="2"/>
            <a:endCxn id="12" idx="0"/>
          </p:cNvCxnSpPr>
          <p:nvPr/>
        </p:nvCxnSpPr>
        <p:spPr>
          <a:xfrm>
            <a:off x="3149693" y="4292403"/>
            <a:ext cx="7154" cy="263511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3188736" y="5151265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80" name="直接箭头连接符 79"/>
          <p:cNvCxnSpPr>
            <a:stCxn id="12" idx="2"/>
            <a:endCxn id="18" idx="0"/>
          </p:cNvCxnSpPr>
          <p:nvPr/>
        </p:nvCxnSpPr>
        <p:spPr>
          <a:xfrm>
            <a:off x="3156848" y="5137444"/>
            <a:ext cx="465" cy="311390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84"/>
          <p:cNvCxnSpPr>
            <a:stCxn id="19" idx="1"/>
            <a:endCxn id="6" idx="1"/>
          </p:cNvCxnSpPr>
          <p:nvPr/>
        </p:nvCxnSpPr>
        <p:spPr>
          <a:xfrm rot="10800000">
            <a:off x="1847396" y="1079353"/>
            <a:ext cx="562885" cy="5299350"/>
          </a:xfrm>
          <a:prstGeom prst="bentConnector3">
            <a:avLst>
              <a:gd name="adj1" fmla="val 23466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4699508" y="797624"/>
            <a:ext cx="294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cxnSp>
        <p:nvCxnSpPr>
          <p:cNvPr id="108" name="直接箭头连接符 107"/>
          <p:cNvCxnSpPr>
            <a:stCxn id="4" idx="2"/>
            <a:endCxn id="6" idx="0"/>
          </p:cNvCxnSpPr>
          <p:nvPr/>
        </p:nvCxnSpPr>
        <p:spPr>
          <a:xfrm>
            <a:off x="3142106" y="650882"/>
            <a:ext cx="1660" cy="204718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>
            <a:stCxn id="6" idx="2"/>
            <a:endCxn id="7" idx="0"/>
          </p:cNvCxnSpPr>
          <p:nvPr/>
        </p:nvCxnSpPr>
        <p:spPr>
          <a:xfrm>
            <a:off x="3143765" y="1303107"/>
            <a:ext cx="4674" cy="234857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180910" y="1284381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116" name="直接箭头连接符 115"/>
          <p:cNvCxnSpPr>
            <a:stCxn id="18" idx="2"/>
            <a:endCxn id="19" idx="0"/>
          </p:cNvCxnSpPr>
          <p:nvPr/>
        </p:nvCxnSpPr>
        <p:spPr>
          <a:xfrm>
            <a:off x="3157312" y="5910845"/>
            <a:ext cx="0" cy="27099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>
            <a:stCxn id="7" idx="2"/>
            <a:endCxn id="9" idx="0"/>
          </p:cNvCxnSpPr>
          <p:nvPr/>
        </p:nvCxnSpPr>
        <p:spPr>
          <a:xfrm>
            <a:off x="3148440" y="2003328"/>
            <a:ext cx="2720" cy="23403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12108" r="14593" b="11094"/>
          <a:stretch/>
        </p:blipFill>
        <p:spPr>
          <a:xfrm>
            <a:off x="7006523" y="1661154"/>
            <a:ext cx="4581053" cy="34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9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出现的问题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750" y="1364436"/>
            <a:ext cx="9200499" cy="52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4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执行过程中输出到标准终端的信息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17" b="8030"/>
          <a:stretch/>
        </p:blipFill>
        <p:spPr>
          <a:xfrm>
            <a:off x="1019232" y="1756372"/>
            <a:ext cx="3942857" cy="190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32" y="2084025"/>
            <a:ext cx="8295238" cy="35047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6111" y="1557196"/>
            <a:ext cx="273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SAD</a:t>
            </a:r>
            <a:r>
              <a:rPr lang="zh-CN" altLang="en-US" b="1" dirty="0" smtClean="0">
                <a:solidFill>
                  <a:srgbClr val="FF0000"/>
                </a:solidFill>
              </a:rPr>
              <a:t>：创建文件失败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执行过程中输出到标准终端的信息（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190" y="2187008"/>
            <a:ext cx="8447619" cy="36285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76111" y="1557196"/>
            <a:ext cx="35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SAD</a:t>
            </a:r>
            <a:r>
              <a:rPr lang="zh-CN" altLang="en-US" b="1" dirty="0" smtClean="0">
                <a:solidFill>
                  <a:srgbClr val="FF0000"/>
                </a:solidFill>
              </a:rPr>
              <a:t>：读取已经存在的文件失败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9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.err 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339"/>
          <a:stretch/>
        </p:blipFill>
        <p:spPr>
          <a:xfrm>
            <a:off x="910521" y="1490131"/>
            <a:ext cx="4974231" cy="1419048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7452908" y="109710"/>
            <a:ext cx="1065634" cy="54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Master</a:t>
            </a:r>
          </a:p>
          <a:p>
            <a:pPr algn="ctr"/>
            <a:r>
              <a:rPr lang="en-US" altLang="zh-CN" sz="1350" b="1" dirty="0"/>
              <a:t>Initialize</a:t>
            </a:r>
            <a:endParaRPr lang="zh-CN" altLang="en-US" sz="1350" b="1" dirty="0"/>
          </a:p>
        </p:txBody>
      </p:sp>
      <p:sp>
        <p:nvSpPr>
          <p:cNvPr id="41" name="流程图: 决策 40"/>
          <p:cNvSpPr/>
          <p:nvPr/>
        </p:nvSpPr>
        <p:spPr>
          <a:xfrm>
            <a:off x="6691014" y="855600"/>
            <a:ext cx="2592743" cy="44750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Gen &lt; </a:t>
            </a:r>
            <a:r>
              <a:rPr lang="en-US" altLang="zh-CN" sz="1350" b="1" dirty="0" err="1"/>
              <a:t>Gen_Max</a:t>
            </a:r>
            <a:endParaRPr lang="zh-CN" altLang="en-US" sz="1350" b="1" dirty="0"/>
          </a:p>
        </p:txBody>
      </p:sp>
      <p:sp>
        <p:nvSpPr>
          <p:cNvPr id="42" name="流程图: 过程 41"/>
          <p:cNvSpPr/>
          <p:nvPr/>
        </p:nvSpPr>
        <p:spPr>
          <a:xfrm>
            <a:off x="7459242" y="1537963"/>
            <a:ext cx="1065635" cy="4653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Create  One Offspring</a:t>
            </a:r>
            <a:endParaRPr lang="zh-CN" altLang="en-US" sz="1350" b="1" dirty="0"/>
          </a:p>
        </p:txBody>
      </p:sp>
      <p:sp>
        <p:nvSpPr>
          <p:cNvPr id="43" name="流程图: 过程 42"/>
          <p:cNvSpPr/>
          <p:nvPr/>
        </p:nvSpPr>
        <p:spPr>
          <a:xfrm>
            <a:off x="10021505" y="2260227"/>
            <a:ext cx="1258856" cy="4653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</a:rPr>
              <a:t>Assign task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44" name="流程图: 决策 43"/>
          <p:cNvSpPr/>
          <p:nvPr/>
        </p:nvSpPr>
        <p:spPr>
          <a:xfrm>
            <a:off x="6819122" y="2237362"/>
            <a:ext cx="2351315" cy="5021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any slaver idle</a:t>
            </a:r>
            <a:endParaRPr lang="zh-CN" altLang="en-US" sz="1350" b="1" dirty="0"/>
          </a:p>
        </p:txBody>
      </p:sp>
      <p:sp>
        <p:nvSpPr>
          <p:cNvPr id="45" name="流程图: 过程 44"/>
          <p:cNvSpPr/>
          <p:nvPr/>
        </p:nvSpPr>
        <p:spPr>
          <a:xfrm>
            <a:off x="10033536" y="3022677"/>
            <a:ext cx="1243790" cy="5121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/>
              <a:t>Start request to receive cost value</a:t>
            </a:r>
            <a:endParaRPr lang="zh-CN" altLang="en-US" sz="1200" b="1" dirty="0"/>
          </a:p>
        </p:txBody>
      </p:sp>
      <p:sp>
        <p:nvSpPr>
          <p:cNvPr id="46" name="流程图: 过程 45"/>
          <p:cNvSpPr/>
          <p:nvPr/>
        </p:nvSpPr>
        <p:spPr>
          <a:xfrm>
            <a:off x="7276341" y="3019354"/>
            <a:ext cx="1430306" cy="5274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</a:rPr>
              <a:t>Test &amp; try to receive cost from any slaver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47" name="流程图: 决策 46"/>
          <p:cNvSpPr/>
          <p:nvPr/>
        </p:nvSpPr>
        <p:spPr>
          <a:xfrm>
            <a:off x="6498529" y="4555914"/>
            <a:ext cx="3003875" cy="58153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Offspring number is enough</a:t>
            </a:r>
          </a:p>
        </p:txBody>
      </p:sp>
      <p:cxnSp>
        <p:nvCxnSpPr>
          <p:cNvPr id="48" name="肘形连接符 47"/>
          <p:cNvCxnSpPr>
            <a:stCxn id="47" idx="1"/>
            <a:endCxn id="42" idx="1"/>
          </p:cNvCxnSpPr>
          <p:nvPr/>
        </p:nvCxnSpPr>
        <p:spPr>
          <a:xfrm rot="10800000" flipH="1">
            <a:off x="6498528" y="1770645"/>
            <a:ext cx="960713" cy="3076034"/>
          </a:xfrm>
          <a:prstGeom prst="bentConnector3">
            <a:avLst>
              <a:gd name="adj1" fmla="val -23795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流程图: 过程 48"/>
          <p:cNvSpPr/>
          <p:nvPr/>
        </p:nvSpPr>
        <p:spPr>
          <a:xfrm>
            <a:off x="7253899" y="5448834"/>
            <a:ext cx="1494065" cy="4620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Sort, New Parent</a:t>
            </a:r>
            <a:endParaRPr lang="zh-CN" altLang="en-US" sz="1350" b="1" dirty="0"/>
          </a:p>
        </p:txBody>
      </p:sp>
      <p:sp>
        <p:nvSpPr>
          <p:cNvPr id="50" name="流程图: 过程 49"/>
          <p:cNvSpPr/>
          <p:nvPr/>
        </p:nvSpPr>
        <p:spPr>
          <a:xfrm>
            <a:off x="7253899" y="6181839"/>
            <a:ext cx="1494065" cy="3937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Gen++</a:t>
            </a:r>
          </a:p>
        </p:txBody>
      </p:sp>
      <p:sp>
        <p:nvSpPr>
          <p:cNvPr id="51" name="流程图: 终止 50"/>
          <p:cNvSpPr/>
          <p:nvPr/>
        </p:nvSpPr>
        <p:spPr>
          <a:xfrm>
            <a:off x="9991667" y="855601"/>
            <a:ext cx="1273629" cy="438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end</a:t>
            </a:r>
            <a:endParaRPr lang="zh-CN" altLang="en-US" sz="1350" b="1" dirty="0"/>
          </a:p>
        </p:txBody>
      </p:sp>
      <p:cxnSp>
        <p:nvCxnSpPr>
          <p:cNvPr id="52" name="直接箭头连接符 51"/>
          <p:cNvCxnSpPr>
            <a:stCxn id="41" idx="3"/>
            <a:endCxn id="51" idx="1"/>
          </p:cNvCxnSpPr>
          <p:nvPr/>
        </p:nvCxnSpPr>
        <p:spPr>
          <a:xfrm flipV="1">
            <a:off x="9283757" y="1074623"/>
            <a:ext cx="707911" cy="47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44" idx="3"/>
            <a:endCxn id="43" idx="1"/>
          </p:cNvCxnSpPr>
          <p:nvPr/>
        </p:nvCxnSpPr>
        <p:spPr>
          <a:xfrm>
            <a:off x="9170437" y="2488413"/>
            <a:ext cx="851069" cy="4496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9533307" y="2260227"/>
            <a:ext cx="251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55" name="直接箭头连接符 54"/>
          <p:cNvCxnSpPr>
            <a:stCxn id="43" idx="2"/>
            <a:endCxn id="45" idx="0"/>
          </p:cNvCxnSpPr>
          <p:nvPr/>
        </p:nvCxnSpPr>
        <p:spPr>
          <a:xfrm>
            <a:off x="10650934" y="2725592"/>
            <a:ext cx="4499" cy="29708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45" idx="1"/>
            <a:endCxn id="46" idx="3"/>
          </p:cNvCxnSpPr>
          <p:nvPr/>
        </p:nvCxnSpPr>
        <p:spPr>
          <a:xfrm flipH="1">
            <a:off x="8706646" y="3278747"/>
            <a:ext cx="1326890" cy="435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44" idx="2"/>
            <a:endCxn id="46" idx="0"/>
          </p:cNvCxnSpPr>
          <p:nvPr/>
        </p:nvCxnSpPr>
        <p:spPr>
          <a:xfrm flipH="1">
            <a:off x="7991495" y="2739466"/>
            <a:ext cx="3285" cy="279888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8034716" y="2750629"/>
            <a:ext cx="268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sp>
        <p:nvSpPr>
          <p:cNvPr id="59" name="流程图: 决策 58"/>
          <p:cNvSpPr/>
          <p:nvPr/>
        </p:nvSpPr>
        <p:spPr>
          <a:xfrm>
            <a:off x="6817655" y="3790298"/>
            <a:ext cx="2351315" cy="5021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b="1" dirty="0"/>
              <a:t>Offspring Assigned</a:t>
            </a:r>
            <a:endParaRPr lang="zh-CN" altLang="en-US" sz="1350" b="1" dirty="0"/>
          </a:p>
        </p:txBody>
      </p:sp>
      <p:cxnSp>
        <p:nvCxnSpPr>
          <p:cNvPr id="60" name="肘形连接符 59"/>
          <p:cNvCxnSpPr>
            <a:stCxn id="59" idx="1"/>
            <a:endCxn id="44" idx="1"/>
          </p:cNvCxnSpPr>
          <p:nvPr/>
        </p:nvCxnSpPr>
        <p:spPr>
          <a:xfrm rot="10800000" flipH="1">
            <a:off x="6817654" y="2488414"/>
            <a:ext cx="1467" cy="1552936"/>
          </a:xfrm>
          <a:prstGeom prst="bentConnector3">
            <a:avLst>
              <a:gd name="adj1" fmla="val -1558282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640764" y="3806339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cxnSp>
        <p:nvCxnSpPr>
          <p:cNvPr id="62" name="直接箭头连接符 61"/>
          <p:cNvCxnSpPr>
            <a:stCxn id="46" idx="2"/>
            <a:endCxn id="59" idx="0"/>
          </p:cNvCxnSpPr>
          <p:nvPr/>
        </p:nvCxnSpPr>
        <p:spPr>
          <a:xfrm>
            <a:off x="7991494" y="3546848"/>
            <a:ext cx="1818" cy="243450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6276398" y="4589413"/>
            <a:ext cx="217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sp>
        <p:nvSpPr>
          <p:cNvPr id="64" name="文本框 63"/>
          <p:cNvSpPr txBox="1"/>
          <p:nvPr/>
        </p:nvSpPr>
        <p:spPr>
          <a:xfrm>
            <a:off x="8049058" y="4293727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65" name="直接箭头连接符 64"/>
          <p:cNvCxnSpPr>
            <a:stCxn id="59" idx="2"/>
            <a:endCxn id="47" idx="0"/>
          </p:cNvCxnSpPr>
          <p:nvPr/>
        </p:nvCxnSpPr>
        <p:spPr>
          <a:xfrm>
            <a:off x="7993312" y="4292403"/>
            <a:ext cx="7154" cy="263511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8032355" y="5151265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67" name="直接箭头连接符 66"/>
          <p:cNvCxnSpPr>
            <a:stCxn id="47" idx="2"/>
            <a:endCxn id="49" idx="0"/>
          </p:cNvCxnSpPr>
          <p:nvPr/>
        </p:nvCxnSpPr>
        <p:spPr>
          <a:xfrm>
            <a:off x="8000467" y="5137444"/>
            <a:ext cx="465" cy="311390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67"/>
          <p:cNvCxnSpPr>
            <a:stCxn id="50" idx="1"/>
            <a:endCxn id="41" idx="1"/>
          </p:cNvCxnSpPr>
          <p:nvPr/>
        </p:nvCxnSpPr>
        <p:spPr>
          <a:xfrm rot="10800000">
            <a:off x="6691015" y="1079353"/>
            <a:ext cx="562885" cy="5299350"/>
          </a:xfrm>
          <a:prstGeom prst="bentConnector3">
            <a:avLst>
              <a:gd name="adj1" fmla="val 23466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9543127" y="797624"/>
            <a:ext cx="294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</a:t>
            </a:r>
            <a:endParaRPr lang="zh-CN" altLang="en-US" sz="1350" b="1" dirty="0"/>
          </a:p>
        </p:txBody>
      </p:sp>
      <p:cxnSp>
        <p:nvCxnSpPr>
          <p:cNvPr id="70" name="直接箭头连接符 69"/>
          <p:cNvCxnSpPr>
            <a:stCxn id="40" idx="2"/>
            <a:endCxn id="41" idx="0"/>
          </p:cNvCxnSpPr>
          <p:nvPr/>
        </p:nvCxnSpPr>
        <p:spPr>
          <a:xfrm>
            <a:off x="7985725" y="650882"/>
            <a:ext cx="1660" cy="204718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41" idx="2"/>
            <a:endCxn id="42" idx="0"/>
          </p:cNvCxnSpPr>
          <p:nvPr/>
        </p:nvCxnSpPr>
        <p:spPr>
          <a:xfrm>
            <a:off x="7987384" y="1303107"/>
            <a:ext cx="4674" cy="234857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024529" y="1284381"/>
            <a:ext cx="227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Y</a:t>
            </a:r>
            <a:endParaRPr lang="zh-CN" altLang="en-US" sz="1350" b="1" dirty="0"/>
          </a:p>
        </p:txBody>
      </p:sp>
      <p:cxnSp>
        <p:nvCxnSpPr>
          <p:cNvPr id="73" name="直接箭头连接符 72"/>
          <p:cNvCxnSpPr>
            <a:stCxn id="49" idx="2"/>
            <a:endCxn id="50" idx="0"/>
          </p:cNvCxnSpPr>
          <p:nvPr/>
        </p:nvCxnSpPr>
        <p:spPr>
          <a:xfrm>
            <a:off x="8000931" y="5910845"/>
            <a:ext cx="0" cy="27099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42" idx="2"/>
            <a:endCxn id="44" idx="0"/>
          </p:cNvCxnSpPr>
          <p:nvPr/>
        </p:nvCxnSpPr>
        <p:spPr>
          <a:xfrm>
            <a:off x="7992059" y="2003328"/>
            <a:ext cx="2720" cy="23403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910521" y="3534818"/>
            <a:ext cx="390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怀疑 </a:t>
            </a:r>
            <a:r>
              <a:rPr lang="en-US" altLang="zh-CN" dirty="0" smtClean="0"/>
              <a:t>master node </a:t>
            </a:r>
            <a:r>
              <a:rPr lang="zh-CN" altLang="en-US" dirty="0" smtClean="0"/>
              <a:t>出错原因是 </a:t>
            </a:r>
            <a:r>
              <a:rPr lang="en-US" altLang="zh-CN" dirty="0" smtClean="0"/>
              <a:t>slave node </a:t>
            </a:r>
            <a:r>
              <a:rPr lang="zh-CN" altLang="en-US" dirty="0" smtClean="0"/>
              <a:t>因为文件读写的错误已经退出。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43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可能的解决办法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更细致的</a:t>
            </a:r>
            <a:r>
              <a:rPr lang="en-US" altLang="zh-CN" dirty="0" smtClean="0"/>
              <a:t>debug</a:t>
            </a:r>
            <a:r>
              <a:rPr lang="zh-CN" altLang="en-US" dirty="0" smtClean="0"/>
              <a:t>，明确出错原因</a:t>
            </a:r>
            <a:endParaRPr lang="en-US" altLang="zh-CN" dirty="0" smtClean="0"/>
          </a:p>
          <a:p>
            <a:r>
              <a:rPr lang="zh-CN" altLang="en-US" dirty="0" smtClean="0"/>
              <a:t>到</a:t>
            </a:r>
            <a:r>
              <a:rPr lang="zh-CN" altLang="en-US" dirty="0"/>
              <a:t>本地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tmp</a:t>
            </a:r>
            <a:r>
              <a:rPr lang="en-US" altLang="zh-CN" dirty="0" smtClean="0"/>
              <a:t> </a:t>
            </a:r>
            <a:r>
              <a:rPr lang="zh-CN" altLang="en-US" dirty="0" smtClean="0"/>
              <a:t>下，进行文件读写？是否足够可靠？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197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2016-11-14 </a:t>
            </a:r>
            <a:r>
              <a:rPr lang="zh-CN" altLang="en-US" dirty="0" smtClean="0"/>
              <a:t>讨论后的测试小结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交互式</a:t>
            </a:r>
            <a:r>
              <a:rPr lang="zh-CN" altLang="en-US" dirty="0" smtClean="0"/>
              <a:t>，计算资源：</a:t>
            </a:r>
            <a:r>
              <a:rPr lang="en-US" altLang="zh-CN" dirty="0" err="1" smtClean="0"/>
              <a:t>acc-ap</a:t>
            </a:r>
            <a:endParaRPr lang="en-US" altLang="zh-CN" dirty="0" smtClean="0"/>
          </a:p>
          <a:p>
            <a:r>
              <a:rPr lang="zh-CN" altLang="en-US" dirty="0" smtClean="0"/>
              <a:t>每个任务占用两个节点，每个节点 </a:t>
            </a:r>
            <a:r>
              <a:rPr lang="en-US" altLang="zh-CN" dirty="0" smtClean="0"/>
              <a:t>40 </a:t>
            </a:r>
            <a:r>
              <a:rPr lang="zh-CN" altLang="en-US" dirty="0" smtClean="0"/>
              <a:t>个进程，共</a:t>
            </a:r>
            <a:r>
              <a:rPr lang="en-US" altLang="zh-CN" dirty="0" smtClean="0"/>
              <a:t>80</a:t>
            </a:r>
            <a:r>
              <a:rPr lang="zh-CN" altLang="en-US" dirty="0" smtClean="0"/>
              <a:t>个进程</a:t>
            </a:r>
            <a:endParaRPr lang="en-US" altLang="zh-CN" dirty="0" smtClean="0"/>
          </a:p>
          <a:p>
            <a:r>
              <a:rPr lang="zh-CN" altLang="en-US" dirty="0" smtClean="0"/>
              <a:t>文件系统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/</a:t>
            </a:r>
            <a:r>
              <a:rPr lang="en-US" altLang="zh-CN" dirty="0" err="1" smtClean="0"/>
              <a:t>cefs</a:t>
            </a:r>
            <a:r>
              <a:rPr lang="en-US" altLang="zh-CN" dirty="0" smtClean="0"/>
              <a:t>/CEPCMPI/</a:t>
            </a:r>
            <a:r>
              <a:rPr lang="en-US" altLang="zh-CN" dirty="0" err="1" smtClean="0"/>
              <a:t>zhangyuan</a:t>
            </a:r>
            <a:r>
              <a:rPr lang="en-US" altLang="zh-CN" dirty="0" smtClean="0"/>
              <a:t>/test-mode3-accap</a:t>
            </a:r>
          </a:p>
          <a:p>
            <a:pPr lvl="1"/>
            <a:r>
              <a:rPr lang="en-US" altLang="zh-CN" dirty="0" smtClean="0"/>
              <a:t>/</a:t>
            </a:r>
            <a:r>
              <a:rPr lang="en-US" altLang="zh-CN" dirty="0" err="1" smtClean="0"/>
              <a:t>workfs</a:t>
            </a:r>
            <a:r>
              <a:rPr lang="en-US" altLang="zh-CN" dirty="0" smtClean="0"/>
              <a:t>/others/</a:t>
            </a:r>
            <a:r>
              <a:rPr lang="en-US" altLang="zh-CN" dirty="0" err="1" smtClean="0"/>
              <a:t>zhangyuan</a:t>
            </a:r>
            <a:r>
              <a:rPr lang="en-US" altLang="zh-CN" dirty="0" smtClean="0"/>
              <a:t>/test-mode3-accap</a:t>
            </a:r>
          </a:p>
          <a:p>
            <a:pPr lvl="1"/>
            <a:r>
              <a:rPr lang="en-US" altLang="zh-CN" dirty="0" smtClean="0"/>
              <a:t>/</a:t>
            </a:r>
            <a:r>
              <a:rPr lang="en-US" altLang="zh-CN" dirty="0" err="1" smtClean="0"/>
              <a:t>scratchfs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csns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zhangyuan</a:t>
            </a:r>
            <a:r>
              <a:rPr lang="en-US" altLang="zh-CN" dirty="0" smtClean="0"/>
              <a:t>/test-mode3-accap</a:t>
            </a:r>
          </a:p>
          <a:p>
            <a:r>
              <a:rPr lang="zh-CN" altLang="en-US" dirty="0" smtClean="0"/>
              <a:t>任务执行情况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正常执行超过 </a:t>
            </a:r>
            <a:r>
              <a:rPr lang="en-US" altLang="zh-CN" dirty="0" smtClean="0"/>
              <a:t>24 </a:t>
            </a:r>
            <a:r>
              <a:rPr lang="zh-CN" altLang="en-US" dirty="0" smtClean="0"/>
              <a:t>小时，主动中断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备注：之前的测试，这几个文件系统的任务执行时间，一般 </a:t>
            </a:r>
            <a:r>
              <a:rPr lang="en-US" altLang="zh-CN" dirty="0" smtClean="0"/>
              <a:t>&lt; 6hr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原因？？？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21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581</Words>
  <Application>Microsoft Office PowerPoint</Application>
  <PresentationFormat>宽屏</PresentationFormat>
  <Paragraphs>123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Office 主题</vt:lpstr>
      <vt:lpstr>MODE 在 hepjob 上运行的问题</vt:lpstr>
      <vt:lpstr>MODE: Scalable Enough at 1000-nodes farm?</vt:lpstr>
      <vt:lpstr>PowerPoint 演示文稿</vt:lpstr>
      <vt:lpstr>出现的问题</vt:lpstr>
      <vt:lpstr>执行过程中输出到标准终端的信息</vt:lpstr>
      <vt:lpstr>执行过程中输出到标准终端的信息（2）</vt:lpstr>
      <vt:lpstr>.err 文件</vt:lpstr>
      <vt:lpstr>可能的解决办法</vt:lpstr>
      <vt:lpstr>2016-11-14 讨论后的测试小结</vt:lpstr>
      <vt:lpstr>2016-11-14 讨论后的测试小结(2)</vt:lpstr>
      <vt:lpstr>2016-11-14 讨论后的测试小结(3)</vt:lpstr>
      <vt:lpstr>2016-11-14 讨论后的测试小结(4)</vt:lpstr>
      <vt:lpstr>计算中心的反馈</vt:lpstr>
      <vt:lpstr>11-21 提交的测试（任务式）</vt:lpstr>
      <vt:lpstr>11-23 提交的任务（scratchfs，使用/cefs的Mode复制）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在 hepjob 上运行的问题</dc:title>
  <dc:creator>Yuan Zhang</dc:creator>
  <cp:lastModifiedBy>Yuan Zhang</cp:lastModifiedBy>
  <cp:revision>46</cp:revision>
  <dcterms:created xsi:type="dcterms:W3CDTF">2016-11-09T07:31:46Z</dcterms:created>
  <dcterms:modified xsi:type="dcterms:W3CDTF">2016-12-01T03:29:04Z</dcterms:modified>
</cp:coreProperties>
</file>