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71" r:id="rId4"/>
    <p:sldMasterId id="2147483783" r:id="rId5"/>
    <p:sldMasterId id="2147483795" r:id="rId6"/>
  </p:sldMasterIdLst>
  <p:notesMasterIdLst>
    <p:notesMasterId r:id="rId32"/>
  </p:notesMasterIdLst>
  <p:sldIdLst>
    <p:sldId id="323" r:id="rId7"/>
    <p:sldId id="347" r:id="rId8"/>
    <p:sldId id="361" r:id="rId9"/>
    <p:sldId id="365" r:id="rId10"/>
    <p:sldId id="366" r:id="rId11"/>
    <p:sldId id="358" r:id="rId12"/>
    <p:sldId id="369" r:id="rId13"/>
    <p:sldId id="370" r:id="rId14"/>
    <p:sldId id="372" r:id="rId15"/>
    <p:sldId id="352" r:id="rId16"/>
    <p:sldId id="374" r:id="rId17"/>
    <p:sldId id="377" r:id="rId18"/>
    <p:sldId id="373" r:id="rId19"/>
    <p:sldId id="375" r:id="rId20"/>
    <p:sldId id="376" r:id="rId21"/>
    <p:sldId id="359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62" r:id="rId30"/>
    <p:sldId id="367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4660"/>
  </p:normalViewPr>
  <p:slideViewPr>
    <p:cSldViewPr>
      <p:cViewPr>
        <p:scale>
          <a:sx n="100" d="100"/>
          <a:sy n="100" d="100"/>
        </p:scale>
        <p:origin x="-194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feng\Desktop\20161201\&#26032;&#24314;%20Microsoft%20Excel%20&#24037;&#20316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Sheet2!$O$1</c:f>
              <c:strCache>
                <c:ptCount val="1"/>
                <c:pt idx="0">
                  <c:v>x</c:v>
                </c:pt>
              </c:strCache>
            </c:strRef>
          </c:tx>
          <c:xVal>
            <c:numRef>
              <c:f>Sheet2!$N$2:$N$205</c:f>
              <c:numCache>
                <c:formatCode>General</c:formatCode>
                <c:ptCount val="204"/>
                <c:pt idx="0">
                  <c:v>0</c:v>
                </c:pt>
                <c:pt idx="1">
                  <c:v>1.9795290000000001</c:v>
                </c:pt>
                <c:pt idx="2">
                  <c:v>1.9795290000000001</c:v>
                </c:pt>
                <c:pt idx="3">
                  <c:v>3.3015189999999999</c:v>
                </c:pt>
                <c:pt idx="4">
                  <c:v>3.3015189999999999</c:v>
                </c:pt>
                <c:pt idx="5">
                  <c:v>20.508103999999999</c:v>
                </c:pt>
                <c:pt idx="6">
                  <c:v>20.508103999999999</c:v>
                </c:pt>
                <c:pt idx="7">
                  <c:v>22.508103999999999</c:v>
                </c:pt>
                <c:pt idx="8">
                  <c:v>22.508103999999999</c:v>
                </c:pt>
                <c:pt idx="9">
                  <c:v>24.508103999999999</c:v>
                </c:pt>
                <c:pt idx="10">
                  <c:v>24.508103999999999</c:v>
                </c:pt>
                <c:pt idx="11">
                  <c:v>25.008103999999999</c:v>
                </c:pt>
                <c:pt idx="12">
                  <c:v>25.708103999999999</c:v>
                </c:pt>
                <c:pt idx="13">
                  <c:v>26.208103999999999</c:v>
                </c:pt>
                <c:pt idx="14">
                  <c:v>46.208103999999999</c:v>
                </c:pt>
                <c:pt idx="15">
                  <c:v>47.208103999999999</c:v>
                </c:pt>
                <c:pt idx="16">
                  <c:v>67.208104000000006</c:v>
                </c:pt>
                <c:pt idx="17">
                  <c:v>67.708104000000006</c:v>
                </c:pt>
                <c:pt idx="18">
                  <c:v>67.908103999999994</c:v>
                </c:pt>
                <c:pt idx="19">
                  <c:v>68.108103999999997</c:v>
                </c:pt>
                <c:pt idx="20">
                  <c:v>68.308104</c:v>
                </c:pt>
                <c:pt idx="21">
                  <c:v>68.408103999999994</c:v>
                </c:pt>
                <c:pt idx="22">
                  <c:v>68.408103999999994</c:v>
                </c:pt>
                <c:pt idx="23">
                  <c:v>68.508104000000003</c:v>
                </c:pt>
                <c:pt idx="24">
                  <c:v>68.708104000000006</c:v>
                </c:pt>
                <c:pt idx="25">
                  <c:v>68.908103999999994</c:v>
                </c:pt>
                <c:pt idx="26">
                  <c:v>69.108103999999997</c:v>
                </c:pt>
                <c:pt idx="27">
                  <c:v>69.608103999999997</c:v>
                </c:pt>
                <c:pt idx="28">
                  <c:v>89.608103999999997</c:v>
                </c:pt>
                <c:pt idx="29">
                  <c:v>90.608103999999997</c:v>
                </c:pt>
                <c:pt idx="30">
                  <c:v>110.608104</c:v>
                </c:pt>
                <c:pt idx="31">
                  <c:v>111.108104</c:v>
                </c:pt>
                <c:pt idx="32">
                  <c:v>111.808104</c:v>
                </c:pt>
                <c:pt idx="33">
                  <c:v>112.808104</c:v>
                </c:pt>
                <c:pt idx="34">
                  <c:v>134.805012</c:v>
                </c:pt>
                <c:pt idx="35">
                  <c:v>135.805012</c:v>
                </c:pt>
                <c:pt idx="36">
                  <c:v>139.76988499999999</c:v>
                </c:pt>
                <c:pt idx="37">
                  <c:v>140.76988499999999</c:v>
                </c:pt>
                <c:pt idx="38">
                  <c:v>183.73819800000001</c:v>
                </c:pt>
                <c:pt idx="39">
                  <c:v>184.73819800000001</c:v>
                </c:pt>
                <c:pt idx="40">
                  <c:v>189.73819800000001</c:v>
                </c:pt>
                <c:pt idx="41">
                  <c:v>189.73819800000001</c:v>
                </c:pt>
                <c:pt idx="42">
                  <c:v>189.73819800000001</c:v>
                </c:pt>
                <c:pt idx="43">
                  <c:v>190.23819800000001</c:v>
                </c:pt>
                <c:pt idx="44">
                  <c:v>249.237897</c:v>
                </c:pt>
                <c:pt idx="45">
                  <c:v>250.23788099999999</c:v>
                </c:pt>
                <c:pt idx="46">
                  <c:v>308.33736499999998</c:v>
                </c:pt>
                <c:pt idx="47">
                  <c:v>309.23736200000002</c:v>
                </c:pt>
                <c:pt idx="48">
                  <c:v>309.73736000000002</c:v>
                </c:pt>
                <c:pt idx="49">
                  <c:v>309.73736000000002</c:v>
                </c:pt>
                <c:pt idx="50">
                  <c:v>310.23735799999997</c:v>
                </c:pt>
                <c:pt idx="51">
                  <c:v>310.53735699999999</c:v>
                </c:pt>
                <c:pt idx="52">
                  <c:v>310.837356</c:v>
                </c:pt>
                <c:pt idx="53">
                  <c:v>311.13735500000001</c:v>
                </c:pt>
                <c:pt idx="54">
                  <c:v>369.23699399999998</c:v>
                </c:pt>
                <c:pt idx="55">
                  <c:v>370.236985</c:v>
                </c:pt>
                <c:pt idx="56">
                  <c:v>429.23602899999997</c:v>
                </c:pt>
                <c:pt idx="57">
                  <c:v>429.73601600000001</c:v>
                </c:pt>
                <c:pt idx="58">
                  <c:v>429.73601600000001</c:v>
                </c:pt>
                <c:pt idx="59">
                  <c:v>430.23600399999998</c:v>
                </c:pt>
                <c:pt idx="60">
                  <c:v>489.23389900000001</c:v>
                </c:pt>
                <c:pt idx="61">
                  <c:v>490.23385100000002</c:v>
                </c:pt>
                <c:pt idx="62">
                  <c:v>548.33061199999997</c:v>
                </c:pt>
                <c:pt idx="63">
                  <c:v>549.23055399999998</c:v>
                </c:pt>
                <c:pt idx="64">
                  <c:v>549.73052199999995</c:v>
                </c:pt>
                <c:pt idx="65">
                  <c:v>549.73052199999995</c:v>
                </c:pt>
                <c:pt idx="66">
                  <c:v>550.23049000000003</c:v>
                </c:pt>
                <c:pt idx="67">
                  <c:v>550.53047100000003</c:v>
                </c:pt>
                <c:pt idx="68">
                  <c:v>550.83045200000004</c:v>
                </c:pt>
                <c:pt idx="69">
                  <c:v>551.13043200000004</c:v>
                </c:pt>
                <c:pt idx="70">
                  <c:v>609.22619799999995</c:v>
                </c:pt>
                <c:pt idx="71">
                  <c:v>610.22611600000005</c:v>
                </c:pt>
                <c:pt idx="72">
                  <c:v>669.22068100000001</c:v>
                </c:pt>
                <c:pt idx="73">
                  <c:v>669.72063000000003</c:v>
                </c:pt>
                <c:pt idx="74">
                  <c:v>670.22092199999997</c:v>
                </c:pt>
                <c:pt idx="75">
                  <c:v>670.72086999999999</c:v>
                </c:pt>
                <c:pt idx="76">
                  <c:v>671.22081900000001</c:v>
                </c:pt>
                <c:pt idx="77">
                  <c:v>674.30560000000003</c:v>
                </c:pt>
                <c:pt idx="78">
                  <c:v>674.80554900000004</c:v>
                </c:pt>
                <c:pt idx="79">
                  <c:v>675.30549699999995</c:v>
                </c:pt>
                <c:pt idx="80">
                  <c:v>758.571776</c:v>
                </c:pt>
                <c:pt idx="81">
                  <c:v>814.08169099999998</c:v>
                </c:pt>
                <c:pt idx="82">
                  <c:v>814.53040099999998</c:v>
                </c:pt>
                <c:pt idx="83">
                  <c:v>814.97910999999999</c:v>
                </c:pt>
                <c:pt idx="84">
                  <c:v>815.47904300000005</c:v>
                </c:pt>
                <c:pt idx="85">
                  <c:v>816.32354999999995</c:v>
                </c:pt>
                <c:pt idx="86">
                  <c:v>817.16805799999997</c:v>
                </c:pt>
                <c:pt idx="87">
                  <c:v>818.66785500000003</c:v>
                </c:pt>
                <c:pt idx="88">
                  <c:v>818.66785500000003</c:v>
                </c:pt>
                <c:pt idx="89">
                  <c:v>818.66785500000003</c:v>
                </c:pt>
                <c:pt idx="90">
                  <c:v>818.66785500000003</c:v>
                </c:pt>
                <c:pt idx="91">
                  <c:v>820.16765199999998</c:v>
                </c:pt>
                <c:pt idx="92">
                  <c:v>821.01215999999999</c:v>
                </c:pt>
                <c:pt idx="93">
                  <c:v>821.85666800000001</c:v>
                </c:pt>
                <c:pt idx="94">
                  <c:v>822.35659999999996</c:v>
                </c:pt>
                <c:pt idx="95">
                  <c:v>822.80530999999996</c:v>
                </c:pt>
                <c:pt idx="96">
                  <c:v>823.25401899999997</c:v>
                </c:pt>
                <c:pt idx="97">
                  <c:v>878.76393499999995</c:v>
                </c:pt>
                <c:pt idx="98">
                  <c:v>962.030213</c:v>
                </c:pt>
                <c:pt idx="99">
                  <c:v>962.53016200000002</c:v>
                </c:pt>
                <c:pt idx="100">
                  <c:v>963.03011000000004</c:v>
                </c:pt>
                <c:pt idx="101">
                  <c:v>966.11489099999994</c:v>
                </c:pt>
                <c:pt idx="102">
                  <c:v>966.61483999999996</c:v>
                </c:pt>
                <c:pt idx="103">
                  <c:v>967.11478899999997</c:v>
                </c:pt>
                <c:pt idx="104">
                  <c:v>967.61508000000003</c:v>
                </c:pt>
                <c:pt idx="105">
                  <c:v>968.11502900000005</c:v>
                </c:pt>
                <c:pt idx="106">
                  <c:v>1027.1095949999999</c:v>
                </c:pt>
                <c:pt idx="107">
                  <c:v>1028.109512</c:v>
                </c:pt>
                <c:pt idx="108">
                  <c:v>1086.2052779999999</c:v>
                </c:pt>
                <c:pt idx="109">
                  <c:v>1086.505259</c:v>
                </c:pt>
                <c:pt idx="110">
                  <c:v>1086.805239</c:v>
                </c:pt>
                <c:pt idx="111">
                  <c:v>1087.1052199999999</c:v>
                </c:pt>
                <c:pt idx="112">
                  <c:v>1087.605188</c:v>
                </c:pt>
                <c:pt idx="113">
                  <c:v>1087.605188</c:v>
                </c:pt>
                <c:pt idx="114">
                  <c:v>1088.1051560000001</c:v>
                </c:pt>
                <c:pt idx="115">
                  <c:v>1089.005099</c:v>
                </c:pt>
                <c:pt idx="116">
                  <c:v>1147.1018590000001</c:v>
                </c:pt>
                <c:pt idx="117">
                  <c:v>1148.101811</c:v>
                </c:pt>
                <c:pt idx="118">
                  <c:v>1207.099706</c:v>
                </c:pt>
                <c:pt idx="119">
                  <c:v>1207.599694</c:v>
                </c:pt>
                <c:pt idx="120">
                  <c:v>1207.599694</c:v>
                </c:pt>
                <c:pt idx="121">
                  <c:v>1208.099682</c:v>
                </c:pt>
                <c:pt idx="122">
                  <c:v>1267.0987250000001</c:v>
                </c:pt>
                <c:pt idx="123">
                  <c:v>1268.098716</c:v>
                </c:pt>
                <c:pt idx="124">
                  <c:v>1326.198355</c:v>
                </c:pt>
                <c:pt idx="125">
                  <c:v>1326.4983540000001</c:v>
                </c:pt>
                <c:pt idx="126">
                  <c:v>1326.7983529999999</c:v>
                </c:pt>
                <c:pt idx="127">
                  <c:v>1327.098352</c:v>
                </c:pt>
                <c:pt idx="128">
                  <c:v>1327.59835</c:v>
                </c:pt>
                <c:pt idx="129">
                  <c:v>1327.59835</c:v>
                </c:pt>
                <c:pt idx="130">
                  <c:v>1328.098348</c:v>
                </c:pt>
                <c:pt idx="131">
                  <c:v>1328.998345</c:v>
                </c:pt>
                <c:pt idx="132">
                  <c:v>1387.097829</c:v>
                </c:pt>
                <c:pt idx="133">
                  <c:v>1388.097814</c:v>
                </c:pt>
                <c:pt idx="134">
                  <c:v>1447.0975120000001</c:v>
                </c:pt>
                <c:pt idx="135">
                  <c:v>1447.5975120000001</c:v>
                </c:pt>
                <c:pt idx="136">
                  <c:v>1447.5975120000001</c:v>
                </c:pt>
                <c:pt idx="137">
                  <c:v>1447.5975120000001</c:v>
                </c:pt>
                <c:pt idx="138">
                  <c:v>1452.5975120000001</c:v>
                </c:pt>
                <c:pt idx="139">
                  <c:v>1453.5975120000001</c:v>
                </c:pt>
                <c:pt idx="140">
                  <c:v>1496.5658249999999</c:v>
                </c:pt>
                <c:pt idx="141">
                  <c:v>1497.5658249999999</c:v>
                </c:pt>
                <c:pt idx="142">
                  <c:v>1501.530698</c:v>
                </c:pt>
                <c:pt idx="143">
                  <c:v>1502.530698</c:v>
                </c:pt>
                <c:pt idx="144">
                  <c:v>1524.5276060000001</c:v>
                </c:pt>
                <c:pt idx="145">
                  <c:v>1525.5276060000001</c:v>
                </c:pt>
                <c:pt idx="146">
                  <c:v>1526.2276059999999</c:v>
                </c:pt>
                <c:pt idx="147">
                  <c:v>1526.7276059999999</c:v>
                </c:pt>
                <c:pt idx="148">
                  <c:v>1546.7276059999999</c:v>
                </c:pt>
                <c:pt idx="149">
                  <c:v>1547.7276059999999</c:v>
                </c:pt>
                <c:pt idx="150">
                  <c:v>1567.7276059999999</c:v>
                </c:pt>
                <c:pt idx="151">
                  <c:v>1568.2276059999999</c:v>
                </c:pt>
                <c:pt idx="152">
                  <c:v>1568.427606</c:v>
                </c:pt>
                <c:pt idx="153">
                  <c:v>1568.627606</c:v>
                </c:pt>
                <c:pt idx="154">
                  <c:v>1568.8276060000001</c:v>
                </c:pt>
                <c:pt idx="155">
                  <c:v>1568.927606</c:v>
                </c:pt>
                <c:pt idx="156">
                  <c:v>1568.927606</c:v>
                </c:pt>
                <c:pt idx="157">
                  <c:v>1569.0276060000001</c:v>
                </c:pt>
                <c:pt idx="158">
                  <c:v>1569.2276059999999</c:v>
                </c:pt>
                <c:pt idx="159">
                  <c:v>1569.427606</c:v>
                </c:pt>
                <c:pt idx="160">
                  <c:v>1569.627606</c:v>
                </c:pt>
                <c:pt idx="161">
                  <c:v>1570.127606</c:v>
                </c:pt>
                <c:pt idx="162">
                  <c:v>1590.127606</c:v>
                </c:pt>
                <c:pt idx="163">
                  <c:v>1591.127606</c:v>
                </c:pt>
                <c:pt idx="164">
                  <c:v>1611.127606</c:v>
                </c:pt>
                <c:pt idx="165">
                  <c:v>1611.627606</c:v>
                </c:pt>
                <c:pt idx="166">
                  <c:v>1612.3276060000001</c:v>
                </c:pt>
                <c:pt idx="167">
                  <c:v>1612.8276060000001</c:v>
                </c:pt>
                <c:pt idx="168">
                  <c:v>1612.8276060000001</c:v>
                </c:pt>
                <c:pt idx="169">
                  <c:v>1614.8276060000001</c:v>
                </c:pt>
                <c:pt idx="170">
                  <c:v>1614.8276060000001</c:v>
                </c:pt>
                <c:pt idx="171">
                  <c:v>1616.8276060000001</c:v>
                </c:pt>
                <c:pt idx="172">
                  <c:v>1616.8276060000001</c:v>
                </c:pt>
                <c:pt idx="173">
                  <c:v>1634.034191</c:v>
                </c:pt>
                <c:pt idx="174">
                  <c:v>1634.034191</c:v>
                </c:pt>
                <c:pt idx="175">
                  <c:v>1635.356182</c:v>
                </c:pt>
                <c:pt idx="176">
                  <c:v>1635.356182</c:v>
                </c:pt>
                <c:pt idx="177">
                  <c:v>1637.3357100000001</c:v>
                </c:pt>
              </c:numCache>
            </c:numRef>
          </c:xVal>
          <c:yVal>
            <c:numRef>
              <c:f>Sheet2!$O$2:$O$205</c:f>
              <c:numCache>
                <c:formatCode>General</c:formatCode>
                <c:ptCount val="2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-0.16331899999999999</c:v>
                </c:pt>
                <c:pt idx="45">
                  <c:v>-0.16885500000000001</c:v>
                </c:pt>
                <c:pt idx="46">
                  <c:v>-0.40919499999999998</c:v>
                </c:pt>
                <c:pt idx="47">
                  <c:v>-0.411659</c:v>
                </c:pt>
                <c:pt idx="48">
                  <c:v>-0.41302699999999998</c:v>
                </c:pt>
                <c:pt idx="49">
                  <c:v>-0.41302699999999998</c:v>
                </c:pt>
                <c:pt idx="50">
                  <c:v>-0.41439599999999999</c:v>
                </c:pt>
                <c:pt idx="51">
                  <c:v>-0.415217</c:v>
                </c:pt>
                <c:pt idx="52">
                  <c:v>-0.41603800000000002</c:v>
                </c:pt>
                <c:pt idx="53">
                  <c:v>-0.41685899999999998</c:v>
                </c:pt>
                <c:pt idx="54">
                  <c:v>-0.61991700000000005</c:v>
                </c:pt>
                <c:pt idx="55">
                  <c:v>-0.62417</c:v>
                </c:pt>
                <c:pt idx="56">
                  <c:v>-0.95681499999999997</c:v>
                </c:pt>
                <c:pt idx="57">
                  <c:v>-0.96032700000000004</c:v>
                </c:pt>
                <c:pt idx="58">
                  <c:v>-0.96032700000000004</c:v>
                </c:pt>
                <c:pt idx="59">
                  <c:v>-0.963839</c:v>
                </c:pt>
                <c:pt idx="60">
                  <c:v>-1.4599409999999999</c:v>
                </c:pt>
                <c:pt idx="61">
                  <c:v>-1.469735</c:v>
                </c:pt>
                <c:pt idx="62">
                  <c:v>-2.0827800000000001</c:v>
                </c:pt>
                <c:pt idx="63">
                  <c:v>-2.0929579999999999</c:v>
                </c:pt>
                <c:pt idx="64">
                  <c:v>-2.0986129999999998</c:v>
                </c:pt>
                <c:pt idx="65">
                  <c:v>-2.0986129999999998</c:v>
                </c:pt>
                <c:pt idx="66">
                  <c:v>-2.1042670000000001</c:v>
                </c:pt>
                <c:pt idx="67">
                  <c:v>-2.1076600000000001</c:v>
                </c:pt>
                <c:pt idx="68">
                  <c:v>-2.1110530000000001</c:v>
                </c:pt>
                <c:pt idx="69">
                  <c:v>-2.114446</c:v>
                </c:pt>
                <c:pt idx="70">
                  <c:v>-2.8154469999999998</c:v>
                </c:pt>
                <c:pt idx="71">
                  <c:v>-2.828268</c:v>
                </c:pt>
                <c:pt idx="72">
                  <c:v>-3.6286309999999999</c:v>
                </c:pt>
                <c:pt idx="73">
                  <c:v>-3.635786</c:v>
                </c:pt>
                <c:pt idx="74">
                  <c:v>-3.6429459999999998</c:v>
                </c:pt>
                <c:pt idx="75">
                  <c:v>-3.6501009999999998</c:v>
                </c:pt>
                <c:pt idx="76">
                  <c:v>-3.6572550000000001</c:v>
                </c:pt>
                <c:pt idx="77">
                  <c:v>-3.7014010000000002</c:v>
                </c:pt>
                <c:pt idx="78">
                  <c:v>-3.7085560000000002</c:v>
                </c:pt>
                <c:pt idx="79">
                  <c:v>-3.7157110000000002</c:v>
                </c:pt>
                <c:pt idx="80">
                  <c:v>-4.9966270000000002</c:v>
                </c:pt>
                <c:pt idx="81">
                  <c:v>-5.9100890000000001</c:v>
                </c:pt>
                <c:pt idx="82">
                  <c:v>-5.9174730000000002</c:v>
                </c:pt>
                <c:pt idx="83">
                  <c:v>-5.9248570000000003</c:v>
                </c:pt>
                <c:pt idx="84">
                  <c:v>-5.933084</c:v>
                </c:pt>
                <c:pt idx="85">
                  <c:v>-5.9469810000000001</c:v>
                </c:pt>
                <c:pt idx="86">
                  <c:v>-5.9608780000000001</c:v>
                </c:pt>
                <c:pt idx="87">
                  <c:v>-5.9855580000000002</c:v>
                </c:pt>
                <c:pt idx="88">
                  <c:v>-5.9855580000000002</c:v>
                </c:pt>
                <c:pt idx="89">
                  <c:v>-5.9855580000000002</c:v>
                </c:pt>
                <c:pt idx="90">
                  <c:v>-5.9855580000000002</c:v>
                </c:pt>
                <c:pt idx="91">
                  <c:v>-6.0102390000000003</c:v>
                </c:pt>
                <c:pt idx="92">
                  <c:v>-6.0241360000000004</c:v>
                </c:pt>
                <c:pt idx="93">
                  <c:v>-6.0380330000000004</c:v>
                </c:pt>
                <c:pt idx="94">
                  <c:v>-6.0462600000000002</c:v>
                </c:pt>
                <c:pt idx="95">
                  <c:v>-6.0536440000000002</c:v>
                </c:pt>
                <c:pt idx="96">
                  <c:v>-6.0610280000000003</c:v>
                </c:pt>
                <c:pt idx="97">
                  <c:v>-6.9744900000000003</c:v>
                </c:pt>
                <c:pt idx="98">
                  <c:v>-8.2554060000000007</c:v>
                </c:pt>
                <c:pt idx="99">
                  <c:v>-8.2625609999999998</c:v>
                </c:pt>
                <c:pt idx="100">
                  <c:v>-8.2697160000000007</c:v>
                </c:pt>
                <c:pt idx="101">
                  <c:v>-8.3138620000000003</c:v>
                </c:pt>
                <c:pt idx="102">
                  <c:v>-8.3210160000000002</c:v>
                </c:pt>
                <c:pt idx="103">
                  <c:v>-8.3281709999999993</c:v>
                </c:pt>
                <c:pt idx="104">
                  <c:v>-8.335331</c:v>
                </c:pt>
                <c:pt idx="105">
                  <c:v>-8.3424849999999999</c:v>
                </c:pt>
                <c:pt idx="106">
                  <c:v>-9.142849</c:v>
                </c:pt>
                <c:pt idx="107">
                  <c:v>-9.1556700000000006</c:v>
                </c:pt>
                <c:pt idx="108">
                  <c:v>-9.8566710000000004</c:v>
                </c:pt>
                <c:pt idx="109">
                  <c:v>-9.8600639999999995</c:v>
                </c:pt>
                <c:pt idx="110">
                  <c:v>-9.8634570000000004</c:v>
                </c:pt>
                <c:pt idx="111">
                  <c:v>-9.8668490000000002</c:v>
                </c:pt>
                <c:pt idx="112">
                  <c:v>-9.8725039999999993</c:v>
                </c:pt>
                <c:pt idx="113">
                  <c:v>-9.8725039999999993</c:v>
                </c:pt>
                <c:pt idx="114">
                  <c:v>-9.8781590000000001</c:v>
                </c:pt>
                <c:pt idx="115">
                  <c:v>-9.8883369999999999</c:v>
                </c:pt>
                <c:pt idx="116">
                  <c:v>-10.501382</c:v>
                </c:pt>
                <c:pt idx="117">
                  <c:v>-10.511176000000001</c:v>
                </c:pt>
                <c:pt idx="118">
                  <c:v>-11.007277999999999</c:v>
                </c:pt>
                <c:pt idx="119">
                  <c:v>-11.01079</c:v>
                </c:pt>
                <c:pt idx="120">
                  <c:v>-11.01079</c:v>
                </c:pt>
                <c:pt idx="121">
                  <c:v>-11.014302000000001</c:v>
                </c:pt>
                <c:pt idx="122">
                  <c:v>-11.346947</c:v>
                </c:pt>
                <c:pt idx="123">
                  <c:v>-11.3512</c:v>
                </c:pt>
                <c:pt idx="124">
                  <c:v>-11.554258000000001</c:v>
                </c:pt>
                <c:pt idx="125">
                  <c:v>-11.555078999999999</c:v>
                </c:pt>
                <c:pt idx="126">
                  <c:v>-11.555899999999999</c:v>
                </c:pt>
                <c:pt idx="127">
                  <c:v>-11.556721</c:v>
                </c:pt>
                <c:pt idx="128">
                  <c:v>-11.55809</c:v>
                </c:pt>
                <c:pt idx="129">
                  <c:v>-11.55809</c:v>
                </c:pt>
                <c:pt idx="130">
                  <c:v>-11.559457999999999</c:v>
                </c:pt>
                <c:pt idx="131">
                  <c:v>-11.561921</c:v>
                </c:pt>
                <c:pt idx="132">
                  <c:v>-11.802262000000001</c:v>
                </c:pt>
                <c:pt idx="133">
                  <c:v>-11.807798</c:v>
                </c:pt>
                <c:pt idx="134">
                  <c:v>-11.971117</c:v>
                </c:pt>
                <c:pt idx="135">
                  <c:v>-11.971117</c:v>
                </c:pt>
                <c:pt idx="136">
                  <c:v>-11.971117</c:v>
                </c:pt>
                <c:pt idx="137">
                  <c:v>-11.971117</c:v>
                </c:pt>
                <c:pt idx="138">
                  <c:v>-11.971117</c:v>
                </c:pt>
                <c:pt idx="139">
                  <c:v>-11.971117</c:v>
                </c:pt>
                <c:pt idx="140">
                  <c:v>-11.971117</c:v>
                </c:pt>
                <c:pt idx="141">
                  <c:v>-11.971117</c:v>
                </c:pt>
                <c:pt idx="142">
                  <c:v>-11.971117</c:v>
                </c:pt>
                <c:pt idx="143">
                  <c:v>-11.971117</c:v>
                </c:pt>
                <c:pt idx="144">
                  <c:v>-11.971117</c:v>
                </c:pt>
                <c:pt idx="145">
                  <c:v>-11.971117</c:v>
                </c:pt>
                <c:pt idx="146">
                  <c:v>-11.971117</c:v>
                </c:pt>
                <c:pt idx="147">
                  <c:v>-11.971117</c:v>
                </c:pt>
                <c:pt idx="148">
                  <c:v>-11.971117</c:v>
                </c:pt>
                <c:pt idx="149">
                  <c:v>-11.971117</c:v>
                </c:pt>
                <c:pt idx="150">
                  <c:v>-11.971117</c:v>
                </c:pt>
                <c:pt idx="151">
                  <c:v>-11.971117</c:v>
                </c:pt>
                <c:pt idx="152">
                  <c:v>-11.971117</c:v>
                </c:pt>
                <c:pt idx="153">
                  <c:v>-11.971117</c:v>
                </c:pt>
                <c:pt idx="154">
                  <c:v>-11.971117</c:v>
                </c:pt>
                <c:pt idx="155">
                  <c:v>-11.971117</c:v>
                </c:pt>
                <c:pt idx="156">
                  <c:v>-11.971117</c:v>
                </c:pt>
                <c:pt idx="157">
                  <c:v>-11.971117</c:v>
                </c:pt>
                <c:pt idx="158">
                  <c:v>-11.971117</c:v>
                </c:pt>
                <c:pt idx="159">
                  <c:v>-11.971117</c:v>
                </c:pt>
                <c:pt idx="160">
                  <c:v>-11.971117</c:v>
                </c:pt>
                <c:pt idx="161">
                  <c:v>-11.971117</c:v>
                </c:pt>
                <c:pt idx="162">
                  <c:v>-11.971117</c:v>
                </c:pt>
                <c:pt idx="163">
                  <c:v>-11.971117</c:v>
                </c:pt>
                <c:pt idx="164">
                  <c:v>-11.971117</c:v>
                </c:pt>
                <c:pt idx="165">
                  <c:v>-11.971117</c:v>
                </c:pt>
                <c:pt idx="166">
                  <c:v>-11.971117</c:v>
                </c:pt>
                <c:pt idx="167">
                  <c:v>-11.971117</c:v>
                </c:pt>
                <c:pt idx="168">
                  <c:v>-11.971117</c:v>
                </c:pt>
                <c:pt idx="169">
                  <c:v>-11.971117</c:v>
                </c:pt>
                <c:pt idx="170">
                  <c:v>-11.971117</c:v>
                </c:pt>
                <c:pt idx="171">
                  <c:v>-11.971117</c:v>
                </c:pt>
                <c:pt idx="172">
                  <c:v>-11.971117</c:v>
                </c:pt>
                <c:pt idx="173">
                  <c:v>-11.971117</c:v>
                </c:pt>
                <c:pt idx="174">
                  <c:v>-11.971117</c:v>
                </c:pt>
                <c:pt idx="175">
                  <c:v>-11.971117</c:v>
                </c:pt>
                <c:pt idx="176">
                  <c:v>-11.971117</c:v>
                </c:pt>
                <c:pt idx="177">
                  <c:v>-11.971117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955072"/>
        <c:axId val="218357120"/>
      </c:scatterChart>
      <c:valAx>
        <c:axId val="147955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357120"/>
        <c:crosses val="autoZero"/>
        <c:crossBetween val="midCat"/>
      </c:valAx>
      <c:valAx>
        <c:axId val="21835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955072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C4CD-864C-4B82-9ED2-1F8493472DF6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80C2D-DED6-4EDE-87E7-C5234AB988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7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55ED5C2D-85E4-4016-BA93-B971149031D2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9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8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0C2D-DED6-4EDE-87E7-C5234AB988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07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0C2D-DED6-4EDE-87E7-C5234AB988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07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0C2D-DED6-4EDE-87E7-C5234AB988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07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6A1ABEA-B003-4268-A859-7894B633BF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1826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我的工作\2015.4.22考核\高能所标志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"/>
            <a:ext cx="1974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D2E35418-39CD-4BE7-B1AA-3DD8A8DA1B29}" type="datetimeFigureOut">
              <a:rPr lang="zh-CN" altLang="en-US"/>
              <a:pPr>
                <a:defRPr/>
              </a:pPr>
              <a:t>2016-12-16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3CDCD437-1F1F-4953-8B3B-34AEF01215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271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0313C8-25C1-4AFC-8561-E1579766C7D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6785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825CD84E-B53A-404A-A1A4-2D0103EC89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651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6C71215E-BBD5-41A7-9253-7981A4212E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6813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01D59CE-E761-498F-B26C-0A6E6CAAFA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481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8EB01A7-2A1F-45B4-BA68-92DCB7880E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2832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714A6D7B-E39A-4E21-8F0E-227FC251B3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556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134EF55A-D6CA-4977-94D4-258BB2CF7B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3582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9E0D2E57-1A9D-457A-A9D2-97FA54E042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0634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4DA5C8-F248-44FF-AECE-5A516B9197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4550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304800" y="228600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752600" y="2667000"/>
            <a:ext cx="60960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altLang="zh-CN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5105400"/>
            <a:ext cx="6172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64313"/>
            <a:ext cx="2133600" cy="157162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0025"/>
            <a:ext cx="2895600" cy="171450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5738"/>
            <a:ext cx="2133600" cy="185737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0F9E5A3-B40D-43AF-8FC1-53FA4B3249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5117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E0F8-B059-4DF9-8151-D17BEFA9BC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16103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F9CE-7EBA-4E14-A60A-5B14AF2383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884645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63CD-8CCE-4B5E-BF7E-A489C4998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57490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1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A1278-6467-4C8C-98BB-7BC502831B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87006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4AED-824D-4662-8A98-85F14A651C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959009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F488-7A82-4AB0-81BF-CAEA9404E6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928496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0A117-5409-4819-9D7B-257DACA6AE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054846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64EE-5FAD-429C-94AF-2F57C26FB9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086547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C902-759D-4DBE-B747-E9AA677DCD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464005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7451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7451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06EE-F33A-4543-B0C4-7D9A1B22CA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65054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79438"/>
            <a:ext cx="7162800" cy="5635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8D8B-3CE9-444C-A686-2C655597B9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41414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88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38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6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08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3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0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8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7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63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33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4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24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42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94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54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47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37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00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64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82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01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07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5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6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038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07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94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357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54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6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5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vmlDrawing" Target="../drawings/vmlDrawing1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2016-12-16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5A642-70FB-4714-A7F1-FAC98E65E0F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980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7" name="Picture 83" descr="global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8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5" name="Image" r:id="rId16" imgW="12977778" imgH="3695238" progId="Photoshop.Image.6">
                  <p:embed/>
                </p:oleObj>
              </mc:Choice>
              <mc:Fallback>
                <p:oleObj name="Image" r:id="rId16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2200" y="6548438"/>
            <a:ext cx="2590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B5038-0FDA-4E6D-B368-E934EBD12CDA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79438"/>
            <a:ext cx="7162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43675"/>
            <a:ext cx="22860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814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3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1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3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004" y="917236"/>
            <a:ext cx="8810625" cy="23034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CEPC 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Double Ring Lattice Design </a:t>
            </a:r>
            <a:b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</a:b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and DA Study </a:t>
            </a:r>
            <a:endParaRPr lang="en-US" altLang="zh-C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26627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39" y="332656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5"/>
          <p:cNvSpPr>
            <a:spLocks noChangeArrowheads="1"/>
          </p:cNvSpPr>
          <p:nvPr/>
        </p:nvSpPr>
        <p:spPr bwMode="auto">
          <a:xfrm>
            <a:off x="899592" y="4653136"/>
            <a:ext cx="77057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SU 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Feng    GAO </a:t>
            </a:r>
            <a:r>
              <a:rPr lang="en-US" altLang="zh-CN" sz="16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Jie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WANG </a:t>
            </a: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Yiwei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WANG Dou   Li </a:t>
            </a:r>
            <a:r>
              <a:rPr lang="en-US" altLang="zh-CN" sz="16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Yongjun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BAI </a:t>
            </a: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Sha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endParaRPr lang="en-US" altLang="zh-CN" sz="1600" b="1" dirty="0" smtClean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BIAN </a:t>
            </a:r>
            <a:r>
              <a:rPr lang="en-US" altLang="zh-CN" sz="16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Tianjian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GENG </a:t>
            </a:r>
            <a:r>
              <a:rPr lang="en-US" altLang="zh-CN" sz="16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Huiping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ZHANG Yuan 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Institute of High Energy Physics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2016.12.16</a:t>
            </a:r>
            <a:endParaRPr lang="zh-CN" altLang="en-US" sz="1600" b="1" dirty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5" y="136186"/>
            <a:ext cx="17526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8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6760"/>
            <a:ext cx="8496944" cy="589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8130" y="178445"/>
            <a:ext cx="407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FCC-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ee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Common RF Section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" y="0"/>
            <a:ext cx="9142487" cy="687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8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178445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CEPC DR Lattice 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1556792"/>
            <a:ext cx="144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Next ……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135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952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-1"/>
            <a:ext cx="9126488" cy="687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1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9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4231"/>
            <a:ext cx="5688631" cy="4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6857" y="21328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16.454mrad</a:t>
            </a:r>
            <a:endParaRPr lang="zh-CN" altLang="en-US" dirty="0"/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259333"/>
              </p:ext>
            </p:extLst>
          </p:nvPr>
        </p:nvGraphicFramePr>
        <p:xfrm>
          <a:off x="0" y="4437112"/>
          <a:ext cx="9115424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31462" y="5413866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IP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66800" y="270669"/>
            <a:ext cx="7162800" cy="5635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FFS_yiwei20161124</a:t>
            </a:r>
            <a:endParaRPr lang="en-US" altLang="zh-CN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683568" y="2564904"/>
            <a:ext cx="82809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km CEPC DR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lattice Design and DA Study</a:t>
            </a:r>
            <a:endParaRPr lang="en-US" altLang="zh-CN" sz="32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99592" y="476672"/>
            <a:ext cx="7690544" cy="5822059"/>
            <a:chOff x="697880" y="830979"/>
            <a:chExt cx="7690544" cy="582205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51" y="830979"/>
              <a:ext cx="7416059" cy="5822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7020272" y="3676962"/>
              <a:ext cx="136815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B050"/>
                  </a:solidFill>
                </a:rPr>
                <a:t>RF station</a:t>
              </a:r>
              <a:endParaRPr lang="zh-CN" altLang="en-U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97880" y="3726409"/>
              <a:ext cx="123969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B050"/>
                  </a:solidFill>
                </a:rPr>
                <a:t>RF station</a:t>
              </a:r>
              <a:endParaRPr lang="zh-CN" altLang="en-US" sz="20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5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90" y="1188364"/>
            <a:ext cx="6322865" cy="528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6376" y="206084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e-ring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444090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IP3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443711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IP1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82824" y="447378"/>
            <a:ext cx="7162800" cy="563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Ring Scheme</a:t>
            </a:r>
            <a:endParaRPr lang="en-US" altLang="zh-CN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43204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parameter for CEPC partial double ring</a:t>
            </a:r>
            <a:br>
              <a:rPr lang="en-US" altLang="zh-CN" dirty="0" smtClean="0"/>
            </a:br>
            <a:r>
              <a:rPr lang="zh-CN" altLang="en-US" sz="2200" dirty="0" smtClean="0"/>
              <a:t>（</a:t>
            </a:r>
            <a:r>
              <a:rPr lang="en-US" altLang="zh-CN" sz="2200" dirty="0" smtClean="0"/>
              <a:t>wangdou20161115-100km</a:t>
            </a:r>
            <a:r>
              <a:rPr lang="zh-CN" altLang="en-US" sz="2200" dirty="0" smtClean="0"/>
              <a:t>）</a:t>
            </a:r>
            <a:endParaRPr lang="zh-CN" altLang="en-US" sz="2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73086"/>
              </p:ext>
            </p:extLst>
          </p:nvPr>
        </p:nvGraphicFramePr>
        <p:xfrm>
          <a:off x="323528" y="836712"/>
          <a:ext cx="8136903" cy="5892054"/>
        </p:xfrm>
        <a:graphic>
          <a:graphicData uri="http://schemas.openxmlformats.org/drawingml/2006/table">
            <a:tbl>
              <a:tblPr firstRow="1" bandRow="1"/>
              <a:tblGrid>
                <a:gridCol w="2520280"/>
                <a:gridCol w="1224136"/>
                <a:gridCol w="1368152"/>
                <a:gridCol w="1440160"/>
                <a:gridCol w="1584175"/>
              </a:tblGrid>
              <a:tr h="405654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 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i="1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Pre-CDR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i="1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H-high </a:t>
                      </a:r>
                      <a:r>
                        <a:rPr lang="en-US" altLang="zh-CN" sz="1600" b="1" i="1" kern="100" baseline="0" dirty="0" err="1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lumi</a:t>
                      </a:r>
                      <a:r>
                        <a:rPr lang="en-US" altLang="zh-CN" sz="1600" b="1" i="1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.</a:t>
                      </a:r>
                      <a:endParaRPr lang="zh-CN" sz="1600" b="1" i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H-low power</a:t>
                      </a:r>
                      <a:endParaRPr lang="zh-CN" altLang="zh-CN" sz="1600" b="1" i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Z</a:t>
                      </a:r>
                      <a:endParaRPr lang="zh-CN" altLang="zh-CN" sz="1600" b="1" i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Number of IPs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Energy (</a:t>
                      </a:r>
                      <a:r>
                        <a:rPr lang="en-US" sz="1200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GeV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120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120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120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Circumference (km)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54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SR loss/turn (</a:t>
                      </a:r>
                      <a:r>
                        <a:rPr lang="en-US" sz="1200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GeV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3.1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Half crossing angle (</a:t>
                      </a:r>
                      <a:r>
                        <a:rPr lang="en-US" altLang="zh-CN" sz="1200" kern="100" dirty="0" err="1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mrad</a:t>
                      </a: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0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 err="1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Piwinski</a:t>
                      </a: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angle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0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5.69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/bunch (</a:t>
                      </a: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r>
                        <a:rPr lang="en-US" sz="1200" kern="100" baseline="300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11</a:t>
                      </a: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3.79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0.97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0.97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0.46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number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50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644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425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1100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current (mA)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16.6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29.97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19.8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24.3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SR power /beam (MW)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51.7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33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0.84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Bending radius (km)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6.1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Momentum compaction (10</a:t>
                      </a:r>
                      <a:r>
                        <a:rPr lang="en-US" sz="1200" kern="100" baseline="300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-5</a:t>
                      </a:r>
                      <a:r>
                        <a:rPr lang="en-US" sz="12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3.4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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IP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x/y (m)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0.8/0.0012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0.144 /0.002</a:t>
                      </a:r>
                      <a:endParaRPr lang="zh-CN" altLang="zh-CN" sz="12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0.144 /0.002</a:t>
                      </a:r>
                      <a:endParaRPr lang="zh-CN" altLang="zh-CN" sz="1200" b="1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0.12/0.001</a:t>
                      </a:r>
                      <a:endParaRPr lang="zh-CN" altLang="zh-CN" sz="12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Emittance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 x/y (nm)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6.12/0.018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1.56/0.0047</a:t>
                      </a:r>
                      <a:endParaRPr lang="zh-CN" altLang="zh-CN" sz="12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1.56/0.0047</a:t>
                      </a:r>
                      <a:endParaRPr lang="zh-CN" altLang="zh-CN" sz="1200" b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0.93/0.0049</a:t>
                      </a:r>
                      <a:endParaRPr lang="zh-CN" altLang="zh-CN" sz="12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Transverse  </a:t>
                      </a: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IP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(um)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69.97/0.15</a:t>
                      </a: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15/0.097</a:t>
                      </a:r>
                      <a:endParaRPr lang="zh-CN" altLang="zh-CN" sz="12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15/0.097</a:t>
                      </a:r>
                      <a:endParaRPr lang="zh-CN" altLang="zh-CN" sz="1200" b="1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10.5/0.07</a:t>
                      </a:r>
                      <a:endParaRPr lang="zh-CN" altLang="zh-CN" sz="12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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x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/IP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0.118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0.0126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0.0126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0.0075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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y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/IP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0.083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0.083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0.083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0.054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V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RF 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(GV)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6.87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f 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RF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(MHz)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650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Nature 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z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(mm)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2.14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3.93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Total</a:t>
                      </a:r>
                      <a:r>
                        <a:rPr lang="en-US" altLang="zh-CN" sz="1200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  </a:t>
                      </a:r>
                      <a:r>
                        <a:rPr lang="en-US" altLang="zh-CN" sz="1200" i="1" kern="100" dirty="0" smtClean="0">
                          <a:effectLst/>
                          <a:latin typeface="Times New Roman"/>
                          <a:ea typeface="+mn-ea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US" altLang="zh-CN" sz="1200" i="1" kern="100" baseline="-25000" dirty="0" smtClean="0"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z</a:t>
                      </a:r>
                      <a:r>
                        <a:rPr lang="en-US" altLang="zh-CN" sz="1200" kern="100" dirty="0" smtClean="0"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(mm)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2.65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HOM power</a:t>
                      </a:r>
                      <a:r>
                        <a:rPr lang="en-US" altLang="zh-CN" sz="1200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/cavity (kw)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3.6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Energy spread (%)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0.13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0.098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0.098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0.037</a:t>
                      </a:r>
                      <a:endParaRPr lang="zh-CN" alt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Energy acceptance (%)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Energy acceptance  by</a:t>
                      </a:r>
                      <a:r>
                        <a:rPr lang="en-US" altLang="zh-CN" sz="1200" kern="100" baseline="0" dirty="0" smtClean="0"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RF </a:t>
                      </a:r>
                      <a:r>
                        <a:rPr lang="en-US" altLang="zh-CN" sz="1200" kern="100" dirty="0" smtClean="0"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(%)</a:t>
                      </a:r>
                      <a:endParaRPr lang="zh-CN" altLang="zh-CN" sz="12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</a:t>
                      </a:r>
                      <a:r>
                        <a:rPr lang="en-US" sz="1200" i="1" kern="100" baseline="-25000" dirty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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0.23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0.26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0.26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0.18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03">
                <a:tc>
                  <a:txBody>
                    <a:bodyPr/>
                    <a:lstStyle/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Life time due </a:t>
                      </a: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to</a:t>
                      </a:r>
                      <a:r>
                        <a:rPr lang="en-US" sz="1200" kern="100" baseline="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1200" kern="100" dirty="0" err="1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beamstrahlung_cal</a:t>
                      </a: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(minute)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47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52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2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F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(hour glass)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0.68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01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200" i="1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</a:t>
                      </a:r>
                      <a:r>
                        <a:rPr lang="en-US" sz="1200" i="1" kern="100" baseline="-250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max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/IP (10</a:t>
                      </a:r>
                      <a:r>
                        <a:rPr lang="en-US" sz="1200" kern="100" baseline="30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34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cm</a:t>
                      </a:r>
                      <a:r>
                        <a:rPr lang="en-US" sz="1200" kern="100" baseline="30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-2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US" sz="1200" kern="100" baseline="30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-1</a:t>
                      </a:r>
                      <a:r>
                        <a:rPr lang="en-US" sz="12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2.04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3.1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2.05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1.19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660232" y="6473968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4139952" y="5382508"/>
            <a:ext cx="2592288" cy="278740"/>
          </a:xfrm>
          <a:prstGeom prst="ellipse">
            <a:avLst/>
          </a:prstGeom>
          <a:solidFill>
            <a:schemeClr val="bg1">
              <a:alpha val="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444090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IP3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443711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IP1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82824" y="447378"/>
            <a:ext cx="7162800" cy="563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Ring Scheme</a:t>
            </a:r>
            <a:endParaRPr lang="en-US" altLang="zh-CN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96852"/>
            <a:ext cx="6376194" cy="523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2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444090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IP3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443711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IP1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82824" y="447378"/>
            <a:ext cx="7162800" cy="563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Ring Scheme</a:t>
            </a:r>
            <a:endParaRPr lang="en-US" altLang="zh-CN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408712" cy="530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82824" y="447378"/>
            <a:ext cx="7162800" cy="563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of Double 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0" y="1139561"/>
            <a:ext cx="3812104" cy="24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76" y="1010941"/>
            <a:ext cx="4157958" cy="270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3" y="3789040"/>
            <a:ext cx="44577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3" y="3848075"/>
            <a:ext cx="4227667" cy="264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65" y="1042566"/>
            <a:ext cx="4685578" cy="317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82824" y="447378"/>
            <a:ext cx="7162800" cy="563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of Double Ring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3" y="3789040"/>
            <a:ext cx="44577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3" y="3848075"/>
            <a:ext cx="4227667" cy="264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1412776"/>
            <a:ext cx="204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2 groups </a:t>
            </a:r>
            <a:r>
              <a:rPr lang="en-US" altLang="zh-CN" dirty="0" err="1" smtClean="0">
                <a:solidFill>
                  <a:prstClr val="black"/>
                </a:solidFill>
              </a:rPr>
              <a:t>sextupoles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99592" y="-1050916"/>
            <a:ext cx="7920880" cy="7834323"/>
            <a:chOff x="899592" y="-1050916"/>
            <a:chExt cx="7920880" cy="7834323"/>
          </a:xfrm>
        </p:grpSpPr>
        <p:sp>
          <p:nvSpPr>
            <p:cNvPr id="65" name="任意多边形 64"/>
            <p:cNvSpPr/>
            <p:nvPr/>
          </p:nvSpPr>
          <p:spPr>
            <a:xfrm>
              <a:off x="5641326" y="5949328"/>
              <a:ext cx="882349" cy="572469"/>
            </a:xfrm>
            <a:custGeom>
              <a:avLst/>
              <a:gdLst>
                <a:gd name="connsiteX0" fmla="*/ 882349 w 882349"/>
                <a:gd name="connsiteY0" fmla="*/ 0 h 553238"/>
                <a:gd name="connsiteX1" fmla="*/ 825199 w 882349"/>
                <a:gd name="connsiteY1" fmla="*/ 85725 h 553238"/>
                <a:gd name="connsiteX2" fmla="*/ 752174 w 882349"/>
                <a:gd name="connsiteY2" fmla="*/ 177800 h 553238"/>
                <a:gd name="connsiteX3" fmla="*/ 599774 w 882349"/>
                <a:gd name="connsiteY3" fmla="*/ 327025 h 553238"/>
                <a:gd name="connsiteX4" fmla="*/ 425149 w 882349"/>
                <a:gd name="connsiteY4" fmla="*/ 441325 h 553238"/>
                <a:gd name="connsiteX5" fmla="*/ 228299 w 882349"/>
                <a:gd name="connsiteY5" fmla="*/ 530225 h 553238"/>
                <a:gd name="connsiteX6" fmla="*/ 28274 w 882349"/>
                <a:gd name="connsiteY6" fmla="*/ 552450 h 553238"/>
                <a:gd name="connsiteX7" fmla="*/ 6049 w 882349"/>
                <a:gd name="connsiteY7" fmla="*/ 546100 h 55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349" h="553238">
                  <a:moveTo>
                    <a:pt x="882349" y="0"/>
                  </a:moveTo>
                  <a:cubicBezTo>
                    <a:pt x="864622" y="28046"/>
                    <a:pt x="846895" y="56092"/>
                    <a:pt x="825199" y="85725"/>
                  </a:cubicBezTo>
                  <a:cubicBezTo>
                    <a:pt x="803503" y="115358"/>
                    <a:pt x="789745" y="137583"/>
                    <a:pt x="752174" y="177800"/>
                  </a:cubicBezTo>
                  <a:cubicBezTo>
                    <a:pt x="714603" y="218017"/>
                    <a:pt x="654278" y="283104"/>
                    <a:pt x="599774" y="327025"/>
                  </a:cubicBezTo>
                  <a:cubicBezTo>
                    <a:pt x="545270" y="370946"/>
                    <a:pt x="487061" y="407458"/>
                    <a:pt x="425149" y="441325"/>
                  </a:cubicBezTo>
                  <a:cubicBezTo>
                    <a:pt x="363237" y="475192"/>
                    <a:pt x="294445" y="511704"/>
                    <a:pt x="228299" y="530225"/>
                  </a:cubicBezTo>
                  <a:cubicBezTo>
                    <a:pt x="162153" y="548746"/>
                    <a:pt x="65316" y="549804"/>
                    <a:pt x="28274" y="552450"/>
                  </a:cubicBezTo>
                  <a:cubicBezTo>
                    <a:pt x="-8768" y="555096"/>
                    <a:pt x="-1360" y="550598"/>
                    <a:pt x="6049" y="5461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6" name="直接连接符 65"/>
            <p:cNvCxnSpPr>
              <a:stCxn id="73" idx="0"/>
              <a:endCxn id="65" idx="7"/>
            </p:cNvCxnSpPr>
            <p:nvPr/>
          </p:nvCxnSpPr>
          <p:spPr>
            <a:xfrm>
              <a:off x="4041261" y="6216723"/>
              <a:ext cx="1606114" cy="2976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任意多边形 66"/>
            <p:cNvSpPr/>
            <p:nvPr/>
          </p:nvSpPr>
          <p:spPr>
            <a:xfrm rot="21255294">
              <a:off x="3127513" y="5891534"/>
              <a:ext cx="981387" cy="631967"/>
            </a:xfrm>
            <a:custGeom>
              <a:avLst/>
              <a:gdLst>
                <a:gd name="connsiteX0" fmla="*/ 882349 w 882349"/>
                <a:gd name="connsiteY0" fmla="*/ 0 h 553238"/>
                <a:gd name="connsiteX1" fmla="*/ 825199 w 882349"/>
                <a:gd name="connsiteY1" fmla="*/ 85725 h 553238"/>
                <a:gd name="connsiteX2" fmla="*/ 752174 w 882349"/>
                <a:gd name="connsiteY2" fmla="*/ 177800 h 553238"/>
                <a:gd name="connsiteX3" fmla="*/ 599774 w 882349"/>
                <a:gd name="connsiteY3" fmla="*/ 327025 h 553238"/>
                <a:gd name="connsiteX4" fmla="*/ 425149 w 882349"/>
                <a:gd name="connsiteY4" fmla="*/ 441325 h 553238"/>
                <a:gd name="connsiteX5" fmla="*/ 228299 w 882349"/>
                <a:gd name="connsiteY5" fmla="*/ 530225 h 553238"/>
                <a:gd name="connsiteX6" fmla="*/ 28274 w 882349"/>
                <a:gd name="connsiteY6" fmla="*/ 552450 h 553238"/>
                <a:gd name="connsiteX7" fmla="*/ 6049 w 882349"/>
                <a:gd name="connsiteY7" fmla="*/ 546100 h 55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349" h="553238">
                  <a:moveTo>
                    <a:pt x="882349" y="0"/>
                  </a:moveTo>
                  <a:cubicBezTo>
                    <a:pt x="864622" y="28046"/>
                    <a:pt x="846895" y="56092"/>
                    <a:pt x="825199" y="85725"/>
                  </a:cubicBezTo>
                  <a:cubicBezTo>
                    <a:pt x="803503" y="115358"/>
                    <a:pt x="789745" y="137583"/>
                    <a:pt x="752174" y="177800"/>
                  </a:cubicBezTo>
                  <a:cubicBezTo>
                    <a:pt x="714603" y="218017"/>
                    <a:pt x="654278" y="283104"/>
                    <a:pt x="599774" y="327025"/>
                  </a:cubicBezTo>
                  <a:cubicBezTo>
                    <a:pt x="545270" y="370946"/>
                    <a:pt x="487061" y="407458"/>
                    <a:pt x="425149" y="441325"/>
                  </a:cubicBezTo>
                  <a:cubicBezTo>
                    <a:pt x="363237" y="475192"/>
                    <a:pt x="294445" y="511704"/>
                    <a:pt x="228299" y="530225"/>
                  </a:cubicBezTo>
                  <a:cubicBezTo>
                    <a:pt x="162153" y="548746"/>
                    <a:pt x="65316" y="549804"/>
                    <a:pt x="28274" y="552450"/>
                  </a:cubicBezTo>
                  <a:cubicBezTo>
                    <a:pt x="-8768" y="555096"/>
                    <a:pt x="-1360" y="550598"/>
                    <a:pt x="6049" y="546100"/>
                  </a:cubicBezTo>
                </a:path>
              </a:pathLst>
            </a:custGeom>
            <a:noFill/>
            <a:ln w="12700">
              <a:solidFill>
                <a:srgbClr val="0070C0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8" name="直接连接符 67"/>
            <p:cNvCxnSpPr>
              <a:endCxn id="69" idx="2"/>
            </p:cNvCxnSpPr>
            <p:nvPr/>
          </p:nvCxnSpPr>
          <p:spPr>
            <a:xfrm flipV="1">
              <a:off x="4138067" y="6216851"/>
              <a:ext cx="1447741" cy="24935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弧形 68"/>
            <p:cNvSpPr/>
            <p:nvPr/>
          </p:nvSpPr>
          <p:spPr>
            <a:xfrm>
              <a:off x="2582455" y="1777924"/>
              <a:ext cx="4649034" cy="4537833"/>
            </a:xfrm>
            <a:prstGeom prst="arc">
              <a:avLst>
                <a:gd name="adj1" fmla="val 21519506"/>
                <a:gd name="adj2" fmla="val 4357737"/>
              </a:avLst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弧形 69"/>
            <p:cNvSpPr/>
            <p:nvPr/>
          </p:nvSpPr>
          <p:spPr>
            <a:xfrm>
              <a:off x="2627784" y="1663962"/>
              <a:ext cx="4685327" cy="4907071"/>
            </a:xfrm>
            <a:prstGeom prst="arc">
              <a:avLst>
                <a:gd name="adj1" fmla="val 21430554"/>
                <a:gd name="adj2" fmla="val 2984193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弧形 72"/>
            <p:cNvSpPr/>
            <p:nvPr/>
          </p:nvSpPr>
          <p:spPr>
            <a:xfrm>
              <a:off x="2339752" y="1761900"/>
              <a:ext cx="4649034" cy="4537833"/>
            </a:xfrm>
            <a:prstGeom prst="arc">
              <a:avLst>
                <a:gd name="adj1" fmla="val 6354489"/>
                <a:gd name="adj2" fmla="val 10955409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弧形 73"/>
            <p:cNvSpPr/>
            <p:nvPr/>
          </p:nvSpPr>
          <p:spPr>
            <a:xfrm>
              <a:off x="2262937" y="1614726"/>
              <a:ext cx="4685327" cy="4907071"/>
            </a:xfrm>
            <a:prstGeom prst="arc">
              <a:avLst>
                <a:gd name="adj1" fmla="val 7657605"/>
                <a:gd name="adj2" fmla="val 10903178"/>
              </a:avLst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5628311" y="980728"/>
              <a:ext cx="895363" cy="648071"/>
            </a:xfrm>
            <a:custGeom>
              <a:avLst/>
              <a:gdLst>
                <a:gd name="connsiteX0" fmla="*/ 882349 w 882349"/>
                <a:gd name="connsiteY0" fmla="*/ 0 h 553238"/>
                <a:gd name="connsiteX1" fmla="*/ 825199 w 882349"/>
                <a:gd name="connsiteY1" fmla="*/ 85725 h 553238"/>
                <a:gd name="connsiteX2" fmla="*/ 752174 w 882349"/>
                <a:gd name="connsiteY2" fmla="*/ 177800 h 553238"/>
                <a:gd name="connsiteX3" fmla="*/ 599774 w 882349"/>
                <a:gd name="connsiteY3" fmla="*/ 327025 h 553238"/>
                <a:gd name="connsiteX4" fmla="*/ 425149 w 882349"/>
                <a:gd name="connsiteY4" fmla="*/ 441325 h 553238"/>
                <a:gd name="connsiteX5" fmla="*/ 228299 w 882349"/>
                <a:gd name="connsiteY5" fmla="*/ 530225 h 553238"/>
                <a:gd name="connsiteX6" fmla="*/ 28274 w 882349"/>
                <a:gd name="connsiteY6" fmla="*/ 552450 h 553238"/>
                <a:gd name="connsiteX7" fmla="*/ 6049 w 882349"/>
                <a:gd name="connsiteY7" fmla="*/ 546100 h 55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349" h="553238">
                  <a:moveTo>
                    <a:pt x="882349" y="0"/>
                  </a:moveTo>
                  <a:cubicBezTo>
                    <a:pt x="864622" y="28046"/>
                    <a:pt x="846895" y="56092"/>
                    <a:pt x="825199" y="85725"/>
                  </a:cubicBezTo>
                  <a:cubicBezTo>
                    <a:pt x="803503" y="115358"/>
                    <a:pt x="789745" y="137583"/>
                    <a:pt x="752174" y="177800"/>
                  </a:cubicBezTo>
                  <a:cubicBezTo>
                    <a:pt x="714603" y="218017"/>
                    <a:pt x="654278" y="283104"/>
                    <a:pt x="599774" y="327025"/>
                  </a:cubicBezTo>
                  <a:cubicBezTo>
                    <a:pt x="545270" y="370946"/>
                    <a:pt x="487061" y="407458"/>
                    <a:pt x="425149" y="441325"/>
                  </a:cubicBezTo>
                  <a:cubicBezTo>
                    <a:pt x="363237" y="475192"/>
                    <a:pt x="294445" y="511704"/>
                    <a:pt x="228299" y="530225"/>
                  </a:cubicBezTo>
                  <a:cubicBezTo>
                    <a:pt x="162153" y="548746"/>
                    <a:pt x="65316" y="549804"/>
                    <a:pt x="28274" y="552450"/>
                  </a:cubicBezTo>
                  <a:cubicBezTo>
                    <a:pt x="-8768" y="555096"/>
                    <a:pt x="-1360" y="550598"/>
                    <a:pt x="6049" y="546100"/>
                  </a:cubicBezTo>
                </a:path>
              </a:pathLst>
            </a:custGeom>
            <a:noFill/>
            <a:ln w="12700"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弧形 79"/>
            <p:cNvSpPr/>
            <p:nvPr/>
          </p:nvSpPr>
          <p:spPr>
            <a:xfrm>
              <a:off x="2657413" y="-1050916"/>
              <a:ext cx="4578883" cy="4623932"/>
            </a:xfrm>
            <a:prstGeom prst="arc">
              <a:avLst>
                <a:gd name="adj1" fmla="val 7912"/>
                <a:gd name="adj2" fmla="val 4357737"/>
              </a:avLst>
            </a:prstGeom>
            <a:ln w="12700">
              <a:solidFill>
                <a:srgbClr val="FF000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弧形 80"/>
            <p:cNvSpPr/>
            <p:nvPr/>
          </p:nvSpPr>
          <p:spPr>
            <a:xfrm>
              <a:off x="2517665" y="-789574"/>
              <a:ext cx="4790639" cy="4907071"/>
            </a:xfrm>
            <a:prstGeom prst="arc">
              <a:avLst>
                <a:gd name="adj1" fmla="val 21550308"/>
                <a:gd name="adj2" fmla="val 2919718"/>
              </a:avLst>
            </a:prstGeom>
            <a:ln w="12700"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弧形 81"/>
            <p:cNvSpPr/>
            <p:nvPr/>
          </p:nvSpPr>
          <p:spPr>
            <a:xfrm>
              <a:off x="2339752" y="-937106"/>
              <a:ext cx="4608512" cy="4510122"/>
            </a:xfrm>
            <a:prstGeom prst="arc">
              <a:avLst>
                <a:gd name="adj1" fmla="val 6445149"/>
                <a:gd name="adj2" fmla="val 10867311"/>
              </a:avLst>
            </a:prstGeom>
            <a:ln w="12700">
              <a:solidFill>
                <a:srgbClr val="0070C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弧形 82"/>
            <p:cNvSpPr/>
            <p:nvPr/>
          </p:nvSpPr>
          <p:spPr>
            <a:xfrm>
              <a:off x="2267744" y="-789574"/>
              <a:ext cx="4824536" cy="4907071"/>
            </a:xfrm>
            <a:prstGeom prst="arc">
              <a:avLst>
                <a:gd name="adj1" fmla="val 7906821"/>
                <a:gd name="adj2" fmla="val 10878067"/>
              </a:avLst>
            </a:prstGeom>
            <a:ln w="12700">
              <a:solidFill>
                <a:srgbClr val="FF000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任意多边形 84"/>
            <p:cNvSpPr/>
            <p:nvPr/>
          </p:nvSpPr>
          <p:spPr>
            <a:xfrm>
              <a:off x="3071531" y="980728"/>
              <a:ext cx="912664" cy="616184"/>
            </a:xfrm>
            <a:custGeom>
              <a:avLst/>
              <a:gdLst>
                <a:gd name="connsiteX0" fmla="*/ 882349 w 882349"/>
                <a:gd name="connsiteY0" fmla="*/ 0 h 553238"/>
                <a:gd name="connsiteX1" fmla="*/ 825199 w 882349"/>
                <a:gd name="connsiteY1" fmla="*/ 85725 h 553238"/>
                <a:gd name="connsiteX2" fmla="*/ 752174 w 882349"/>
                <a:gd name="connsiteY2" fmla="*/ 177800 h 553238"/>
                <a:gd name="connsiteX3" fmla="*/ 599774 w 882349"/>
                <a:gd name="connsiteY3" fmla="*/ 327025 h 553238"/>
                <a:gd name="connsiteX4" fmla="*/ 425149 w 882349"/>
                <a:gd name="connsiteY4" fmla="*/ 441325 h 553238"/>
                <a:gd name="connsiteX5" fmla="*/ 228299 w 882349"/>
                <a:gd name="connsiteY5" fmla="*/ 530225 h 553238"/>
                <a:gd name="connsiteX6" fmla="*/ 28274 w 882349"/>
                <a:gd name="connsiteY6" fmla="*/ 552450 h 553238"/>
                <a:gd name="connsiteX7" fmla="*/ 6049 w 882349"/>
                <a:gd name="connsiteY7" fmla="*/ 546100 h 55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349" h="553238">
                  <a:moveTo>
                    <a:pt x="882349" y="0"/>
                  </a:moveTo>
                  <a:cubicBezTo>
                    <a:pt x="864622" y="28046"/>
                    <a:pt x="846895" y="56092"/>
                    <a:pt x="825199" y="85725"/>
                  </a:cubicBezTo>
                  <a:cubicBezTo>
                    <a:pt x="803503" y="115358"/>
                    <a:pt x="789745" y="137583"/>
                    <a:pt x="752174" y="177800"/>
                  </a:cubicBezTo>
                  <a:cubicBezTo>
                    <a:pt x="714603" y="218017"/>
                    <a:pt x="654278" y="283104"/>
                    <a:pt x="599774" y="327025"/>
                  </a:cubicBezTo>
                  <a:cubicBezTo>
                    <a:pt x="545270" y="370946"/>
                    <a:pt x="487061" y="407458"/>
                    <a:pt x="425149" y="441325"/>
                  </a:cubicBezTo>
                  <a:cubicBezTo>
                    <a:pt x="363237" y="475192"/>
                    <a:pt x="294445" y="511704"/>
                    <a:pt x="228299" y="530225"/>
                  </a:cubicBezTo>
                  <a:cubicBezTo>
                    <a:pt x="162153" y="548746"/>
                    <a:pt x="65316" y="549804"/>
                    <a:pt x="28274" y="552450"/>
                  </a:cubicBezTo>
                  <a:cubicBezTo>
                    <a:pt x="-8768" y="555096"/>
                    <a:pt x="-1360" y="550598"/>
                    <a:pt x="6049" y="5461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V="1">
              <a:off x="3923928" y="980730"/>
              <a:ext cx="1723447" cy="30809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 flipV="1">
              <a:off x="3984197" y="980728"/>
              <a:ext cx="1663178" cy="28032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圆角矩形 1"/>
            <p:cNvSpPr/>
            <p:nvPr/>
          </p:nvSpPr>
          <p:spPr>
            <a:xfrm>
              <a:off x="2141860" y="3573016"/>
              <a:ext cx="316774" cy="28803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7135546" y="3573016"/>
              <a:ext cx="316774" cy="28803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" name="直接箭头连接符 4"/>
            <p:cNvCxnSpPr/>
            <p:nvPr/>
          </p:nvCxnSpPr>
          <p:spPr>
            <a:xfrm>
              <a:off x="2319132" y="3861048"/>
              <a:ext cx="39786" cy="1344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>
              <a:stCxn id="2" idx="0"/>
            </p:cNvCxnSpPr>
            <p:nvPr/>
          </p:nvCxnSpPr>
          <p:spPr>
            <a:xfrm flipV="1">
              <a:off x="2300247" y="3429000"/>
              <a:ext cx="4908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70" idx="0"/>
            </p:cNvCxnSpPr>
            <p:nvPr/>
          </p:nvCxnSpPr>
          <p:spPr>
            <a:xfrm flipH="1" flipV="1">
              <a:off x="7275000" y="3850496"/>
              <a:ext cx="35517" cy="1515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>
              <a:endCxn id="69" idx="0"/>
            </p:cNvCxnSpPr>
            <p:nvPr/>
          </p:nvCxnSpPr>
          <p:spPr>
            <a:xfrm flipH="1">
              <a:off x="7230820" y="3857844"/>
              <a:ext cx="25737" cy="1345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endCxn id="21" idx="0"/>
            </p:cNvCxnSpPr>
            <p:nvPr/>
          </p:nvCxnSpPr>
          <p:spPr>
            <a:xfrm flipH="1">
              <a:off x="7293933" y="3456951"/>
              <a:ext cx="27070" cy="1160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H="1" flipV="1">
              <a:off x="7236296" y="3429000"/>
              <a:ext cx="35517" cy="1515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>
              <a:stCxn id="74" idx="2"/>
              <a:endCxn id="2" idx="2"/>
            </p:cNvCxnSpPr>
            <p:nvPr/>
          </p:nvCxnSpPr>
          <p:spPr>
            <a:xfrm flipV="1">
              <a:off x="2263899" y="3861048"/>
              <a:ext cx="36348" cy="1369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/>
          </p:nvCxnSpPr>
          <p:spPr>
            <a:xfrm>
              <a:off x="2272050" y="3498091"/>
              <a:ext cx="49369" cy="816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>
              <a:off x="6832990" y="1777924"/>
              <a:ext cx="259290" cy="3549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 flipH="1">
              <a:off x="2300247" y="2064754"/>
              <a:ext cx="195697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/>
            <p:cNvCxnSpPr/>
            <p:nvPr/>
          </p:nvCxnSpPr>
          <p:spPr>
            <a:xfrm flipH="1" flipV="1">
              <a:off x="6523675" y="1955390"/>
              <a:ext cx="309315" cy="4294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箭头连接符 83"/>
            <p:cNvCxnSpPr/>
            <p:nvPr/>
          </p:nvCxnSpPr>
          <p:spPr>
            <a:xfrm flipV="1">
              <a:off x="2627784" y="2214932"/>
              <a:ext cx="224409" cy="3499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899592" y="3553271"/>
              <a:ext cx="1224136" cy="30777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Common RF</a:t>
              </a:r>
              <a:endParaRPr lang="zh-CN" alt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6336" y="3553271"/>
              <a:ext cx="1224136" cy="30777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Common RF</a:t>
              </a:r>
              <a:endParaRPr lang="zh-CN" alt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617333" y="1356185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IP1_ee</a:t>
              </a:r>
              <a:endParaRPr lang="zh-CN" alt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88800" y="5909074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IP3_ee</a:t>
              </a:r>
              <a:endParaRPr lang="zh-CN" alt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31068" y="203544"/>
              <a:ext cx="64075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CEPC Double Ring Scheme Layout</a:t>
              </a:r>
              <a:endParaRPr lang="zh-CN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1" name="直接箭头连接符 90"/>
            <p:cNvCxnSpPr/>
            <p:nvPr/>
          </p:nvCxnSpPr>
          <p:spPr>
            <a:xfrm>
              <a:off x="5724128" y="6207517"/>
              <a:ext cx="0" cy="27740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5774305" y="6207517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16.9m</a:t>
              </a:r>
              <a:endParaRPr lang="zh-CN" altLang="en-US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7" name="直接箭头连接符 96"/>
            <p:cNvCxnSpPr/>
            <p:nvPr/>
          </p:nvCxnSpPr>
          <p:spPr>
            <a:xfrm>
              <a:off x="4763427" y="6420221"/>
              <a:ext cx="908343" cy="20315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4861937" y="6521797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800m</a:t>
              </a:r>
              <a:endParaRPr lang="zh-CN" altLang="en-US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779912" y="6237312"/>
              <a:ext cx="6543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30mrad</a:t>
              </a:r>
              <a:endParaRPr lang="zh-CN" altLang="en-US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776356" y="6192485"/>
              <a:ext cx="8640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Su </a:t>
              </a:r>
              <a:r>
                <a:rPr lang="en-US" altLang="zh-CN" sz="11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Feng</a:t>
              </a:r>
              <a:endParaRPr lang="en-US" altLang="zh-CN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zh-CN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2016.11.25</a:t>
              </a:r>
              <a:endParaRPr lang="zh-CN" altLang="en-US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10353" y="3707158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</a:rPr>
                <a:t>100km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8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5580" y="237763"/>
            <a:ext cx="8893537" cy="6509140"/>
            <a:chOff x="-594891" y="47345"/>
            <a:chExt cx="8893537" cy="6509140"/>
          </a:xfrm>
        </p:grpSpPr>
        <p:grpSp>
          <p:nvGrpSpPr>
            <p:cNvPr id="6" name="组合 5"/>
            <p:cNvGrpSpPr/>
            <p:nvPr/>
          </p:nvGrpSpPr>
          <p:grpSpPr>
            <a:xfrm>
              <a:off x="-594891" y="47345"/>
              <a:ext cx="8893537" cy="6509140"/>
              <a:chOff x="-207760" y="284280"/>
              <a:chExt cx="8893537" cy="6205306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2523830" y="284280"/>
                <a:ext cx="6161947" cy="6205306"/>
                <a:chOff x="2523830" y="284280"/>
                <a:chExt cx="6161947" cy="620530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2523830" y="1175500"/>
                  <a:ext cx="6161947" cy="5314086"/>
                  <a:chOff x="2523830" y="1175500"/>
                  <a:chExt cx="6161947" cy="5314086"/>
                </a:xfrm>
              </p:grpSpPr>
              <p:grpSp>
                <p:nvGrpSpPr>
                  <p:cNvPr id="12" name="组合 11"/>
                  <p:cNvGrpSpPr/>
                  <p:nvPr/>
                </p:nvGrpSpPr>
                <p:grpSpPr>
                  <a:xfrm>
                    <a:off x="2523830" y="1175500"/>
                    <a:ext cx="6161947" cy="5314086"/>
                    <a:chOff x="1449751" y="304443"/>
                    <a:chExt cx="7181131" cy="6437406"/>
                  </a:xfrm>
                </p:grpSpPr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7061955" y="1155472"/>
                      <a:ext cx="625572" cy="3496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CC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Arial" pitchFamily="34" charset="0"/>
                        </a:rPr>
                        <a:t>P.S.</a:t>
                      </a:r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182488" y="5563027"/>
                      <a:ext cx="625572" cy="3496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CC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Arial" pitchFamily="34" charset="0"/>
                        </a:rPr>
                        <a:t>P.S.</a:t>
                      </a:r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182488" y="1112922"/>
                      <a:ext cx="625572" cy="3496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CC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Arial" pitchFamily="34" charset="0"/>
                        </a:rPr>
                        <a:t>P.S.</a:t>
                      </a:r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7020249" y="5563027"/>
                      <a:ext cx="625572" cy="3496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CC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Arial" pitchFamily="34" charset="0"/>
                        </a:rPr>
                        <a:t>P.S.</a:t>
                      </a:r>
                    </a:p>
                  </p:txBody>
                </p:sp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878865" y="406192"/>
                      <a:ext cx="6336703" cy="617306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4366140" y="860053"/>
                      <a:ext cx="1471374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LSS1_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coll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2366250" y="3290078"/>
                      <a:ext cx="1202645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LSS7_pp</a:t>
                      </a:r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4388214" y="5766758"/>
                      <a:ext cx="1285979" cy="355433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LSS5_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extr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6384064" y="3290077"/>
                      <a:ext cx="1303463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LSS3_pp</a:t>
                      </a:r>
                    </a:p>
                  </p:txBody>
                </p:sp>
                <p:cxnSp>
                  <p:nvCxnSpPr>
                    <p:cNvPr id="24" name="Straight Connector 44"/>
                    <p:cNvCxnSpPr/>
                    <p:nvPr/>
                  </p:nvCxnSpPr>
                  <p:spPr>
                    <a:xfrm>
                      <a:off x="5045057" y="304443"/>
                      <a:ext cx="4322" cy="6437406"/>
                    </a:xfrm>
                    <a:prstGeom prst="line">
                      <a:avLst/>
                    </a:prstGeom>
                    <a:ln>
                      <a:prstDash val="lg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46"/>
                    <p:cNvCxnSpPr/>
                    <p:nvPr/>
                  </p:nvCxnSpPr>
                  <p:spPr>
                    <a:xfrm flipH="1">
                      <a:off x="1523158" y="3484314"/>
                      <a:ext cx="7048121" cy="16828"/>
                    </a:xfrm>
                    <a:prstGeom prst="line">
                      <a:avLst/>
                    </a:prstGeom>
                    <a:ln>
                      <a:prstDash val="lg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3338878" y="2880386"/>
                      <a:ext cx="3370682" cy="4265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b="1" u="sng" dirty="0">
                          <a:solidFill>
                            <a:prstClr val="black"/>
                          </a:solidFill>
                          <a:latin typeface="Arial" pitchFamily="34" charset="0"/>
                        </a:rPr>
                        <a:t>C = </a:t>
                      </a:r>
                      <a:r>
                        <a:rPr lang="en-US" altLang="zh-CN" b="1" u="sng" dirty="0" smtClean="0">
                          <a:solidFill>
                            <a:prstClr val="black"/>
                          </a:solidFill>
                          <a:latin typeface="Arial" pitchFamily="34" charset="0"/>
                        </a:rPr>
                        <a:t>100 k</a:t>
                      </a:r>
                      <a:r>
                        <a:rPr lang="en-US" b="1" u="sng" dirty="0" smtClean="0">
                          <a:solidFill>
                            <a:prstClr val="black"/>
                          </a:solidFill>
                          <a:latin typeface="Arial" pitchFamily="34" charset="0"/>
                        </a:rPr>
                        <a:t>m</a:t>
                      </a:r>
                      <a:endParaRPr lang="en-US" b="1" u="sng" dirty="0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7310070" y="1026958"/>
                      <a:ext cx="1231660" cy="355433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LSS2_</a:t>
                      </a:r>
                      <a:r>
                        <a:rPr lang="en-US" altLang="zh-CN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RF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1449751" y="974851"/>
                      <a:ext cx="1301588" cy="355433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LSS8_ep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7236431" y="5654511"/>
                      <a:ext cx="1394451" cy="355433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LSS4_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AA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1455001" y="5734934"/>
                      <a:ext cx="1333928" cy="355433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LSS6_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itchFamily="34" charset="0"/>
                        </a:rPr>
                        <a:t>inj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1" name="TextBox 30"/>
                    <p:cNvSpPr txBox="1"/>
                    <p:nvPr/>
                  </p:nvSpPr>
                  <p:spPr>
                    <a:xfrm rot="1749234">
                      <a:off x="6081968" y="376549"/>
                      <a:ext cx="1025276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ARC12</a:t>
                      </a:r>
                    </a:p>
                  </p:txBody>
                </p:sp>
                <p:sp>
                  <p:nvSpPr>
                    <p:cNvPr id="32" name="TextBox 31"/>
                    <p:cNvSpPr txBox="1"/>
                    <p:nvPr/>
                  </p:nvSpPr>
                  <p:spPr>
                    <a:xfrm rot="3975967">
                      <a:off x="1385900" y="4773563"/>
                      <a:ext cx="1025278" cy="3644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ARC67</a:t>
                      </a:r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 rot="19775961">
                      <a:off x="2985532" y="364965"/>
                      <a:ext cx="1025276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ARC81</a:t>
                      </a: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 rot="4226487">
                      <a:off x="7713013" y="2041823"/>
                      <a:ext cx="1025278" cy="3644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ARC23</a:t>
                      </a:r>
                    </a:p>
                  </p:txBody>
                </p:sp>
                <p:sp>
                  <p:nvSpPr>
                    <p:cNvPr id="35" name="TextBox 34"/>
                    <p:cNvSpPr txBox="1"/>
                    <p:nvPr/>
                  </p:nvSpPr>
                  <p:spPr>
                    <a:xfrm rot="19655023">
                      <a:off x="6218623" y="6259293"/>
                      <a:ext cx="1025276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ARC45</a:t>
                      </a:r>
                    </a:p>
                  </p:txBody>
                </p:sp>
                <p:sp>
                  <p:nvSpPr>
                    <p:cNvPr id="36" name="TextBox 35"/>
                    <p:cNvSpPr txBox="1"/>
                    <p:nvPr/>
                  </p:nvSpPr>
                  <p:spPr>
                    <a:xfrm rot="17994224">
                      <a:off x="7562458" y="4844361"/>
                      <a:ext cx="1025278" cy="3644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ARC34</a:t>
                      </a:r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 rot="1749234">
                      <a:off x="2998118" y="6245357"/>
                      <a:ext cx="1025276" cy="38847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ARC56</a:t>
                      </a:r>
                    </a:p>
                  </p:txBody>
                </p:sp>
                <p:sp>
                  <p:nvSpPr>
                    <p:cNvPr id="38" name="TextBox 37"/>
                    <p:cNvSpPr txBox="1"/>
                    <p:nvPr/>
                  </p:nvSpPr>
                  <p:spPr>
                    <a:xfrm rot="17472110">
                      <a:off x="1368085" y="2039388"/>
                      <a:ext cx="1025278" cy="3644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00FF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Arial" pitchFamily="34" charset="0"/>
                        </a:rPr>
                        <a:t>ARC78</a:t>
                      </a:r>
                    </a:p>
                  </p:txBody>
                </p:sp>
              </p:grpSp>
              <p:sp>
                <p:nvSpPr>
                  <p:cNvPr id="13" name="圆角矩形 12"/>
                  <p:cNvSpPr/>
                  <p:nvPr/>
                </p:nvSpPr>
                <p:spPr>
                  <a:xfrm>
                    <a:off x="5210667" y="1298771"/>
                    <a:ext cx="796407" cy="193188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" name="圆角矩形 13"/>
                  <p:cNvSpPr/>
                  <p:nvPr/>
                </p:nvSpPr>
                <p:spPr>
                  <a:xfrm>
                    <a:off x="5222116" y="6110069"/>
                    <a:ext cx="796407" cy="193188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b="1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4328974" y="284280"/>
                  <a:ext cx="2942515" cy="762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 dirty="0">
                      <a:solidFill>
                        <a:srgbClr val="1D0DF1"/>
                      </a:solidFill>
                      <a:latin typeface="Arial" pitchFamily="34" charset="0"/>
                    </a:rPr>
                    <a:t>SPPC Layout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400" b="1" dirty="0" smtClean="0">
                      <a:solidFill>
                        <a:prstClr val="black"/>
                      </a:solidFill>
                      <a:latin typeface="Arial" pitchFamily="34" charset="0"/>
                    </a:rPr>
                    <a:t>（</a:t>
                  </a:r>
                  <a:r>
                    <a:rPr lang="en-US" altLang="zh-CN" sz="1400" b="1" dirty="0" smtClean="0">
                      <a:solidFill>
                        <a:prstClr val="black"/>
                      </a:solidFill>
                      <a:latin typeface="Arial" pitchFamily="34" charset="0"/>
                    </a:rPr>
                    <a:t>F. Su  Dec. </a:t>
                  </a:r>
                  <a:r>
                    <a:rPr lang="en-US" altLang="zh-CN" sz="1400" b="1" dirty="0">
                      <a:solidFill>
                        <a:prstClr val="black"/>
                      </a:solidFill>
                      <a:latin typeface="Arial" pitchFamily="34" charset="0"/>
                    </a:rPr>
                    <a:t>2</a:t>
                  </a:r>
                  <a:r>
                    <a:rPr lang="en-US" altLang="zh-CN" sz="1400" b="1" dirty="0" smtClean="0">
                      <a:solidFill>
                        <a:prstClr val="black"/>
                      </a:solidFill>
                      <a:latin typeface="Arial" pitchFamily="34" charset="0"/>
                    </a:rPr>
                    <a:t>, </a:t>
                  </a:r>
                  <a:r>
                    <a:rPr lang="en-US" altLang="zh-CN" sz="1400" b="1" dirty="0">
                      <a:solidFill>
                        <a:prstClr val="black"/>
                      </a:solidFill>
                      <a:latin typeface="Arial" pitchFamily="34" charset="0"/>
                    </a:rPr>
                    <a:t>2016</a:t>
                  </a:r>
                  <a:r>
                    <a:rPr lang="zh-CN" altLang="en-US" sz="1400" b="1" dirty="0">
                      <a:solidFill>
                        <a:prstClr val="black"/>
                      </a:solidFill>
                      <a:latin typeface="Arial" pitchFamily="34" charset="0"/>
                    </a:rPr>
                    <a:t>）</a:t>
                  </a:r>
                  <a:endParaRPr lang="en-US" sz="1400" b="1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-207760" y="4506884"/>
                <a:ext cx="2715655" cy="1848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LSS1/5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：     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4.2km</a:t>
                </a:r>
                <a:endParaRPr lang="en-US" altLang="zh-CN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" pitchFamily="34" charset="0"/>
                  </a:rPr>
                  <a:t>LSS2/4/6/8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：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1.4km</a:t>
                </a:r>
                <a:endParaRPr lang="en-US" altLang="zh-CN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LSS3/7:         1.4km</a:t>
                </a: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      (1089.36m)</a:t>
                </a:r>
                <a:endParaRPr lang="en-US" altLang="zh-CN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solidFill>
                      <a:srgbClr val="0000FF"/>
                    </a:solidFill>
                    <a:latin typeface="Arial" pitchFamily="34" charset="0"/>
                  </a:rPr>
                  <a:t>ARC: </a:t>
                </a:r>
                <a:r>
                  <a:rPr lang="en-US" altLang="zh-CN" sz="1600" b="1" dirty="0" smtClean="0">
                    <a:solidFill>
                      <a:srgbClr val="0000FF"/>
                    </a:solidFill>
                    <a:latin typeface="Arial" pitchFamily="34" charset="0"/>
                  </a:rPr>
                  <a:t>           10.4km</a:t>
                </a:r>
                <a:endParaRPr lang="en-US" altLang="zh-CN" sz="1600" b="1" dirty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7" name="Picture 2" descr="C:\Users\sufeng\Desktop\图片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740" y="4437112"/>
              <a:ext cx="2338388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19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41"/>
            <a:ext cx="8280920" cy="666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0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9244"/>
            <a:ext cx="6336704" cy="721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9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5696" y="68381"/>
            <a:ext cx="6336704" cy="7218188"/>
            <a:chOff x="1835696" y="68381"/>
            <a:chExt cx="6336704" cy="7218188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8381"/>
              <a:ext cx="6336704" cy="7218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 descr="C:\Users\sufeng\Desktop\图片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4437112"/>
              <a:ext cx="2338388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27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"/>
            <a:ext cx="9144000" cy="68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0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7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" y="17512"/>
            <a:ext cx="9125597" cy="684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07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85TGp_global12_v3">
  <a:themeElements>
    <a:clrScheme name="Default Design 1">
      <a:dk1>
        <a:srgbClr val="000000"/>
      </a:dk1>
      <a:lt1>
        <a:srgbClr val="FFFFFF"/>
      </a:lt1>
      <a:dk2>
        <a:srgbClr val="003399"/>
      </a:dk2>
      <a:lt2>
        <a:srgbClr val="B2B2B2"/>
      </a:lt2>
      <a:accent1>
        <a:srgbClr val="4F94D3"/>
      </a:accent1>
      <a:accent2>
        <a:srgbClr val="5434CA"/>
      </a:accent2>
      <a:accent3>
        <a:srgbClr val="FFFFFF"/>
      </a:accent3>
      <a:accent4>
        <a:srgbClr val="000000"/>
      </a:accent4>
      <a:accent5>
        <a:srgbClr val="B2C8E6"/>
      </a:accent5>
      <a:accent6>
        <a:srgbClr val="4B2EB7"/>
      </a:accent6>
      <a:hlink>
        <a:srgbClr val="377F59"/>
      </a:hlink>
      <a:folHlink>
        <a:srgbClr val="808000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3399"/>
        </a:dk2>
        <a:lt2>
          <a:srgbClr val="B2B2B2"/>
        </a:lt2>
        <a:accent1>
          <a:srgbClr val="4F94D3"/>
        </a:accent1>
        <a:accent2>
          <a:srgbClr val="5434CA"/>
        </a:accent2>
        <a:accent3>
          <a:srgbClr val="FFFFFF"/>
        </a:accent3>
        <a:accent4>
          <a:srgbClr val="000000"/>
        </a:accent4>
        <a:accent5>
          <a:srgbClr val="B2C8E6"/>
        </a:accent5>
        <a:accent6>
          <a:srgbClr val="4B2EB7"/>
        </a:accent6>
        <a:hlink>
          <a:srgbClr val="377F59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000066"/>
        </a:dk2>
        <a:lt2>
          <a:srgbClr val="B2B2B2"/>
        </a:lt2>
        <a:accent1>
          <a:srgbClr val="465BC4"/>
        </a:accent1>
        <a:accent2>
          <a:srgbClr val="C57A2F"/>
        </a:accent2>
        <a:accent3>
          <a:srgbClr val="FFFFFF"/>
        </a:accent3>
        <a:accent4>
          <a:srgbClr val="000056"/>
        </a:accent4>
        <a:accent5>
          <a:srgbClr val="B0B5DE"/>
        </a:accent5>
        <a:accent6>
          <a:srgbClr val="B26E2A"/>
        </a:accent6>
        <a:hlink>
          <a:srgbClr val="779C2E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2A3498"/>
        </a:dk2>
        <a:lt2>
          <a:srgbClr val="B2B2B2"/>
        </a:lt2>
        <a:accent1>
          <a:srgbClr val="72C298"/>
        </a:accent1>
        <a:accent2>
          <a:srgbClr val="2662CE"/>
        </a:accent2>
        <a:accent3>
          <a:srgbClr val="FFFFFF"/>
        </a:accent3>
        <a:accent4>
          <a:srgbClr val="000056"/>
        </a:accent4>
        <a:accent5>
          <a:srgbClr val="BCDDCA"/>
        </a:accent5>
        <a:accent6>
          <a:srgbClr val="2158BA"/>
        </a:accent6>
        <a:hlink>
          <a:srgbClr val="339797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3874</TotalTime>
  <Words>422</Words>
  <Application>Microsoft Office PowerPoint</Application>
  <PresentationFormat>全屏显示(4:3)</PresentationFormat>
  <Paragraphs>222</Paragraphs>
  <Slides>25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Office 主题</vt:lpstr>
      <vt:lpstr>1_Office 主题​​</vt:lpstr>
      <vt:lpstr>085TGp_global12_v3</vt:lpstr>
      <vt:lpstr>5_Office 主题</vt:lpstr>
      <vt:lpstr>1_Office 主题</vt:lpstr>
      <vt:lpstr>2_Office 主题</vt:lpstr>
      <vt:lpstr>Image</vt:lpstr>
      <vt:lpstr>CEPC Double Ring Lattice Design  and DA Study </vt:lpstr>
      <vt:lpstr>parameter for CEPC partial double ring （wangdou20161115-100km）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Partial Double Ring Lattice Design and DA Study</dc:title>
  <dc:creator>Feng SU</dc:creator>
  <cp:lastModifiedBy>sufeng</cp:lastModifiedBy>
  <cp:revision>194</cp:revision>
  <dcterms:created xsi:type="dcterms:W3CDTF">2016-10-10T03:36:07Z</dcterms:created>
  <dcterms:modified xsi:type="dcterms:W3CDTF">2016-12-15T16:15:54Z</dcterms:modified>
</cp:coreProperties>
</file>