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306" r:id="rId3"/>
    <p:sldId id="307" r:id="rId4"/>
    <p:sldId id="308" r:id="rId5"/>
    <p:sldId id="275" r:id="rId6"/>
    <p:sldId id="276" r:id="rId7"/>
    <p:sldId id="298" r:id="rId8"/>
    <p:sldId id="310" r:id="rId9"/>
    <p:sldId id="311" r:id="rId10"/>
    <p:sldId id="312" r:id="rId11"/>
    <p:sldId id="299" r:id="rId12"/>
    <p:sldId id="304" r:id="rId13"/>
    <p:sldId id="313" r:id="rId14"/>
    <p:sldId id="314" r:id="rId15"/>
    <p:sldId id="315" r:id="rId16"/>
    <p:sldId id="316" r:id="rId17"/>
    <p:sldId id="317" r:id="rId1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92B54-6149-44B6-ACF2-7CFFBCB4DC7D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A53F5-0534-4B7C-866D-88710EC5A7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98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A53F5-0534-4B7C-866D-88710EC5A78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48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100km CEPC parameter and lattice design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19672" y="3933056"/>
            <a:ext cx="6080720" cy="1752600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Dou Wang, </a:t>
            </a:r>
            <a:r>
              <a:rPr lang="en-US" altLang="zh-CN" sz="2400" dirty="0" err="1"/>
              <a:t>Jie</a:t>
            </a:r>
            <a:r>
              <a:rPr lang="en-US" altLang="zh-CN" sz="2400" dirty="0"/>
              <a:t> Gao, Yuan Zhang, </a:t>
            </a:r>
            <a:r>
              <a:rPr lang="en-US" altLang="zh-CN" sz="2400" dirty="0" err="1" smtClean="0"/>
              <a:t>Chenghui</a:t>
            </a:r>
            <a:r>
              <a:rPr lang="en-US" altLang="zh-CN" sz="2400" dirty="0" smtClean="0"/>
              <a:t> Yu, </a:t>
            </a:r>
            <a:r>
              <a:rPr lang="en-US" altLang="zh-CN" sz="2400" dirty="0" err="1" smtClean="0"/>
              <a:t>Yiwei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Wang, Feng Su, </a:t>
            </a:r>
            <a:r>
              <a:rPr lang="en-US" altLang="zh-CN" sz="2400" dirty="0" err="1"/>
              <a:t>Huiping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Geng</a:t>
            </a:r>
            <a:r>
              <a:rPr lang="en-US" altLang="zh-CN" sz="2400" dirty="0"/>
              <a:t>,  </a:t>
            </a:r>
            <a:r>
              <a:rPr lang="en-US" altLang="zh-CN" sz="2400" dirty="0" err="1"/>
              <a:t>Cai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Meng</a:t>
            </a:r>
            <a:r>
              <a:rPr lang="en-US" altLang="zh-CN" sz="2400" dirty="0"/>
              <a:t>, </a:t>
            </a:r>
            <a:r>
              <a:rPr lang="en-US" altLang="zh-CN" sz="2400" dirty="0" smtClean="0"/>
              <a:t>Bai </a:t>
            </a:r>
            <a:r>
              <a:rPr lang="en-US" altLang="zh-CN" sz="2400" dirty="0" err="1"/>
              <a:t>Sha</a:t>
            </a:r>
            <a:r>
              <a:rPr lang="en-US" altLang="zh-CN" sz="2400" dirty="0"/>
              <a:t>, </a:t>
            </a:r>
            <a:r>
              <a:rPr lang="en-US" altLang="zh-CN" sz="2400" dirty="0" err="1"/>
              <a:t>Tianjian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Bian</a:t>
            </a:r>
            <a:r>
              <a:rPr lang="en-US" altLang="zh-CN" sz="2400" dirty="0"/>
              <a:t>, Na </a:t>
            </a:r>
            <a:r>
              <a:rPr lang="en-US" altLang="zh-CN" sz="2400" dirty="0" smtClean="0"/>
              <a:t>Wang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203848" y="6309320"/>
            <a:ext cx="295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CEPC AP meeting, </a:t>
            </a:r>
            <a:r>
              <a:rPr lang="en-US" altLang="zh-CN" dirty="0" smtClean="0">
                <a:solidFill>
                  <a:prstClr val="black"/>
                </a:solidFill>
              </a:rPr>
              <a:t>2016.12.16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208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</a:t>
            </a:r>
            <a:r>
              <a:rPr lang="zh-CN" altLang="en-US" dirty="0"/>
              <a:t> </a:t>
            </a:r>
            <a:r>
              <a:rPr lang="en-US" altLang="zh-CN" dirty="0" smtClean="0"/>
              <a:t>for single ring-100km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sz="2200" dirty="0"/>
              <a:t>（</a:t>
            </a:r>
            <a:r>
              <a:rPr lang="en-US" altLang="zh-CN" sz="2200" dirty="0" smtClean="0"/>
              <a:t>wangdou20161122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50198"/>
              </p:ext>
            </p:extLst>
          </p:nvPr>
        </p:nvGraphicFramePr>
        <p:xfrm>
          <a:off x="899592" y="1196752"/>
          <a:ext cx="7272807" cy="5509229"/>
        </p:xfrm>
        <a:graphic>
          <a:graphicData uri="http://schemas.openxmlformats.org/drawingml/2006/table">
            <a:tbl>
              <a:tblPr firstRow="1" bandRow="1"/>
              <a:tblGrid>
                <a:gridCol w="2779505"/>
                <a:gridCol w="1556208"/>
                <a:gridCol w="1468547"/>
                <a:gridCol w="1468547"/>
              </a:tblGrid>
              <a:tr h="388589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New-100km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altLang="zh-CN" sz="1600" b="1" i="1" kern="100" dirty="0" smtClean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1.67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30.0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8.6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14.3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0.4/0.0012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6.18/0.019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49.5/0.15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0.055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4.88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0.92</a:t>
                      </a:r>
                      <a:endParaRPr lang="zh-CN" sz="12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0.098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0.94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4.5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0.15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00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387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0.72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92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2088"/>
            <a:ext cx="8229600" cy="10126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Primary consideration of lattice design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052736"/>
            <a:ext cx="58326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Arc cell : 90</a:t>
            </a:r>
            <a:r>
              <a:rPr lang="en-US" altLang="zh-CN" sz="2400" dirty="0" smtClean="0">
                <a:sym typeface="Symbol"/>
              </a:rPr>
              <a:t></a:t>
            </a:r>
            <a:r>
              <a:rPr lang="en-US" altLang="zh-CN" sz="2400" dirty="0" smtClean="0"/>
              <a:t> FODO cell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Cell length: 76m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radius of dipole: 11km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Bending angle per cell: </a:t>
            </a:r>
            <a:r>
              <a:rPr lang="zh-CN" altLang="en-US" sz="2400" dirty="0"/>
              <a:t>  </a:t>
            </a:r>
            <a:r>
              <a:rPr lang="en-US" altLang="zh-CN" sz="2400" dirty="0"/>
              <a:t>0.00616761</a:t>
            </a:r>
            <a:r>
              <a:rPr lang="en-US" altLang="zh-CN" sz="2400" dirty="0" smtClean="0"/>
              <a:t>rad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Emittance</a:t>
            </a:r>
            <a:r>
              <a:rPr lang="en-US" altLang="zh-CN" sz="2400" dirty="0" smtClean="0"/>
              <a:t> : </a:t>
            </a:r>
            <a:r>
              <a:rPr lang="zh-CN" altLang="en-US" sz="2400" dirty="0"/>
              <a:t> </a:t>
            </a:r>
            <a:r>
              <a:rPr lang="en-US" altLang="zh-CN" sz="2400" dirty="0" smtClean="0"/>
              <a:t>1.56 nm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Number of FODO cell: 1018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arc: 77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PDR(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IR):  10km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Total length of straight (</a:t>
            </a:r>
            <a:r>
              <a:rPr lang="en-US" altLang="zh-CN" sz="2400" dirty="0" err="1" smtClean="0"/>
              <a:t>inc.</a:t>
            </a:r>
            <a:r>
              <a:rPr lang="en-US" altLang="zh-CN" sz="2400" dirty="0" smtClean="0"/>
              <a:t> APDR): 13 km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err="1" smtClean="0"/>
              <a:t>alphap</a:t>
            </a:r>
            <a:r>
              <a:rPr lang="en-US" altLang="zh-CN" sz="2400" dirty="0" smtClean="0"/>
              <a:t> = 1.3×10</a:t>
            </a:r>
            <a:r>
              <a:rPr lang="en-US" altLang="zh-CN" sz="2400" baseline="30000" dirty="0" smtClean="0"/>
              <a:t>-5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574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t="5202" r="11873" b="9892"/>
          <a:stretch/>
        </p:blipFill>
        <p:spPr bwMode="auto">
          <a:xfrm>
            <a:off x="467544" y="1066361"/>
            <a:ext cx="3806281" cy="295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4489" r="9570" b="10420"/>
          <a:stretch/>
        </p:blipFill>
        <p:spPr bwMode="auto">
          <a:xfrm>
            <a:off x="4753748" y="1052736"/>
            <a:ext cx="3759296" cy="28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2" t="4972" r="10461" b="10727"/>
          <a:stretch/>
        </p:blipFill>
        <p:spPr bwMode="auto">
          <a:xfrm>
            <a:off x="667252" y="4084043"/>
            <a:ext cx="3328683" cy="252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8" t="15510" r="9622" b="6634"/>
          <a:stretch/>
        </p:blipFill>
        <p:spPr bwMode="auto">
          <a:xfrm>
            <a:off x="4427984" y="3795092"/>
            <a:ext cx="4410824" cy="3042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5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Final doublet + triplet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4600" r="12976" b="20222"/>
          <a:stretch/>
        </p:blipFill>
        <p:spPr bwMode="auto">
          <a:xfrm>
            <a:off x="1475656" y="1916832"/>
            <a:ext cx="6048672" cy="42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44530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ym typeface="Symbol"/>
              </a:rPr>
              <a:t>x=</a:t>
            </a:r>
            <a:r>
              <a:rPr lang="en-US" altLang="zh-CN" dirty="0" smtClean="0"/>
              <a:t>0.75,</a:t>
            </a:r>
            <a:r>
              <a:rPr lang="zh-CN" altLang="en-US" dirty="0" smtClean="0"/>
              <a:t> </a:t>
            </a:r>
            <a:r>
              <a:rPr lang="en-US" altLang="zh-CN" dirty="0" smtClean="0">
                <a:sym typeface="Symbol"/>
              </a:rPr>
              <a:t>y</a:t>
            </a:r>
            <a:r>
              <a:rPr lang="en-US" altLang="zh-CN" dirty="0">
                <a:sym typeface="Symbol"/>
              </a:rPr>
              <a:t>=</a:t>
            </a:r>
            <a:r>
              <a:rPr lang="en-US" altLang="zh-CN" dirty="0" smtClean="0"/>
              <a:t>0.5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4530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Betax</a:t>
            </a:r>
            <a:r>
              <a:rPr lang="en-US" altLang="zh-CN" dirty="0" smtClean="0"/>
              <a:t>=0.22m</a:t>
            </a:r>
          </a:p>
          <a:p>
            <a:r>
              <a:rPr lang="en-US" altLang="zh-CN" dirty="0" err="1" smtClean="0"/>
              <a:t>Betay</a:t>
            </a:r>
            <a:r>
              <a:rPr lang="en-US" altLang="zh-CN" dirty="0" smtClean="0"/>
              <a:t>=0.002m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7424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FFS optics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3874" r="11780" b="19132"/>
          <a:stretch/>
        </p:blipFill>
        <p:spPr bwMode="auto">
          <a:xfrm>
            <a:off x="971600" y="1844824"/>
            <a:ext cx="6793945" cy="481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2339752" y="1844824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267744" y="105273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563888" y="1700808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860032" y="1052736"/>
            <a:ext cx="0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339752" y="1268760"/>
            <a:ext cx="24482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059832" y="960983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1</a:t>
            </a:r>
            <a:r>
              <a:rPr lang="en-US" altLang="zh-CN" sz="1400" dirty="0" smtClean="0">
                <a:solidFill>
                  <a:prstClr val="black"/>
                </a:solidFill>
              </a:rPr>
              <a:t>.5</a:t>
            </a:r>
            <a:r>
              <a:rPr lang="en-US" altLang="zh-CN" sz="1400" dirty="0">
                <a:solidFill>
                  <a:prstClr val="black"/>
                </a:solidFill>
              </a:rPr>
              <a:t>,</a:t>
            </a:r>
            <a:r>
              <a:rPr lang="zh-CN" altLang="en-US" sz="1400" dirty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1.25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269582" y="1480969"/>
            <a:ext cx="13644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x=</a:t>
            </a:r>
            <a:r>
              <a:rPr lang="en-US" altLang="zh-CN" sz="1400" dirty="0" smtClean="0">
                <a:solidFill>
                  <a:prstClr val="black"/>
                </a:solidFill>
              </a:rPr>
              <a:t>1.0,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1400" dirty="0" smtClean="0">
                <a:solidFill>
                  <a:prstClr val="black"/>
                </a:solidFill>
                <a:sym typeface="Symbol"/>
              </a:rPr>
              <a:t>y=</a:t>
            </a:r>
            <a:r>
              <a:rPr lang="en-US" altLang="zh-CN" sz="1400" dirty="0" smtClean="0">
                <a:solidFill>
                  <a:prstClr val="black"/>
                </a:solidFill>
              </a:rPr>
              <a:t>0.75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76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mtClean="0"/>
              <a:t>W function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0" t="4721" r="13062" b="18770"/>
          <a:stretch/>
        </p:blipFill>
        <p:spPr bwMode="auto">
          <a:xfrm>
            <a:off x="467544" y="2276872"/>
            <a:ext cx="7488832" cy="436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78180" y="2407677"/>
            <a:ext cx="432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98</a:t>
            </a:r>
            <a:endParaRPr lang="zh-CN" altLang="en-US" sz="1100" dirty="0"/>
          </a:p>
        </p:txBody>
      </p:sp>
      <p:sp>
        <p:nvSpPr>
          <p:cNvPr id="4" name="矩形 3"/>
          <p:cNvSpPr/>
          <p:nvPr/>
        </p:nvSpPr>
        <p:spPr>
          <a:xfrm>
            <a:off x="2494204" y="2407677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3140" y="2407677"/>
            <a:ext cx="452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28</a:t>
            </a:r>
            <a:endParaRPr lang="zh-CN" altLang="en-US" sz="1100" dirty="0"/>
          </a:p>
        </p:txBody>
      </p:sp>
      <p:sp>
        <p:nvSpPr>
          <p:cNvPr id="6" name="矩形 5"/>
          <p:cNvSpPr/>
          <p:nvPr/>
        </p:nvSpPr>
        <p:spPr>
          <a:xfrm>
            <a:off x="5580112" y="2414032"/>
            <a:ext cx="3722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 smtClean="0">
                <a:solidFill>
                  <a:prstClr val="black"/>
                </a:solidFill>
              </a:rPr>
              <a:t>-37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52330" y="2404888"/>
            <a:ext cx="401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 smtClean="0">
                <a:solidFill>
                  <a:prstClr val="black"/>
                </a:solidFill>
              </a:rPr>
              <a:t>184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5856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79912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1960" y="2392955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644008" y="2414032"/>
            <a:ext cx="36004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48064" y="2381022"/>
            <a:ext cx="3289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100" dirty="0">
                <a:solidFill>
                  <a:prstClr val="black"/>
                </a:solidFill>
              </a:rPr>
              <a:t>98</a:t>
            </a:r>
            <a:endParaRPr lang="zh-CN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45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Pure Arc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36"/>
            <a:ext cx="5771083" cy="5109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63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DA of arc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84784"/>
            <a:ext cx="5935736" cy="51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71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388" y="404664"/>
            <a:ext cx="7289800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C00000"/>
                </a:solidFill>
              </a:rPr>
              <a:t>LEP2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39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FCC-</a:t>
            </a:r>
            <a:r>
              <a:rPr lang="en-US" altLang="zh-CN" dirty="0" err="1" smtClean="0"/>
              <a:t>ee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96" y="5736"/>
            <a:ext cx="5256584" cy="671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椭圆 3"/>
          <p:cNvSpPr/>
          <p:nvPr/>
        </p:nvSpPr>
        <p:spPr>
          <a:xfrm>
            <a:off x="5364088" y="1988840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82336" y="5877272"/>
            <a:ext cx="2304256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5353808" y="4725144"/>
            <a:ext cx="2304256" cy="307392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3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Oide’s</a:t>
            </a:r>
            <a:r>
              <a:rPr lang="en-US" altLang="zh-CN" dirty="0" smtClean="0"/>
              <a:t> comments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2778125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953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Machine constraints / given parameters</a:t>
            </a:r>
            <a:endParaRPr lang="zh-CN" alt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628802"/>
            <a:ext cx="4902200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916832"/>
            <a:ext cx="806489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</a:t>
            </a:r>
            <a:r>
              <a:rPr lang="en-US" altLang="zh-CN" i="1" dirty="0" smtClean="0"/>
              <a:t>E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Circumference   </a:t>
            </a:r>
            <a:r>
              <a:rPr lang="en-US" altLang="zh-CN" i="1" dirty="0" smtClean="0"/>
              <a:t>C</a:t>
            </a:r>
            <a:r>
              <a:rPr lang="en-US" altLang="zh-CN" i="1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/>
              <a:t>N</a:t>
            </a:r>
            <a:r>
              <a:rPr lang="en-US" altLang="zh-CN" baseline="-25000" dirty="0" smtClean="0"/>
              <a:t>IP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Beam power </a:t>
            </a:r>
            <a:r>
              <a:rPr lang="en-US" altLang="zh-CN" i="1" dirty="0" smtClean="0"/>
              <a:t>P</a:t>
            </a:r>
            <a:r>
              <a:rPr lang="en-US" altLang="zh-CN" baseline="-25000" dirty="0" smtClean="0"/>
              <a:t>0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i="1" dirty="0" smtClean="0">
                <a:sym typeface="Symbol"/>
              </a:rPr>
              <a:t></a:t>
            </a:r>
            <a:r>
              <a:rPr lang="en-US" altLang="zh-CN" baseline="-25000" dirty="0" smtClean="0">
                <a:sym typeface="Symbol"/>
              </a:rPr>
              <a:t>y</a:t>
            </a:r>
            <a:r>
              <a:rPr lang="en-US" altLang="zh-CN" dirty="0" smtClean="0">
                <a:sym typeface="Symbol"/>
              </a:rPr>
              <a:t>*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Emittance</a:t>
            </a:r>
            <a:r>
              <a:rPr lang="en-US" altLang="zh-CN" dirty="0" smtClean="0">
                <a:sym typeface="Symbol"/>
              </a:rPr>
              <a:t> coupling factor </a:t>
            </a:r>
            <a:r>
              <a:rPr lang="en-US" altLang="zh-CN" i="1" dirty="0" smtClean="0">
                <a:sym typeface="Symbol"/>
              </a:rPr>
              <a:t></a:t>
            </a:r>
            <a:r>
              <a:rPr lang="en-US" altLang="zh-CN" baseline="-25000" dirty="0" smtClean="0">
                <a:sym typeface="Symbol"/>
              </a:rPr>
              <a:t>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>
                <a:sym typeface="Symbol"/>
              </a:rPr>
              <a:t>Bending radius  </a:t>
            </a:r>
            <a:r>
              <a:rPr lang="en-US" altLang="zh-CN" i="1" dirty="0" smtClean="0">
                <a:sym typeface="Symbol"/>
              </a:rPr>
              <a:t>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err="1" smtClean="0">
                <a:sym typeface="Symbol"/>
              </a:rPr>
              <a:t>Piwinski</a:t>
            </a:r>
            <a:r>
              <a:rPr lang="en-US" altLang="zh-CN" dirty="0" smtClean="0">
                <a:sym typeface="Symbol"/>
              </a:rPr>
              <a:t> angle  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sym typeface="Symbol"/>
              </a:rPr>
              <a:t>y</a:t>
            </a:r>
            <a:r>
              <a:rPr lang="en-US" altLang="zh-CN" dirty="0" smtClean="0"/>
              <a:t> </a:t>
            </a:r>
            <a:r>
              <a:rPr lang="en-US" altLang="zh-CN" dirty="0"/>
              <a:t>enhancement by crab </a:t>
            </a:r>
            <a:r>
              <a:rPr lang="en-US" altLang="zh-CN" dirty="0" smtClean="0"/>
              <a:t>waist  </a:t>
            </a:r>
            <a:r>
              <a:rPr lang="en-US" altLang="zh-CN" i="1" dirty="0" err="1" smtClean="0"/>
              <a:t>F</a:t>
            </a:r>
            <a:r>
              <a:rPr lang="en-US" altLang="zh-CN" baseline="-25000" dirty="0" err="1" smtClean="0"/>
              <a:t>l</a:t>
            </a:r>
            <a:r>
              <a:rPr lang="en-US" altLang="zh-CN" baseline="-25000" dirty="0" smtClean="0"/>
              <a:t> </a:t>
            </a:r>
            <a:r>
              <a:rPr lang="en-US" altLang="zh-CN" dirty="0" smtClean="0"/>
              <a:t>~1.5 (2.6)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Energy acceptance (DA)</a:t>
            </a:r>
          </a:p>
          <a:p>
            <a:pPr marL="285750" indent="-28575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altLang="zh-CN" dirty="0" smtClean="0"/>
              <a:t>Phase advance per cell (FODO)</a:t>
            </a:r>
          </a:p>
          <a:p>
            <a:pPr>
              <a:lnSpc>
                <a:spcPts val="2500"/>
              </a:lnSpc>
            </a:pPr>
            <a:endParaRPr lang="en-US" altLang="zh-CN" dirty="0" smtClean="0">
              <a:sym typeface="Symbo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62" y="4941170"/>
            <a:ext cx="4773141" cy="156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91052" y="6492877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en-US" altLang="zh-CN" dirty="0" smtClean="0"/>
              <a:t>Constraints for parameter choice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0176" y="136719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Limit of Beam-beam tune shift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03056" y="270892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Beam lifetime due to </a:t>
            </a:r>
            <a:r>
              <a:rPr lang="en-US" altLang="zh-CN" sz="2400" dirty="0" err="1" smtClean="0"/>
              <a:t>beamstrahlung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20176" y="40770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err="1" smtClean="0"/>
              <a:t>Beamstrahlung</a:t>
            </a:r>
            <a:r>
              <a:rPr lang="en-US" altLang="zh-CN" sz="2400" dirty="0" smtClean="0"/>
              <a:t> energy spread 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3056" y="508795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HOM power per cavity</a:t>
            </a:r>
            <a:endParaRPr lang="zh-CN" altLang="en-US" sz="2400" dirty="0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07723"/>
              </p:ext>
            </p:extLst>
          </p:nvPr>
        </p:nvGraphicFramePr>
        <p:xfrm>
          <a:off x="2376577" y="1843428"/>
          <a:ext cx="2511960" cy="721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5" name="Equation" r:id="rId3" imgW="1688760" imgH="482400" progId="Equation.DSMT4">
                  <p:embed/>
                </p:oleObj>
              </mc:Choice>
              <mc:Fallback>
                <p:oleObj name="Equation" r:id="rId3" imgW="1688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577" y="1843428"/>
                        <a:ext cx="2511960" cy="721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5220072" y="1988840"/>
            <a:ext cx="3335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i="1" baseline="-25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dirty="0">
                <a:solidFill>
                  <a:prstClr val="black"/>
                </a:solidFill>
              </a:rPr>
              <a:t>: 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y </a:t>
            </a:r>
            <a:r>
              <a:rPr lang="en-US" altLang="zh-CN" dirty="0">
                <a:solidFill>
                  <a:prstClr val="black"/>
                </a:solidFill>
              </a:rPr>
              <a:t>enhancement by crab waist</a:t>
            </a:r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6184" y="6334780"/>
            <a:ext cx="8447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*J. Gao,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growth and beam lifetime limitations due to beam-beam effects in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e+e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storage rings, </a:t>
            </a:r>
            <a:r>
              <a:rPr lang="en-US" altLang="zh-CN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methods A533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 270-274.</a:t>
            </a:r>
            <a:endParaRPr lang="zh-CN" alt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890224" y="3429000"/>
            <a:ext cx="1998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dirty="0">
                <a:solidFill>
                  <a:prstClr val="black"/>
                </a:solidFill>
              </a:rPr>
              <a:t>BS life time: 30 min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90319"/>
              </p:ext>
            </p:extLst>
          </p:nvPr>
        </p:nvGraphicFramePr>
        <p:xfrm>
          <a:off x="4067944" y="3325534"/>
          <a:ext cx="1584176" cy="61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" name="Equation" r:id="rId5" imgW="1117600" imgH="431800" progId="Equation.DSMT4">
                  <p:embed/>
                </p:oleObj>
              </mc:Choice>
              <mc:Fallback>
                <p:oleObj name="Equation" r:id="rId5" imgW="1117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325534"/>
                        <a:ext cx="1584176" cy="611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731129" y="4695408"/>
            <a:ext cx="1553630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zh-CN" dirty="0">
                <a:solidFill>
                  <a:prstClr val="black"/>
                </a:solidFill>
              </a:rPr>
              <a:t>A=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0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/</a:t>
            </a:r>
            <a:r>
              <a:rPr lang="en-US" altLang="zh-CN" i="1" dirty="0">
                <a:solidFill>
                  <a:prstClr val="black"/>
                </a:solidFill>
                <a:sym typeface="Symbol"/>
              </a:rPr>
              <a:t></a:t>
            </a:r>
            <a:r>
              <a:rPr lang="en-US" altLang="zh-CN" baseline="-25000" dirty="0">
                <a:solidFill>
                  <a:prstClr val="black"/>
                </a:solidFill>
                <a:sym typeface="Symbol"/>
              </a:rPr>
              <a:t>BS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 (</a:t>
            </a:r>
            <a:r>
              <a:rPr lang="en-US" altLang="zh-CN" dirty="0" smtClean="0">
                <a:solidFill>
                  <a:prstClr val="black"/>
                </a:solidFill>
                <a:sym typeface="Symbol"/>
              </a:rPr>
              <a:t>A3</a:t>
            </a:r>
            <a:r>
              <a:rPr lang="en-US" altLang="zh-CN" dirty="0">
                <a:solidFill>
                  <a:prstClr val="black"/>
                </a:solidFill>
                <a:sym typeface="Symbol"/>
              </a:rPr>
              <a:t>)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344096"/>
              </p:ext>
            </p:extLst>
          </p:nvPr>
        </p:nvGraphicFramePr>
        <p:xfrm>
          <a:off x="2699792" y="5661248"/>
          <a:ext cx="3000019" cy="3975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" name="Equation" r:id="rId7" imgW="1726920" imgH="228600" progId="Equation.DSMT4">
                  <p:embed/>
                </p:oleObj>
              </mc:Choice>
              <mc:Fallback>
                <p:oleObj name="Equation" r:id="rId7" imgW="1726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661248"/>
                        <a:ext cx="3000019" cy="3975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6732240" y="3429000"/>
            <a:ext cx="11258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dirty="0"/>
              <a:t>V.I. </a:t>
            </a:r>
            <a:r>
              <a:rPr lang="en-US" altLang="zh-CN" dirty="0" err="1"/>
              <a:t>Telnov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570661" y="6492875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85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partial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wangdou20161109-61km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355367"/>
              </p:ext>
            </p:extLst>
          </p:nvPr>
        </p:nvGraphicFramePr>
        <p:xfrm>
          <a:off x="179512" y="836712"/>
          <a:ext cx="8820471" cy="5892054"/>
        </p:xfrm>
        <a:graphic>
          <a:graphicData uri="http://schemas.openxmlformats.org/drawingml/2006/table">
            <a:tbl>
              <a:tblPr firstRow="1" bandRow="1"/>
              <a:tblGrid>
                <a:gridCol w="1967643"/>
                <a:gridCol w="1221296"/>
                <a:gridCol w="1221296"/>
                <a:gridCol w="1221296"/>
                <a:gridCol w="1017746"/>
                <a:gridCol w="1085597"/>
                <a:gridCol w="1085597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Z-5cell</a:t>
                      </a:r>
                      <a:endParaRPr lang="zh-CN" altLang="zh-CN" sz="1600" b="1" i="1" kern="1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61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5.87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1.98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0.85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0.6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1100</a:t>
                      </a:r>
                      <a:endParaRPr lang="zh-CN" alt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700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26.8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52.0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33.1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32.5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15.7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0.272/0.0013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0.275 /0.0013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0.16/0.001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2.05 /0.0062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0.87/0.0046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23.7/0.09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12.2/0.056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10.2/0.068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0.0145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0.0098</a:t>
                      </a:r>
                      <a:endParaRPr lang="zh-CN" altLang="zh-CN" sz="1200" kern="100" dirty="0" smtClean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0.073</a:t>
                      </a: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3.48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2.4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0.24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zh-CN" altLang="en-US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zh-CN" altLang="zh-CN" sz="1200" kern="100" dirty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zh-CN" sz="1200" kern="1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8100392" y="2492896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00392" y="508518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8127008" y="6525344"/>
            <a:ext cx="720080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0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parameters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wangdou20161202-100km_2mm</a:t>
            </a:r>
            <a:r>
              <a:rPr lang="en-US" altLang="zh-CN" sz="2200" dirty="0" smtClean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830845"/>
              </p:ext>
            </p:extLst>
          </p:nvPr>
        </p:nvGraphicFramePr>
        <p:xfrm>
          <a:off x="179512" y="908720"/>
          <a:ext cx="8856986" cy="5892054"/>
        </p:xfrm>
        <a:graphic>
          <a:graphicData uri="http://schemas.openxmlformats.org/drawingml/2006/table">
            <a:tbl>
              <a:tblPr firstRow="1" bandRow="1"/>
              <a:tblGrid>
                <a:gridCol w="2088232"/>
                <a:gridCol w="936104"/>
                <a:gridCol w="1152128"/>
                <a:gridCol w="1224136"/>
                <a:gridCol w="1152128"/>
                <a:gridCol w="1152128"/>
                <a:gridCol w="1152130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W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Z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0.97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1.05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644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425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10520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65716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50.6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232.1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1449.7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16.7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8.0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0.144 /0.002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 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0.12/0.001</a:t>
                      </a:r>
                      <a:endParaRPr lang="zh-CN" altLang="zh-CN" sz="1200" kern="100" dirty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1.56/0.0047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2.68/0.008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0.93/0.0049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15/0.097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16.4/0.09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10.5/0.07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i="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y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/IP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0.118/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0.083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0.0126/0.083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0.0082/0.055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0.0075/0.054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 Phase (degree)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153.0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131.2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149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2.22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  (harmonic)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 (217800)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3.93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0.42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 (1cell)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6.25(1cell)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0.065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4.08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11.36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70.97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3059832" y="5459632"/>
            <a:ext cx="2592288" cy="278740"/>
          </a:xfrm>
          <a:prstGeom prst="ellipse">
            <a:avLst/>
          </a:prstGeom>
          <a:solidFill>
            <a:schemeClr val="bg1">
              <a:alpha val="0"/>
            </a:schemeClr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432048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parameter for CEPC double ring</a:t>
            </a:r>
            <a:br>
              <a:rPr lang="en-US" altLang="zh-CN" dirty="0" smtClean="0"/>
            </a:br>
            <a:r>
              <a:rPr lang="zh-CN" altLang="en-US" sz="2200" dirty="0" smtClean="0"/>
              <a:t>（</a:t>
            </a:r>
            <a:r>
              <a:rPr lang="en-US" altLang="zh-CN" sz="2200" dirty="0" smtClean="0"/>
              <a:t>wangdou20161110-100km_1mm</a:t>
            </a:r>
            <a:r>
              <a:rPr lang="en-US" altLang="zh-CN" sz="2200" dirty="0">
                <a:sym typeface="Symbol"/>
              </a:rPr>
              <a:t>y</a:t>
            </a:r>
            <a:r>
              <a:rPr lang="zh-CN" altLang="en-US" sz="2200" dirty="0" smtClean="0"/>
              <a:t>）</a:t>
            </a:r>
            <a:endParaRPr lang="zh-CN" altLang="en-US" sz="22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607666"/>
              </p:ext>
            </p:extLst>
          </p:nvPr>
        </p:nvGraphicFramePr>
        <p:xfrm>
          <a:off x="323528" y="908720"/>
          <a:ext cx="8352930" cy="5892054"/>
        </p:xfrm>
        <a:graphic>
          <a:graphicData uri="http://schemas.openxmlformats.org/drawingml/2006/table">
            <a:tbl>
              <a:tblPr firstRow="1" bandRow="1"/>
              <a:tblGrid>
                <a:gridCol w="2398366"/>
                <a:gridCol w="1488641"/>
                <a:gridCol w="1488641"/>
                <a:gridCol w="1488641"/>
                <a:gridCol w="1488641"/>
              </a:tblGrid>
              <a:tr h="405654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 </a:t>
                      </a:r>
                      <a:endParaRPr lang="zh-CN" sz="16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Pre-CDR</a:t>
                      </a: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H-high </a:t>
                      </a:r>
                      <a:r>
                        <a:rPr lang="en-US" altLang="zh-CN" sz="1600" b="1" i="1" kern="100" baseline="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altLang="zh-CN" sz="1600" b="1" i="1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.</a:t>
                      </a:r>
                      <a:endParaRPr lang="zh-CN" sz="1600" b="1" i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i="1" kern="100" baseline="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H-low power II</a:t>
                      </a:r>
                      <a:endParaRPr lang="zh-CN" altLang="zh-CN" sz="1600" b="1" i="1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120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loss/turn (</a:t>
                      </a: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GeV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1.67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Half crossing angle (</a:t>
                      </a:r>
                      <a:r>
                        <a:rPr lang="en-US" altLang="zh-CN" sz="1200" kern="100" dirty="0" err="1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mrad</a:t>
                      </a: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err="1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Piwinski</a:t>
                      </a: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 angle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/bunch (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</a:t>
                      </a:r>
                      <a:r>
                        <a:rPr lang="en-US" sz="1200" kern="100" baseline="30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11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3.79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number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555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333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211</a:t>
                      </a:r>
                      <a:endParaRPr lang="zh-CN" sz="1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(mA)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16.6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29.97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17.98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11.4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power /beam (MW)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51.7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30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19</a:t>
                      </a:r>
                      <a:endParaRPr lang="zh-CN" altLang="en-US" sz="1200" b="1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Bending radius (km)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Momentum compaction (10</a:t>
                      </a:r>
                      <a:r>
                        <a:rPr lang="en-US" sz="1200" kern="100" baseline="300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-5</a:t>
                      </a: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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x/y (m)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0.8/0.0012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0.3 /0.00</a:t>
                      </a:r>
                      <a:r>
                        <a:rPr lang="en-US" altLang="zh-CN" sz="1200" b="1" kern="1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Times New Roman"/>
                        </a:rPr>
                        <a:t>1</a:t>
                      </a:r>
                      <a:endParaRPr lang="zh-CN" altLang="zh-CN" sz="1200" b="1" kern="1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 x/y (nm)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6.12/0.018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+mn-lt"/>
                          <a:ea typeface="+mn-ea"/>
                          <a:cs typeface="Times New Roman"/>
                        </a:rPr>
                        <a:t>1.01/0.0031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Transverse  </a:t>
                      </a: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IP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(um)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69.97/0.15</a:t>
                      </a: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17.4/0.055</a:t>
                      </a:r>
                      <a:endParaRPr lang="zh-CN" altLang="zh-CN" sz="12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0.118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0.029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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0.083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0.083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(GV)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zh-CN" altLang="en-US" sz="1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 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(MHz)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650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Nature 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</a:t>
                      </a:r>
                      <a:endParaRPr lang="zh-CN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Total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  </a:t>
                      </a:r>
                      <a:r>
                        <a:rPr lang="en-US" altLang="zh-CN" sz="1200" i="1" kern="100" dirty="0" smtClean="0">
                          <a:effectLst/>
                          <a:latin typeface="Times New Roman"/>
                          <a:ea typeface="+mn-ea"/>
                          <a:cs typeface="Times New Roman"/>
                          <a:sym typeface="Symbol"/>
                        </a:rPr>
                        <a:t></a:t>
                      </a:r>
                      <a:r>
                        <a:rPr lang="en-US" altLang="zh-CN" sz="1200" i="1" kern="100" baseline="-250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z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(mm)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2.65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HOM power</a:t>
                      </a:r>
                      <a:r>
                        <a:rPr lang="en-US" altLang="zh-CN" sz="1200" kern="100" baseline="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/cavity (kw)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3.6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0.28(2cell)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spread (%)</a:t>
                      </a:r>
                      <a:endParaRPr lang="zh-CN" sz="1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0.098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 acceptance (%)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Energy acceptance  by</a:t>
                      </a:r>
                      <a:r>
                        <a:rPr lang="en-US" altLang="zh-CN" sz="1200" kern="100" baseline="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RF </a:t>
                      </a: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(%)</a:t>
                      </a:r>
                      <a:endParaRPr lang="zh-CN" altLang="zh-CN" sz="1200" kern="100" dirty="0" smtClean="0">
                        <a:effectLst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6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</a:t>
                      </a:r>
                      <a:r>
                        <a:rPr lang="en-US" sz="1200" i="1" kern="100" baseline="-25000" dirty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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0.23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0.26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803">
                <a:tc>
                  <a:txBody>
                    <a:bodyPr/>
                    <a:lstStyle/>
                    <a:p>
                      <a:pPr marL="29210" algn="l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Life time due 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to</a:t>
                      </a:r>
                      <a:r>
                        <a:rPr lang="en-US" sz="1200" kern="100" baseline="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 err="1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beamstrahlung_cal</a:t>
                      </a: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(minute)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47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52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F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(hour glass)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0.68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901">
                <a:tc>
                  <a:txBody>
                    <a:bodyPr/>
                    <a:lstStyle/>
                    <a:p>
                      <a:pPr marL="29210" algn="just">
                        <a:spcAft>
                          <a:spcPts val="0"/>
                        </a:spcAft>
                      </a:pPr>
                      <a:r>
                        <a:rPr lang="en-US" sz="1200" i="1" kern="1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</a:t>
                      </a:r>
                      <a:r>
                        <a:rPr lang="en-US" sz="1200" i="1" kern="100" baseline="-25000" dirty="0" err="1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max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/IP (10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34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1200" kern="100" baseline="300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r>
                        <a:rPr lang="en-US" sz="1200" kern="100" dirty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)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2.04</a:t>
                      </a:r>
                      <a:endParaRPr lang="zh-CN" sz="1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5.42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3.25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2.06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/>
                        <a:cs typeface="Times New Roman" panose="02020603050405020304" pitchFamily="18" charset="0"/>
                      </a:endParaRPr>
                    </a:p>
                  </a:txBody>
                  <a:tcPr marL="43040" marR="430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6660232" y="6473968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681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6214</TotalTime>
  <Words>1439</Words>
  <Application>Microsoft Office PowerPoint</Application>
  <PresentationFormat>全屏显示(4:3)</PresentationFormat>
  <Paragraphs>736</Paragraphs>
  <Slides>17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Office 主题</vt:lpstr>
      <vt:lpstr>Equation</vt:lpstr>
      <vt:lpstr>100km CEPC parameter and lattice design</vt:lpstr>
      <vt:lpstr>PowerPoint 演示文稿</vt:lpstr>
      <vt:lpstr>FCC-ee</vt:lpstr>
      <vt:lpstr>Oide’s comments</vt:lpstr>
      <vt:lpstr>Machine constraints / given parameters</vt:lpstr>
      <vt:lpstr>Constraints for parameter choice</vt:lpstr>
      <vt:lpstr>parameter for CEPC partial double ring （wangdou20161109-61km）</vt:lpstr>
      <vt:lpstr>parameters for CEPC double ring （wangdou20161202-100km_2mmy）</vt:lpstr>
      <vt:lpstr>parameter for CEPC double ring （wangdou20161110-100km_1mmy）</vt:lpstr>
      <vt:lpstr>Parameter for single ring-100km （wangdou20161122）</vt:lpstr>
      <vt:lpstr>Primary consideration of lattice design</vt:lpstr>
      <vt:lpstr>PowerPoint 演示文稿</vt:lpstr>
      <vt:lpstr>Final doublet + triplet</vt:lpstr>
      <vt:lpstr>FFS optics</vt:lpstr>
      <vt:lpstr>W function</vt:lpstr>
      <vt:lpstr>Pure Arc</vt:lpstr>
      <vt:lpstr>DA of arc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Dou</dc:creator>
  <cp:lastModifiedBy>Dou</cp:lastModifiedBy>
  <cp:revision>100</cp:revision>
  <dcterms:created xsi:type="dcterms:W3CDTF">2016-10-27T08:38:42Z</dcterms:created>
  <dcterms:modified xsi:type="dcterms:W3CDTF">2016-12-16T00:32:15Z</dcterms:modified>
</cp:coreProperties>
</file>