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6" r:id="rId5"/>
    <p:sldId id="302" r:id="rId6"/>
    <p:sldId id="297" r:id="rId7"/>
    <p:sldId id="294" r:id="rId8"/>
    <p:sldId id="298" r:id="rId9"/>
    <p:sldId id="299" r:id="rId10"/>
    <p:sldId id="300" r:id="rId11"/>
    <p:sldId id="301" r:id="rId12"/>
    <p:sldId id="303" r:id="rId13"/>
    <p:sldId id="304" r:id="rId14"/>
    <p:sldId id="273" r:id="rId15"/>
    <p:sldId id="274" r:id="rId16"/>
    <p:sldId id="275" r:id="rId17"/>
    <p:sldId id="276" r:id="rId18"/>
    <p:sldId id="281" r:id="rId19"/>
    <p:sldId id="282" r:id="rId20"/>
    <p:sldId id="305" r:id="rId21"/>
    <p:sldId id="306" r:id="rId22"/>
    <p:sldId id="280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Calculation of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H.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smtClean="0"/>
              <a:t>2016.12.16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46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ring -v20140930-1/8 ring</a:t>
            </a:r>
            <a:endParaRPr lang="zh-CN" altLang="en-US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31" y="4509120"/>
            <a:ext cx="80105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826713" y="1628800"/>
            <a:ext cx="2821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DE=0 V, cell, </a:t>
            </a:r>
            <a:r>
              <a:rPr lang="en-US" altLang="zh-CN" dirty="0" err="1" smtClean="0"/>
              <a:t>cal</a:t>
            </a:r>
            <a:r>
              <a:rPr lang="en-US" altLang="zh-CN" dirty="0" smtClean="0"/>
              <a:t>, emit, result</a:t>
            </a:r>
            <a:endParaRPr lang="zh-CN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45" y="2022747"/>
            <a:ext cx="79914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55576" y="3773724"/>
            <a:ext cx="4838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DE=3012.9402/1952*10^6 V, cell, </a:t>
            </a:r>
            <a:r>
              <a:rPr lang="en-US" altLang="zh-CN" dirty="0" err="1" smtClean="0"/>
              <a:t>cal</a:t>
            </a:r>
            <a:r>
              <a:rPr lang="en-US" altLang="zh-CN" dirty="0" smtClean="0"/>
              <a:t>, emit, result</a:t>
            </a:r>
            <a:endParaRPr lang="zh-CN" alt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2" y="5301208"/>
            <a:ext cx="556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2" y="2924944"/>
            <a:ext cx="54959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1268760"/>
            <a:ext cx="4589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均为不带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FFS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的初步结果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0545" y="6166875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</a:t>
            </a:r>
            <a:r>
              <a:rPr lang="zh-CN" altLang="en-US" dirty="0" smtClean="0"/>
              <a:t>对弧区影响可以忽略！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19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in FFS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223963"/>
            <a:ext cx="828675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599" y="5949280"/>
            <a:ext cx="774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算出对撞</a:t>
            </a:r>
            <a:r>
              <a:rPr lang="zh-CN" altLang="en-US" dirty="0" smtClean="0"/>
              <a:t>区每一块</a:t>
            </a:r>
            <a:r>
              <a:rPr lang="en-US" altLang="zh-CN" dirty="0" smtClean="0"/>
              <a:t>B</a:t>
            </a:r>
            <a:r>
              <a:rPr lang="zh-CN" altLang="en-US" dirty="0" smtClean="0"/>
              <a:t>铁的同步辐射能量损失，然后对相应的元件进行能量强度修正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11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with FFS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1" y="2060848"/>
            <a:ext cx="793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1" y="2650340"/>
            <a:ext cx="53911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6221" y="400506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DE=3.0GeV</a:t>
            </a:r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10" y="4437112"/>
            <a:ext cx="79914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21" y="5517232"/>
            <a:ext cx="61150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4288" y="5517232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>
                <a:solidFill>
                  <a:srgbClr val="FF0000"/>
                </a:solidFill>
              </a:rPr>
              <a:t>dnux</a:t>
            </a:r>
            <a:r>
              <a:rPr lang="en-US" altLang="zh-CN" sz="2000" dirty="0" smtClean="0">
                <a:solidFill>
                  <a:srgbClr val="FF0000"/>
                </a:solidFill>
              </a:rPr>
              <a:t>=0.05;</a:t>
            </a:r>
          </a:p>
          <a:p>
            <a:r>
              <a:rPr lang="en-US" altLang="zh-CN" sz="2000" dirty="0" err="1" smtClean="0">
                <a:solidFill>
                  <a:srgbClr val="FF0000"/>
                </a:solidFill>
              </a:rPr>
              <a:t>dnuy</a:t>
            </a:r>
            <a:r>
              <a:rPr lang="en-US" altLang="zh-CN" sz="2000" dirty="0" smtClean="0">
                <a:solidFill>
                  <a:srgbClr val="FF0000"/>
                </a:solidFill>
              </a:rPr>
              <a:t>=0.46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altLang="zh-CN" sz="2000" dirty="0">
                <a:solidFill>
                  <a:srgbClr val="FF0000"/>
                </a:solidFill>
              </a:rPr>
              <a:t>y</a:t>
            </a:r>
            <a:r>
              <a:rPr lang="en-US" altLang="zh-CN" sz="2000" dirty="0" smtClean="0">
                <a:solidFill>
                  <a:srgbClr val="FF0000"/>
                </a:solidFill>
              </a:rPr>
              <a:t>*=0.415m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7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Optics with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3"/>
            <a:ext cx="4392488" cy="26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650" y="1676107"/>
            <a:ext cx="41910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7" y="4301835"/>
            <a:ext cx="4344771" cy="258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32040" y="4437112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Beta beating is clearly shown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The effect mainly comes from FFS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472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能不能撞上？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4744"/>
            <a:ext cx="437260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18" y="4003901"/>
            <a:ext cx="4218820" cy="280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8128" y="1726191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Positron orbit @ IP1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611" y="1268760"/>
            <a:ext cx="4154296" cy="273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24128" y="155509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Electron orbit @ IP1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76528" y="44278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Electron orbit @ IP3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29879"/>
            <a:ext cx="4212174" cy="275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50528" y="44278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Positron orbit @ IP3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8*10^-7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05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Electron and positron orbit @IP3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6308"/>
            <a:ext cx="6878123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17675" y="3356992"/>
            <a:ext cx="1402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能撞上！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89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check before add DE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12" y="1772816"/>
            <a:ext cx="78200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01" y="2779496"/>
            <a:ext cx="4479895" cy="265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75963"/>
            <a:ext cx="4091329" cy="246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0072" y="55892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更改后，</a:t>
            </a:r>
            <a:r>
              <a:rPr lang="en-US" altLang="zh-CN" dirty="0" smtClean="0"/>
              <a:t>DE=0, </a:t>
            </a:r>
            <a:r>
              <a:rPr lang="zh-CN" altLang="en-US" dirty="0" smtClean="0"/>
              <a:t>略有变化</a:t>
            </a:r>
            <a:r>
              <a:rPr lang="en-US" altLang="zh-CN" dirty="0" smtClean="0"/>
              <a:t> ?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54045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更改前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02761" y="6164219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With DE=3GeV, unstable, no DA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when turn SR on ?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220072" y="4975300"/>
            <a:ext cx="23402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ON </a:t>
            </a:r>
            <a:r>
              <a:rPr lang="en-US" altLang="zh-CN" dirty="0"/>
              <a:t>RFSW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RAD;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RADCOD;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CODPLOT;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5806590" cy="3418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68" y="3861048"/>
            <a:ext cx="3168352" cy="190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右箭头 5"/>
          <p:cNvSpPr/>
          <p:nvPr/>
        </p:nvSpPr>
        <p:spPr>
          <a:xfrm>
            <a:off x="2483768" y="4005064"/>
            <a:ext cx="79208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60677" y="5657670"/>
            <a:ext cx="23402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RFSW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RAD;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RADCOD;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CODPLOT;</a:t>
            </a:r>
            <a:endParaRPr lang="zh-CN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884368" y="5157192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 smtClean="0">
                <a:solidFill>
                  <a:srgbClr val="FF0000"/>
                </a:solidFill>
              </a:rPr>
              <a:t>?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57" y="1313904"/>
            <a:ext cx="5305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7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减小同步辐射至</a:t>
            </a:r>
            <a:r>
              <a:rPr lang="en-US" altLang="zh-CN" dirty="0" smtClean="0"/>
              <a:t>1/n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N=2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95339"/>
            <a:ext cx="7384876" cy="86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3008" y="284521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N=5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771635"/>
            <a:ext cx="7962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61" y="4293096"/>
            <a:ext cx="80105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8369" y="437924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N=10</a:t>
            </a:r>
            <a:endParaRPr lang="zh-CN" alt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5517232"/>
            <a:ext cx="7981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8369" y="572785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N=15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637203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SR</a:t>
            </a:r>
            <a:r>
              <a:rPr lang="zh-CN" altLang="en-US" dirty="0" smtClean="0"/>
              <a:t>强度降低至十五分之一时，开始有稳定解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8460432" y="5517232"/>
            <a:ext cx="648072" cy="7185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4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when n=20 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801052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6195461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±2%</a:t>
            </a:r>
            <a:r>
              <a:rPr lang="zh-CN" altLang="en-US" sz="2000" dirty="0" smtClean="0">
                <a:solidFill>
                  <a:srgbClr val="FF0000"/>
                </a:solidFill>
              </a:rPr>
              <a:t>时</a:t>
            </a:r>
            <a:r>
              <a:rPr lang="en-US" altLang="zh-CN" sz="2000" dirty="0" smtClean="0">
                <a:solidFill>
                  <a:srgbClr val="FF0000"/>
                </a:solidFill>
              </a:rPr>
              <a:t>DA</a:t>
            </a:r>
            <a:r>
              <a:rPr lang="zh-CN" altLang="en-US" sz="2000" dirty="0" smtClean="0">
                <a:solidFill>
                  <a:srgbClr val="FF0000"/>
                </a:solidFill>
              </a:rPr>
              <a:t>为</a:t>
            </a:r>
            <a:r>
              <a:rPr lang="en-US" altLang="zh-CN" sz="2000" dirty="0" smtClean="0">
                <a:solidFill>
                  <a:srgbClr val="FF0000"/>
                </a:solidFill>
              </a:rPr>
              <a:t>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Methods of simulating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</a:t>
            </a:r>
          </a:p>
          <a:p>
            <a:r>
              <a:rPr lang="en-US" altLang="zh-CN" dirty="0" smtClean="0"/>
              <a:t>Effects in ring w/o FFS</a:t>
            </a:r>
          </a:p>
          <a:p>
            <a:r>
              <a:rPr lang="en-US" altLang="zh-CN" dirty="0" smtClean="0"/>
              <a:t>Effects in ring w/  FFS</a:t>
            </a:r>
          </a:p>
          <a:p>
            <a:r>
              <a:rPr lang="en-US" altLang="zh-CN" dirty="0" smtClean="0"/>
              <a:t>Chromaticity comparison in different order</a:t>
            </a:r>
          </a:p>
          <a:p>
            <a:r>
              <a:rPr lang="en-US" altLang="zh-CN" dirty="0" smtClean="0"/>
              <a:t>Summary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282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63817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24384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33265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Fit high order chromaticity from tune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66632" y="2204864"/>
            <a:ext cx="3218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Use this definition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180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3384376" cy="194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08971"/>
              </p:ext>
            </p:extLst>
          </p:nvPr>
        </p:nvGraphicFramePr>
        <p:xfrm>
          <a:off x="323528" y="2727063"/>
          <a:ext cx="8496944" cy="3976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58"/>
                <a:gridCol w="966294"/>
                <a:gridCol w="1209448"/>
                <a:gridCol w="901524"/>
                <a:gridCol w="936104"/>
                <a:gridCol w="917556"/>
                <a:gridCol w="1026660"/>
                <a:gridCol w="936104"/>
                <a:gridCol w="864096"/>
              </a:tblGrid>
              <a:tr h="8460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Ring w/ FFS             no </a:t>
                      </a:r>
                      <a:r>
                        <a:rPr lang="en-US" altLang="zh-CN" dirty="0" err="1" smtClean="0"/>
                        <a:t>sawtooth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Ring w/ FFS         w/ </a:t>
                      </a:r>
                      <a:r>
                        <a:rPr lang="en-US" altLang="zh-CN" dirty="0" err="1" smtClean="0"/>
                        <a:t>sawtooth</a:t>
                      </a:r>
                      <a:endParaRPr lang="zh-CN" altLang="en-US" dirty="0" smtClean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Ring w/o FFS</a:t>
                      </a:r>
                    </a:p>
                    <a:p>
                      <a:pPr algn="ctr"/>
                      <a:r>
                        <a:rPr lang="en-US" altLang="zh-CN" dirty="0" smtClean="0"/>
                        <a:t>No </a:t>
                      </a:r>
                      <a:r>
                        <a:rPr lang="en-US" altLang="zh-CN" dirty="0" err="1" smtClean="0"/>
                        <a:t>sawtooth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Ring w/o FFS</a:t>
                      </a:r>
                    </a:p>
                    <a:p>
                      <a:pPr algn="ctr"/>
                      <a:r>
                        <a:rPr lang="en-US" altLang="zh-CN" dirty="0" smtClean="0"/>
                        <a:t>w/ </a:t>
                      </a:r>
                      <a:r>
                        <a:rPr lang="en-US" altLang="zh-CN" dirty="0" err="1" smtClean="0"/>
                        <a:t>sawtooth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-17.7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-3.9</a:t>
                      </a:r>
                      <a:endParaRPr lang="zh-CN" altLang="en-US" dirty="0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>
                          <a:latin typeface="+mn-lt"/>
                        </a:rPr>
                        <a:t>2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-50.9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-116.1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-1.3e4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-11.0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-48.9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74.9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-49.3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75.5</a:t>
                      </a:r>
                      <a:endParaRPr lang="zh-CN" altLang="en-US" dirty="0"/>
                    </a:p>
                  </a:txBody>
                  <a:tcPr/>
                </a:tc>
              </a:tr>
              <a:tr h="4366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>
                          <a:latin typeface="+mn-lt"/>
                        </a:rPr>
                        <a:t>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-5.1e6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-1.2e7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-1.3e9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-1.1e6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-4.9e6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7.5e6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-4.9e6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7.6e6</a:t>
                      </a:r>
                      <a:endParaRPr lang="zh-CN" altLang="en-US" dirty="0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>
                          <a:latin typeface="+mn-lt"/>
                        </a:rPr>
                        <a:t>4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-2.3e8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-5.5e9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1.0e12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-5.9e8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3.6e8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-3.0e8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-1.6e8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2.0e8</a:t>
                      </a:r>
                      <a:endParaRPr lang="zh-CN" altLang="en-US" dirty="0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>
                          <a:latin typeface="+mn-lt"/>
                        </a:rPr>
                        <a:t>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-1.1e14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-6.1e13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-3.0e15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8.4e13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-4.2e13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1.6e13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2.6e13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-3.6e13</a:t>
                      </a:r>
                      <a:endParaRPr lang="zh-CN" altLang="en-US" dirty="0"/>
                    </a:p>
                  </a:txBody>
                  <a:tcPr/>
                </a:tc>
              </a:tr>
              <a:tr h="397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Symbol" panose="05050102010706020507" pitchFamily="18" charset="2"/>
                        </a:rPr>
                        <a:t>x</a:t>
                      </a:r>
                      <a:r>
                        <a:rPr lang="en-US" altLang="zh-CN" dirty="0" smtClean="0">
                          <a:latin typeface="+mn-lt"/>
                        </a:rPr>
                        <a:t>6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2.9e19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1.7e19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2.8e19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-1.7e19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4.3e18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3.8e18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-8.2e17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1.8e18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889146"/>
            <a:ext cx="3226233" cy="187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33265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Chromaticity  up to 6</a:t>
            </a:r>
            <a:r>
              <a:rPr lang="en-US" altLang="zh-CN" sz="3200" baseline="30000" dirty="0" smtClean="0"/>
              <a:t>th</a:t>
            </a:r>
            <a:r>
              <a:rPr lang="en-US" altLang="zh-CN" sz="3200" dirty="0" smtClean="0"/>
              <a:t> order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049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The effect of </a:t>
            </a: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in dramatic for lattice with FFS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Work is still ongoing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01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Methods of simulating </a:t>
            </a:r>
            <a:r>
              <a:rPr lang="en-US" altLang="zh-CN" dirty="0" err="1"/>
              <a:t>sawtooth</a:t>
            </a:r>
            <a:r>
              <a:rPr lang="en-US" altLang="zh-CN" dirty="0"/>
              <a:t> effect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altLang="zh-CN" dirty="0" smtClean="0"/>
              <a:t>Manually change the strength of each element according to the energy loss from synchrotron radiation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zh-CN" dirty="0" smtClean="0"/>
              <a:t>Use code which can calculate optics while taking into account of synchrotron radiation effects </a:t>
            </a:r>
            <a:r>
              <a:rPr lang="en-US" altLang="zh-CN" dirty="0" smtClean="0">
                <a:solidFill>
                  <a:srgbClr val="FF0000"/>
                </a:solidFill>
              </a:rPr>
              <a:t>(so far not working)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The results from these two methods should agree with each other !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188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Our case (w/ FFS)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87" y="2204864"/>
            <a:ext cx="8177028" cy="396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351987" y="0"/>
            <a:ext cx="8373616" cy="1359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Methods </a:t>
            </a:r>
            <a:r>
              <a:rPr lang="en-US" altLang="zh-CN" sz="4900" dirty="0" smtClean="0"/>
              <a:t>II</a:t>
            </a:r>
            <a:r>
              <a:rPr lang="en-US" altLang="zh-CN" dirty="0" smtClean="0"/>
              <a:t>: </a:t>
            </a:r>
            <a:r>
              <a:rPr lang="en-US" altLang="zh-CN" sz="2700" dirty="0" smtClean="0"/>
              <a:t>latest version of SAD(</a:t>
            </a:r>
            <a:r>
              <a:rPr lang="en-US" altLang="zh-CN" sz="2400" dirty="0" smtClean="0"/>
              <a:t>V1.0.10.11k64-pre3</a:t>
            </a:r>
            <a:r>
              <a:rPr lang="en-US" altLang="zh-CN" sz="2700" dirty="0" smtClean="0"/>
              <a:t>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138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73616" cy="135902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Methods </a:t>
            </a:r>
            <a:r>
              <a:rPr lang="en-US" altLang="zh-CN" sz="4900" dirty="0" smtClean="0"/>
              <a:t>II</a:t>
            </a:r>
            <a:r>
              <a:rPr lang="en-US" altLang="zh-CN" dirty="0" smtClean="0"/>
              <a:t>: </a:t>
            </a:r>
            <a:r>
              <a:rPr lang="en-US" altLang="zh-CN" sz="2700" dirty="0" smtClean="0"/>
              <a:t>latest version of SAD(</a:t>
            </a:r>
            <a:r>
              <a:rPr lang="en-US" altLang="zh-CN" sz="2400" dirty="0" smtClean="0"/>
              <a:t>V1.0.10.11k64-pre3</a:t>
            </a:r>
            <a:r>
              <a:rPr lang="en-US" altLang="zh-CN" sz="2700" dirty="0" smtClean="0"/>
              <a:t>)</a:t>
            </a:r>
            <a:r>
              <a:rPr lang="en-US" altLang="zh-CN" sz="2700" dirty="0"/>
              <a:t/>
            </a:r>
            <a:br>
              <a:rPr lang="en-US" altLang="zh-CN" sz="2700" dirty="0"/>
            </a:br>
            <a:endParaRPr lang="en-US" altLang="zh-C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5567454" cy="3398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88224" y="1916832"/>
            <a:ext cx="1656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use (ring);</a:t>
            </a:r>
          </a:p>
          <a:p>
            <a:r>
              <a:rPr lang="en-US" altLang="zh-CN" dirty="0"/>
              <a:t> ON RFSW</a:t>
            </a:r>
          </a:p>
          <a:p>
            <a:r>
              <a:rPr lang="en-US" altLang="zh-CN" dirty="0"/>
              <a:t> ON RAD;</a:t>
            </a:r>
          </a:p>
          <a:p>
            <a:r>
              <a:rPr lang="en-US" altLang="zh-CN" dirty="0"/>
              <a:t> ON RADCOD;</a:t>
            </a:r>
          </a:p>
          <a:p>
            <a:r>
              <a:rPr lang="en-US" altLang="zh-CN" dirty="0"/>
              <a:t> ON CODPLOT;</a:t>
            </a:r>
          </a:p>
          <a:p>
            <a:r>
              <a:rPr lang="en-US" altLang="zh-CN" dirty="0"/>
              <a:t> ON CALC6D;</a:t>
            </a:r>
          </a:p>
          <a:p>
            <a:endParaRPr lang="en-US" altLang="zh-CN" dirty="0"/>
          </a:p>
          <a:p>
            <a:r>
              <a:rPr lang="en-US" altLang="zh-CN" dirty="0"/>
              <a:t> cell;</a:t>
            </a:r>
          </a:p>
          <a:p>
            <a:r>
              <a:rPr lang="en-US" altLang="zh-CN" dirty="0"/>
              <a:t> </a:t>
            </a:r>
            <a:r>
              <a:rPr lang="en-US" altLang="zh-CN" dirty="0" err="1"/>
              <a:t>cal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emit;</a:t>
            </a:r>
          </a:p>
          <a:p>
            <a:r>
              <a:rPr lang="en-US" altLang="zh-CN" dirty="0"/>
              <a:t> draw </a:t>
            </a:r>
            <a:r>
              <a:rPr lang="en-US" altLang="zh-CN" dirty="0" err="1"/>
              <a:t>bx</a:t>
            </a:r>
            <a:r>
              <a:rPr lang="en-US" altLang="zh-CN" dirty="0"/>
              <a:t> by &amp; dx &amp; </a:t>
            </a:r>
            <a:r>
              <a:rPr lang="en-US" altLang="zh-CN" dirty="0" err="1"/>
              <a:t>ddp</a:t>
            </a:r>
            <a:r>
              <a:rPr lang="en-US" altLang="zh-CN" dirty="0"/>
              <a:t>;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7562" y="5589240"/>
            <a:ext cx="843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No distortion on optics observed. Still communicating with the author !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FCC case (half ring)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67" y="2204864"/>
            <a:ext cx="6414798" cy="396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58406" y="3356992"/>
            <a:ext cx="1434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Beta-beating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73616" cy="135902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Methods </a:t>
            </a:r>
            <a:r>
              <a:rPr lang="en-US" altLang="zh-CN" sz="4900" dirty="0"/>
              <a:t>I</a:t>
            </a:r>
            <a:r>
              <a:rPr lang="en-US" altLang="zh-CN" dirty="0"/>
              <a:t>:</a:t>
            </a:r>
            <a:r>
              <a:rPr lang="en-US" altLang="zh-CN" sz="2700" dirty="0"/>
              <a:t>Manually change the strength of each element according to the energy loss from synchrotron radiation</a:t>
            </a:r>
            <a:br>
              <a:rPr lang="en-US" altLang="zh-CN" sz="2700" dirty="0"/>
            </a:br>
            <a:endParaRPr lang="en-US" altLang="zh-CN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916832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Bending magnet redefined as:   angle + K0, where K0 represents the effect from the energy loss due to synchrotron radiation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Quadrupole and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are defined as: K1 and K2 multiple by a factor, this factor </a:t>
            </a:r>
            <a:r>
              <a:rPr lang="en-US" altLang="zh-CN" sz="2400" dirty="0"/>
              <a:t>represents the effect from the energy loss due to synchrotron </a:t>
            </a:r>
            <a:r>
              <a:rPr lang="en-US" altLang="zh-CN" sz="2400" dirty="0" smtClean="0"/>
              <a:t>radiation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The definition is checked by turn flag RADCOD OFF, and reproduce the results with the original lattice and flag RADCOD ON.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7083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ring -v20140930-1/8 ring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84785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dE</a:t>
            </a:r>
            <a:r>
              <a:rPr lang="en-US" altLang="zh-CN" dirty="0" smtClean="0"/>
              <a:t>=0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RADCOD ON, </a:t>
            </a:r>
            <a:r>
              <a:rPr lang="zh-CN" altLang="en-US" dirty="0" smtClean="0"/>
              <a:t>重现原</a:t>
            </a:r>
            <a:r>
              <a:rPr lang="en-US" altLang="zh-CN" dirty="0" smtClean="0"/>
              <a:t>SAD</a:t>
            </a:r>
            <a:r>
              <a:rPr lang="zh-CN" altLang="en-US" dirty="0" smtClean="0"/>
              <a:t>结果  </a:t>
            </a:r>
            <a:r>
              <a:rPr lang="en-US" altLang="zh-CN" dirty="0" smtClean="0"/>
              <a:t>(B</a:t>
            </a:r>
            <a:r>
              <a:rPr lang="zh-CN" altLang="en-US" dirty="0" smtClean="0"/>
              <a:t>铁定义为</a:t>
            </a:r>
            <a:r>
              <a:rPr lang="en-US" altLang="zh-CN" dirty="0" smtClean="0"/>
              <a:t>angle+K0)</a:t>
            </a:r>
            <a:endParaRPr lang="zh-CN" altLang="en-US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26" y="1988840"/>
            <a:ext cx="7488832" cy="4244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1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ring -v20140930-1/8 ring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55576" y="1412776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dE</a:t>
            </a:r>
            <a:r>
              <a:rPr lang="en-US" altLang="zh-CN" dirty="0" smtClean="0"/>
              <a:t>=3012.9402/1952*10^6 V, RADCOD OFF, </a:t>
            </a:r>
            <a:r>
              <a:rPr lang="zh-CN" altLang="en-US" dirty="0" smtClean="0"/>
              <a:t>重现上述结果（此处束流能量不发生变化）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16022"/>
            <a:ext cx="824865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2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17386</TotalTime>
  <Words>654</Words>
  <Application>Microsoft Office PowerPoint</Application>
  <PresentationFormat>全屏显示(4:3)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宋体</vt:lpstr>
      <vt:lpstr>Arial</vt:lpstr>
      <vt:lpstr>Calibri</vt:lpstr>
      <vt:lpstr>Symbol</vt:lpstr>
      <vt:lpstr>Wingdings</vt:lpstr>
      <vt:lpstr>Office 主题</vt:lpstr>
      <vt:lpstr>Calculation of sawtooth effect</vt:lpstr>
      <vt:lpstr>Contents</vt:lpstr>
      <vt:lpstr>Methods of simulating sawtooth effect</vt:lpstr>
      <vt:lpstr>Our case (w/ FFS)</vt:lpstr>
      <vt:lpstr>Methods II: latest version of SAD(V1.0.10.11k64-pre3) </vt:lpstr>
      <vt:lpstr>FCC case (half ring)</vt:lpstr>
      <vt:lpstr>Methods I:Manually change the strength of each element according to the energy loss from synchrotron radiation </vt:lpstr>
      <vt:lpstr>Single ring -v20140930-1/8 ring</vt:lpstr>
      <vt:lpstr>Single ring -v20140930-1/8 ring</vt:lpstr>
      <vt:lpstr>Single ring -v20140930-1/8 ring</vt:lpstr>
      <vt:lpstr>Sawtooth in FFS</vt:lpstr>
      <vt:lpstr>Sawtooth with FFS</vt:lpstr>
      <vt:lpstr>Optics with sawtooth effect</vt:lpstr>
      <vt:lpstr>能不能撞上？</vt:lpstr>
      <vt:lpstr>Electron and positron orbit @IP3</vt:lpstr>
      <vt:lpstr>DA check before add DE</vt:lpstr>
      <vt:lpstr>DA when turn SR on ?</vt:lpstr>
      <vt:lpstr>减小同步辐射至1/n</vt:lpstr>
      <vt:lpstr>DA when n=20 </vt:lpstr>
      <vt:lpstr>PowerPoint 演示文稿</vt:lpstr>
      <vt:lpstr>PowerPoint 演示文稿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of sawtooth effect</dc:title>
  <dc:creator>lenovo</dc:creator>
  <cp:lastModifiedBy>lenovo</cp:lastModifiedBy>
  <cp:revision>191</cp:revision>
  <dcterms:created xsi:type="dcterms:W3CDTF">2016-11-15T06:07:48Z</dcterms:created>
  <dcterms:modified xsi:type="dcterms:W3CDTF">2016-12-16T02:30:54Z</dcterms:modified>
</cp:coreProperties>
</file>