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7" r:id="rId2"/>
    <p:sldId id="407" r:id="rId3"/>
    <p:sldId id="431" r:id="rId4"/>
    <p:sldId id="389" r:id="rId5"/>
    <p:sldId id="43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90" y="23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9B5B-CBCA-4405-B93A-64EB43A985B0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FD22-ED67-4BB1-A57D-C30BEF0ED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8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CEPC-</a:t>
            </a:r>
            <a:r>
              <a:rPr lang="en-US" altLang="zh-CN" dirty="0" err="1" smtClean="0"/>
              <a:t>SppC</a:t>
            </a:r>
            <a:r>
              <a:rPr lang="en-US" altLang="zh-CN" dirty="0" smtClean="0"/>
              <a:t>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073008" cy="1470025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Lattice design for double ring scheme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en-US" altLang="zh-CN" sz="4000" b="1" dirty="0" smtClean="0">
                <a:solidFill>
                  <a:srgbClr val="0070C0"/>
                </a:solidFill>
              </a:rPr>
              <a:t>of </a:t>
            </a:r>
            <a:r>
              <a:rPr lang="en-US" altLang="zh-CN" sz="4000" b="1" dirty="0">
                <a:solidFill>
                  <a:srgbClr val="0070C0"/>
                </a:solidFill>
              </a:rPr>
              <a:t>CEPC main ring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altLang="zh-CN" sz="2400" dirty="0" err="1" smtClean="0">
                <a:solidFill>
                  <a:schemeClr val="tx1"/>
                </a:solidFill>
              </a:rPr>
              <a:t>Yiwei</a:t>
            </a:r>
            <a:r>
              <a:rPr lang="en-US" altLang="zh-CN" sz="2400" dirty="0" smtClean="0">
                <a:solidFill>
                  <a:schemeClr val="tx1"/>
                </a:solidFill>
              </a:rPr>
              <a:t> Wang, Feng Su,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Chenghui</a:t>
            </a:r>
            <a:r>
              <a:rPr lang="en-US" altLang="zh-CN" sz="2400" dirty="0" smtClean="0">
                <a:solidFill>
                  <a:schemeClr val="tx1"/>
                </a:solidFill>
              </a:rPr>
              <a:t> Yu, Dou Wang,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Jie</a:t>
            </a:r>
            <a:r>
              <a:rPr lang="en-US" altLang="zh-CN" sz="2400" dirty="0" smtClean="0">
                <a:solidFill>
                  <a:schemeClr val="tx1"/>
                </a:solidFill>
              </a:rPr>
              <a:t> Gao</a:t>
            </a: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CEPC AP meeting, 16 Dec 2016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5328592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ym typeface="Symbol"/>
              </a:rPr>
              <a:t>CEPC parameters for C=100km </a:t>
            </a:r>
            <a:endParaRPr lang="en-US" altLang="zh-CN" sz="2400" dirty="0">
              <a:sym typeface="Symbol"/>
            </a:endParaRPr>
          </a:p>
          <a:p>
            <a:r>
              <a:rPr lang="en-US" altLang="zh-CN" sz="2400" dirty="0" smtClean="0">
                <a:sym typeface="Symbol"/>
              </a:rPr>
              <a:t>Lattice design and survey for the Arc region</a:t>
            </a:r>
          </a:p>
          <a:p>
            <a:r>
              <a:rPr lang="en-US" altLang="zh-CN" sz="2400" dirty="0">
                <a:sym typeface="Symbol"/>
              </a:rPr>
              <a:t>Lattice design and survey for the </a:t>
            </a:r>
            <a:r>
              <a:rPr lang="en-US" altLang="zh-CN" sz="2400" dirty="0" smtClean="0">
                <a:sym typeface="Symbol"/>
              </a:rPr>
              <a:t>RF region</a:t>
            </a:r>
          </a:p>
          <a:p>
            <a:r>
              <a:rPr lang="en-US" altLang="zh-CN" sz="2400" dirty="0">
                <a:sym typeface="Symbol"/>
              </a:rPr>
              <a:t>Lattice design and survey for the </a:t>
            </a:r>
            <a:r>
              <a:rPr lang="en-US" altLang="zh-CN" sz="2400" dirty="0" smtClean="0">
                <a:sym typeface="Symbol"/>
              </a:rPr>
              <a:t>IR region (TBD)</a:t>
            </a:r>
            <a:endParaRPr lang="en-US" altLang="zh-CN" sz="2400" b="1" dirty="0" smtClean="0">
              <a:sym typeface="Symbol"/>
            </a:endParaRPr>
          </a:p>
          <a:p>
            <a:endParaRPr lang="en-US" altLang="zh-CN" sz="2400" b="1" dirty="0">
              <a:sym typeface="Symbol"/>
            </a:endParaRPr>
          </a:p>
          <a:p>
            <a:endParaRPr lang="en-US" altLang="zh-CN" sz="2400" b="1" dirty="0" smtClean="0">
              <a:sym typeface="Symbol"/>
            </a:endParaRPr>
          </a:p>
          <a:p>
            <a:endParaRPr lang="en-US" altLang="zh-CN" sz="24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CEPC parameters for C=100km</a:t>
            </a:r>
            <a:endParaRPr lang="zh-CN" altLang="en-US" sz="36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04709"/>
              </p:ext>
            </p:extLst>
          </p:nvPr>
        </p:nvGraphicFramePr>
        <p:xfrm>
          <a:off x="179512" y="908720"/>
          <a:ext cx="8856986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936104"/>
                <a:gridCol w="1152128"/>
                <a:gridCol w="1224136"/>
                <a:gridCol w="1152128"/>
                <a:gridCol w="1152128"/>
                <a:gridCol w="11521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10520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232.1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(1cell)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020544" y="548680"/>
            <a:ext cx="275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wangdou20161202-100km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4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Lattice design and survey for the Arc region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267744" y="8367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FODO cell</a:t>
            </a:r>
            <a:endParaRPr lang="zh-CN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52120" y="8460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Dispersion Suppressor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89491"/>
            <a:ext cx="3528392" cy="255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1224907"/>
            <a:ext cx="3494058" cy="251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15616" y="62280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ex=1.54e-09 m*rad, </a:t>
            </a:r>
            <a:r>
              <a:rPr lang="en-US" altLang="zh-CN" b="1" dirty="0" err="1" smtClean="0"/>
              <a:t>rhoB_o</a:t>
            </a:r>
            <a:r>
              <a:rPr lang="en-US" altLang="zh-CN" b="1" dirty="0" smtClean="0"/>
              <a:t>=12090 m, </a:t>
            </a:r>
            <a:r>
              <a:rPr lang="en-US" altLang="zh-CN" b="1" dirty="0" err="1" smtClean="0"/>
              <a:t>rhoB_i</a:t>
            </a:r>
            <a:r>
              <a:rPr lang="en-US" altLang="zh-CN" b="1" dirty="0" smtClean="0"/>
              <a:t>=12089.4 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45210"/>
            <a:ext cx="7753350" cy="222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Lattice design and survey for the RF region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11560" y="978490"/>
            <a:ext cx="8003232" cy="2018462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An electrostatic separator, combined with a dipole </a:t>
            </a:r>
            <a:r>
              <a:rPr lang="en-US" altLang="zh-CN" sz="2400" dirty="0" smtClean="0"/>
              <a:t>magnet to avoid bending of incoming beam (ref: </a:t>
            </a:r>
            <a:r>
              <a:rPr lang="en-US" altLang="zh-CN" sz="2400" dirty="0" err="1" smtClean="0"/>
              <a:t>Oide</a:t>
            </a:r>
            <a:r>
              <a:rPr lang="en-US" altLang="zh-CN" sz="2400" dirty="0" smtClean="0"/>
              <a:t>, ICHEP16)</a:t>
            </a:r>
          </a:p>
          <a:p>
            <a:pPr>
              <a:tabLst>
                <a:tab pos="5913438" algn="l"/>
              </a:tabLst>
            </a:pPr>
            <a:r>
              <a:rPr lang="en-US" altLang="zh-CN" sz="2400" dirty="0" smtClean="0">
                <a:sym typeface="Symbol"/>
              </a:rPr>
              <a:t>x=0.6 m, </a:t>
            </a:r>
            <a:r>
              <a:rPr lang="en-US" altLang="zh-CN" sz="2400" dirty="0">
                <a:sym typeface="Symbol"/>
              </a:rPr>
              <a:t>=</a:t>
            </a:r>
            <a:r>
              <a:rPr lang="en-US" altLang="zh-CN" sz="2400" dirty="0" smtClean="0">
                <a:sym typeface="Symbol"/>
              </a:rPr>
              <a:t>0, </a:t>
            </a:r>
            <a:r>
              <a:rPr lang="en-US" altLang="zh-CN" sz="2400" dirty="0" err="1" smtClean="0">
                <a:sym typeface="Symbol"/>
              </a:rPr>
              <a:t>Dx</a:t>
            </a:r>
            <a:r>
              <a:rPr lang="en-US" altLang="zh-CN" sz="2400" dirty="0" smtClean="0">
                <a:sym typeface="Symbol"/>
              </a:rPr>
              <a:t>=0, </a:t>
            </a:r>
            <a:r>
              <a:rPr lang="en-US" altLang="zh-CN" sz="2400" dirty="0" err="1" smtClean="0">
                <a:sym typeface="Symbol"/>
              </a:rPr>
              <a:t>Dx</a:t>
            </a:r>
            <a:r>
              <a:rPr lang="en-US" altLang="zh-CN" sz="2400" dirty="0" smtClean="0">
                <a:sym typeface="Symbol"/>
              </a:rPr>
              <a:t>’=0</a:t>
            </a:r>
          </a:p>
          <a:p>
            <a:pPr>
              <a:tabLst>
                <a:tab pos="5913438" algn="l"/>
              </a:tabLst>
            </a:pPr>
            <a:endParaRPr lang="en-US" altLang="zh-CN" sz="2400" dirty="0"/>
          </a:p>
          <a:p>
            <a:endParaRPr lang="en-US" altLang="zh-CN" sz="2400" dirty="0" smtClean="0">
              <a:sym typeface="Symbol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87897"/>
            <a:ext cx="7620000" cy="219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下箭头 19"/>
          <p:cNvSpPr/>
          <p:nvPr/>
        </p:nvSpPr>
        <p:spPr>
          <a:xfrm>
            <a:off x="5470550" y="3921624"/>
            <a:ext cx="242316" cy="3283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635896" y="4221088"/>
            <a:ext cx="1728192" cy="454209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84" y="4917753"/>
            <a:ext cx="8643312" cy="1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42173</TotalTime>
  <Words>477</Words>
  <Application>Microsoft Office PowerPoint</Application>
  <PresentationFormat>全屏显示(4:3)</PresentationFormat>
  <Paragraphs>221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主题</vt:lpstr>
      <vt:lpstr>Lattice design for double ring scheme  of CEPC main ring</vt:lpstr>
      <vt:lpstr>Outline</vt:lpstr>
      <vt:lpstr>CEPC parameters for C=100km</vt:lpstr>
      <vt:lpstr>Lattice design and survey for the Arc region</vt:lpstr>
      <vt:lpstr>Lattice design and survey for the RF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2579</cp:revision>
  <dcterms:created xsi:type="dcterms:W3CDTF">2016-03-31T11:13:45Z</dcterms:created>
  <dcterms:modified xsi:type="dcterms:W3CDTF">2016-12-16T01:53:09Z</dcterms:modified>
</cp:coreProperties>
</file>