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47" r:id="rId2"/>
    <p:sldId id="407" r:id="rId3"/>
    <p:sldId id="431" r:id="rId4"/>
    <p:sldId id="389" r:id="rId5"/>
    <p:sldId id="432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2" autoAdjust="0"/>
    <p:restoredTop sz="94687" autoAdjust="0"/>
  </p:normalViewPr>
  <p:slideViewPr>
    <p:cSldViewPr>
      <p:cViewPr varScale="1">
        <p:scale>
          <a:sx n="107" d="100"/>
          <a:sy n="107" d="100"/>
        </p:scale>
        <p:origin x="90" y="234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509B5B-CBCA-4405-B93A-64EB43A985B0}" type="datetimeFigureOut">
              <a:rPr lang="zh-CN" altLang="en-US" smtClean="0"/>
              <a:t>2016/12/16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DFD22-ED67-4BB1-A57D-C30BEF0ED5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7987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CEPC-SppC Study Group Meeting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CEPC-SppC Study Group Meeting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CEPC-SppC Study Group Meeting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CEPC-SppC Study Group Meeting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CEPC-SppC Study Group Meeting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CEPC-SppC Study Group Meeting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CEPC-SppC Study Group Meeting</a:t>
            </a:r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CEPC-SppC Study Group Meeting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CEPC-SppC Study Group Meeting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CEPC-SppC Study Group Meeting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CEPC-SppC Study Group Meeting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dirty="0" smtClean="0"/>
              <a:t>CEPC-</a:t>
            </a:r>
            <a:r>
              <a:rPr lang="en-US" altLang="zh-CN" dirty="0" err="1" smtClean="0"/>
              <a:t>SppC</a:t>
            </a:r>
            <a:r>
              <a:rPr lang="en-US" altLang="zh-CN" dirty="0" smtClean="0"/>
              <a:t> Study Group Meeting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5496" y="2130425"/>
            <a:ext cx="9073008" cy="1470025"/>
          </a:xfrm>
        </p:spPr>
        <p:txBody>
          <a:bodyPr>
            <a:noAutofit/>
          </a:bodyPr>
          <a:lstStyle/>
          <a:p>
            <a:r>
              <a:rPr lang="en-US" altLang="zh-CN" sz="4000" b="1" dirty="0">
                <a:solidFill>
                  <a:srgbClr val="0070C0"/>
                </a:solidFill>
              </a:rPr>
              <a:t>Lattice design for double ring scheme </a:t>
            </a:r>
            <a:r>
              <a:rPr lang="en-US" altLang="zh-CN" sz="4000" b="1" dirty="0" smtClean="0">
                <a:solidFill>
                  <a:srgbClr val="0070C0"/>
                </a:solidFill>
              </a:rPr>
              <a:t/>
            </a:r>
            <a:br>
              <a:rPr lang="en-US" altLang="zh-CN" sz="4000" b="1" dirty="0" smtClean="0">
                <a:solidFill>
                  <a:srgbClr val="0070C0"/>
                </a:solidFill>
              </a:rPr>
            </a:br>
            <a:r>
              <a:rPr lang="en-US" altLang="zh-CN" sz="4000" b="1" dirty="0" smtClean="0">
                <a:solidFill>
                  <a:srgbClr val="0070C0"/>
                </a:solidFill>
              </a:rPr>
              <a:t>of </a:t>
            </a:r>
            <a:r>
              <a:rPr lang="en-US" altLang="zh-CN" sz="4000" b="1" dirty="0">
                <a:solidFill>
                  <a:srgbClr val="0070C0"/>
                </a:solidFill>
              </a:rPr>
              <a:t>CEPC main ring</a:t>
            </a:r>
            <a:endParaRPr lang="zh-CN" altLang="en-US" sz="4000" b="1" dirty="0">
              <a:solidFill>
                <a:srgbClr val="0070C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27584" y="3886200"/>
            <a:ext cx="7704856" cy="1752600"/>
          </a:xfrm>
        </p:spPr>
        <p:txBody>
          <a:bodyPr>
            <a:normAutofit/>
          </a:bodyPr>
          <a:lstStyle/>
          <a:p>
            <a:r>
              <a:rPr lang="en-US" altLang="zh-CN" sz="2400" dirty="0" err="1" smtClean="0">
                <a:solidFill>
                  <a:schemeClr val="tx1"/>
                </a:solidFill>
              </a:rPr>
              <a:t>Yiwei</a:t>
            </a:r>
            <a:r>
              <a:rPr lang="en-US" altLang="zh-CN" sz="2400" dirty="0" smtClean="0">
                <a:solidFill>
                  <a:schemeClr val="tx1"/>
                </a:solidFill>
              </a:rPr>
              <a:t> Wang, Feng Su, </a:t>
            </a:r>
            <a:r>
              <a:rPr lang="en-US" altLang="zh-CN" sz="2400" dirty="0" err="1" smtClean="0">
                <a:solidFill>
                  <a:schemeClr val="tx1"/>
                </a:solidFill>
              </a:rPr>
              <a:t>Chenghui</a:t>
            </a:r>
            <a:r>
              <a:rPr lang="en-US" altLang="zh-CN" sz="2400" dirty="0" smtClean="0">
                <a:solidFill>
                  <a:schemeClr val="tx1"/>
                </a:solidFill>
              </a:rPr>
              <a:t> Yu, Dou Wang, </a:t>
            </a:r>
            <a:r>
              <a:rPr lang="en-US" altLang="zh-CN" sz="2400" dirty="0" err="1" smtClean="0">
                <a:solidFill>
                  <a:schemeClr val="tx1"/>
                </a:solidFill>
              </a:rPr>
              <a:t>Jie</a:t>
            </a:r>
            <a:r>
              <a:rPr lang="en-US" altLang="zh-CN" sz="2400" dirty="0" smtClean="0">
                <a:solidFill>
                  <a:schemeClr val="tx1"/>
                </a:solidFill>
              </a:rPr>
              <a:t> Gao</a:t>
            </a:r>
          </a:p>
          <a:p>
            <a:endParaRPr lang="en-US" altLang="zh-CN" sz="2400" dirty="0" smtClean="0">
              <a:solidFill>
                <a:schemeClr val="tx1"/>
              </a:solidFill>
            </a:endParaRPr>
          </a:p>
          <a:p>
            <a:r>
              <a:rPr lang="en-US" altLang="zh-CN" sz="2400" dirty="0" smtClean="0">
                <a:solidFill>
                  <a:schemeClr val="tx1"/>
                </a:solidFill>
              </a:rPr>
              <a:t>CEPC AP meeting, 16 Dec 2016</a:t>
            </a:r>
          </a:p>
        </p:txBody>
      </p:sp>
      <p:pic>
        <p:nvPicPr>
          <p:cNvPr id="4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1224383" cy="1148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616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3600" b="1" dirty="0" smtClean="0">
                <a:solidFill>
                  <a:srgbClr val="0070C0"/>
                </a:solidFill>
              </a:rPr>
              <a:t>Outline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29208" y="980728"/>
            <a:ext cx="8003232" cy="5328592"/>
          </a:xfrm>
        </p:spPr>
        <p:txBody>
          <a:bodyPr>
            <a:normAutofit/>
          </a:bodyPr>
          <a:lstStyle/>
          <a:p>
            <a:r>
              <a:rPr lang="en-US" altLang="zh-CN" sz="2400" dirty="0" smtClean="0">
                <a:sym typeface="Symbol"/>
              </a:rPr>
              <a:t>CEPC parameters for C=100km </a:t>
            </a:r>
            <a:endParaRPr lang="en-US" altLang="zh-CN" sz="2400" dirty="0">
              <a:sym typeface="Symbol"/>
            </a:endParaRPr>
          </a:p>
          <a:p>
            <a:r>
              <a:rPr lang="en-US" altLang="zh-CN" sz="2400" dirty="0" smtClean="0">
                <a:sym typeface="Symbol"/>
              </a:rPr>
              <a:t>Lattice design and survey for the Arc region</a:t>
            </a:r>
          </a:p>
          <a:p>
            <a:r>
              <a:rPr lang="en-US" altLang="zh-CN" sz="2400" dirty="0">
                <a:sym typeface="Symbol"/>
              </a:rPr>
              <a:t>Lattice design and survey for the </a:t>
            </a:r>
            <a:r>
              <a:rPr lang="en-US" altLang="zh-CN" sz="2400" dirty="0" smtClean="0">
                <a:sym typeface="Symbol"/>
              </a:rPr>
              <a:t>RF region</a:t>
            </a:r>
          </a:p>
          <a:p>
            <a:r>
              <a:rPr lang="en-US" altLang="zh-CN" sz="2400" dirty="0">
                <a:sym typeface="Symbol"/>
              </a:rPr>
              <a:t>Lattice design and survey for the </a:t>
            </a:r>
            <a:r>
              <a:rPr lang="en-US" altLang="zh-CN" sz="2400" dirty="0" smtClean="0">
                <a:sym typeface="Symbol"/>
              </a:rPr>
              <a:t>IR region (TBD)</a:t>
            </a:r>
            <a:endParaRPr lang="en-US" altLang="zh-CN" sz="2400" b="1" dirty="0" smtClean="0">
              <a:sym typeface="Symbol"/>
            </a:endParaRPr>
          </a:p>
          <a:p>
            <a:endParaRPr lang="en-US" altLang="zh-CN" sz="2400" b="1" dirty="0">
              <a:sym typeface="Symbol"/>
            </a:endParaRPr>
          </a:p>
          <a:p>
            <a:endParaRPr lang="en-US" altLang="zh-CN" sz="2400" b="1" dirty="0" smtClean="0">
              <a:sym typeface="Symbol"/>
            </a:endParaRPr>
          </a:p>
          <a:p>
            <a:endParaRPr lang="en-US" altLang="zh-CN" sz="2400" dirty="0">
              <a:sym typeface="Symbol"/>
            </a:endParaRPr>
          </a:p>
        </p:txBody>
      </p:sp>
      <p:pic>
        <p:nvPicPr>
          <p:cNvPr id="4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713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3600" b="1" dirty="0">
                <a:solidFill>
                  <a:srgbClr val="0070C0"/>
                </a:solidFill>
              </a:rPr>
              <a:t>CEPC parameters for C=100km</a:t>
            </a:r>
            <a:endParaRPr lang="zh-CN" altLang="en-US" sz="3600" dirty="0"/>
          </a:p>
        </p:txBody>
      </p:sp>
      <p:pic>
        <p:nvPicPr>
          <p:cNvPr id="4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3" name="表格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404709"/>
              </p:ext>
            </p:extLst>
          </p:nvPr>
        </p:nvGraphicFramePr>
        <p:xfrm>
          <a:off x="179512" y="908720"/>
          <a:ext cx="8856986" cy="5892054"/>
        </p:xfrm>
        <a:graphic>
          <a:graphicData uri="http://schemas.openxmlformats.org/drawingml/2006/table">
            <a:tbl>
              <a:tblPr firstRow="1" bandRow="1"/>
              <a:tblGrid>
                <a:gridCol w="2088232"/>
                <a:gridCol w="936104"/>
                <a:gridCol w="1152128"/>
                <a:gridCol w="1224136"/>
                <a:gridCol w="1152128"/>
                <a:gridCol w="1152128"/>
                <a:gridCol w="1152130"/>
              </a:tblGrid>
              <a:tr h="405654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0.97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0.97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1.05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644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425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10520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65716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29.97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19.8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50.6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232.1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1449.7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33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16.7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8.0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0.144 /0.002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0.144 /0.002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 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0.12/0.001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0.12/0.001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1.56/0.0047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1.56/0.0047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2.68/0.008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0.93/0.0049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0.93/0.0049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15/0.097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15/0.097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16.4/0.09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10.5/0.07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10.5/0.07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i="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y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/IP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0.118/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0.083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0.0126/0.083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0.0126/0.083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0.0082/0.055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0.0075/0.054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0.0075/0.054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RF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Phase (degree)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153.0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131.2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131.2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149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200" b="0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b="0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160.8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200" b="0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b="0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160.8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  (harmonic)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3.8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3.93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3.93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 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0.64 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0.42 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 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 (1cell)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6.25(1cell)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0.037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0.037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803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2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4.08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11.36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70.97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6020544" y="548680"/>
            <a:ext cx="2751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 </a:t>
            </a:r>
            <a:r>
              <a:rPr lang="en-US" altLang="zh-CN" dirty="0" smtClean="0"/>
              <a:t>wangdou20161202-100km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41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18864" y="-273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sz="3600" b="1" dirty="0">
                <a:solidFill>
                  <a:srgbClr val="0070C0"/>
                </a:solidFill>
              </a:rPr>
              <a:t>Lattice design and survey for the Arc region</a:t>
            </a:r>
          </a:p>
        </p:txBody>
      </p:sp>
      <p:pic>
        <p:nvPicPr>
          <p:cNvPr id="4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2267744" y="83671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FODO cell</a:t>
            </a:r>
            <a:endParaRPr lang="zh-CN" alt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5652120" y="846004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Dispersion Suppressor</a:t>
            </a:r>
            <a:endParaRPr lang="zh-CN" alt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189491"/>
            <a:ext cx="3528392" cy="2553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6036" y="1224907"/>
            <a:ext cx="3494058" cy="2517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5"/>
          <p:cNvSpPr/>
          <p:nvPr/>
        </p:nvSpPr>
        <p:spPr>
          <a:xfrm>
            <a:off x="1115616" y="6228020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ex=1.54e-09 m*rad, </a:t>
            </a:r>
            <a:r>
              <a:rPr lang="en-US" altLang="zh-CN" b="1" dirty="0" err="1" smtClean="0"/>
              <a:t>rhoB_o</a:t>
            </a:r>
            <a:r>
              <a:rPr lang="en-US" altLang="zh-CN" b="1" dirty="0" smtClean="0"/>
              <a:t>=12090 m, </a:t>
            </a:r>
            <a:r>
              <a:rPr lang="en-US" altLang="zh-CN" b="1" dirty="0" err="1" smtClean="0"/>
              <a:t>rhoB_i</a:t>
            </a:r>
            <a:r>
              <a:rPr lang="en-US" altLang="zh-CN" b="1" dirty="0" smtClean="0"/>
              <a:t>=12089.4 m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945210"/>
            <a:ext cx="7753350" cy="2220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133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18864" y="-2738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3200" b="1" dirty="0">
                <a:solidFill>
                  <a:srgbClr val="0070C0"/>
                </a:solidFill>
              </a:rPr>
              <a:t>Lattice design and survey for the RF region</a:t>
            </a:r>
          </a:p>
        </p:txBody>
      </p:sp>
      <p:pic>
        <p:nvPicPr>
          <p:cNvPr id="4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内容占位符 2"/>
          <p:cNvSpPr>
            <a:spLocks noGrp="1"/>
          </p:cNvSpPr>
          <p:nvPr>
            <p:ph idx="1"/>
          </p:nvPr>
        </p:nvSpPr>
        <p:spPr>
          <a:xfrm>
            <a:off x="611560" y="978490"/>
            <a:ext cx="8003232" cy="2018462"/>
          </a:xfrm>
        </p:spPr>
        <p:txBody>
          <a:bodyPr>
            <a:normAutofit/>
          </a:bodyPr>
          <a:lstStyle/>
          <a:p>
            <a:r>
              <a:rPr lang="en-US" altLang="zh-CN" sz="2400" dirty="0"/>
              <a:t>An electrostatic separator, combined with a dipole </a:t>
            </a:r>
            <a:r>
              <a:rPr lang="en-US" altLang="zh-CN" sz="2400" dirty="0" smtClean="0"/>
              <a:t>magnet to avoid bending of incoming beam (ref: </a:t>
            </a:r>
            <a:r>
              <a:rPr lang="en-US" altLang="zh-CN" sz="2400" dirty="0" err="1" smtClean="0"/>
              <a:t>Oide</a:t>
            </a:r>
            <a:r>
              <a:rPr lang="en-US" altLang="zh-CN" sz="2400" dirty="0" smtClean="0"/>
              <a:t>, ICHEP16)</a:t>
            </a:r>
          </a:p>
          <a:p>
            <a:pPr>
              <a:tabLst>
                <a:tab pos="5913438" algn="l"/>
              </a:tabLst>
            </a:pPr>
            <a:r>
              <a:rPr lang="en-US" altLang="zh-CN" sz="2400" dirty="0" smtClean="0">
                <a:sym typeface="Symbol"/>
              </a:rPr>
              <a:t>x=0.6 m, </a:t>
            </a:r>
            <a:r>
              <a:rPr lang="en-US" altLang="zh-CN" sz="2400" dirty="0">
                <a:sym typeface="Symbol"/>
              </a:rPr>
              <a:t>=</a:t>
            </a:r>
            <a:r>
              <a:rPr lang="en-US" altLang="zh-CN" sz="2400" dirty="0" smtClean="0">
                <a:sym typeface="Symbol"/>
              </a:rPr>
              <a:t>0, </a:t>
            </a:r>
            <a:r>
              <a:rPr lang="en-US" altLang="zh-CN" sz="2400" dirty="0" err="1" smtClean="0">
                <a:sym typeface="Symbol"/>
              </a:rPr>
              <a:t>Dx</a:t>
            </a:r>
            <a:r>
              <a:rPr lang="en-US" altLang="zh-CN" sz="2400" dirty="0" smtClean="0">
                <a:sym typeface="Symbol"/>
              </a:rPr>
              <a:t>=0, </a:t>
            </a:r>
            <a:r>
              <a:rPr lang="en-US" altLang="zh-CN" sz="2400" dirty="0" err="1" smtClean="0">
                <a:sym typeface="Symbol"/>
              </a:rPr>
              <a:t>Dx</a:t>
            </a:r>
            <a:r>
              <a:rPr lang="en-US" altLang="zh-CN" sz="2400" dirty="0" smtClean="0">
                <a:sym typeface="Symbol"/>
              </a:rPr>
              <a:t>’=0</a:t>
            </a:r>
          </a:p>
          <a:p>
            <a:pPr>
              <a:tabLst>
                <a:tab pos="5913438" algn="l"/>
              </a:tabLst>
            </a:pPr>
            <a:endParaRPr lang="en-US" altLang="zh-CN" sz="2400" dirty="0"/>
          </a:p>
          <a:p>
            <a:endParaRPr lang="en-US" altLang="zh-CN" sz="2400" dirty="0" smtClean="0">
              <a:sym typeface="Symbol"/>
            </a:endParaRPr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387897"/>
            <a:ext cx="7620000" cy="2193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下箭头 19"/>
          <p:cNvSpPr/>
          <p:nvPr/>
        </p:nvSpPr>
        <p:spPr>
          <a:xfrm>
            <a:off x="5470550" y="3921624"/>
            <a:ext cx="242316" cy="3283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3635896" y="4221088"/>
            <a:ext cx="1728192" cy="454209"/>
          </a:xfrm>
          <a:prstGeom prst="rect">
            <a:avLst/>
          </a:prstGeom>
          <a:noFill/>
          <a:ln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184" y="4917753"/>
            <a:ext cx="8643312" cy="146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53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42173</TotalTime>
  <Words>477</Words>
  <Application>Microsoft Office PowerPoint</Application>
  <PresentationFormat>全屏显示(4:3)</PresentationFormat>
  <Paragraphs>221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Arial</vt:lpstr>
      <vt:lpstr>Calibri</vt:lpstr>
      <vt:lpstr>Symbol</vt:lpstr>
      <vt:lpstr>Times New Roman</vt:lpstr>
      <vt:lpstr>Office 主题</vt:lpstr>
      <vt:lpstr>Lattice design for double ring scheme  of CEPC main ring</vt:lpstr>
      <vt:lpstr>Outline</vt:lpstr>
      <vt:lpstr>CEPC parameters for C=100km</vt:lpstr>
      <vt:lpstr>Lattice design and survey for the Arc region</vt:lpstr>
      <vt:lpstr>Lattice design and survey for the RF region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yiwei</dc:creator>
  <cp:lastModifiedBy>lenovo</cp:lastModifiedBy>
  <cp:revision>2579</cp:revision>
  <dcterms:created xsi:type="dcterms:W3CDTF">2016-03-31T11:13:45Z</dcterms:created>
  <dcterms:modified xsi:type="dcterms:W3CDTF">2016-12-16T01:53:09Z</dcterms:modified>
</cp:coreProperties>
</file>