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BE04809-B85F-451D-A18F-452D141F2609}" type="pres">
      <dgm:prSet presAssocID="{49F474C7-D61E-4358-A699-1938F3790D6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3" destOrd="0" parTransId="{9EC8A2F6-77D9-4684-BE0D-F233BDD5F8F4}" sibTransId="{A33096F1-CC9B-4D8C-B1EF-003D3404BAC2}"/>
    <dgm:cxn modelId="{86E7933C-FABD-4A55-8331-28C638CBB46B}" type="presOf" srcId="{2DB2B7CD-8E15-4235-B8C4-34317B6380DD}" destId="{B78BD190-9756-49D4-8DCC-C3C6EBF6436B}" srcOrd="0" destOrd="0" presId="urn:microsoft.com/office/officeart/2005/8/layout/default"/>
    <dgm:cxn modelId="{8C28B04D-D846-4B98-8C2B-AEFF9B406876}" type="presOf" srcId="{D3FE24E6-00D2-4ED0-81B1-4ABEF7A8945F}" destId="{41C45C15-3D29-4F7C-981A-7F5CB58395E3}" srcOrd="0" destOrd="0" presId="urn:microsoft.com/office/officeart/2005/8/layout/default"/>
    <dgm:cxn modelId="{7C4F4E1C-7356-40FF-BE15-5129B10CA502}" type="presOf" srcId="{2971103C-11A5-4673-A88C-536CB0201399}" destId="{4980AD6D-3BFE-4EE2-915C-1E3A93ED81DC}" srcOrd="0" destOrd="0" presId="urn:microsoft.com/office/officeart/2005/8/layout/default"/>
    <dgm:cxn modelId="{F5B38646-A1BA-4B20-821C-90BEDE1D90E5}" type="presOf" srcId="{0FB895BE-C298-4DC3-A5AD-E6D13E177574}" destId="{699BA85C-636A-41AE-8D2B-482688260BC2}" srcOrd="0" destOrd="0" presId="urn:microsoft.com/office/officeart/2005/8/layout/default"/>
    <dgm:cxn modelId="{F06E46B4-D5A4-4D52-BE79-5BFAB5777A1F}" type="presOf" srcId="{49F474C7-D61E-4358-A699-1938F3790D69}" destId="{ABE04809-B85F-451D-A18F-452D141F2609}" srcOrd="0" destOrd="0" presId="urn:microsoft.com/office/officeart/2005/8/layout/default"/>
    <dgm:cxn modelId="{50475D88-B13E-412A-AB05-D1E58F51C66F}" srcId="{2DB2B7CD-8E15-4235-B8C4-34317B6380DD}" destId="{2971103C-11A5-4673-A88C-536CB0201399}" srcOrd="2" destOrd="0" parTransId="{17202F4E-5562-4F38-9FB1-1738DD8C2926}" sibTransId="{715BAAE1-8D90-4785-9D82-D5438E1675F3}"/>
    <dgm:cxn modelId="{0DF44620-51D0-44B9-BBA6-CDF9422EAA7B}" type="presOf" srcId="{373F367D-7301-4709-AC16-397A3C775F4B}" destId="{949AC819-308F-463F-862D-BFDA9246C339}" srcOrd="0" destOrd="0" presId="urn:microsoft.com/office/officeart/2005/8/layout/default"/>
    <dgm:cxn modelId="{D449930C-0362-497A-9A2B-F291E19CAA64}" srcId="{2DB2B7CD-8E15-4235-B8C4-34317B6380DD}" destId="{D3FE24E6-00D2-4ED0-81B1-4ABEF7A8945F}" srcOrd="1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0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4" destOrd="0" parTransId="{EF7EA8FB-2256-44DF-AA58-1AA19F20D693}" sibTransId="{909908EF-41C0-4024-8E92-D5B434435531}"/>
    <dgm:cxn modelId="{F01377FA-3AD9-4DD5-9FEE-0A7AFE804FFE}" type="presParOf" srcId="{B78BD190-9756-49D4-8DCC-C3C6EBF6436B}" destId="{ABE04809-B85F-451D-A18F-452D141F2609}" srcOrd="0" destOrd="0" presId="urn:microsoft.com/office/officeart/2005/8/layout/default"/>
    <dgm:cxn modelId="{2EA782BA-C031-4A20-A88F-14C96B7A0B51}" type="presParOf" srcId="{B78BD190-9756-49D4-8DCC-C3C6EBF6436B}" destId="{2130370C-D2A7-4BC4-B808-D7605F7F26E8}" srcOrd="1" destOrd="0" presId="urn:microsoft.com/office/officeart/2005/8/layout/default"/>
    <dgm:cxn modelId="{CB17F7EE-8072-4F1E-BEB1-A41B9709DBBB}" type="presParOf" srcId="{B78BD190-9756-49D4-8DCC-C3C6EBF6436B}" destId="{41C45C15-3D29-4F7C-981A-7F5CB58395E3}" srcOrd="2" destOrd="0" presId="urn:microsoft.com/office/officeart/2005/8/layout/default"/>
    <dgm:cxn modelId="{D245FD3C-6EDB-40FC-9D7A-1DFD53E51D73}" type="presParOf" srcId="{B78BD190-9756-49D4-8DCC-C3C6EBF6436B}" destId="{084F97DC-0644-4AF0-BEA4-96819CF185E9}" srcOrd="3" destOrd="0" presId="urn:microsoft.com/office/officeart/2005/8/layout/default"/>
    <dgm:cxn modelId="{509572C2-7D45-46F4-881B-CF1A4F7EE868}" type="presParOf" srcId="{B78BD190-9756-49D4-8DCC-C3C6EBF6436B}" destId="{4980AD6D-3BFE-4EE2-915C-1E3A93ED81DC}" srcOrd="4" destOrd="0" presId="urn:microsoft.com/office/officeart/2005/8/layout/default"/>
    <dgm:cxn modelId="{8C4BDAF2-99AA-4DBE-A959-2B53E72EB1DB}" type="presParOf" srcId="{B78BD190-9756-49D4-8DCC-C3C6EBF6436B}" destId="{B2E9AAA5-CCF7-4B05-8616-6F12F6C091A9}" srcOrd="5" destOrd="0" presId="urn:microsoft.com/office/officeart/2005/8/layout/default"/>
    <dgm:cxn modelId="{0124CCF4-A4BD-4034-8BF6-02AED5CF195F}" type="presParOf" srcId="{B78BD190-9756-49D4-8DCC-C3C6EBF6436B}" destId="{949AC819-308F-463F-862D-BFDA9246C339}" srcOrd="6" destOrd="0" presId="urn:microsoft.com/office/officeart/2005/8/layout/default"/>
    <dgm:cxn modelId="{B9E926BB-5D47-4FB7-8188-229FCB9A9351}" type="presParOf" srcId="{B78BD190-9756-49D4-8DCC-C3C6EBF6436B}" destId="{6E6BC755-C2FD-45BE-A968-9DED2FD83FB1}" srcOrd="7" destOrd="0" presId="urn:microsoft.com/office/officeart/2005/8/layout/default"/>
    <dgm:cxn modelId="{841E5A6B-C972-400E-8413-914A9BC979D0}" type="presParOf" srcId="{B78BD190-9756-49D4-8DCC-C3C6EBF6436B}" destId="{699BA85C-636A-41AE-8D2B-482688260BC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33288960-2291-4FCD-8015-B908FAA916E3}" type="presOf" srcId="{2971103C-11A5-4673-A88C-536CB0201399}" destId="{4980AD6D-3BFE-4EE2-915C-1E3A93ED81DC}" srcOrd="0" destOrd="0" presId="urn:microsoft.com/office/officeart/2005/8/layout/default"/>
    <dgm:cxn modelId="{E92B0A54-25ED-4187-B967-6C4F9B157F32}" type="presOf" srcId="{2DB2B7CD-8E15-4235-B8C4-34317B6380DD}" destId="{B78BD190-9756-49D4-8DCC-C3C6EBF6436B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E8BAC719-DE46-455F-AC2C-F55F046C7B3A}" type="presOf" srcId="{49F474C7-D61E-4358-A699-1938F3790D69}" destId="{ABE04809-B85F-451D-A18F-452D141F2609}" srcOrd="0" destOrd="0" presId="urn:microsoft.com/office/officeart/2005/8/layout/default"/>
    <dgm:cxn modelId="{916AF603-0F3C-45DD-8BFB-BB5FA1932D86}" type="presOf" srcId="{0FB895BE-C298-4DC3-A5AD-E6D13E177574}" destId="{699BA85C-636A-41AE-8D2B-482688260BC2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F6FFF1FB-D4A1-4BF7-8002-AC8E139D8C5A}" type="presOf" srcId="{373F367D-7301-4709-AC16-397A3C775F4B}" destId="{949AC819-308F-463F-862D-BFDA9246C339}" srcOrd="0" destOrd="0" presId="urn:microsoft.com/office/officeart/2005/8/layout/default"/>
    <dgm:cxn modelId="{B8DE73C4-AE23-4C94-8F8F-7B4E918C9ECB}" type="presOf" srcId="{D3FE24E6-00D2-4ED0-81B1-4ABEF7A8945F}" destId="{41C45C15-3D29-4F7C-981A-7F5CB58395E3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C2634C0F-D9BE-4A03-8FA6-A3A249EC4903}" type="presOf" srcId="{A9F1E325-7B7C-4D73-BB85-9BA011C1347E}" destId="{A8942E84-AE40-49FB-A551-2DEA9EA8FA9B}" srcOrd="0" destOrd="0" presId="urn:microsoft.com/office/officeart/2005/8/layout/default"/>
    <dgm:cxn modelId="{1A241A85-0859-40AF-A526-B54AF708E866}" type="presParOf" srcId="{B78BD190-9756-49D4-8DCC-C3C6EBF6436B}" destId="{A8942E84-AE40-49FB-A551-2DEA9EA8FA9B}" srcOrd="0" destOrd="0" presId="urn:microsoft.com/office/officeart/2005/8/layout/default"/>
    <dgm:cxn modelId="{E544D5AD-9BF9-4B9E-9C4F-CD4A2C910F8B}" type="presParOf" srcId="{B78BD190-9756-49D4-8DCC-C3C6EBF6436B}" destId="{CDBC5B10-D0F6-47E9-AD8E-8BAF1131640F}" srcOrd="1" destOrd="0" presId="urn:microsoft.com/office/officeart/2005/8/layout/default"/>
    <dgm:cxn modelId="{F33AC47D-689A-45D0-9C2D-0223059E8AA6}" type="presParOf" srcId="{B78BD190-9756-49D4-8DCC-C3C6EBF6436B}" destId="{ABE04809-B85F-451D-A18F-452D141F2609}" srcOrd="2" destOrd="0" presId="urn:microsoft.com/office/officeart/2005/8/layout/default"/>
    <dgm:cxn modelId="{0E98DF98-4A25-42B5-9B9E-6FA4538D85A1}" type="presParOf" srcId="{B78BD190-9756-49D4-8DCC-C3C6EBF6436B}" destId="{2130370C-D2A7-4BC4-B808-D7605F7F26E8}" srcOrd="3" destOrd="0" presId="urn:microsoft.com/office/officeart/2005/8/layout/default"/>
    <dgm:cxn modelId="{8A5B5446-0CE7-4DBF-8494-1A4FEFBC1478}" type="presParOf" srcId="{B78BD190-9756-49D4-8DCC-C3C6EBF6436B}" destId="{41C45C15-3D29-4F7C-981A-7F5CB58395E3}" srcOrd="4" destOrd="0" presId="urn:microsoft.com/office/officeart/2005/8/layout/default"/>
    <dgm:cxn modelId="{75067E82-9609-4451-86CD-7599DCE484DA}" type="presParOf" srcId="{B78BD190-9756-49D4-8DCC-C3C6EBF6436B}" destId="{084F97DC-0644-4AF0-BEA4-96819CF185E9}" srcOrd="5" destOrd="0" presId="urn:microsoft.com/office/officeart/2005/8/layout/default"/>
    <dgm:cxn modelId="{5B61C5AC-A399-472A-95A3-3988BB0793B2}" type="presParOf" srcId="{B78BD190-9756-49D4-8DCC-C3C6EBF6436B}" destId="{4980AD6D-3BFE-4EE2-915C-1E3A93ED81DC}" srcOrd="6" destOrd="0" presId="urn:microsoft.com/office/officeart/2005/8/layout/default"/>
    <dgm:cxn modelId="{D34E708C-EE59-47AA-8EAF-49DFD806A982}" type="presParOf" srcId="{B78BD190-9756-49D4-8DCC-C3C6EBF6436B}" destId="{B2E9AAA5-CCF7-4B05-8616-6F12F6C091A9}" srcOrd="7" destOrd="0" presId="urn:microsoft.com/office/officeart/2005/8/layout/default"/>
    <dgm:cxn modelId="{AE06B814-0BE2-4897-A9CF-21A89B7B10F3}" type="presParOf" srcId="{B78BD190-9756-49D4-8DCC-C3C6EBF6436B}" destId="{949AC819-308F-463F-862D-BFDA9246C339}" srcOrd="8" destOrd="0" presId="urn:microsoft.com/office/officeart/2005/8/layout/default"/>
    <dgm:cxn modelId="{B5699204-9D64-4E7F-809F-C12484801763}" type="presParOf" srcId="{B78BD190-9756-49D4-8DCC-C3C6EBF6436B}" destId="{6E6BC755-C2FD-45BE-A968-9DED2FD83FB1}" srcOrd="9" destOrd="0" presId="urn:microsoft.com/office/officeart/2005/8/layout/default"/>
    <dgm:cxn modelId="{9FBF33B2-0E7E-4926-9985-5D52C4688EED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04809-B85F-451D-A18F-452D141F2609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1807368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5422106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97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676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66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5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47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64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63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36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36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57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5A6EF-A8BC-4211-BC3F-3A267E3E5EF5}" type="datetimeFigureOut">
              <a:rPr lang="zh-CN" altLang="en-US" smtClean="0"/>
              <a:t>2016/12/15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BB2E-76CF-4C3F-BD77-DF5499AB9C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7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10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23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0823" y="86043"/>
            <a:ext cx="9910354" cy="2387600"/>
          </a:xfrm>
        </p:spPr>
        <p:txBody>
          <a:bodyPr/>
          <a:lstStyle/>
          <a:p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r>
              <a:rPr lang="en-US" altLang="zh-CN" dirty="0" smtClean="0">
                <a:solidFill>
                  <a:srgbClr val="0070C0"/>
                </a:solidFill>
              </a:rPr>
              <a:t> effect in CEPC APDR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</a:p>
          <a:p>
            <a:r>
              <a:rPr lang="en-US" altLang="zh-CN" dirty="0" err="1" smtClean="0"/>
              <a:t>Chenghui</a:t>
            </a:r>
            <a:r>
              <a:rPr lang="en-US" altLang="zh-CN" dirty="0" smtClean="0"/>
              <a:t> Yu, Feng Su,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i="1" dirty="0" smtClean="0"/>
              <a:t>CEPC-AP-meeting</a:t>
            </a:r>
          </a:p>
          <a:p>
            <a:r>
              <a:rPr lang="en-US" altLang="zh-CN" i="1" dirty="0" smtClean="0"/>
              <a:t>2016-12-16</a:t>
            </a:r>
            <a:endParaRPr lang="zh-CN" altLang="en-US" i="1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299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effect, horizontal unstable. The horizontal tune became zero.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DA reduced to zero 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effect. 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Reduce Synchrotron radiation to 1/10, DA can be recovered.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259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Scale magnets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Scaling all B,Q,S magnets in public </a:t>
            </a:r>
            <a:r>
              <a:rPr lang="en-US" altLang="zh-CN" sz="2400" dirty="0" err="1" smtClean="0">
                <a:solidFill>
                  <a:srgbClr val="00B050"/>
                </a:solidFill>
              </a:rPr>
              <a:t>beamline</a:t>
            </a:r>
            <a:endParaRPr lang="en-US" altLang="zh-CN" sz="2400" dirty="0">
              <a:solidFill>
                <a:srgbClr val="00B050"/>
              </a:solidFill>
            </a:endParaRPr>
          </a:p>
          <a:p>
            <a:r>
              <a:rPr lang="en-US" altLang="zh-CN" sz="2400" dirty="0" smtClean="0">
                <a:solidFill>
                  <a:srgbClr val="C00000"/>
                </a:solidFill>
              </a:rPr>
              <a:t>Lattice version: CEPC-APDR-v0.0.1</a:t>
            </a:r>
          </a:p>
          <a:p>
            <a:r>
              <a:rPr lang="en-US" altLang="zh-CN" sz="2400" dirty="0" smtClean="0">
                <a:solidFill>
                  <a:srgbClr val="FF0066"/>
                </a:solidFill>
              </a:rPr>
              <a:t>Energy loss of each B magnet=U0/</a:t>
            </a:r>
            <a:r>
              <a:rPr lang="en-US" altLang="zh-CN" sz="2400" dirty="0" err="1" smtClean="0">
                <a:solidFill>
                  <a:srgbClr val="FF0066"/>
                </a:solidFill>
              </a:rPr>
              <a:t>Bnumber</a:t>
            </a:r>
            <a:endParaRPr lang="en-US" altLang="zh-CN" sz="2400" dirty="0">
              <a:solidFill>
                <a:srgbClr val="FF0066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39" y="3551817"/>
            <a:ext cx="5910943" cy="3031596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6500763" y="3057401"/>
            <a:ext cx="5578025" cy="3736511"/>
            <a:chOff x="371400" y="1141891"/>
            <a:chExt cx="8142287" cy="5433270"/>
          </a:xfrm>
        </p:grpSpPr>
        <p:sp>
          <p:nvSpPr>
            <p:cNvPr id="7" name="椭圆 6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直接连接符 9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itchFamily="18" charset="0"/>
                  <a:cs typeface="Times New Roman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>
              <a:endCxn id="55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46"/>
            <p:cNvSpPr txBox="1">
              <a:spLocks noChangeArrowheads="1"/>
            </p:cNvSpPr>
            <p:nvPr/>
          </p:nvSpPr>
          <p:spPr bwMode="auto">
            <a:xfrm>
              <a:off x="7567985" y="5974997"/>
              <a:ext cx="748924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zh-CN" sz="11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SU Feng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2016.9.30</a:t>
              </a:r>
              <a:endParaRPr lang="zh-CN" altLang="en-US" sz="1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弧形 21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23" name="弧形 22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弧形 23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弧形 24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26" name="弧形 25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27" name="弧形 26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弧形 27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29" name="弧形 28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TextBox 119"/>
            <p:cNvSpPr txBox="1">
              <a:spLocks noChangeArrowheads="1"/>
            </p:cNvSpPr>
            <p:nvPr/>
          </p:nvSpPr>
          <p:spPr bwMode="auto">
            <a:xfrm>
              <a:off x="4066242" y="1781766"/>
              <a:ext cx="1231439" cy="44753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 dirty="0" smtClean="0">
                  <a:solidFill>
                    <a:srgbClr val="FF0000"/>
                  </a:solidFill>
                </a:rPr>
                <a:t>IP1_ee</a:t>
              </a:r>
              <a:endParaRPr lang="en-US" altLang="zh-CN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 dirty="0">
                  <a:solidFill>
                    <a:srgbClr val="FF0000"/>
                  </a:solidFill>
                </a:rPr>
                <a:t>IP3_ee</a:t>
              </a:r>
            </a:p>
          </p:txBody>
        </p:sp>
        <p:cxnSp>
          <p:nvCxnSpPr>
            <p:cNvPr id="32" name="直接连接符 31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133"/>
            <p:cNvSpPr txBox="1">
              <a:spLocks noChangeArrowheads="1"/>
            </p:cNvSpPr>
            <p:nvPr/>
          </p:nvSpPr>
          <p:spPr bwMode="auto">
            <a:xfrm>
              <a:off x="4437709" y="2411295"/>
              <a:ext cx="6447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 smtClean="0">
                  <a:solidFill>
                    <a:prstClr val="black"/>
                  </a:solidFill>
                </a:rPr>
                <a:t>3</a:t>
              </a:r>
              <a:r>
                <a:rPr lang="en-US" altLang="zh-CN" sz="1200" b="1" dirty="0">
                  <a:solidFill>
                    <a:prstClr val="black"/>
                  </a:solidFill>
                </a:rPr>
                <a:t>.</a:t>
              </a:r>
              <a:r>
                <a:rPr lang="en-US" altLang="zh-CN" sz="1200" b="1" dirty="0" smtClean="0">
                  <a:solidFill>
                    <a:prstClr val="black"/>
                  </a:solidFill>
                </a:rPr>
                <a:t>7Km</a:t>
              </a:r>
              <a:endParaRPr lang="zh-CN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36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37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3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grpSp>
          <p:nvGrpSpPr>
            <p:cNvPr id="41" name="组合 159"/>
            <p:cNvGrpSpPr>
              <a:grpSpLocks/>
            </p:cNvGrpSpPr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84" name="组合 99"/>
              <p:cNvGrpSpPr>
                <a:grpSpLocks/>
              </p:cNvGrpSpPr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94" name="直接连接符 93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接连接符 94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接连接符 95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接连接符 96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接连接符 97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接连接符 98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5" name="直接连接符 84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接连接符 91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椭圆 92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2" name="TextBox 185"/>
            <p:cNvSpPr txBox="1">
              <a:spLocks noChangeArrowheads="1"/>
            </p:cNvSpPr>
            <p:nvPr/>
          </p:nvSpPr>
          <p:spPr bwMode="auto">
            <a:xfrm>
              <a:off x="3955662" y="3338354"/>
              <a:ext cx="2225728" cy="537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</a:t>
              </a:r>
              <a:r>
                <a:rPr lang="en-US" altLang="zh-CN" b="1" dirty="0"/>
                <a:t>63516.8</a:t>
              </a:r>
              <a:r>
                <a:rPr lang="en-US" altLang="zh-CN" b="1" dirty="0" smtClean="0">
                  <a:solidFill>
                    <a:prstClr val="black"/>
                  </a:solidFill>
                </a:rPr>
                <a:t>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46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47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48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4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椭圆 57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59" name="圆角矩形 58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0" name="圆角矩形 59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圆角矩形 61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3" name="圆角矩形 62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4" name="圆角矩形 6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圆角矩形 6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6" name="圆角矩形 6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67" name="组合 159"/>
            <p:cNvGrpSpPr>
              <a:grpSpLocks/>
            </p:cNvGrpSpPr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68" name="组合 99"/>
              <p:cNvGrpSpPr>
                <a:grpSpLocks/>
              </p:cNvGrpSpPr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78" name="直接连接符 77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接连接符 78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直接连接符 79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直接连接符 80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直接连接符 81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接连接符 82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" name="直接连接符 68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椭圆 76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100" name="图片 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3262" y="14081"/>
            <a:ext cx="3704533" cy="298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6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8063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109" y="1449910"/>
            <a:ext cx="3667106" cy="28372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9" y="3902036"/>
            <a:ext cx="3667096" cy="28372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50955"/>
            <a:ext cx="3662669" cy="283378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21138" y="3960232"/>
            <a:ext cx="3593050" cy="277992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27973" y="1450507"/>
            <a:ext cx="3754731" cy="290501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45549" y="3960232"/>
            <a:ext cx="3637155" cy="281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0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9166" y="266446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/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000" dirty="0" smtClean="0">
                <a:solidFill>
                  <a:srgbClr val="FF0000"/>
                </a:solidFill>
              </a:rPr>
              <a:t>~Horizontal unstable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9668" y="4054180"/>
            <a:ext cx="3667319" cy="283738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7748" y="3910149"/>
            <a:ext cx="3810097" cy="29478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332" y="1402686"/>
            <a:ext cx="3712172" cy="28720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3479" y="3987256"/>
            <a:ext cx="3702025" cy="28642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7946" y="1402686"/>
            <a:ext cx="3719041" cy="28774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74269" y="1402686"/>
            <a:ext cx="3853576" cy="298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5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866"/>
              </p:ext>
            </p:extLst>
          </p:nvPr>
        </p:nvGraphicFramePr>
        <p:xfrm>
          <a:off x="838200" y="1825625"/>
          <a:ext cx="10515600" cy="34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0.1378555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0.250022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0.999999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0.001361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0.001459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2.95372nm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3.00332nm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4.1139E-6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4.13995E-6 </a:t>
                      </a:r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2.93592979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2.95063987 </a:t>
                      </a:r>
                      <a:r>
                        <a:rPr lang="en-US" altLang="zh-CN" dirty="0" smtClean="0"/>
                        <a:t>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40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4908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DA reduced to zero with </a:t>
            </a:r>
            <a:r>
              <a:rPr lang="en-US" altLang="zh-CN" dirty="0" err="1" smtClean="0">
                <a:solidFill>
                  <a:srgbClr val="C00000"/>
                </a:solidFill>
              </a:rPr>
              <a:t>sawtooth</a:t>
            </a:r>
            <a:r>
              <a:rPr lang="en-US" altLang="zh-CN" dirty="0" smtClean="0">
                <a:solidFill>
                  <a:srgbClr val="C00000"/>
                </a:solidFill>
              </a:rPr>
              <a:t>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674" y="1894233"/>
            <a:ext cx="5604109" cy="30250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08" y="1811874"/>
            <a:ext cx="5756683" cy="31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8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Reduce Synchrotron Radiation to 1/n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2287" y="1296508"/>
            <a:ext cx="3988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Horizontal orbit change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597402" y="405621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30" y="1600103"/>
            <a:ext cx="3295651" cy="25498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871" y="1602454"/>
            <a:ext cx="3329496" cy="25760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7679" y="1691404"/>
            <a:ext cx="3230435" cy="24993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20" y="4052855"/>
            <a:ext cx="3259835" cy="2522116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86138" y="3958774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9243" y="4017515"/>
            <a:ext cx="3305512" cy="2557456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5612115" y="642900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1/15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2138756" y="6411526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5582245" y="4030006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3978" y="4030006"/>
            <a:ext cx="3184136" cy="2463548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9152526" y="6390305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9089306" y="3993801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6176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514035"/>
              </p:ext>
            </p:extLst>
          </p:nvPr>
        </p:nvGraphicFramePr>
        <p:xfrm>
          <a:off x="838200" y="1825625"/>
          <a:ext cx="1051560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NO</a:t>
                      </a:r>
                      <a:r>
                        <a:rPr lang="en-US" altLang="zh-CN" sz="2000" baseline="0" dirty="0" smtClean="0">
                          <a:latin typeface="+mn-lt"/>
                        </a:rPr>
                        <a:t> </a:t>
                      </a:r>
                      <a:r>
                        <a:rPr lang="en-US" altLang="zh-CN" sz="2000" baseline="0" dirty="0" err="1" smtClean="0">
                          <a:latin typeface="+mn-lt"/>
                        </a:rPr>
                        <a:t>Sawtooth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latin typeface="+mn-lt"/>
                        </a:rPr>
                        <a:t>Sawtooth</a:t>
                      </a:r>
                      <a:endParaRPr lang="en-US" altLang="zh-CN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1/10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0.0392321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0.0650136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0.0726207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0.0763370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0.1378555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0.1758617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0.2016766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0.2108015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0.2154624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0.250022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0.999999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0.150019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0.219629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0.235873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0.243181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0.001361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0.001459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0.001391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0.001363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2.95372nm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3.00332nm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3.40487nm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2.98311nm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2.96047nm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2.99618nm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4.1139E-6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4.13995E-6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4.1242e-6m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4.1174e-6m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4.1156e-6m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4.1148e-6m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Bunch length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2.9359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2.9506 </a:t>
                      </a:r>
                      <a:r>
                        <a:rPr lang="en-US" altLang="zh-CN" dirty="0" smtClean="0"/>
                        <a:t>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2.9422mm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2.9382mm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2.9370mm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2.9365mm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60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02876" y="360470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8969316" y="360038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657675" y="609876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304915" y="609876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8952155" y="607091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710864" y="353252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05" y="1690688"/>
            <a:ext cx="3443558" cy="185881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100" y="1690688"/>
            <a:ext cx="3443559" cy="18588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7788" y="1687060"/>
            <a:ext cx="3552549" cy="19176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05" y="4211977"/>
            <a:ext cx="3393213" cy="18316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9479" y="4211977"/>
            <a:ext cx="3357179" cy="18316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7788" y="4264762"/>
            <a:ext cx="3346012" cy="180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82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259</Words>
  <Application>Microsoft Office PowerPoint</Application>
  <PresentationFormat>宽屏</PresentationFormat>
  <Paragraphs>137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Times New Roman</vt:lpstr>
      <vt:lpstr>Office 主题</vt:lpstr>
      <vt:lpstr>Sawtooth effect in CEPC APDR</vt:lpstr>
      <vt:lpstr>Scale magnets</vt:lpstr>
      <vt:lpstr>Without sawtooth</vt:lpstr>
      <vt:lpstr>With sawtooth ~Horizontal unstable</vt:lpstr>
      <vt:lpstr>Twiss parameters comparison</vt:lpstr>
      <vt:lpstr>Dynamic aperture comparison</vt:lpstr>
      <vt:lpstr>Reduce Synchrotron Radiation to 1/n</vt:lpstr>
      <vt:lpstr>Twiss parameters comparison</vt:lpstr>
      <vt:lpstr>Dynamic aperture</vt:lpstr>
      <vt:lpstr>Conclusions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Sawtooth effect in APDR</dc:title>
  <dc:creator>baisha</dc:creator>
  <cp:lastModifiedBy>baisha</cp:lastModifiedBy>
  <cp:revision>124</cp:revision>
  <dcterms:created xsi:type="dcterms:W3CDTF">2016-12-14T01:35:37Z</dcterms:created>
  <dcterms:modified xsi:type="dcterms:W3CDTF">2016-12-15T01:42:48Z</dcterms:modified>
</cp:coreProperties>
</file>