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84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D67ED-830D-4DF8-871C-CEBFB7930C85}" type="datetimeFigureOut">
              <a:rPr lang="zh-CN" altLang="en-US" smtClean="0"/>
              <a:t>2016/12/10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45766-A172-414F-BCF6-67818B1E15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748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5766-A172-414F-BCF6-67818B1E15B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/>
              <a:t>访问费米实验室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chemeClr val="tx1"/>
                </a:solidFill>
              </a:rPr>
              <a:t>米正辉，沙鹏</a:t>
            </a:r>
            <a:endParaRPr lang="en-US" altLang="zh-CN" sz="4000" b="1" dirty="0">
              <a:solidFill>
                <a:schemeClr val="tx1"/>
              </a:solidFill>
            </a:endParaRPr>
          </a:p>
          <a:p>
            <a:r>
              <a:rPr lang="en-US" altLang="zh-CN" sz="4000" b="1" dirty="0">
                <a:solidFill>
                  <a:schemeClr val="tx1"/>
                </a:solidFill>
              </a:rPr>
              <a:t>2016/12/10</a:t>
            </a:r>
            <a:endParaRPr lang="zh-CN" alt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Magnetic flux coils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836712"/>
            <a:ext cx="2218865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342900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For 1.3GHz</a:t>
            </a:r>
            <a:r>
              <a:rPr lang="zh-CN" altLang="en-US" dirty="0"/>
              <a:t> </a:t>
            </a:r>
            <a:r>
              <a:rPr lang="en-US" altLang="zh-CN" dirty="0"/>
              <a:t>single cell cavity  bare cavity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592" y="3789040"/>
            <a:ext cx="2232248" cy="259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1520" y="63813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For 1.3GHz</a:t>
            </a:r>
            <a:r>
              <a:rPr lang="zh-CN" altLang="en-US" dirty="0"/>
              <a:t> </a:t>
            </a:r>
            <a:r>
              <a:rPr lang="en-US" altLang="zh-CN" dirty="0"/>
              <a:t>9cell cavity with he vessel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3937" y="942528"/>
            <a:ext cx="2466255" cy="529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00" y="836712"/>
            <a:ext cx="1962742" cy="553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Input coupler tuning</a:t>
            </a:r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052736"/>
            <a:ext cx="442356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5576" y="39330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3.9 GHz cavity with coupler tuning system </a:t>
            </a:r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3707904" y="1844824"/>
            <a:ext cx="1080120" cy="129614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1412776"/>
            <a:ext cx="3978113" cy="237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524328" y="2204864"/>
            <a:ext cx="7920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motor</a:t>
            </a:r>
            <a:endParaRPr lang="zh-CN" altLang="en-US" dirty="0"/>
          </a:p>
        </p:txBody>
      </p:sp>
      <p:cxnSp>
        <p:nvCxnSpPr>
          <p:cNvPr id="16" name="直接箭头连接符 15"/>
          <p:cNvCxnSpPr/>
          <p:nvPr/>
        </p:nvCxnSpPr>
        <p:spPr>
          <a:xfrm rot="16200000" flipV="1">
            <a:off x="6048164" y="3392996"/>
            <a:ext cx="864096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56176" y="37797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Bellow</a:t>
            </a:r>
            <a:endParaRPr lang="zh-CN" alt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600" y="4365104"/>
            <a:ext cx="3312368" cy="222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984" y="4365104"/>
            <a:ext cx="4104456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1800" y="1484784"/>
            <a:ext cx="3982169" cy="43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HOM coupler tuning</a:t>
            </a:r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764704"/>
            <a:ext cx="28803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3345327"/>
            <a:ext cx="2880320" cy="334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259632" y="37170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COUPLER TUNING</a:t>
            </a:r>
            <a:endParaRPr lang="zh-CN" alt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888" y="836712"/>
            <a:ext cx="4929708" cy="567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RF &amp; DAQ system</a:t>
            </a:r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1052736"/>
            <a:ext cx="7237413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592" y="908720"/>
            <a:ext cx="7632848" cy="569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RF &amp; DAQ system</a:t>
            </a:r>
            <a:endParaRPr lang="zh-CN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340768"/>
            <a:ext cx="75326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11560" y="908720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Overview of DAQ </a:t>
            </a:r>
            <a:r>
              <a:rPr lang="en-US" dirty="0" err="1"/>
              <a:t>pgm</a:t>
            </a:r>
            <a:r>
              <a:rPr lang="en-US" dirty="0"/>
              <a:t>: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RF &amp; DAQ system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55576" y="838453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Menu-driven, semi-automated cable calibration routine. Full cable calibration required for every test.</a:t>
            </a:r>
            <a:endParaRPr lang="zh-CN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1772816"/>
            <a:ext cx="8237537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RF &amp; DAQ system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55576" y="89942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Automated decay measurement for field probe calibration.</a:t>
            </a:r>
            <a:endParaRPr lang="zh-CN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1484784"/>
            <a:ext cx="61055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n-US" altLang="zh-CN" dirty="0"/>
              <a:t>Vertical result (2K VS 1.5K)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3" b="15077"/>
          <a:stretch/>
        </p:blipFill>
        <p:spPr>
          <a:xfrm>
            <a:off x="1106742" y="1484784"/>
            <a:ext cx="6930516" cy="49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76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Interlocks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55576" y="89942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Automated decay measurement for field probe calibration.</a:t>
            </a:r>
            <a:endParaRPr lang="zh-CN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340768"/>
            <a:ext cx="7992888" cy="491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US" dirty="0"/>
              <a:t>Cryogenic Controls</a:t>
            </a:r>
            <a:endParaRPr lang="zh-CN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196752"/>
            <a:ext cx="7524328" cy="472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VT </a:t>
            </a:r>
            <a:r>
              <a:rPr lang="en-US" dirty="0"/>
              <a:t>facility</a:t>
            </a:r>
          </a:p>
          <a:p>
            <a:r>
              <a:rPr lang="en-US" altLang="zh-CN" dirty="0"/>
              <a:t>RF &amp; DAQ system</a:t>
            </a:r>
          </a:p>
          <a:p>
            <a:r>
              <a:rPr lang="en-US" altLang="zh-CN" dirty="0"/>
              <a:t>Tuner</a:t>
            </a:r>
          </a:p>
          <a:p>
            <a:r>
              <a:rPr lang="en-US" altLang="zh-CN" dirty="0"/>
              <a:t>Others</a:t>
            </a:r>
          </a:p>
          <a:p>
            <a:pPr>
              <a:buNone/>
            </a:pPr>
            <a:r>
              <a:rPr lang="en-US" altLang="zh-CN" dirty="0"/>
              <a:t> 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US" altLang="zh-CN" dirty="0"/>
              <a:t>Tuners</a:t>
            </a:r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124744"/>
            <a:ext cx="2808312" cy="304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右箭头 4"/>
          <p:cNvSpPr/>
          <p:nvPr/>
        </p:nvSpPr>
        <p:spPr>
          <a:xfrm>
            <a:off x="3851920" y="2564904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4752528" cy="29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4293096"/>
            <a:ext cx="3528392" cy="200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右箭头 7"/>
          <p:cNvSpPr/>
          <p:nvPr/>
        </p:nvSpPr>
        <p:spPr>
          <a:xfrm>
            <a:off x="4211960" y="5301208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043608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3.9 GHz cavity with he vessel</a:t>
            </a:r>
            <a:endParaRPr lang="zh-CN" altLang="en-US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6096" y="4005064"/>
            <a:ext cx="2376264" cy="250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US" altLang="zh-CN" dirty="0"/>
              <a:t>Tuners</a:t>
            </a:r>
            <a:endParaRPr lang="zh-CN" alt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980728"/>
            <a:ext cx="7181056" cy="257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椭圆 14"/>
          <p:cNvSpPr/>
          <p:nvPr/>
        </p:nvSpPr>
        <p:spPr>
          <a:xfrm>
            <a:off x="1115616" y="1484784"/>
            <a:ext cx="1440160" cy="208823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187624" y="3284984"/>
            <a:ext cx="13681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Saclay</a:t>
            </a:r>
            <a:r>
              <a:rPr lang="en-US" altLang="zh-CN" dirty="0"/>
              <a:t> tuner</a:t>
            </a:r>
            <a:endParaRPr lang="zh-CN" alt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712" y="3706125"/>
            <a:ext cx="1881956" cy="253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789040"/>
            <a:ext cx="2738574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339752" y="623731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Motor tuner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36096" y="62280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Piezo</a:t>
            </a:r>
            <a:r>
              <a:rPr lang="en-US" altLang="zh-CN" dirty="0"/>
              <a:t> tuner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US" altLang="zh-CN" dirty="0"/>
              <a:t>Tuners</a:t>
            </a:r>
            <a:endParaRPr lang="zh-CN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908721"/>
            <a:ext cx="381865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984" y="908720"/>
            <a:ext cx="4255018" cy="475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347864" y="57959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Slide jack + blade tuner</a:t>
            </a:r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N-doping furnace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417638"/>
            <a:ext cx="7848872" cy="4424610"/>
          </a:xfrm>
        </p:spPr>
      </p:pic>
      <p:sp>
        <p:nvSpPr>
          <p:cNvPr id="6" name="TextBox 20"/>
          <p:cNvSpPr txBox="1"/>
          <p:nvPr/>
        </p:nvSpPr>
        <p:spPr>
          <a:xfrm>
            <a:off x="3779912" y="5877272"/>
            <a:ext cx="268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Furnace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58667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3.9GHz cavity for LCLS-II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20" y="4011528"/>
            <a:ext cx="4644008" cy="2617946"/>
          </a:xfrm>
          <a:prstGeom prst="rect">
            <a:avLst/>
          </a:prstGeom>
        </p:spPr>
      </p:pic>
      <p:sp>
        <p:nvSpPr>
          <p:cNvPr id="6" name="TextBox 20"/>
          <p:cNvSpPr txBox="1"/>
          <p:nvPr/>
        </p:nvSpPr>
        <p:spPr>
          <a:xfrm>
            <a:off x="683568" y="4077072"/>
            <a:ext cx="2689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Cavity with Helium vessel</a:t>
            </a:r>
            <a:endParaRPr lang="zh-CN" altLang="en-US" sz="2800" dirty="0"/>
          </a:p>
        </p:txBody>
      </p:sp>
      <p:sp>
        <p:nvSpPr>
          <p:cNvPr id="7" name="TextBox 20"/>
          <p:cNvSpPr txBox="1"/>
          <p:nvPr/>
        </p:nvSpPr>
        <p:spPr>
          <a:xfrm>
            <a:off x="5076056" y="344589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3.9GHz cavity</a:t>
            </a:r>
            <a:endParaRPr lang="zh-CN" altLang="en-US" sz="2800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992"/>
            <a:ext cx="4776963" cy="2692896"/>
          </a:xfrm>
        </p:spPr>
      </p:pic>
    </p:spTree>
    <p:extLst>
      <p:ext uri="{BB962C8B-B14F-4D97-AF65-F5344CB8AC3E}">
        <p14:creationId xmlns:p14="http://schemas.microsoft.com/office/powerpoint/2010/main" val="171020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VT facility </a:t>
            </a:r>
            <a:endParaRPr lang="zh-CN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l="-65753" b="-9302"/>
          <a:stretch>
            <a:fillRect/>
          </a:stretch>
        </p:blipFill>
        <p:spPr bwMode="auto">
          <a:xfrm>
            <a:off x="-1764704" y="908720"/>
            <a:ext cx="56166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936" y="908720"/>
            <a:ext cx="44352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35696" y="34290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VT area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5364088" y="3501008"/>
            <a:ext cx="198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  <a:ea typeface="宋体" charset="-122"/>
              </a:rPr>
              <a:t>Radiation Shielding</a:t>
            </a:r>
            <a:endParaRPr lang="zh-CN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3933056"/>
            <a:ext cx="36724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984" y="3933056"/>
            <a:ext cx="403244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403648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Dewar without cavity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52120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Dewar with cavity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36104"/>
          </a:xfrm>
        </p:spPr>
        <p:txBody>
          <a:bodyPr/>
          <a:lstStyle/>
          <a:p>
            <a:r>
              <a:rPr lang="en-US" altLang="zh-CN" dirty="0"/>
              <a:t>VT </a:t>
            </a:r>
            <a:r>
              <a:rPr lang="en-US" dirty="0"/>
              <a:t>hanger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836712"/>
            <a:ext cx="264629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6" y="836712"/>
            <a:ext cx="2808312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2160" y="836712"/>
            <a:ext cx="225216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3799830" y="4293096"/>
            <a:ext cx="135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Staging Area</a:t>
            </a:r>
            <a:endParaRPr lang="zh-CN" alt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5616" y="4680521"/>
            <a:ext cx="6768752" cy="198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Cavity sling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2"/>
            <a:ext cx="2304256" cy="301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836712"/>
            <a:ext cx="246257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128" y="836712"/>
            <a:ext cx="23042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9398" y="4149081"/>
            <a:ext cx="195697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46870" y="4149080"/>
            <a:ext cx="475436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4067944" y="3789040"/>
            <a:ext cx="1027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sling cart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Cavity sling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2836" y="908720"/>
            <a:ext cx="2546552" cy="329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7057" y="908720"/>
            <a:ext cx="251577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9100" y="908720"/>
            <a:ext cx="2557316" cy="323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221088"/>
            <a:ext cx="3096344" cy="231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192" y="4172471"/>
            <a:ext cx="1944216" cy="235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5936" y="4221088"/>
            <a:ext cx="2337444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87624" y="10527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Three 9 cell cavities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63888" y="4293096"/>
            <a:ext cx="1666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explosion valve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5616" y="1412776"/>
            <a:ext cx="7092280" cy="466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RF cable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836712"/>
            <a:ext cx="2448272" cy="328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1456" y="1412776"/>
            <a:ext cx="2148656" cy="223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2120" y="836712"/>
            <a:ext cx="2592288" cy="338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3608" y="4293096"/>
            <a:ext cx="2808312" cy="229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131840" y="20608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Input  power cable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691680" y="2636912"/>
            <a:ext cx="360040" cy="72008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611560" y="36450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RTD interface</a:t>
            </a:r>
            <a:endParaRPr lang="zh-CN" altLang="en-US" dirty="0"/>
          </a:p>
        </p:txBody>
      </p:sp>
      <p:cxnSp>
        <p:nvCxnSpPr>
          <p:cNvPr id="24" name="直接箭头连接符 23"/>
          <p:cNvCxnSpPr/>
          <p:nvPr/>
        </p:nvCxnSpPr>
        <p:spPr>
          <a:xfrm rot="5400000" flipH="1" flipV="1">
            <a:off x="1511660" y="3465004"/>
            <a:ext cx="360040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rot="10800000">
            <a:off x="2195736" y="3645024"/>
            <a:ext cx="72008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rot="16200000" flipV="1">
            <a:off x="2699792" y="3501008"/>
            <a:ext cx="288032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87824" y="37170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Vacuum pipe</a:t>
            </a:r>
            <a:endParaRPr lang="zh-CN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051720" y="90872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Pickup /</a:t>
            </a:r>
            <a:r>
              <a:rPr lang="en-US" altLang="zh-CN" dirty="0" err="1"/>
              <a:t>hom</a:t>
            </a:r>
            <a:r>
              <a:rPr lang="en-US" altLang="zh-CN" dirty="0"/>
              <a:t> cable</a:t>
            </a:r>
            <a:endParaRPr lang="zh-CN" altLang="en-US" dirty="0"/>
          </a:p>
        </p:txBody>
      </p:sp>
      <p:cxnSp>
        <p:nvCxnSpPr>
          <p:cNvPr id="37" name="直接箭头连接符 36"/>
          <p:cNvCxnSpPr/>
          <p:nvPr/>
        </p:nvCxnSpPr>
        <p:spPr>
          <a:xfrm rot="10800000" flipV="1">
            <a:off x="1763688" y="1268760"/>
            <a:ext cx="86409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64088" y="350100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Magnetic flux gate cable</a:t>
            </a:r>
            <a:endParaRPr lang="zh-CN" altLang="en-US" dirty="0"/>
          </a:p>
        </p:txBody>
      </p:sp>
      <p:cxnSp>
        <p:nvCxnSpPr>
          <p:cNvPr id="43" name="直接箭头连接符 42"/>
          <p:cNvCxnSpPr/>
          <p:nvPr/>
        </p:nvCxnSpPr>
        <p:spPr>
          <a:xfrm rot="5400000" flipH="1" flipV="1">
            <a:off x="5364088" y="2780928"/>
            <a:ext cx="1296144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2267744" y="4797152"/>
            <a:ext cx="432048" cy="57606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箭头连接符 47"/>
          <p:cNvCxnSpPr/>
          <p:nvPr/>
        </p:nvCxnSpPr>
        <p:spPr>
          <a:xfrm rot="10800000" flipV="1">
            <a:off x="2699792" y="4797152"/>
            <a:ext cx="216024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87824" y="46531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Pickup (SMA)</a:t>
            </a:r>
            <a:endParaRPr lang="zh-CN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771800" y="60932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Hom</a:t>
            </a:r>
            <a:r>
              <a:rPr lang="en-US" altLang="zh-CN" dirty="0"/>
              <a:t> </a:t>
            </a:r>
            <a:r>
              <a:rPr lang="en-US" altLang="zh-CN" dirty="0" err="1"/>
              <a:t>coulper</a:t>
            </a:r>
            <a:r>
              <a:rPr lang="en-US" altLang="zh-CN" dirty="0"/>
              <a:t> (N type)</a:t>
            </a:r>
            <a:endParaRPr lang="zh-CN" altLang="en-US" dirty="0"/>
          </a:p>
        </p:txBody>
      </p:sp>
      <p:cxnSp>
        <p:nvCxnSpPr>
          <p:cNvPr id="52" name="直接箭头连接符 51"/>
          <p:cNvCxnSpPr/>
          <p:nvPr/>
        </p:nvCxnSpPr>
        <p:spPr>
          <a:xfrm rot="10800000">
            <a:off x="2627784" y="6021288"/>
            <a:ext cx="28803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040" y="4509120"/>
            <a:ext cx="3780928" cy="20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RF cable interface</a:t>
            </a:r>
            <a:endParaRPr lang="zh-CN" alt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08720"/>
            <a:ext cx="220039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1412776"/>
            <a:ext cx="1656184" cy="206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椭圆 52"/>
          <p:cNvSpPr/>
          <p:nvPr/>
        </p:nvSpPr>
        <p:spPr>
          <a:xfrm>
            <a:off x="1835696" y="2852936"/>
            <a:ext cx="432048" cy="504056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直接箭头连接符 54"/>
          <p:cNvCxnSpPr/>
          <p:nvPr/>
        </p:nvCxnSpPr>
        <p:spPr>
          <a:xfrm flipV="1">
            <a:off x="2267746" y="2780928"/>
            <a:ext cx="567327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600" y="4293096"/>
            <a:ext cx="3386534" cy="189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矩形 28"/>
          <p:cNvSpPr/>
          <p:nvPr/>
        </p:nvSpPr>
        <p:spPr>
          <a:xfrm>
            <a:off x="1907704" y="3861048"/>
            <a:ext cx="1343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vacuum seal</a:t>
            </a:r>
            <a:endParaRPr lang="zh-CN" altLang="en-US" dirty="0"/>
          </a:p>
        </p:txBody>
      </p:sp>
      <p:sp>
        <p:nvSpPr>
          <p:cNvPr id="34" name="右箭头 33"/>
          <p:cNvSpPr/>
          <p:nvPr/>
        </p:nvSpPr>
        <p:spPr>
          <a:xfrm>
            <a:off x="4499992" y="2492896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4048" y="908720"/>
            <a:ext cx="2736304" cy="507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1640" y="908720"/>
            <a:ext cx="62103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1800" y="3933056"/>
            <a:ext cx="3312368" cy="257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椭圆 37"/>
          <p:cNvSpPr/>
          <p:nvPr/>
        </p:nvSpPr>
        <p:spPr>
          <a:xfrm>
            <a:off x="5292080" y="1916832"/>
            <a:ext cx="1512168" cy="122413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3779912" y="4653136"/>
            <a:ext cx="1512168" cy="122413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Magnetic flux gate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052736"/>
            <a:ext cx="5287137" cy="44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07704" y="55892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Magnetic flux gate: six</a:t>
            </a:r>
            <a:endParaRPr lang="zh-CN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2120" y="1052736"/>
            <a:ext cx="2772106" cy="505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椭圆 11"/>
          <p:cNvSpPr/>
          <p:nvPr/>
        </p:nvSpPr>
        <p:spPr>
          <a:xfrm>
            <a:off x="7380312" y="2132856"/>
            <a:ext cx="1008112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444208" y="2996952"/>
            <a:ext cx="241495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Magnetic field indicator</a:t>
            </a:r>
            <a:endParaRPr lang="zh-CN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239</Words>
  <Application>Microsoft Office PowerPoint</Application>
  <PresentationFormat>全屏显示(4:3)</PresentationFormat>
  <Paragraphs>85</Paragraphs>
  <Slides>24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8" baseType="lpstr">
      <vt:lpstr>宋体</vt:lpstr>
      <vt:lpstr>Arial</vt:lpstr>
      <vt:lpstr>Calibri</vt:lpstr>
      <vt:lpstr>Office 主题</vt:lpstr>
      <vt:lpstr>访问费米实验室</vt:lpstr>
      <vt:lpstr>Introduction</vt:lpstr>
      <vt:lpstr>VT facility </vt:lpstr>
      <vt:lpstr>VT hanger </vt:lpstr>
      <vt:lpstr>Cavity sling</vt:lpstr>
      <vt:lpstr>Cavity sling</vt:lpstr>
      <vt:lpstr>RF cable</vt:lpstr>
      <vt:lpstr>RF cable interface</vt:lpstr>
      <vt:lpstr>Magnetic flux gate</vt:lpstr>
      <vt:lpstr>Magnetic flux coils</vt:lpstr>
      <vt:lpstr>Input coupler tuning</vt:lpstr>
      <vt:lpstr>HOM coupler tuning</vt:lpstr>
      <vt:lpstr>RF &amp; DAQ system</vt:lpstr>
      <vt:lpstr>RF &amp; DAQ system</vt:lpstr>
      <vt:lpstr>RF &amp; DAQ system</vt:lpstr>
      <vt:lpstr>RF &amp; DAQ system</vt:lpstr>
      <vt:lpstr>Vertical result (2K VS 1.5K)</vt:lpstr>
      <vt:lpstr>Interlocks</vt:lpstr>
      <vt:lpstr>Cryogenic Controls</vt:lpstr>
      <vt:lpstr>Tuners</vt:lpstr>
      <vt:lpstr>Tuners</vt:lpstr>
      <vt:lpstr>Tuners</vt:lpstr>
      <vt:lpstr>N-doping furnace</vt:lpstr>
      <vt:lpstr>3.9GHz cavity for LCLS-II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FNAL VT</dc:title>
  <dc:creator>mizh</dc:creator>
  <cp:lastModifiedBy>沙鹏</cp:lastModifiedBy>
  <cp:revision>87</cp:revision>
  <dcterms:created xsi:type="dcterms:W3CDTF">2016-12-09T04:36:31Z</dcterms:created>
  <dcterms:modified xsi:type="dcterms:W3CDTF">2016-12-10T02:42:05Z</dcterms:modified>
</cp:coreProperties>
</file>