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354" r:id="rId3"/>
    <p:sldId id="431" r:id="rId4"/>
    <p:sldId id="353" r:id="rId5"/>
    <p:sldId id="432" r:id="rId6"/>
    <p:sldId id="433" r:id="rId7"/>
    <p:sldId id="434" r:id="rId8"/>
    <p:sldId id="435" r:id="rId9"/>
    <p:sldId id="436" r:id="rId10"/>
    <p:sldId id="438" r:id="rId11"/>
    <p:sldId id="437" r:id="rId12"/>
    <p:sldId id="440" r:id="rId13"/>
    <p:sldId id="439" r:id="rId14"/>
    <p:sldId id="441" r:id="rId15"/>
    <p:sldId id="442" r:id="rId16"/>
    <p:sldId id="443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FF1"/>
    <a:srgbClr val="5DEDBB"/>
    <a:srgbClr val="FF3300"/>
    <a:srgbClr val="FFFF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118" autoAdjust="0"/>
  </p:normalViewPr>
  <p:slideViewPr>
    <p:cSldViewPr snapToGrid="0">
      <p:cViewPr varScale="1">
        <p:scale>
          <a:sx n="85" d="100"/>
          <a:sy n="85" d="100"/>
        </p:scale>
        <p:origin x="-41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5" y="5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3750-A328-4E33-8E1B-10BAB55A4BAC}" type="datetimeFigureOut">
              <a:rPr lang="zh-CN" altLang="en-US" smtClean="0"/>
              <a:pPr/>
              <a:t>2016/12/26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BF73D-AB40-4222-954D-98B856786B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2009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8980-86E3-49A3-988E-BC08D6A95ED9}" type="datetimeFigureOut">
              <a:rPr lang="zh-CN" altLang="en-US" smtClean="0"/>
              <a:pPr/>
              <a:t>2016/12/26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18255-9E1A-44E5-8BE5-C3F708E542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321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18255-9E1A-44E5-8BE5-C3F708E542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16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18255-9E1A-44E5-8BE5-C3F708E5422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37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21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7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176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054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554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547" y="6356351"/>
            <a:ext cx="2057400" cy="365125"/>
          </a:xfrm>
        </p:spPr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701338"/>
            <a:ext cx="9144000" cy="887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765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828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883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78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673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71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712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4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5546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4393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47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921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14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425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786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05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829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42B9-F0E3-4D64-B9F5-D3596E7201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06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2016/10/27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PKU HEP Group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EE63-A39B-43D5-AAD6-F916A4C791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875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chen/cmssw/blob/ME0-Granularity-81X/Geometry/MuonCommonData/data/PhaseII/me0.xml" TargetMode="External"/><Relationship Id="rId2" Type="http://schemas.openxmlformats.org/officeDocument/2006/relationships/hyperlink" Target="https://github.com/gechen/cmssw/tree/ME0-Granularity-81X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twiki.cern.ch/twiki/bin/view/CMS/GEMGeometryStatusNew" TargetMode="External"/><Relationship Id="rId4" Type="http://schemas.openxmlformats.org/officeDocument/2006/relationships/hyperlink" Target="https://github.com/gechen/cmssw/blob/ME0-Granularity-81X/Geometry/MuonCommonData/data/PhaseII/muonNumbering.x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05290"/>
            <a:ext cx="9144001" cy="9770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北大组</a:t>
            </a:r>
            <a:r>
              <a:rPr lang="en-US" altLang="zh-CN" sz="4000" b="1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CMS-GEM</a:t>
            </a:r>
            <a:r>
              <a:rPr lang="zh-CN" altLang="en-US" sz="4000" b="1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升级计划进展</a:t>
            </a:r>
            <a:endParaRPr lang="zh-CN" altLang="en-US" sz="40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341" y="2599965"/>
            <a:ext cx="83371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班勇，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月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26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日，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,2016</a:t>
            </a:r>
          </a:p>
          <a:p>
            <a:pPr algn="ctr">
              <a:spcAft>
                <a:spcPts val="1200"/>
              </a:spcAft>
            </a:pPr>
            <a:endParaRPr lang="en-US" altLang="zh-CN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1200"/>
              </a:spcAft>
            </a:pPr>
            <a:endParaRPr lang="en-US" altLang="zh-CN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20000" algn="just">
              <a:spcAft>
                <a:spcPts val="1200"/>
              </a:spcAft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 北大组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CMS-GEM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升级计划简介</a:t>
            </a:r>
            <a:endParaRPr lang="en-US" altLang="zh-CN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20000" algn="just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 GE1/1 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前端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GEB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电子版在中国的生产测试</a:t>
            </a:r>
            <a:endParaRPr lang="en-US" altLang="zh-CN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20000" algn="just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 GEM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径迹模拟和重建软件开发进</a:t>
            </a:r>
            <a:endParaRPr lang="en-US" altLang="zh-CN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20000" algn="just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 GEM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探测器研制和实验室建设</a:t>
            </a:r>
            <a:endParaRPr lang="en-US" altLang="zh-CN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8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2942" y="4455456"/>
            <a:ext cx="3039034" cy="20260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在</a:t>
            </a:r>
            <a:r>
              <a:rPr lang="en-US" altLang="zh-CN" b="1" dirty="0" smtClean="0">
                <a:solidFill>
                  <a:srgbClr val="0070C0"/>
                </a:solidFill>
              </a:rPr>
              <a:t>CERN</a:t>
            </a:r>
            <a:r>
              <a:rPr lang="zh-CN" altLang="en-US" b="1" dirty="0" smtClean="0">
                <a:solidFill>
                  <a:srgbClr val="0070C0"/>
                </a:solidFill>
              </a:rPr>
              <a:t>检测</a:t>
            </a:r>
            <a:r>
              <a:rPr lang="en-US" altLang="zh-CN" b="1" dirty="0" smtClean="0">
                <a:solidFill>
                  <a:srgbClr val="0070C0"/>
                </a:solidFill>
              </a:rPr>
              <a:t>VFAT</a:t>
            </a:r>
            <a:r>
              <a:rPr lang="zh-CN" altLang="en-US" b="1" dirty="0" smtClean="0">
                <a:solidFill>
                  <a:srgbClr val="0070C0"/>
                </a:solidFill>
              </a:rPr>
              <a:t>芯片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5" name="内容占位符 2"/>
          <p:cNvSpPr txBox="1">
            <a:spLocks/>
          </p:cNvSpPr>
          <p:nvPr/>
        </p:nvSpPr>
        <p:spPr>
          <a:xfrm>
            <a:off x="334081" y="810411"/>
            <a:ext cx="4928202" cy="247067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softEdge rad="12700"/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VFAT2 production process and QC test steps: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Produce PCBs (produced in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Italy)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Assembly of hybrid components (Assembly lab in LUT)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Send hybrids to CERN 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Cleaning 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Mount VFAT2 die, bonding except inputs (CERN bonding lab)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Perform QC test step 1 (904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           --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7 chips failed the test</a:t>
            </a:r>
            <a:endParaRPr lang="en-US" sz="2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Bond inputs (CERN bonding lab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   --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 chip with damaged bond wires</a:t>
            </a:r>
            <a:endParaRPr lang="en-US" sz="2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Perform QC test step 2 (904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           --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 chips failed the test</a:t>
            </a:r>
            <a:endParaRPr lang="en-US" sz="2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Glue the protection caps (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904)          -- </a:t>
            </a:r>
            <a:r>
              <a:rPr lang="en-US" sz="20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113 chips waiting for cover</a:t>
            </a:r>
            <a:endParaRPr lang="en-US" sz="20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Perform QC test step 3 (904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           --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chips failed the test</a:t>
            </a:r>
            <a:endParaRPr lang="en-US" sz="2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Ready for use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!                                  -- </a:t>
            </a:r>
            <a:r>
              <a:rPr lang="en-US" sz="20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318 chips ready</a:t>
            </a:r>
          </a:p>
        </p:txBody>
      </p:sp>
      <p:pic>
        <p:nvPicPr>
          <p:cNvPr id="3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099" y="861005"/>
            <a:ext cx="2167637" cy="1734109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81" y="3381515"/>
            <a:ext cx="2294965" cy="1638720"/>
          </a:xfrm>
          <a:prstGeom prst="rect">
            <a:avLst/>
          </a:prstGeom>
        </p:spPr>
      </p:pic>
      <p:pic>
        <p:nvPicPr>
          <p:cNvPr id="55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53" y="4936398"/>
            <a:ext cx="2321859" cy="1546411"/>
          </a:xfrm>
          <a:prstGeom prst="rect">
            <a:avLst/>
          </a:prstGeom>
        </p:spPr>
      </p:pic>
      <p:pic>
        <p:nvPicPr>
          <p:cNvPr id="5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765" y="3397623"/>
            <a:ext cx="2566235" cy="1604683"/>
          </a:xfrm>
          <a:prstGeom prst="rect">
            <a:avLst/>
          </a:prstGeom>
        </p:spPr>
      </p:pic>
      <p:pic>
        <p:nvPicPr>
          <p:cNvPr id="61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222" y="2717204"/>
            <a:ext cx="3182471" cy="1926514"/>
          </a:xfrm>
          <a:prstGeom prst="rect">
            <a:avLst/>
          </a:prstGeom>
        </p:spPr>
      </p:pic>
      <p:pic>
        <p:nvPicPr>
          <p:cNvPr id="60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023" y="4943367"/>
            <a:ext cx="2519082" cy="14766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3838" y="6313543"/>
            <a:ext cx="2953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VFAT</a:t>
            </a:r>
            <a:r>
              <a:rPr lang="zh-CN" altLang="en-US" sz="1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芯及测试步骤及部分测试结果</a:t>
            </a:r>
            <a:endParaRPr lang="en-US" sz="12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在</a:t>
            </a:r>
            <a:r>
              <a:rPr lang="en-US" altLang="zh-CN" b="1" dirty="0" smtClean="0">
                <a:solidFill>
                  <a:srgbClr val="0070C0"/>
                </a:solidFill>
              </a:rPr>
              <a:t>CERN</a:t>
            </a:r>
            <a:r>
              <a:rPr lang="zh-CN" altLang="en-US" b="1" dirty="0" smtClean="0">
                <a:solidFill>
                  <a:srgbClr val="0070C0"/>
                </a:solidFill>
              </a:rPr>
              <a:t>参加</a:t>
            </a:r>
            <a:r>
              <a:rPr lang="en-US" altLang="zh-CN" b="1" dirty="0" smtClean="0">
                <a:solidFill>
                  <a:srgbClr val="0070C0"/>
                </a:solidFill>
              </a:rPr>
              <a:t>GE1/1</a:t>
            </a:r>
            <a:r>
              <a:rPr lang="zh-CN" altLang="en-US" b="1" dirty="0" smtClean="0">
                <a:solidFill>
                  <a:srgbClr val="0070C0"/>
                </a:solidFill>
              </a:rPr>
              <a:t>探测器组装测试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028" y="1185732"/>
            <a:ext cx="337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GE1/1</a:t>
            </a:r>
            <a:r>
              <a:rPr lang="zh-CN" alt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探测器结构和样机</a:t>
            </a:r>
            <a:endParaRPr lang="en-US" sz="1400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658315" y="5754470"/>
            <a:ext cx="335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Exploded View of A GE1/1 Chamber</a:t>
            </a:r>
            <a:endParaRPr lang="zh-CN" alt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9" y="1748117"/>
            <a:ext cx="5044549" cy="3757058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6552" y="1911398"/>
            <a:ext cx="3791613" cy="38742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469" y="1146631"/>
            <a:ext cx="2250141" cy="517116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在</a:t>
            </a:r>
            <a:r>
              <a:rPr lang="en-US" altLang="zh-CN" b="1" dirty="0" smtClean="0">
                <a:solidFill>
                  <a:srgbClr val="0070C0"/>
                </a:solidFill>
              </a:rPr>
              <a:t>CERN</a:t>
            </a:r>
            <a:r>
              <a:rPr lang="zh-CN" altLang="en-US" b="1" dirty="0" smtClean="0">
                <a:solidFill>
                  <a:srgbClr val="0070C0"/>
                </a:solidFill>
              </a:rPr>
              <a:t>参加</a:t>
            </a:r>
            <a:r>
              <a:rPr lang="en-US" altLang="zh-CN" b="1" dirty="0" smtClean="0">
                <a:solidFill>
                  <a:srgbClr val="0070C0"/>
                </a:solidFill>
              </a:rPr>
              <a:t>GE1/1</a:t>
            </a:r>
            <a:r>
              <a:rPr lang="zh-CN" altLang="en-US" b="1" dirty="0" smtClean="0">
                <a:solidFill>
                  <a:srgbClr val="0070C0"/>
                </a:solidFill>
              </a:rPr>
              <a:t>探测器组装测试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969" y="818179"/>
            <a:ext cx="337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GEM</a:t>
            </a:r>
            <a:r>
              <a:rPr lang="zh-CN" alt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膜测试</a:t>
            </a:r>
            <a:endParaRPr lang="en-US" sz="1400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5301" y="3433482"/>
            <a:ext cx="1494863" cy="2779059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188913" y="1154248"/>
            <a:ext cx="8659252" cy="2350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QC2 fast test in MPT(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Rui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lab) workshop.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QC2 fast test in 186 (clean room).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test of the foils while applying HV around 550V to see whether there is exceed mount of sparks(20) within 10 minute . (Spark means dust)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QC2 long test in 186 (clean room).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Longer time consuming test comparing with ‘QC2 fast’ test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fast test passed GEM foils into plastic 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600V in 2 days time and monitor the current.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50L/hr pure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Nitrogen flow is used to remove dust.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Altering the voltage from 100V to 600V to test stability of each GEM foil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内容占位符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52" y="3449703"/>
            <a:ext cx="3687713" cy="2765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CMS-GEM</a:t>
            </a:r>
            <a:r>
              <a:rPr lang="zh-CN" altLang="zh-CN" b="1" dirty="0" smtClean="0">
                <a:solidFill>
                  <a:srgbClr val="0070C0"/>
                </a:solidFill>
              </a:rPr>
              <a:t>探测器软件</a:t>
            </a:r>
            <a:r>
              <a:rPr lang="zh-CN" altLang="zh-CN" b="1" dirty="0" smtClean="0">
                <a:solidFill>
                  <a:srgbClr val="0070C0"/>
                </a:solidFill>
              </a:rPr>
              <a:t>工作</a:t>
            </a:r>
            <a:r>
              <a:rPr lang="zh-CN" altLang="en-US" b="1" dirty="0" smtClean="0">
                <a:solidFill>
                  <a:srgbClr val="0070C0"/>
                </a:solidFill>
              </a:rPr>
              <a:t>：</a:t>
            </a:r>
            <a:r>
              <a:rPr lang="zh-CN" altLang="zh-CN" b="1" dirty="0" smtClean="0">
                <a:solidFill>
                  <a:srgbClr val="0070C0"/>
                </a:solidFill>
              </a:rPr>
              <a:t>缪子径</a:t>
            </a:r>
            <a:r>
              <a:rPr lang="zh-CN" altLang="zh-CN" b="1" dirty="0" smtClean="0">
                <a:solidFill>
                  <a:srgbClr val="0070C0"/>
                </a:solidFill>
              </a:rPr>
              <a:t>迹重建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722" y="1033331"/>
            <a:ext cx="82786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zh-CN" sz="1400" dirty="0" smtClean="0">
                <a:solidFill>
                  <a:srgbClr val="FF0000"/>
                </a:solidFill>
              </a:rPr>
              <a:t>利用</a:t>
            </a:r>
            <a:r>
              <a:rPr lang="en-US" altLang="zh-CN" sz="1400" dirty="0" smtClean="0">
                <a:solidFill>
                  <a:srgbClr val="FF0000"/>
                </a:solidFill>
              </a:rPr>
              <a:t>GEM</a:t>
            </a:r>
            <a:r>
              <a:rPr lang="zh-CN" altLang="zh-CN" sz="1400" dirty="0" smtClean="0">
                <a:solidFill>
                  <a:srgbClr val="FF0000"/>
                </a:solidFill>
              </a:rPr>
              <a:t>探测器进行缪子径迹的</a:t>
            </a:r>
            <a:r>
              <a:rPr lang="zh-CN" altLang="zh-CN" sz="1400" dirty="0" smtClean="0">
                <a:solidFill>
                  <a:srgbClr val="FF0000"/>
                </a:solidFill>
              </a:rPr>
              <a:t>重建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360000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</a:t>
            </a:r>
            <a:r>
              <a:rPr lang="zh-CN" altLang="zh-CN" sz="1400" dirty="0" smtClean="0"/>
              <a:t>升级</a:t>
            </a:r>
            <a:r>
              <a:rPr lang="zh-CN" altLang="zh-CN" sz="1400" dirty="0" smtClean="0"/>
              <a:t>后的</a:t>
            </a:r>
            <a:r>
              <a:rPr lang="en-US" altLang="zh-CN" sz="1400" dirty="0" smtClean="0"/>
              <a:t>GE1/1</a:t>
            </a:r>
            <a:r>
              <a:rPr lang="zh-CN" altLang="zh-CN" sz="1400" dirty="0" smtClean="0"/>
              <a:t>和</a:t>
            </a:r>
            <a:r>
              <a:rPr lang="en-US" altLang="zh-CN" sz="1400" dirty="0" smtClean="0"/>
              <a:t>GE2/1</a:t>
            </a:r>
            <a:r>
              <a:rPr lang="zh-CN" altLang="zh-CN" sz="1400" dirty="0" smtClean="0"/>
              <a:t>的每个</a:t>
            </a:r>
            <a:r>
              <a:rPr lang="en-US" altLang="zh-CN" sz="1400" dirty="0" smtClean="0"/>
              <a:t>Super Chamber</a:t>
            </a:r>
            <a:r>
              <a:rPr lang="zh-CN" altLang="zh-CN" sz="1400" dirty="0" smtClean="0"/>
              <a:t>包含两层</a:t>
            </a:r>
            <a:r>
              <a:rPr lang="en-US" altLang="zh-CN" sz="1400" dirty="0" smtClean="0"/>
              <a:t>GEM</a:t>
            </a:r>
            <a:r>
              <a:rPr lang="zh-CN" altLang="zh-CN" sz="1400" dirty="0" smtClean="0"/>
              <a:t>探测器，共可形成</a:t>
            </a:r>
            <a:r>
              <a:rPr lang="en-US" altLang="zh-CN" sz="1400" dirty="0" smtClean="0"/>
              <a:t>4</a:t>
            </a:r>
            <a:r>
              <a:rPr lang="zh-CN" altLang="zh-CN" sz="1400" dirty="0" smtClean="0"/>
              <a:t>个</a:t>
            </a:r>
            <a:r>
              <a:rPr lang="en-US" altLang="zh-CN" sz="1400" dirty="0" smtClean="0"/>
              <a:t>hit</a:t>
            </a:r>
            <a:r>
              <a:rPr lang="zh-CN" altLang="zh-CN" sz="1400" dirty="0" smtClean="0"/>
              <a:t>即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个</a:t>
            </a:r>
            <a:r>
              <a:rPr lang="en-US" altLang="zh-CN" sz="1400" dirty="0" smtClean="0"/>
              <a:t>segment</a:t>
            </a:r>
            <a:r>
              <a:rPr lang="zh-CN" altLang="zh-CN" sz="1400" dirty="0" smtClean="0"/>
              <a:t>。在大</a:t>
            </a:r>
            <a:r>
              <a:rPr lang="en-US" altLang="zh-CN" sz="1400" dirty="0" smtClean="0"/>
              <a:t>eta</a:t>
            </a:r>
            <a:r>
              <a:rPr lang="zh-CN" altLang="zh-CN" sz="1400" dirty="0" smtClean="0"/>
              <a:t>区域，</a:t>
            </a:r>
            <a:r>
              <a:rPr lang="en-US" altLang="zh-CN" sz="1400" dirty="0" smtClean="0"/>
              <a:t>GEM</a:t>
            </a:r>
            <a:r>
              <a:rPr lang="zh-CN" altLang="zh-CN" sz="1400" dirty="0" smtClean="0"/>
              <a:t>的这些位置测量信息可与</a:t>
            </a:r>
            <a:r>
              <a:rPr lang="en-US" altLang="zh-CN" sz="1400" dirty="0" smtClean="0"/>
              <a:t>CSC</a:t>
            </a:r>
            <a:r>
              <a:rPr lang="zh-CN" altLang="zh-CN" sz="1400" dirty="0" smtClean="0"/>
              <a:t>互为补充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 marL="360000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</a:t>
            </a:r>
            <a:r>
              <a:rPr lang="zh-CN" altLang="zh-CN" sz="1400" dirty="0" smtClean="0"/>
              <a:t>我们</a:t>
            </a:r>
            <a:r>
              <a:rPr lang="zh-CN" altLang="zh-CN" sz="1400" dirty="0" smtClean="0"/>
              <a:t>已成功将</a:t>
            </a:r>
            <a:r>
              <a:rPr lang="en-US" altLang="zh-CN" sz="1400" dirty="0" smtClean="0"/>
              <a:t>GEM</a:t>
            </a:r>
            <a:r>
              <a:rPr lang="zh-CN" altLang="zh-CN" sz="1400" dirty="0" smtClean="0"/>
              <a:t>的位置测量信息添加进</a:t>
            </a:r>
            <a:r>
              <a:rPr lang="en-US" altLang="zh-CN" sz="1400" dirty="0" smtClean="0"/>
              <a:t>CMS Standalone </a:t>
            </a:r>
            <a:r>
              <a:rPr lang="en-US" altLang="zh-CN" sz="1400" dirty="0" err="1" smtClean="0"/>
              <a:t>Muon</a:t>
            </a:r>
            <a:r>
              <a:rPr lang="zh-CN" altLang="zh-CN" sz="1400" dirty="0" smtClean="0"/>
              <a:t>的标准重建程序中，包括模块识别、径迹元产生、缪子重建等模块，并初步检验了其性能表现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 marL="360000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</a:t>
            </a:r>
            <a:r>
              <a:rPr lang="zh-CN" altLang="zh-CN" sz="1400" dirty="0" smtClean="0"/>
              <a:t>目前</a:t>
            </a:r>
            <a:r>
              <a:rPr lang="zh-CN" altLang="zh-CN" sz="1400" dirty="0" smtClean="0"/>
              <a:t>的结果表明，当</a:t>
            </a:r>
            <a:r>
              <a:rPr lang="en-US" altLang="zh-CN" sz="1400" dirty="0" smtClean="0"/>
              <a:t>CSC</a:t>
            </a:r>
            <a:r>
              <a:rPr lang="zh-CN" altLang="zh-CN" sz="1400" dirty="0" smtClean="0"/>
              <a:t>探测器</a:t>
            </a:r>
            <a:r>
              <a:rPr lang="en-US" altLang="zh-CN" sz="1400" dirty="0" smtClean="0"/>
              <a:t> Station 1</a:t>
            </a:r>
            <a:r>
              <a:rPr lang="zh-CN" altLang="zh-CN" sz="1400" dirty="0" smtClean="0"/>
              <a:t>失效时，</a:t>
            </a:r>
            <a:r>
              <a:rPr lang="en-US" altLang="zh-CN" sz="1400" dirty="0" smtClean="0"/>
              <a:t>GEM</a:t>
            </a:r>
            <a:r>
              <a:rPr lang="zh-CN" altLang="zh-CN" sz="1400" dirty="0" smtClean="0"/>
              <a:t>探测器能有效地保持缪子重建效率。 此外，我们也在不同</a:t>
            </a:r>
            <a:r>
              <a:rPr lang="en-US" altLang="zh-CN" sz="1400" dirty="0" smtClean="0"/>
              <a:t>CMSSW</a:t>
            </a:r>
            <a:r>
              <a:rPr lang="zh-CN" altLang="zh-CN" sz="1400" dirty="0" smtClean="0"/>
              <a:t>版本下，通过</a:t>
            </a:r>
            <a:r>
              <a:rPr lang="en-US" altLang="zh-CN" sz="1400" dirty="0" err="1" smtClean="0"/>
              <a:t>Muon</a:t>
            </a:r>
            <a:r>
              <a:rPr lang="en-US" altLang="zh-CN" sz="1400" dirty="0" smtClean="0"/>
              <a:t> Gun</a:t>
            </a:r>
            <a:r>
              <a:rPr lang="zh-CN" altLang="zh-CN" sz="1400" dirty="0" smtClean="0"/>
              <a:t>样本产生的</a:t>
            </a:r>
            <a:r>
              <a:rPr lang="en-US" altLang="zh-CN" sz="1400" dirty="0" smtClean="0"/>
              <a:t>Hit</a:t>
            </a:r>
            <a:r>
              <a:rPr lang="zh-CN" altLang="zh-CN" sz="1400" dirty="0" smtClean="0"/>
              <a:t>图，检验了</a:t>
            </a:r>
            <a:r>
              <a:rPr lang="en-US" altLang="zh-CN" sz="1400" dirty="0" smtClean="0"/>
              <a:t>GEM</a:t>
            </a:r>
            <a:r>
              <a:rPr lang="zh-CN" altLang="zh-CN" sz="1400" dirty="0" smtClean="0"/>
              <a:t>几何模拟的正确性</a:t>
            </a:r>
            <a:r>
              <a:rPr lang="zh-CN" altLang="zh-CN" sz="1400" dirty="0" smtClean="0"/>
              <a:t>。</a:t>
            </a:r>
            <a:endParaRPr lang="zh-CN" altLang="zh-CN" sz="1400" dirty="0" smtClean="0"/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07" y="3325906"/>
            <a:ext cx="4286307" cy="290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5459" y="3333172"/>
            <a:ext cx="4232632" cy="28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217540" y="3756212"/>
            <a:ext cx="8809919" cy="279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altLang="zh-CN" sz="11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ME0 Geometry Granularity </a:t>
            </a:r>
          </a:p>
          <a:p>
            <a:pPr lvl="1">
              <a:buFont typeface="Courier New" charset="0"/>
              <a:buChar char="o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The first draft of ME0 granularity  -- 27/04/2016</a:t>
            </a:r>
          </a:p>
          <a:p>
            <a:pPr marL="914400" lvl="2" indent="0">
              <a:buNone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https://github.com/gechen/cmssw/tree/ME0-Granularity-81X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lvl="2">
              <a:buFont typeface="Wingdings" charset="2"/>
              <a:buChar char="ü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10 </a:t>
            </a:r>
            <a:r>
              <a:rPr lang="en-US" sz="11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eta equal partitions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ME0.xml : </a:t>
            </a:r>
          </a:p>
          <a:p>
            <a:pPr marL="914400" lvl="2" indent="0">
              <a:buNone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https://github.com/gechen/cmssw/blob/ME0-Granularity-81X/Geometry/MuonCommonData/data/PhaseII/me0.xml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2">
              <a:buFont typeface="Wingdings" charset="2"/>
              <a:buChar char="ü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added the GHA0 to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muonNumbering.xml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:</a:t>
            </a:r>
          </a:p>
          <a:p>
            <a:pPr marL="914400" lvl="2" indent="0">
              <a:buNone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https://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github.com/gechen/cmssw/blob/ME0-Granularity-81X/Geometry/MuonCommonData/data/PhaseII/muonNumbering.xml#L517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The second draft of ME0 granularity  -- 18/05/2016</a:t>
            </a:r>
          </a:p>
          <a:p>
            <a:pPr lvl="2">
              <a:buFont typeface="Wingdings" charset="2"/>
              <a:buChar char="ü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10 </a:t>
            </a:r>
            <a:r>
              <a:rPr lang="en-US" sz="11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eta non-equal partitions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: roughly have the same delta eta part</a:t>
            </a:r>
          </a:p>
          <a:p>
            <a:pPr lvl="2">
              <a:buFont typeface="Wingdings" charset="2"/>
              <a:buChar char="ü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pull request: 14537  -- by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Sunanda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2" indent="0">
              <a:buNone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The me0.xml and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muonNumbering.xml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files are in Geometry/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MuonCommonData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/data/v9</a:t>
            </a:r>
          </a:p>
          <a:p>
            <a:pPr lvl="2">
              <a:buFont typeface="Wingdings" charset="2"/>
              <a:buChar char="ü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They are already merged into CMSSW_8_1_0_pre6  </a:t>
            </a:r>
          </a:p>
          <a:p>
            <a:pPr lvl="1">
              <a:buFont typeface="Courier New" charset="0"/>
              <a:buChar char="o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The ME0 granularity is done. </a:t>
            </a:r>
            <a:endParaRPr lang="en-US" sz="11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03228" y="797858"/>
            <a:ext cx="8815266" cy="2823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GE1/1 and GE2/1 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Layers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Geometry Validation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CMSSW_8_0_0_pre1 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--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18/04/2016</a:t>
            </a:r>
          </a:p>
          <a:p>
            <a:pPr marL="285750" indent="-285750">
              <a:lnSpc>
                <a:spcPct val="17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GE1/1 and GE2/1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 Layers Geometry Validation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CMSSW_8_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_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0_pre3  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-- 06/05/2016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CMSSW_8_1_0_pre5 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-- 24/05/2016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CMSSW_8_1_0_pre6 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-- 07/06/2016 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 CMSSW_8_1_0_pre7 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-- 12/07/2016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CMSSW_8_1_0_pre8    -- 26/07/2016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CMSSW_8_1_0_pre9    -- 09/08/2016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CMSSW_8_1_0_pre11  --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13/09/2016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CMSSW_8_1_0_pre12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--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07/10/2016</a:t>
            </a:r>
          </a:p>
          <a:p>
            <a:pPr lvl="2">
              <a:buFont typeface="Wingdings" charset="2"/>
              <a:buChar char="ü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corrected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the validation code and made the pull request, they are merged into CMSSW.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CMSSW_8_1_0_pre15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--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25/10/2016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Courier New" charset="0"/>
              <a:buChar char="o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1157642" y="3451116"/>
            <a:ext cx="4301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https://</a:t>
            </a:r>
            <a:r>
              <a:rPr lang="en-US" sz="1100" dirty="0" smtClean="0">
                <a:hlinkClick r:id="rId5"/>
              </a:rPr>
              <a:t>twiki.cern.ch/twiki/bin/view/CMS/GEMGeometryStatusNew</a:t>
            </a:r>
            <a:endParaRPr lang="en-US" sz="1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6559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CMS-GEM</a:t>
            </a:r>
            <a:r>
              <a:rPr lang="zh-CN" altLang="zh-CN" b="1" dirty="0" smtClean="0">
                <a:solidFill>
                  <a:srgbClr val="0070C0"/>
                </a:solidFill>
              </a:rPr>
              <a:t>探测器软件</a:t>
            </a:r>
            <a:r>
              <a:rPr lang="zh-CN" altLang="zh-CN" b="1" dirty="0" smtClean="0">
                <a:solidFill>
                  <a:srgbClr val="0070C0"/>
                </a:solidFill>
              </a:rPr>
              <a:t>工作</a:t>
            </a:r>
            <a:r>
              <a:rPr lang="zh-CN" altLang="en-US" b="1" dirty="0" smtClean="0">
                <a:solidFill>
                  <a:srgbClr val="0070C0"/>
                </a:solidFill>
              </a:rPr>
              <a:t>：</a:t>
            </a:r>
            <a:r>
              <a:rPr lang="zh-CN" altLang="zh-CN" b="1" dirty="0" smtClean="0">
                <a:solidFill>
                  <a:srgbClr val="0070C0"/>
                </a:solidFill>
              </a:rPr>
              <a:t>探测器</a:t>
            </a:r>
            <a:r>
              <a:rPr lang="zh-CN" altLang="en-US" b="1" dirty="0" smtClean="0">
                <a:solidFill>
                  <a:srgbClr val="0070C0"/>
                </a:solidFill>
              </a:rPr>
              <a:t>模拟几何构建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6559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小结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800" y="1247020"/>
            <a:ext cx="830131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 GE1/1</a:t>
            </a:r>
            <a:r>
              <a:rPr lang="zh-CN" altLang="en-US" sz="1400" dirty="0" smtClean="0"/>
              <a:t>前端电子学板</a:t>
            </a:r>
            <a:r>
              <a:rPr lang="en-US" altLang="zh-CN" sz="1400" dirty="0" smtClean="0"/>
              <a:t>GEB</a:t>
            </a:r>
            <a:r>
              <a:rPr lang="zh-CN" altLang="en-US" sz="1400" dirty="0" smtClean="0"/>
              <a:t>将全部在中国生产，由我们负责生产测试并提供合格产品，</a:t>
            </a:r>
            <a:r>
              <a:rPr lang="en-US" altLang="zh-CN" sz="1400" dirty="0" smtClean="0"/>
              <a:t>CMS</a:t>
            </a:r>
            <a:r>
              <a:rPr lang="zh-CN" altLang="en-US" sz="1400" dirty="0" smtClean="0"/>
              <a:t>合作组承认中国组贡献</a:t>
            </a:r>
            <a:r>
              <a:rPr lang="en-US" altLang="zh-CN" sz="1400" dirty="0" smtClean="0">
                <a:solidFill>
                  <a:srgbClr val="FF0000"/>
                </a:solidFill>
              </a:rPr>
              <a:t>30</a:t>
            </a:r>
            <a:r>
              <a:rPr lang="zh-CN" altLang="en-US" sz="1400" dirty="0" smtClean="0">
                <a:solidFill>
                  <a:srgbClr val="FF0000"/>
                </a:solidFill>
              </a:rPr>
              <a:t>万瑞郎</a:t>
            </a:r>
            <a:r>
              <a:rPr lang="zh-CN" altLang="en-US" sz="1400" dirty="0" smtClean="0"/>
              <a:t>，</a:t>
            </a:r>
            <a:r>
              <a:rPr lang="en-US" altLang="zh-CN" sz="1400" dirty="0" err="1" smtClean="0"/>
              <a:t>MoU</a:t>
            </a:r>
            <a:r>
              <a:rPr lang="zh-CN" altLang="en-US" sz="1400" dirty="0" smtClean="0"/>
              <a:t>已经签署。</a:t>
            </a:r>
            <a:endParaRPr lang="en-US" altLang="zh-CN" sz="1400" dirty="0" smtClean="0"/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zh-CN" altLang="en-US" sz="1400" dirty="0" smtClean="0"/>
              <a:t>   深圳厂家</a:t>
            </a:r>
            <a:r>
              <a:rPr lang="zh-CN" altLang="zh-CN" sz="1400" dirty="0" smtClean="0"/>
              <a:t>分别</a:t>
            </a:r>
            <a:r>
              <a:rPr lang="zh-CN" altLang="zh-CN" sz="1400" dirty="0" smtClean="0"/>
              <a:t>于</a:t>
            </a:r>
            <a:r>
              <a:rPr lang="en-US" altLang="zh-CN" sz="1400" dirty="0" smtClean="0"/>
              <a:t>2016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4</a:t>
            </a:r>
            <a:r>
              <a:rPr lang="zh-CN" altLang="zh-CN" sz="1400" dirty="0" smtClean="0"/>
              <a:t>月及</a:t>
            </a:r>
            <a:r>
              <a:rPr lang="en-US" altLang="zh-CN" sz="1400" dirty="0" smtClean="0"/>
              <a:t>10</a:t>
            </a:r>
            <a:r>
              <a:rPr lang="zh-CN" altLang="zh-CN" sz="1400" dirty="0" smtClean="0"/>
              <a:t>月生产了两批</a:t>
            </a:r>
            <a:r>
              <a:rPr lang="en-US" altLang="zh-CN" sz="1400" dirty="0" smtClean="0"/>
              <a:t>GEB</a:t>
            </a:r>
            <a:r>
              <a:rPr lang="zh-CN" altLang="zh-CN" sz="1400" dirty="0" smtClean="0"/>
              <a:t>板</a:t>
            </a:r>
            <a:r>
              <a:rPr lang="zh-CN" altLang="en-US" sz="1400" dirty="0" smtClean="0"/>
              <a:t>，</a:t>
            </a:r>
            <a:r>
              <a:rPr lang="zh-CN" altLang="zh-CN" sz="1400" dirty="0" smtClean="0"/>
              <a:t>我们</a:t>
            </a:r>
            <a:r>
              <a:rPr lang="zh-CN" altLang="en-US" sz="1400" dirty="0" smtClean="0"/>
              <a:t>用自己开发的基于</a:t>
            </a:r>
            <a:r>
              <a:rPr lang="en-US" altLang="zh-CN" sz="1400" dirty="0" smtClean="0"/>
              <a:t>FPGA</a:t>
            </a:r>
            <a:r>
              <a:rPr lang="zh-CN" altLang="en-US" sz="1400" dirty="0" smtClean="0"/>
              <a:t>的测试设备在</a:t>
            </a:r>
            <a:r>
              <a:rPr lang="zh-CN" altLang="zh-CN" sz="1400" dirty="0" smtClean="0"/>
              <a:t>深圳</a:t>
            </a:r>
            <a:r>
              <a:rPr lang="zh-CN" altLang="en-US" sz="1400" dirty="0" smtClean="0"/>
              <a:t>及</a:t>
            </a:r>
            <a:r>
              <a:rPr lang="en-US" altLang="zh-CN" sz="1400" dirty="0" smtClean="0"/>
              <a:t>CERN</a:t>
            </a:r>
            <a:r>
              <a:rPr lang="zh-CN" altLang="zh-CN" sz="1400" dirty="0" smtClean="0"/>
              <a:t>对</a:t>
            </a:r>
            <a:r>
              <a:rPr lang="en-US" altLang="zh-CN" sz="1400" dirty="0" smtClean="0"/>
              <a:t>GEB</a:t>
            </a:r>
            <a:r>
              <a:rPr lang="zh-CN" altLang="zh-CN" sz="1400" dirty="0" smtClean="0"/>
              <a:t>板成功地进行了测试</a:t>
            </a:r>
            <a:r>
              <a:rPr lang="zh-CN" altLang="zh-CN" sz="1400" dirty="0" smtClean="0"/>
              <a:t>。</a:t>
            </a:r>
            <a:r>
              <a:rPr lang="zh-CN" altLang="en-US" sz="1400" dirty="0" smtClean="0"/>
              <a:t>目</a:t>
            </a:r>
            <a:r>
              <a:rPr lang="zh-CN" altLang="zh-CN" sz="1400" dirty="0" smtClean="0"/>
              <a:t>前</a:t>
            </a:r>
            <a:r>
              <a:rPr lang="zh-CN" altLang="zh-CN" sz="1400" dirty="0" smtClean="0"/>
              <a:t>中国生产的首批</a:t>
            </a:r>
            <a:r>
              <a:rPr lang="en-US" altLang="zh-CN" sz="1400" dirty="0" smtClean="0"/>
              <a:t>GEB</a:t>
            </a:r>
            <a:r>
              <a:rPr lang="zh-CN" altLang="zh-CN" sz="1400" dirty="0" smtClean="0"/>
              <a:t>板已经成功安装到</a:t>
            </a:r>
            <a:r>
              <a:rPr lang="en-US" altLang="zh-CN" sz="1400" dirty="0" smtClean="0"/>
              <a:t>GEM</a:t>
            </a:r>
            <a:r>
              <a:rPr lang="zh-CN" altLang="zh-CN" sz="1400" dirty="0" smtClean="0"/>
              <a:t>探测器上，满足了</a:t>
            </a:r>
            <a:r>
              <a:rPr lang="en-US" altLang="zh-CN" sz="1400" dirty="0" smtClean="0"/>
              <a:t>Slice Test</a:t>
            </a:r>
            <a:r>
              <a:rPr lang="zh-CN" altLang="zh-CN" sz="1400" dirty="0" smtClean="0"/>
              <a:t>的要求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</a:t>
            </a:r>
            <a:r>
              <a:rPr lang="zh-CN" altLang="zh-CN" sz="1400" dirty="0" smtClean="0"/>
              <a:t>在</a:t>
            </a:r>
            <a:r>
              <a:rPr lang="zh-CN" altLang="zh-CN" sz="1400" dirty="0" smtClean="0"/>
              <a:t>本地实验室我们正在于布鲁塞尔大学合作，开发</a:t>
            </a:r>
            <a:r>
              <a:rPr lang="en-US" altLang="zh-CN" sz="1400" dirty="0" smtClean="0"/>
              <a:t>GEB</a:t>
            </a:r>
            <a:r>
              <a:rPr lang="zh-CN" altLang="zh-CN" sz="1400" dirty="0" smtClean="0"/>
              <a:t>板的功能测试设备，为近期将开展的大批量</a:t>
            </a:r>
            <a:r>
              <a:rPr lang="en-US" altLang="zh-CN" sz="1400" dirty="0" smtClean="0"/>
              <a:t>GE1/1 GEB</a:t>
            </a:r>
            <a:r>
              <a:rPr lang="zh-CN" altLang="zh-CN" sz="1400" dirty="0" smtClean="0"/>
              <a:t>板的生产和测试作准备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</a:t>
            </a:r>
            <a:r>
              <a:rPr lang="zh-CN" altLang="zh-CN" sz="1400" dirty="0" smtClean="0"/>
              <a:t>开展</a:t>
            </a:r>
            <a:r>
              <a:rPr lang="zh-CN" altLang="en-US" sz="1400" dirty="0" smtClean="0"/>
              <a:t>了</a:t>
            </a:r>
            <a:r>
              <a:rPr lang="en-US" altLang="zh-CN" sz="1400" dirty="0" smtClean="0"/>
              <a:t>CMS-GEM</a:t>
            </a:r>
            <a:r>
              <a:rPr lang="zh-CN" altLang="zh-CN" sz="1400" dirty="0" smtClean="0"/>
              <a:t>探测器</a:t>
            </a:r>
            <a:r>
              <a:rPr lang="zh-CN" altLang="zh-CN" sz="1400" dirty="0" smtClean="0"/>
              <a:t>缪子</a:t>
            </a:r>
            <a:r>
              <a:rPr lang="zh-CN" altLang="zh-CN" sz="1400" dirty="0" smtClean="0"/>
              <a:t>径重建</a:t>
            </a:r>
            <a:r>
              <a:rPr lang="zh-CN" altLang="en-US" sz="1400" dirty="0" smtClean="0"/>
              <a:t>和几何构建</a:t>
            </a:r>
            <a:r>
              <a:rPr lang="zh-CN" altLang="zh-CN" sz="1400" dirty="0" smtClean="0"/>
              <a:t>软件</a:t>
            </a:r>
            <a:r>
              <a:rPr lang="zh-CN" altLang="zh-CN" sz="1400" dirty="0" smtClean="0"/>
              <a:t>工作</a:t>
            </a:r>
            <a:r>
              <a:rPr lang="zh-CN" altLang="zh-CN" sz="1400" dirty="0" smtClean="0"/>
              <a:t>，</a:t>
            </a:r>
            <a:r>
              <a:rPr lang="zh-CN" altLang="zh-CN" sz="1400" dirty="0" smtClean="0"/>
              <a:t>取得了重要进展，</a:t>
            </a:r>
            <a:r>
              <a:rPr lang="zh-CN" altLang="zh-CN" sz="1400" dirty="0" smtClean="0"/>
              <a:t>共</a:t>
            </a:r>
            <a:r>
              <a:rPr lang="zh-CN" altLang="zh-CN" sz="1400" dirty="0" smtClean="0"/>
              <a:t>在软件组会上做了</a:t>
            </a:r>
            <a:r>
              <a:rPr lang="en-US" altLang="zh-CN" sz="1400" dirty="0" smtClean="0"/>
              <a:t>19</a:t>
            </a:r>
            <a:r>
              <a:rPr lang="zh-CN" altLang="zh-CN" sz="1400" dirty="0" smtClean="0"/>
              <a:t>次报告</a:t>
            </a:r>
            <a:r>
              <a:rPr lang="zh-CN" altLang="zh-CN" sz="1400" dirty="0" smtClean="0"/>
              <a:t>，</a:t>
            </a:r>
            <a:r>
              <a:rPr lang="zh-CN" altLang="en-US" sz="1400" dirty="0" smtClean="0"/>
              <a:t>开发的软件有部分已经被</a:t>
            </a:r>
            <a:r>
              <a:rPr lang="en-US" altLang="zh-CN" sz="1400" dirty="0" smtClean="0"/>
              <a:t>CMSSW</a:t>
            </a:r>
            <a:r>
              <a:rPr lang="zh-CN" altLang="en-US" sz="1400" dirty="0" smtClean="0"/>
              <a:t>收录。</a:t>
            </a:r>
            <a:endParaRPr lang="en-US" altLang="zh-CN" sz="1400" dirty="0" smtClean="0"/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</a:t>
            </a:r>
            <a:r>
              <a:rPr lang="zh-CN" altLang="zh-CN" sz="1400" dirty="0" smtClean="0"/>
              <a:t>实验室</a:t>
            </a:r>
            <a:r>
              <a:rPr lang="zh-CN" altLang="zh-CN" sz="1400" dirty="0" smtClean="0"/>
              <a:t>建设和设备升级</a:t>
            </a:r>
            <a:r>
              <a:rPr lang="zh-CN" altLang="en-US" sz="1400" dirty="0" smtClean="0"/>
              <a:t>：</a:t>
            </a:r>
            <a:r>
              <a:rPr lang="zh-CN" altLang="zh-CN" sz="1400" dirty="0" smtClean="0"/>
              <a:t>研制了</a:t>
            </a:r>
            <a:r>
              <a:rPr lang="en-US" altLang="zh-CN" sz="1400" dirty="0" smtClean="0"/>
              <a:t>10</a:t>
            </a:r>
            <a:r>
              <a:rPr lang="zh-CN" altLang="zh-CN" sz="1400" dirty="0" smtClean="0"/>
              <a:t>层探测器宇宙线测试架，定制了</a:t>
            </a:r>
            <a:r>
              <a:rPr lang="en-US" altLang="zh-CN" sz="1400" dirty="0" smtClean="0"/>
              <a:t>4</a:t>
            </a:r>
            <a:r>
              <a:rPr lang="zh-CN" altLang="zh-CN" sz="1400" dirty="0" smtClean="0"/>
              <a:t>路气体混合系统及两个高标准实验平台，并派学生去</a:t>
            </a:r>
            <a:r>
              <a:rPr lang="en-US" altLang="zh-CN" sz="1400" dirty="0" smtClean="0"/>
              <a:t>CERN</a:t>
            </a:r>
            <a:r>
              <a:rPr lang="zh-CN" altLang="en-US" sz="1400" dirty="0" smtClean="0"/>
              <a:t>学习</a:t>
            </a:r>
            <a:r>
              <a:rPr lang="zh-CN" altLang="zh-CN" sz="1400" dirty="0" smtClean="0"/>
              <a:t>、移植</a:t>
            </a:r>
            <a:r>
              <a:rPr lang="en-US" altLang="zh-CN" sz="1400" dirty="0" smtClean="0"/>
              <a:t>SRS</a:t>
            </a:r>
            <a:r>
              <a:rPr lang="zh-CN" altLang="zh-CN" sz="1400" dirty="0" smtClean="0"/>
              <a:t>宇宙线数据获取系统。</a:t>
            </a:r>
            <a:endParaRPr lang="en-US" altLang="zh-CN" sz="1400" dirty="0" smtClean="0"/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en-US" altLang="zh-CN" sz="1400" dirty="0" smtClean="0"/>
              <a:t>   GE2/1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ME0</a:t>
            </a:r>
            <a:r>
              <a:rPr lang="zh-CN" altLang="en-US" sz="1400" dirty="0" smtClean="0"/>
              <a:t>探测器研制：在</a:t>
            </a:r>
            <a:r>
              <a:rPr lang="en-US" altLang="zh-CN" sz="1400" dirty="0" smtClean="0"/>
              <a:t>CERN</a:t>
            </a:r>
            <a:r>
              <a:rPr lang="zh-CN" altLang="en-US" sz="1400" dirty="0" smtClean="0"/>
              <a:t>参加了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25</a:t>
            </a:r>
            <a:r>
              <a:rPr lang="zh-CN" altLang="en-US" sz="1400" dirty="0" smtClean="0"/>
              <a:t>至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18</a:t>
            </a:r>
            <a:r>
              <a:rPr lang="zh-CN" altLang="en-US" sz="1400" dirty="0" smtClean="0"/>
              <a:t>日，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25</a:t>
            </a:r>
            <a:r>
              <a:rPr lang="zh-CN" altLang="en-US" sz="1400" dirty="0" smtClean="0"/>
              <a:t>至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7</a:t>
            </a:r>
            <a:r>
              <a:rPr lang="zh-CN" altLang="en-US" sz="1400" dirty="0" smtClean="0"/>
              <a:t>日和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至</a:t>
            </a:r>
            <a:r>
              <a:rPr lang="en-US" altLang="zh-CN" sz="1400" dirty="0" smtClean="0"/>
              <a:t>11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9</a:t>
            </a:r>
            <a:r>
              <a:rPr lang="zh-CN" altLang="en-US" sz="1400" dirty="0" smtClean="0"/>
              <a:t>日日进行的三段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FTM(Fast Timing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Micropattern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探测器束流测试，参加了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904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实验室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GEM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宇宙线测试设备的设立，参与了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GE1/1 GEM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膜测试等探测器组装测试。在本地实验室将开始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小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尺寸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GEM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及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FTM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探测器样机的研制。</a:t>
            </a:r>
            <a:endParaRPr lang="zh-CN" altLang="zh-CN" sz="1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图片 11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1" y="891875"/>
            <a:ext cx="5168916" cy="34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9217"/>
          <p:cNvSpPr txBox="1">
            <a:spLocks noChangeArrowheads="1"/>
          </p:cNvSpPr>
          <p:nvPr/>
        </p:nvSpPr>
        <p:spPr bwMode="auto">
          <a:xfrm>
            <a:off x="6490446" y="1457338"/>
            <a:ext cx="2303930" cy="24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端盖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GEM </a:t>
            </a:r>
            <a:r>
              <a:rPr lang="el-GR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μ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探测器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升级：</a:t>
            </a:r>
            <a:endParaRPr lang="en-US" altLang="zh-CN" sz="14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华文楷体"/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华文楷体"/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         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GE1/1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16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华文楷体"/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           GE2/1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16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华文楷体"/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华文楷体"/>
              </a:rPr>
              <a:t>           ME0</a:t>
            </a:r>
            <a:endParaRPr lang="zh-CN" sz="16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华文楷体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2895600" y="3451412"/>
            <a:ext cx="4123765" cy="331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直接箭头连接符 34"/>
          <p:cNvCxnSpPr/>
          <p:nvPr/>
        </p:nvCxnSpPr>
        <p:spPr bwMode="auto">
          <a:xfrm flipH="1">
            <a:off x="3756212" y="2859741"/>
            <a:ext cx="3245224" cy="528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直接箭头连接符 34"/>
          <p:cNvCxnSpPr/>
          <p:nvPr/>
        </p:nvCxnSpPr>
        <p:spPr bwMode="auto">
          <a:xfrm flipH="1">
            <a:off x="2958353" y="2259106"/>
            <a:ext cx="4016188" cy="1021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+mj-ea"/>
                <a:ea typeface="+mj-ea"/>
              </a:rPr>
              <a:t>CMS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内圈</a:t>
            </a:r>
            <a:r>
              <a:rPr lang="el-GR" altLang="zh-CN" b="1" dirty="0" smtClean="0">
                <a:solidFill>
                  <a:srgbClr val="0070C0"/>
                </a:solidFill>
                <a:latin typeface="+mj-ea"/>
                <a:ea typeface="+mj-ea"/>
              </a:rPr>
              <a:t>μ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探测器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升级</a:t>
            </a:r>
            <a:r>
              <a:rPr lang="en-US" altLang="zh-CN" b="1" dirty="0" smtClean="0">
                <a:solidFill>
                  <a:srgbClr val="0070C0"/>
                </a:solidFill>
                <a:latin typeface="+mj-ea"/>
                <a:ea typeface="+mj-ea"/>
              </a:rPr>
              <a:t>GEM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计划 </a:t>
            </a:r>
            <a:r>
              <a:rPr lang="en-US" altLang="zh-CN" b="1" dirty="0" smtClean="0">
                <a:solidFill>
                  <a:srgbClr val="0070C0"/>
                </a:solidFill>
                <a:latin typeface="+mj-ea"/>
                <a:ea typeface="+mj-ea"/>
              </a:rPr>
              <a:t>(Phase II)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165" y="4752219"/>
            <a:ext cx="8301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CN" sz="1400" b="1" dirty="0" smtClean="0">
                <a:solidFill>
                  <a:srgbClr val="FF0000"/>
                </a:solidFill>
              </a:rPr>
              <a:t>GE1/1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：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2015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年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TDR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通过，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将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Phase1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升级阶段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2018-2019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年）完成建造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安装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，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目前正式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进入建造阶段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。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北大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组将承担前端电子学板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GEB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在中国的生产测试，并参与在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CERN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的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GEM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探测器组装测试。</a:t>
            </a:r>
            <a:endParaRPr lang="en-US" altLang="zh-CN" sz="1400" b="1" dirty="0" smtClean="0">
              <a:solidFill>
                <a:srgbClr val="0070C0"/>
              </a:solidFill>
            </a:endParaRPr>
          </a:p>
          <a:p>
            <a:pPr>
              <a:spcAft>
                <a:spcPts val="2400"/>
              </a:spcAft>
            </a:pPr>
            <a:r>
              <a:rPr lang="en-US" altLang="zh-CN" sz="1400" b="1" dirty="0" smtClean="0">
                <a:solidFill>
                  <a:srgbClr val="0070C0"/>
                </a:solidFill>
              </a:rPr>
              <a:t>GE2/1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：研制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中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，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baseline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技术仍将采用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GEM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，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将在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Phase2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升级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阶段（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2022-2023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年）建造安装。</a:t>
            </a:r>
            <a:endParaRPr lang="en-US" altLang="zh-CN" sz="1400" b="1" dirty="0" smtClean="0">
              <a:solidFill>
                <a:srgbClr val="0070C0"/>
              </a:solidFill>
            </a:endParaRPr>
          </a:p>
          <a:p>
            <a:pPr>
              <a:spcAft>
                <a:spcPts val="2400"/>
              </a:spcAft>
            </a:pPr>
            <a:r>
              <a:rPr lang="en-US" altLang="zh-CN" sz="1400" b="1" dirty="0" smtClean="0">
                <a:solidFill>
                  <a:srgbClr val="0070C0"/>
                </a:solidFill>
              </a:rPr>
              <a:t>ME0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：研制中，采用快时间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FTM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等技术，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将在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Phase2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升级阶段（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2022-2023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年）建造安装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。</a:t>
            </a:r>
            <a:endParaRPr lang="en-US" altLang="zh-CN" sz="1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47111" y="6498000"/>
            <a:ext cx="558249" cy="360000"/>
          </a:xfrm>
        </p:spPr>
        <p:txBody>
          <a:bodyPr/>
          <a:lstStyle/>
          <a:p>
            <a:fld id="{0C913308-F349-4B6D-A68A-DD1791B4A57B}" type="slidenum">
              <a:rPr lang="zh-CN" altLang="en-US" sz="1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zh-CN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前端电子学板</a:t>
            </a:r>
            <a:r>
              <a:rPr lang="en-US" altLang="zh-CN" b="1" dirty="0" smtClean="0">
                <a:solidFill>
                  <a:srgbClr val="0070C0"/>
                </a:solidFill>
              </a:rPr>
              <a:t>GEB</a:t>
            </a:r>
            <a:r>
              <a:rPr lang="zh-CN" altLang="en-US" b="1" dirty="0" smtClean="0">
                <a:solidFill>
                  <a:srgbClr val="0070C0"/>
                </a:solidFill>
              </a:rPr>
              <a:t>在中国的生产测试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3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447" y="1175545"/>
            <a:ext cx="5378118" cy="3382704"/>
          </a:xfrm>
          <a:prstGeom prst="rect">
            <a:avLst/>
          </a:prstGeom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188260" y="4616824"/>
            <a:ext cx="8749552" cy="2061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2600" indent="-264600" algn="just">
              <a:lnSpc>
                <a:spcPct val="2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Development 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of GEB test facility based on FPGA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 (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test strategy, firmware, VFAT and OH adapter) </a:t>
            </a:r>
          </a:p>
          <a:p>
            <a:pPr marL="732600" indent="-2646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32600" indent="-2646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Test 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GEB at </a:t>
            </a:r>
            <a:r>
              <a:rPr lang="en-US" altLang="zh-CN" sz="21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Shen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Zhen </a:t>
            </a:r>
            <a:r>
              <a:rPr lang="en-US" altLang="zh-CN" sz="21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Sinofast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Company</a:t>
            </a:r>
          </a:p>
          <a:p>
            <a:pPr marL="732600" indent="-2646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32600" indent="-2646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Test </a:t>
            </a:r>
            <a:r>
              <a:rPr lang="en-US" altLang="zh-CN" sz="21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GEB at CERN and other activities</a:t>
            </a:r>
          </a:p>
          <a:p>
            <a:pPr marL="732600" indent="-264600" algn="just">
              <a:lnSpc>
                <a:spcPct val="250000"/>
              </a:lnSpc>
              <a:spcBef>
                <a:spcPts val="1800"/>
              </a:spcBef>
              <a:buNone/>
            </a:pPr>
            <a:endParaRPr lang="en-US" altLang="zh-CN" sz="26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直接箭头连接符 34"/>
          <p:cNvCxnSpPr/>
          <p:nvPr/>
        </p:nvCxnSpPr>
        <p:spPr bwMode="auto">
          <a:xfrm>
            <a:off x="2492188" y="1568824"/>
            <a:ext cx="1246094" cy="3406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35105" y="1309519"/>
            <a:ext cx="1712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前端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8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层电子学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板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GEB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，由中国深圳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Sinofast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公司生产</a:t>
            </a:r>
            <a:endParaRPr 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利用</a:t>
            </a:r>
            <a:r>
              <a:rPr lang="en-US" altLang="zh-CN" b="1" dirty="0" smtClean="0">
                <a:solidFill>
                  <a:srgbClr val="0070C0"/>
                </a:solidFill>
              </a:rPr>
              <a:t>FPGA</a:t>
            </a:r>
            <a:r>
              <a:rPr lang="zh-CN" altLang="en-US" b="1" dirty="0" smtClean="0">
                <a:solidFill>
                  <a:srgbClr val="0070C0"/>
                </a:solidFill>
              </a:rPr>
              <a:t>开发</a:t>
            </a:r>
            <a:r>
              <a:rPr lang="en-US" altLang="zh-CN" b="1" dirty="0" smtClean="0">
                <a:solidFill>
                  <a:srgbClr val="0070C0"/>
                </a:solidFill>
              </a:rPr>
              <a:t>GEB</a:t>
            </a:r>
            <a:r>
              <a:rPr lang="zh-CN" altLang="en-US" b="1" dirty="0" smtClean="0">
                <a:solidFill>
                  <a:srgbClr val="0070C0"/>
                </a:solidFill>
              </a:rPr>
              <a:t>检测设备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47" y="860612"/>
            <a:ext cx="3818965" cy="2617694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1647" y="860611"/>
            <a:ext cx="3908612" cy="2608729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4754" y="3558988"/>
            <a:ext cx="3935506" cy="2805954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882" y="3550025"/>
            <a:ext cx="3836896" cy="2805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利用</a:t>
            </a:r>
            <a:r>
              <a:rPr lang="en-US" altLang="zh-CN" b="1" dirty="0" smtClean="0">
                <a:solidFill>
                  <a:srgbClr val="0070C0"/>
                </a:solidFill>
              </a:rPr>
              <a:t>FPGA</a:t>
            </a:r>
            <a:r>
              <a:rPr lang="zh-CN" altLang="en-US" b="1" dirty="0" smtClean="0">
                <a:solidFill>
                  <a:srgbClr val="0070C0"/>
                </a:solidFill>
              </a:rPr>
              <a:t>开发</a:t>
            </a:r>
            <a:r>
              <a:rPr lang="en-US" altLang="zh-CN" b="1" dirty="0" smtClean="0">
                <a:solidFill>
                  <a:srgbClr val="0070C0"/>
                </a:solidFill>
              </a:rPr>
              <a:t>GEB</a:t>
            </a:r>
            <a:r>
              <a:rPr lang="zh-CN" altLang="en-US" b="1" dirty="0" smtClean="0">
                <a:solidFill>
                  <a:srgbClr val="0070C0"/>
                </a:solidFill>
              </a:rPr>
              <a:t>检测设备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989" y="797859"/>
            <a:ext cx="3881717" cy="271630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882" y="3621740"/>
            <a:ext cx="3854823" cy="285974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6494" y="753034"/>
            <a:ext cx="2232212" cy="1622613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2187" y="1775012"/>
            <a:ext cx="2626659" cy="1737733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9248" y="3514166"/>
            <a:ext cx="2052916" cy="1568822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47011" y="4428565"/>
            <a:ext cx="2545977" cy="19184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利用</a:t>
            </a:r>
            <a:r>
              <a:rPr lang="en-US" altLang="zh-CN" b="1" dirty="0" smtClean="0">
                <a:solidFill>
                  <a:srgbClr val="0070C0"/>
                </a:solidFill>
              </a:rPr>
              <a:t>FPGA</a:t>
            </a:r>
            <a:r>
              <a:rPr lang="zh-CN" altLang="en-US" b="1" dirty="0" smtClean="0">
                <a:solidFill>
                  <a:srgbClr val="0070C0"/>
                </a:solidFill>
              </a:rPr>
              <a:t>检测设备测试</a:t>
            </a:r>
            <a:r>
              <a:rPr lang="en-US" altLang="zh-CN" b="1" dirty="0" smtClean="0">
                <a:solidFill>
                  <a:srgbClr val="0070C0"/>
                </a:solidFill>
              </a:rPr>
              <a:t>GEB</a:t>
            </a:r>
            <a:r>
              <a:rPr lang="zh-CN" altLang="en-US" b="1" dirty="0" smtClean="0">
                <a:solidFill>
                  <a:srgbClr val="0070C0"/>
                </a:solidFill>
              </a:rPr>
              <a:t>板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795" y="1147482"/>
            <a:ext cx="3908700" cy="2725271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858" y="1156449"/>
            <a:ext cx="4052047" cy="27163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66165" y="4519137"/>
            <a:ext cx="83013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400" dirty="0" smtClean="0"/>
              <a:t>   深圳厂家</a:t>
            </a:r>
            <a:r>
              <a:rPr lang="zh-CN" altLang="zh-CN" sz="1400" dirty="0" smtClean="0"/>
              <a:t>分别</a:t>
            </a:r>
            <a:r>
              <a:rPr lang="zh-CN" altLang="zh-CN" sz="1400" dirty="0" smtClean="0"/>
              <a:t>于</a:t>
            </a:r>
            <a:r>
              <a:rPr lang="en-US" altLang="zh-CN" sz="1400" dirty="0" smtClean="0"/>
              <a:t>2016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4</a:t>
            </a:r>
            <a:r>
              <a:rPr lang="zh-CN" altLang="zh-CN" sz="1400" dirty="0" smtClean="0"/>
              <a:t>月及</a:t>
            </a:r>
            <a:r>
              <a:rPr lang="en-US" altLang="zh-CN" sz="1400" dirty="0" smtClean="0"/>
              <a:t>10</a:t>
            </a:r>
            <a:r>
              <a:rPr lang="zh-CN" altLang="zh-CN" sz="1400" dirty="0" smtClean="0"/>
              <a:t>月生产了两批</a:t>
            </a:r>
            <a:r>
              <a:rPr lang="en-US" altLang="zh-CN" sz="1400" dirty="0" smtClean="0"/>
              <a:t>GEB</a:t>
            </a:r>
            <a:r>
              <a:rPr lang="zh-CN" altLang="zh-CN" sz="1400" dirty="0" smtClean="0"/>
              <a:t>板</a:t>
            </a:r>
            <a:r>
              <a:rPr lang="zh-CN" altLang="en-US" sz="1400" dirty="0" smtClean="0"/>
              <a:t>，</a:t>
            </a:r>
            <a:r>
              <a:rPr lang="zh-CN" altLang="zh-CN" sz="1400" dirty="0" smtClean="0"/>
              <a:t>我们赴</a:t>
            </a:r>
            <a:r>
              <a:rPr lang="zh-CN" altLang="zh-CN" sz="1400" dirty="0" smtClean="0"/>
              <a:t>深圳</a:t>
            </a:r>
            <a:r>
              <a:rPr lang="zh-CN" altLang="zh-CN" sz="1400" dirty="0" smtClean="0"/>
              <a:t>对</a:t>
            </a:r>
            <a:r>
              <a:rPr lang="en-US" altLang="zh-CN" sz="1400" dirty="0" smtClean="0"/>
              <a:t>GEB</a:t>
            </a:r>
            <a:r>
              <a:rPr lang="zh-CN" altLang="zh-CN" sz="1400" dirty="0" smtClean="0"/>
              <a:t>板成功地进行了测试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>
              <a:buFont typeface="Wingdings" pitchFamily="2" charset="2"/>
              <a:buChar char="Ø"/>
            </a:pPr>
            <a:endParaRPr lang="en-US" altLang="zh-CN" sz="1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1400" dirty="0" smtClean="0"/>
              <a:t>   我们的测试设备可以对</a:t>
            </a:r>
            <a:r>
              <a:rPr lang="en-US" altLang="zh-CN" sz="1400" dirty="0" smtClean="0"/>
              <a:t>GEB</a:t>
            </a:r>
            <a:r>
              <a:rPr lang="zh-CN" altLang="en-US" sz="1400" dirty="0" smtClean="0"/>
              <a:t>板上</a:t>
            </a:r>
            <a:r>
              <a:rPr lang="en-US" altLang="zh-CN" sz="1400" dirty="0" smtClean="0"/>
              <a:t>VFAT</a:t>
            </a:r>
            <a:r>
              <a:rPr lang="zh-CN" altLang="en-US" sz="1400" dirty="0" smtClean="0"/>
              <a:t>芯片与</a:t>
            </a:r>
            <a:r>
              <a:rPr lang="en-US" altLang="zh-CN" sz="1400" dirty="0" err="1" smtClean="0"/>
              <a:t>OptoHybrid</a:t>
            </a:r>
            <a:r>
              <a:rPr lang="zh-CN" altLang="en-US" sz="1400" dirty="0" smtClean="0"/>
              <a:t>接口间的连通性进行测试，以检测接口与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层电路板线路连通性是否正常。</a:t>
            </a:r>
            <a:endParaRPr lang="en-US" altLang="zh-CN" sz="1400" dirty="0" smtClean="0"/>
          </a:p>
          <a:p>
            <a:pPr>
              <a:buFont typeface="Wingdings" pitchFamily="2" charset="2"/>
              <a:buChar char="Ø"/>
            </a:pPr>
            <a:endParaRPr lang="en-US" altLang="zh-CN" sz="1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1400" dirty="0" smtClean="0"/>
              <a:t>   我们还把测试设备带到</a:t>
            </a:r>
            <a:r>
              <a:rPr lang="en-US" altLang="zh-CN" sz="1400" dirty="0" smtClean="0"/>
              <a:t>CERN</a:t>
            </a:r>
            <a:r>
              <a:rPr lang="zh-CN" altLang="en-US" sz="1400" dirty="0" smtClean="0"/>
              <a:t>，对运到</a:t>
            </a:r>
            <a:r>
              <a:rPr lang="en-US" altLang="zh-CN" sz="1400" dirty="0" smtClean="0"/>
              <a:t>CERN</a:t>
            </a:r>
            <a:r>
              <a:rPr lang="zh-CN" altLang="en-US" sz="1400" dirty="0" smtClean="0"/>
              <a:t>的</a:t>
            </a:r>
            <a:r>
              <a:rPr lang="en-US" altLang="zh-CN" sz="1400" dirty="0" smtClean="0"/>
              <a:t>GEB</a:t>
            </a:r>
            <a:r>
              <a:rPr lang="zh-CN" altLang="en-US" sz="1400" dirty="0" smtClean="0"/>
              <a:t>板成功地进行了测试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利用</a:t>
            </a:r>
            <a:r>
              <a:rPr lang="en-US" altLang="zh-CN" b="1" dirty="0" smtClean="0">
                <a:solidFill>
                  <a:srgbClr val="0070C0"/>
                </a:solidFill>
              </a:rPr>
              <a:t>FPGA</a:t>
            </a:r>
            <a:r>
              <a:rPr lang="zh-CN" altLang="en-US" b="1" dirty="0" smtClean="0">
                <a:solidFill>
                  <a:srgbClr val="0070C0"/>
                </a:solidFill>
              </a:rPr>
              <a:t>检测设备在</a:t>
            </a:r>
            <a:r>
              <a:rPr lang="en-US" altLang="zh-CN" b="1" dirty="0" smtClean="0">
                <a:solidFill>
                  <a:srgbClr val="0070C0"/>
                </a:solidFill>
              </a:rPr>
              <a:t>CERN</a:t>
            </a:r>
            <a:r>
              <a:rPr lang="zh-CN" altLang="en-US" b="1" dirty="0" smtClean="0">
                <a:solidFill>
                  <a:srgbClr val="0070C0"/>
                </a:solidFill>
              </a:rPr>
              <a:t>测试</a:t>
            </a:r>
            <a:r>
              <a:rPr lang="en-US" altLang="zh-CN" b="1" dirty="0" smtClean="0">
                <a:solidFill>
                  <a:srgbClr val="0070C0"/>
                </a:solidFill>
              </a:rPr>
              <a:t>GEB</a:t>
            </a:r>
            <a:r>
              <a:rPr lang="zh-CN" altLang="en-US" b="1" dirty="0" smtClean="0">
                <a:solidFill>
                  <a:srgbClr val="0070C0"/>
                </a:solidFill>
              </a:rPr>
              <a:t>板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82" y="781211"/>
            <a:ext cx="2880000" cy="216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815" y="815787"/>
            <a:ext cx="3234404" cy="2425803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988" y="792997"/>
            <a:ext cx="3484788" cy="26135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53" y="3053502"/>
            <a:ext cx="4548272" cy="25584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996" y="3520716"/>
            <a:ext cx="4692770" cy="26396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6157" y="5962202"/>
            <a:ext cx="274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</a:rPr>
              <a:t>2016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年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月在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CERN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测试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GEB</a:t>
            </a:r>
            <a:r>
              <a:rPr lang="zh-CN" altLang="en-US" sz="1400" b="1" dirty="0" smtClean="0">
                <a:solidFill>
                  <a:srgbClr val="0070C0"/>
                </a:solidFill>
              </a:rPr>
              <a:t>板</a:t>
            </a:r>
            <a:endParaRPr lang="en-US" sz="1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在</a:t>
            </a:r>
            <a:r>
              <a:rPr lang="en-US" altLang="zh-CN" b="1" dirty="0" smtClean="0">
                <a:solidFill>
                  <a:srgbClr val="0070C0"/>
                </a:solidFill>
              </a:rPr>
              <a:t>CERN</a:t>
            </a:r>
            <a:r>
              <a:rPr lang="zh-CN" altLang="en-US" b="1" dirty="0" smtClean="0">
                <a:solidFill>
                  <a:srgbClr val="0070C0"/>
                </a:solidFill>
              </a:rPr>
              <a:t>检测</a:t>
            </a:r>
            <a:r>
              <a:rPr lang="en-US" altLang="zh-CN" b="1" dirty="0" smtClean="0">
                <a:solidFill>
                  <a:srgbClr val="0070C0"/>
                </a:solidFill>
              </a:rPr>
              <a:t>GEM</a:t>
            </a:r>
            <a:r>
              <a:rPr lang="zh-CN" altLang="en-US" b="1" dirty="0" smtClean="0">
                <a:solidFill>
                  <a:srgbClr val="0070C0"/>
                </a:solidFill>
              </a:rPr>
              <a:t>前端电子学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683" y="3777776"/>
            <a:ext cx="1890000" cy="2520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020" y="1104388"/>
            <a:ext cx="3780000" cy="50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040" y="934720"/>
            <a:ext cx="337491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GEB</a:t>
            </a:r>
            <a:r>
              <a:rPr lang="zh-CN" alt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板装上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VFAT</a:t>
            </a:r>
            <a:r>
              <a:rPr lang="zh-CN" alt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芯片和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OH</a:t>
            </a:r>
            <a:r>
              <a:rPr lang="zh-CN" alt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接口后，进行电子学测试</a:t>
            </a:r>
            <a:r>
              <a:rPr lang="zh-CN" altLang="en-US" sz="1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。</a:t>
            </a:r>
            <a:endParaRPr lang="en-US" sz="1400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1200"/>
              </a:spcAft>
            </a:pPr>
            <a:r>
              <a:rPr lang="zh-CN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电子学和测试组件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VFAT2</a:t>
            </a: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GEB</a:t>
            </a: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OH</a:t>
            </a: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LV power </a:t>
            </a: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Tracking fiber</a:t>
            </a: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AMC</a:t>
            </a:r>
          </a:p>
        </p:txBody>
      </p:sp>
      <p:cxnSp>
        <p:nvCxnSpPr>
          <p:cNvPr id="17" name="Straight Arrow Connector 13"/>
          <p:cNvCxnSpPr/>
          <p:nvPr/>
        </p:nvCxnSpPr>
        <p:spPr>
          <a:xfrm flipH="1" flipV="1">
            <a:off x="3532094" y="2294965"/>
            <a:ext cx="3874546" cy="1159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6"/>
          <p:cNvCxnSpPr/>
          <p:nvPr/>
        </p:nvCxnSpPr>
        <p:spPr>
          <a:xfrm flipH="1" flipV="1">
            <a:off x="3532094" y="2626659"/>
            <a:ext cx="3714376" cy="1206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41059" y="2922494"/>
            <a:ext cx="3652221" cy="1152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0"/>
          <p:cNvCxnSpPr/>
          <p:nvPr/>
        </p:nvCxnSpPr>
        <p:spPr>
          <a:xfrm flipH="1" flipV="1">
            <a:off x="3566160" y="3303681"/>
            <a:ext cx="3495040" cy="2243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4"/>
          <p:cNvCxnSpPr/>
          <p:nvPr/>
        </p:nvCxnSpPr>
        <p:spPr>
          <a:xfrm flipH="1" flipV="1">
            <a:off x="3566160" y="3624388"/>
            <a:ext cx="2590800" cy="1942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7"/>
          <p:cNvCxnSpPr/>
          <p:nvPr/>
        </p:nvCxnSpPr>
        <p:spPr>
          <a:xfrm flipV="1">
            <a:off x="914400" y="3630706"/>
            <a:ext cx="1335741" cy="1532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2"/>
          <p:cNvCxnSpPr/>
          <p:nvPr/>
        </p:nvCxnSpPr>
        <p:spPr>
          <a:xfrm flipV="1">
            <a:off x="1470212" y="3908612"/>
            <a:ext cx="1407459" cy="7888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EE63-A39B-43D5-AAD6-F916A4C7914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27593" y="2337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在</a:t>
            </a:r>
            <a:r>
              <a:rPr lang="en-US" altLang="zh-CN" b="1" dirty="0" smtClean="0">
                <a:solidFill>
                  <a:srgbClr val="0070C0"/>
                </a:solidFill>
              </a:rPr>
              <a:t>CERN</a:t>
            </a:r>
            <a:r>
              <a:rPr lang="zh-CN" altLang="en-US" b="1" dirty="0" smtClean="0">
                <a:solidFill>
                  <a:srgbClr val="0070C0"/>
                </a:solidFill>
              </a:rPr>
              <a:t>检测</a:t>
            </a:r>
            <a:r>
              <a:rPr lang="en-US" altLang="zh-CN" b="1" dirty="0" smtClean="0">
                <a:solidFill>
                  <a:srgbClr val="0070C0"/>
                </a:solidFill>
              </a:rPr>
              <a:t>VFAT</a:t>
            </a:r>
            <a:r>
              <a:rPr lang="zh-CN" altLang="en-US" b="1" dirty="0" smtClean="0">
                <a:solidFill>
                  <a:srgbClr val="0070C0"/>
                </a:solidFill>
              </a:rPr>
              <a:t>芯片</a:t>
            </a:r>
            <a:endParaRPr 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74105" y="792480"/>
            <a:ext cx="8992173" cy="57039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  <a:buFont typeface="Wingdings" charset="2"/>
              <a:buChar char="v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Covering the protection caps with epoxy.</a:t>
            </a:r>
            <a:endParaRPr lang="en-US" altLang="zh-CN" sz="16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8522" y="959223"/>
            <a:ext cx="6118374" cy="5438555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06218"/>
            <a:ext cx="1554480" cy="728663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598" y="4469118"/>
            <a:ext cx="2336516" cy="1752387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75" y="1578983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1235</Words>
  <Application>Microsoft Office PowerPoint</Application>
  <PresentationFormat>全屏显示(4:3)</PresentationFormat>
  <Paragraphs>133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自定义设计方案</vt:lpstr>
      <vt:lpstr>Office 主题</vt:lpstr>
      <vt:lpstr>北大组CMS-GEM升级计划进展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Norman Aachen</dc:creator>
  <cp:lastModifiedBy>bany</cp:lastModifiedBy>
  <cp:revision>416</cp:revision>
  <cp:lastPrinted>2016-04-01T11:39:38Z</cp:lastPrinted>
  <dcterms:created xsi:type="dcterms:W3CDTF">2014-08-04T11:54:05Z</dcterms:created>
  <dcterms:modified xsi:type="dcterms:W3CDTF">2016-12-26T06:02:29Z</dcterms:modified>
</cp:coreProperties>
</file>