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52" r:id="rId2"/>
    <p:sldId id="355" r:id="rId3"/>
    <p:sldId id="465" r:id="rId4"/>
    <p:sldId id="473" r:id="rId5"/>
    <p:sldId id="442" r:id="rId6"/>
    <p:sldId id="471" r:id="rId7"/>
    <p:sldId id="470" r:id="rId8"/>
    <p:sldId id="447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66" r:id="rId19"/>
    <p:sldId id="462" r:id="rId20"/>
    <p:sldId id="472" r:id="rId21"/>
    <p:sldId id="426" r:id="rId22"/>
    <p:sldId id="468" r:id="rId23"/>
    <p:sldId id="424" r:id="rId24"/>
    <p:sldId id="446" r:id="rId25"/>
    <p:sldId id="46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huaqiao ZHANG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11" autoAdjust="0"/>
  </p:normalViewPr>
  <p:slideViewPr>
    <p:cSldViewPr snapToGrid="0" snapToObjects="1">
      <p:cViewPr varScale="1">
        <p:scale>
          <a:sx n="84" d="100"/>
          <a:sy n="84" d="100"/>
        </p:scale>
        <p:origin x="-18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360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EA0A9-D31D-DD41-87C5-686D8527E673}" type="datetimeFigureOut">
              <a:rPr lang="en-US" smtClean="0"/>
              <a:t>23/12/16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27F4-95AF-9048-8CF2-EA16D9D8A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514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227A8-22B9-034D-AA1B-B6AEE2569E58}" type="datetimeFigureOut">
              <a:rPr lang="en-US" smtClean="0"/>
              <a:t>23/12/16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22114-1F29-8542-B558-DE108DD02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7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/>
          </p:cNvSpPr>
          <p:nvPr userDrawn="1"/>
        </p:nvSpPr>
        <p:spPr bwMode="auto">
          <a:xfrm>
            <a:off x="32989" y="6387353"/>
            <a:ext cx="9144000" cy="47064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7"/>
          <p:cNvSpPr>
            <a:spLocks/>
          </p:cNvSpPr>
          <p:nvPr userDrawn="1"/>
        </p:nvSpPr>
        <p:spPr bwMode="auto">
          <a:xfrm>
            <a:off x="0" y="1"/>
            <a:ext cx="9144000" cy="1270467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68557" cy="1269066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5680364" y="6445973"/>
            <a:ext cx="2362489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Dec </a:t>
            </a:r>
            <a:r>
              <a:rPr lang="zh-CN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6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dirty="0" smtClean="0">
                <a:solidFill>
                  <a:srgbClr val="3333CC"/>
                </a:solidFill>
                <a:latin typeface="Verdana" charset="0"/>
                <a:ea typeface="ＭＳ Ｐゴシック" charset="0"/>
                <a:cs typeface="ＭＳ Ｐゴシック" charset="0"/>
              </a:rPr>
              <a:t>2016</a:t>
            </a:r>
            <a:endParaRPr lang="en-US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025749" y="6413967"/>
            <a:ext cx="1066511" cy="376798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D724E99C-43B4-1049-9341-75BB63957E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76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7AEBE-12DE-9C49-A23B-4C00E6B0C0B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8815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757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757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04DE-26BD-1F4C-B9B3-633EC119B0A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981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BB714F-4E1A-AC48-942B-C3CB9A131F6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546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59A8C-5399-C24D-ADAD-27EE22BEEC5E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4313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33" indent="0">
              <a:buNone/>
              <a:defRPr sz="1800"/>
            </a:lvl2pPr>
            <a:lvl3pPr marL="913865" indent="0">
              <a:buNone/>
              <a:defRPr sz="1600"/>
            </a:lvl3pPr>
            <a:lvl4pPr marL="1370799" indent="0">
              <a:buNone/>
              <a:defRPr sz="1400"/>
            </a:lvl4pPr>
            <a:lvl5pPr marL="1827731" indent="0">
              <a:buNone/>
              <a:defRPr sz="1400"/>
            </a:lvl5pPr>
            <a:lvl6pPr marL="2284665" indent="0">
              <a:buNone/>
              <a:defRPr sz="1400"/>
            </a:lvl6pPr>
            <a:lvl7pPr marL="2741596" indent="0">
              <a:buNone/>
              <a:defRPr sz="1400"/>
            </a:lvl7pPr>
            <a:lvl8pPr marL="3198530" indent="0">
              <a:buNone/>
              <a:defRPr sz="1400"/>
            </a:lvl8pPr>
            <a:lvl9pPr marL="36554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2F04E-BD2F-9445-9855-9374703E389D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320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495800" cy="5919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3343-BA29-864D-878A-1410C584F534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11945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3" indent="0">
              <a:buNone/>
              <a:defRPr sz="2000" b="1"/>
            </a:lvl2pPr>
            <a:lvl3pPr marL="913865" indent="0">
              <a:buNone/>
              <a:defRPr sz="1800" b="1"/>
            </a:lvl3pPr>
            <a:lvl4pPr marL="1370799" indent="0">
              <a:buNone/>
              <a:defRPr sz="1600" b="1"/>
            </a:lvl4pPr>
            <a:lvl5pPr marL="1827731" indent="0">
              <a:buNone/>
              <a:defRPr sz="1600" b="1"/>
            </a:lvl5pPr>
            <a:lvl6pPr marL="2284665" indent="0">
              <a:buNone/>
              <a:defRPr sz="1600" b="1"/>
            </a:lvl6pPr>
            <a:lvl7pPr marL="2741596" indent="0">
              <a:buNone/>
              <a:defRPr sz="1600" b="1"/>
            </a:lvl7pPr>
            <a:lvl8pPr marL="3198530" indent="0">
              <a:buNone/>
              <a:defRPr sz="1600" b="1"/>
            </a:lvl8pPr>
            <a:lvl9pPr marL="365546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617ED-A5A2-CF41-B4AF-9E1D98BB1F1B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587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BF083-8278-9043-AA70-04875DD9CCE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2429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D630-3D86-5144-AC43-CC9BCFCDC107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6500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5D56D-B036-454F-B1FC-28890D422F86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0215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3" indent="0">
              <a:buNone/>
              <a:defRPr sz="2800"/>
            </a:lvl2pPr>
            <a:lvl3pPr marL="913865" indent="0">
              <a:buNone/>
              <a:defRPr sz="2400"/>
            </a:lvl3pPr>
            <a:lvl4pPr marL="1370799" indent="0">
              <a:buNone/>
              <a:defRPr sz="2000"/>
            </a:lvl4pPr>
            <a:lvl5pPr marL="1827731" indent="0">
              <a:buNone/>
              <a:defRPr sz="2000"/>
            </a:lvl5pPr>
            <a:lvl6pPr marL="2284665" indent="0">
              <a:buNone/>
              <a:defRPr sz="2000"/>
            </a:lvl6pPr>
            <a:lvl7pPr marL="2741596" indent="0">
              <a:buNone/>
              <a:defRPr sz="2000"/>
            </a:lvl7pPr>
            <a:lvl8pPr marL="3198530" indent="0">
              <a:buNone/>
              <a:defRPr sz="2000"/>
            </a:lvl8pPr>
            <a:lvl9pPr marL="365546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33" indent="0">
              <a:buNone/>
              <a:defRPr sz="1200"/>
            </a:lvl2pPr>
            <a:lvl3pPr marL="913865" indent="0">
              <a:buNone/>
              <a:defRPr sz="1000"/>
            </a:lvl3pPr>
            <a:lvl4pPr marL="1370799" indent="0">
              <a:buNone/>
              <a:defRPr sz="900"/>
            </a:lvl4pPr>
            <a:lvl5pPr marL="1827731" indent="0">
              <a:buNone/>
              <a:defRPr sz="900"/>
            </a:lvl5pPr>
            <a:lvl6pPr marL="2284665" indent="0">
              <a:buNone/>
              <a:defRPr sz="900"/>
            </a:lvl6pPr>
            <a:lvl7pPr marL="2741596" indent="0">
              <a:buNone/>
              <a:defRPr sz="900"/>
            </a:lvl7pPr>
            <a:lvl8pPr marL="3198530" indent="0">
              <a:buNone/>
              <a:defRPr sz="900"/>
            </a:lvl8pPr>
            <a:lvl9pPr marL="365546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589059"/>
            <a:ext cx="9144000" cy="201706"/>
          </a:xfrm>
          <a:prstGeom prst="rect">
            <a:avLst/>
          </a:prstGeom>
        </p:spPr>
        <p:txBody>
          <a:bodyPr lIns="82030" tIns="41015" rIns="82030" bIns="41015"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A5FC0-DD62-4542-940A-37FE232E4473}" type="slidenum">
              <a:rPr lang="en-US"/>
              <a:pPr>
                <a:defRPr/>
              </a:pPr>
              <a:t>‹#›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4722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3"/>
          <p:cNvSpPr>
            <a:spLocks/>
          </p:cNvSpPr>
          <p:nvPr userDrawn="1"/>
        </p:nvSpPr>
        <p:spPr bwMode="auto">
          <a:xfrm>
            <a:off x="0" y="6521824"/>
            <a:ext cx="9144000" cy="336176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72353"/>
            <a:ext cx="9144000" cy="61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35636" y="6558243"/>
            <a:ext cx="1066511" cy="29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66"/>
                </a:solidFill>
                <a:latin typeface="Symbol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7CD5DA-0697-7446-880E-7E6AD085621C}" type="slidenum">
              <a:rPr 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5943023" y="6552640"/>
            <a:ext cx="2134466" cy="30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3F3FF"/>
                    </a:gs>
                    <a:gs pos="100000">
                      <a:srgbClr val="CDCD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8221615" algn="r"/>
              </a:tabLst>
              <a:defRPr/>
            </a:pPr>
            <a:r>
              <a:rPr lang="en-US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Dec </a:t>
            </a:r>
            <a:r>
              <a:rPr lang="zh-CN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altLang="zh-CN" sz="1400" baseline="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14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altLang="zh-CN" sz="1400" dirty="0" smtClean="0">
                <a:solidFill>
                  <a:srgbClr val="000066"/>
                </a:solidFill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  <a:endParaRPr lang="en-US" sz="1400" dirty="0">
              <a:solidFill>
                <a:srgbClr val="3333C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10"/>
          <p:cNvSpPr>
            <a:spLocks/>
          </p:cNvSpPr>
          <p:nvPr userDrawn="1"/>
        </p:nvSpPr>
        <p:spPr bwMode="auto">
          <a:xfrm>
            <a:off x="0" y="0"/>
            <a:ext cx="9144000" cy="672353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66CC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671" cy="630331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04512" y="0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-69272" y="6509280"/>
            <a:ext cx="2971512" cy="3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87" tIns="45693" rIns="91387" bIns="45693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170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高能所高粒度量能器进展</a:t>
            </a:r>
            <a:endParaRPr lang="en-US" sz="17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3325091" y="6521824"/>
            <a:ext cx="2355273" cy="329081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张华桥</a:t>
            </a:r>
            <a:r>
              <a:rPr lang="en-US" altLang="zh-CN" sz="1600" dirty="0" smtClean="0">
                <a:solidFill>
                  <a:srgbClr val="000000"/>
                </a:solidFill>
                <a:latin typeface="Arial Bold" charset="0"/>
                <a:ea typeface="ＭＳ Ｐゴシック" charset="0"/>
                <a:cs typeface="ＭＳ Ｐゴシック" charset="0"/>
              </a:rPr>
              <a:t> </a:t>
            </a:r>
            <a:endParaRPr lang="en-US" sz="1600" dirty="0">
              <a:solidFill>
                <a:srgbClr val="000000"/>
              </a:solidFill>
              <a:latin typeface="Arial Bol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6933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6pPr>
      <a:lvl7pPr marL="913865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7pPr>
      <a:lvl8pPr marL="1370799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8pPr>
      <a:lvl9pPr marL="1827731" algn="ct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</a:defRPr>
      </a:lvl9pPr>
    </p:titleStyle>
    <p:bodyStyle>
      <a:lvl1pPr marL="340485" indent="-34048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SzPct val="85000"/>
        <a:buChar char="•"/>
        <a:defRPr sz="2400">
          <a:solidFill>
            <a:schemeClr val="accent2"/>
          </a:solidFill>
          <a:latin typeface="+mn-lt"/>
          <a:ea typeface="+mn-ea"/>
          <a:cs typeface="ＭＳ Ｐゴシック" charset="0"/>
        </a:defRPr>
      </a:lvl1pPr>
      <a:lvl2pPr marL="740804" indent="-2835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85000"/>
        <a:buFont typeface="Wingdings" charset="0"/>
        <a:buChar char="§"/>
        <a:defRPr sz="2000">
          <a:solidFill>
            <a:srgbClr val="FF0000"/>
          </a:solidFill>
          <a:latin typeface="+mn-lt"/>
          <a:ea typeface="+mn-ea"/>
        </a:defRPr>
      </a:lvl2pPr>
      <a:lvl3pPr marL="1141123" indent="-226515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85000"/>
        <a:buFont typeface="Arial" charset="0"/>
        <a:buChar char="–"/>
        <a:defRPr sz="2000">
          <a:solidFill>
            <a:srgbClr val="009900"/>
          </a:solidFill>
          <a:latin typeface="+mn-lt"/>
          <a:ea typeface="+mn-ea"/>
        </a:defRPr>
      </a:lvl3pPr>
      <a:lvl4pPr marL="1597002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4306" indent="-226515" algn="l" rtl="0" eaLnBrk="0" fontAlgn="base" hangingPunct="0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130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064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6996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3927" indent="-228465" algn="l" rtl="0" fontAlgn="base">
        <a:spcBef>
          <a:spcPct val="20000"/>
        </a:spcBef>
        <a:spcAft>
          <a:spcPct val="0"/>
        </a:spcAft>
        <a:buSzPct val="8500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3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99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31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65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96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3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60" algn="l" defTabSz="4569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080405_085bs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563" y="1227315"/>
            <a:ext cx="6303833" cy="4801033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24949" y="5967152"/>
            <a:ext cx="6400800" cy="1105042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张华桥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（高能物理研究所）</a:t>
            </a:r>
            <a:endParaRPr lang="en-US" altLang="zh-CN" dirty="0" smtClea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61754" y="7496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4563" y="125439"/>
            <a:ext cx="76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chemeClr val="bg1"/>
                </a:solidFill>
              </a:rPr>
              <a:t>高能所高粒度量能器进展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24E99C-43B4-1049-9341-75BB63957EC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52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硅模块组装底座（</a:t>
            </a:r>
            <a:r>
              <a:rPr lang="zh-CN" altLang="zh-CN" dirty="0" smtClean="0"/>
              <a:t>2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10</a:t>
            </a:fld>
            <a:endParaRPr lang="en-US" sz="1800"/>
          </a:p>
        </p:txBody>
      </p:sp>
      <p:pic>
        <p:nvPicPr>
          <p:cNvPr id="5" name="Picture 2" descr="J1OWU$G[3EDBN$C7{%E1W]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5925"/>
            <a:ext cx="4733925" cy="57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2057400" y="48411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457200" y="162065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3765954" y="1604575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906462" y="2779525"/>
            <a:ext cx="381000" cy="4572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381000" y="2783900"/>
            <a:ext cx="457200" cy="457200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102908" y="1424200"/>
            <a:ext cx="3048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2057400" y="5238375"/>
            <a:ext cx="5334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>
            <a:off x="320877" y="1468250"/>
            <a:ext cx="228600" cy="457200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1"/>
          <p:cNvSpPr>
            <a:spLocks noChangeArrowheads="1"/>
          </p:cNvSpPr>
          <p:nvPr/>
        </p:nvSpPr>
        <p:spPr bwMode="auto">
          <a:xfrm>
            <a:off x="1143000" y="38346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3024216" y="386260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2045508" y="275175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1115031" y="16367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3036108" y="160457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"/>
          <p:cNvSpPr>
            <a:spLocks noChangeArrowheads="1"/>
          </p:cNvSpPr>
          <p:nvPr/>
        </p:nvSpPr>
        <p:spPr bwMode="auto">
          <a:xfrm>
            <a:off x="5791200" y="22461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5867400" y="42273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18"/>
          <p:cNvSpPr>
            <a:spLocks noChangeArrowheads="1"/>
          </p:cNvSpPr>
          <p:nvPr/>
        </p:nvSpPr>
        <p:spPr bwMode="auto">
          <a:xfrm>
            <a:off x="7543800" y="4135250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0" y="4744850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To fix the lid</a:t>
            </a: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304800" y="5570950"/>
            <a:ext cx="411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</a:rPr>
              <a:t>To adjust the distance between lid and pedestal</a:t>
            </a: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381000" y="2093725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FF00"/>
                </a:solidFill>
              </a:rPr>
              <a:t>To fix the </a:t>
            </a:r>
            <a:r>
              <a:rPr lang="en-US" altLang="zh-CN" b="1" dirty="0">
                <a:solidFill>
                  <a:srgbClr val="00FF00"/>
                </a:solidFill>
              </a:rPr>
              <a:t>tungsten plate,</a:t>
            </a:r>
            <a:r>
              <a:rPr lang="en-US" altLang="zh-CN" sz="2000" b="1" dirty="0">
                <a:solidFill>
                  <a:srgbClr val="00FF00"/>
                </a:solidFill>
              </a:rPr>
              <a:t> silicon and other parts of HGCAL</a:t>
            </a: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457200" y="874525"/>
            <a:ext cx="4114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FF00"/>
                </a:solidFill>
              </a:rPr>
              <a:t>Vacuum air hole</a:t>
            </a:r>
          </a:p>
        </p:txBody>
      </p:sp>
      <p:pic>
        <p:nvPicPr>
          <p:cNvPr id="26" name="Picture 23" descr="2NVNTKCEJN~($XCTF%7R5Z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645925"/>
            <a:ext cx="4410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7543800" y="4074925"/>
            <a:ext cx="6096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5562600" y="2017525"/>
            <a:ext cx="6096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5562600" y="4151125"/>
            <a:ext cx="533400" cy="5334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7467600" y="1941325"/>
            <a:ext cx="6858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28"/>
          <p:cNvSpPr>
            <a:spLocks noChangeArrowheads="1"/>
          </p:cNvSpPr>
          <p:nvPr/>
        </p:nvSpPr>
        <p:spPr bwMode="auto">
          <a:xfrm>
            <a:off x="6934200" y="5598925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link with vacuum pump</a:t>
            </a:r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H="1" flipV="1">
            <a:off x="6934200" y="5675125"/>
            <a:ext cx="457200" cy="76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6477000" y="2931925"/>
            <a:ext cx="685800" cy="609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31"/>
          <p:cNvSpPr>
            <a:spLocks noChangeShapeType="1"/>
          </p:cNvSpPr>
          <p:nvPr/>
        </p:nvSpPr>
        <p:spPr bwMode="auto">
          <a:xfrm>
            <a:off x="3505200" y="2169925"/>
            <a:ext cx="1828800" cy="3048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6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硅模块组装底座（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11</a:t>
            </a:fld>
            <a:endParaRPr lang="en-US" sz="1800"/>
          </a:p>
        </p:txBody>
      </p:sp>
      <p:pic>
        <p:nvPicPr>
          <p:cNvPr id="5" name="Picture 4" descr="28]VJ$O72Y}]ST{6R47OE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750"/>
            <a:ext cx="9144000" cy="52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)MD%@~WHY$4V_`1$9GC@5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17" y="680024"/>
            <a:ext cx="5638800" cy="215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4419600" y="1163875"/>
            <a:ext cx="31242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886200" y="1697275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gap</a:t>
            </a:r>
          </a:p>
        </p:txBody>
      </p:sp>
    </p:spTree>
    <p:extLst>
      <p:ext uri="{BB962C8B-B14F-4D97-AF65-F5344CB8AC3E}">
        <p14:creationId xmlns:p14="http://schemas.microsoft.com/office/powerpoint/2010/main" val="324593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srgbClr val="00FF00"/>
                </a:solidFill>
              </a:rPr>
              <a:t>HGCal</a:t>
            </a:r>
            <a:r>
              <a:rPr lang="en-US" altLang="zh-CN" dirty="0" smtClean="0">
                <a:solidFill>
                  <a:srgbClr val="00FF00"/>
                </a:solidFill>
              </a:rPr>
              <a:t> Si </a:t>
            </a:r>
            <a:r>
              <a:rPr lang="en-US" altLang="zh-CN" dirty="0" err="1" smtClean="0">
                <a:solidFill>
                  <a:srgbClr val="00FF00"/>
                </a:solidFill>
              </a:rPr>
              <a:t>Modual</a:t>
            </a:r>
            <a:r>
              <a:rPr lang="en-US" altLang="zh-CN" dirty="0" smtClean="0">
                <a:solidFill>
                  <a:srgbClr val="00FF00"/>
                </a:solidFill>
              </a:rPr>
              <a:t> assembly </a:t>
            </a:r>
            <a:r>
              <a:rPr lang="en-US" altLang="zh-CN" dirty="0">
                <a:solidFill>
                  <a:srgbClr val="00FF00"/>
                </a:solidFill>
              </a:rPr>
              <a:t>system in </a:t>
            </a:r>
            <a:r>
              <a:rPr lang="en-US" altLang="zh-CN" dirty="0" smtClean="0">
                <a:solidFill>
                  <a:srgbClr val="00FF00"/>
                </a:solidFill>
              </a:rPr>
              <a:t>IHEP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12</a:t>
            </a:fld>
            <a:endParaRPr lang="en-US" sz="1800"/>
          </a:p>
        </p:txBody>
      </p:sp>
      <p:pic>
        <p:nvPicPr>
          <p:cNvPr id="5" name="Picture 2" descr="%N~AI$PTFK)E)VO[ZL4$4(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386"/>
            <a:ext cx="9102147" cy="590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65540" y="1663960"/>
            <a:ext cx="294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位于高能所硅实验室洁净间</a:t>
            </a:r>
            <a:endParaRPr lang="en-US" altLang="zh-CN" dirty="0" smtClean="0"/>
          </a:p>
          <a:p>
            <a:r>
              <a:rPr lang="zh-CN" altLang="en-US" dirty="0" smtClean="0"/>
              <a:t>感谢欧阳群，董静等的帮助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487" y="1848626"/>
            <a:ext cx="106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机器臂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816742" y="2057601"/>
            <a:ext cx="7717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868177" y="2981601"/>
            <a:ext cx="128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移动平台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r>
              <a:rPr lang="zh-CN" altLang="zh-CN" dirty="0" smtClean="0">
                <a:solidFill>
                  <a:srgbClr val="FF0000"/>
                </a:solidFill>
              </a:rPr>
              <a:t>+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zh-CN" altLang="en-US" dirty="0" smtClean="0">
                <a:solidFill>
                  <a:srgbClr val="FF0000"/>
                </a:solidFill>
              </a:rPr>
              <a:t>组装底座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881052" y="3190576"/>
            <a:ext cx="1583956" cy="7156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4334" y="4732643"/>
            <a:ext cx="12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真空系统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2871" y="2273631"/>
            <a:ext cx="126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喷胶系统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6213566" y="2642963"/>
            <a:ext cx="0" cy="9578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6213566" y="2642963"/>
            <a:ext cx="538926" cy="5476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2942157" y="2642963"/>
            <a:ext cx="3254662" cy="3386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48547" y="718250"/>
            <a:ext cx="8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王峰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2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7" name="Picture 5" descr="H44HT)6(3IF6Q)8~[YET1N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Oval 6"/>
          <p:cNvSpPr>
            <a:spLocks noChangeArrowheads="1"/>
          </p:cNvSpPr>
          <p:nvPr/>
        </p:nvSpPr>
        <p:spPr bwMode="auto">
          <a:xfrm>
            <a:off x="2057400" y="3048000"/>
            <a:ext cx="18288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Oval 7"/>
          <p:cNvSpPr>
            <a:spLocks noChangeArrowheads="1"/>
          </p:cNvSpPr>
          <p:nvPr/>
        </p:nvSpPr>
        <p:spPr bwMode="auto">
          <a:xfrm>
            <a:off x="1905000" y="1447800"/>
            <a:ext cx="1828800" cy="990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-28303" y="4078299"/>
            <a:ext cx="5029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Adjust this cylinder to fix the distance between the lid and the pedestal </a:t>
            </a:r>
          </a:p>
        </p:txBody>
      </p:sp>
      <p:pic>
        <p:nvPicPr>
          <p:cNvPr id="7" name="Picture 40" descr="OOGQ5TKZ@0S)LWE77QT5T5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09" y="3807452"/>
            <a:ext cx="3429091" cy="303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7717971" y="1952625"/>
            <a:ext cx="0" cy="18548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00529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EIRSS$6{FPFMSG}5%Q1U1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7WJ~3PL}~UHRX8RWDVR2X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A5R(7M6L08N[K8YG`RS2K}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4648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IONTY8SS6[BU%O9L(PN`N7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4495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152400" y="228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4800600" y="2286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152400" y="38862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4800600" y="3810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83335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_ZUZ$_6G$%U5@_DR9G7`H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6425"/>
            <a:ext cx="49149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225" name="Group 12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766817639"/>
              </p:ext>
            </p:extLst>
          </p:nvPr>
        </p:nvGraphicFramePr>
        <p:xfrm>
          <a:off x="5948455" y="1003750"/>
          <a:ext cx="2556469" cy="3379787"/>
        </p:xfrm>
        <a:graphic>
          <a:graphicData uri="http://schemas.openxmlformats.org/drawingml/2006/table">
            <a:tbl>
              <a:tblPr/>
              <a:tblGrid>
                <a:gridCol w="2556469"/>
              </a:tblGrid>
              <a:tr h="788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Thickness of glue in area </a:t>
                      </a:r>
                      <a:r>
                        <a:rPr kumimoji="0" lang="zh-CN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(</a:t>
                      </a:r>
                      <a:r>
                        <a:rPr kumimoji="0" lang="en-US" altLang="zh-CN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μm</a:t>
                      </a: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2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52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54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47</a:t>
                      </a:r>
                      <a:endParaRPr kumimoji="0" lang="en-US" altLang="zh-C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7222" name="Rectangle 118"/>
          <p:cNvSpPr>
            <a:spLocks noChangeArrowheads="1"/>
          </p:cNvSpPr>
          <p:nvPr/>
        </p:nvSpPr>
        <p:spPr bwMode="auto">
          <a:xfrm>
            <a:off x="0" y="5461111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 dirty="0"/>
              <a:t>Glue thickness equal to total thickness of Module subtract thickness of aluminum plate and </a:t>
            </a:r>
            <a:r>
              <a:rPr lang="en-US" altLang="zh-CN" sz="2800" b="1" dirty="0" err="1"/>
              <a:t>glexiglass</a:t>
            </a:r>
            <a:endParaRPr lang="en-US" altLang="zh-CN" sz="28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97441" y="22476"/>
            <a:ext cx="8458488" cy="66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7" tIns="45693" rIns="91387" bIns="45693" numCol="1" anchor="t" anchorCtr="0" compatLnSpc="1">
            <a:prstTxWarp prst="textNoShape">
              <a:avLst/>
            </a:prstTxWarp>
          </a:bodyPr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第一块空白模块测试结果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1106" y="1189551"/>
            <a:ext cx="123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Perfect area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6319" y="3447777"/>
            <a:ext cx="153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so perfect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2) </a:t>
            </a:r>
            <a:r>
              <a:rPr lang="zh-CN" altLang="en-US" dirty="0" smtClean="0"/>
              <a:t>高粒度量能器实验束测试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2351"/>
            <a:ext cx="9144000" cy="5885891"/>
          </a:xfrm>
        </p:spPr>
        <p:txBody>
          <a:bodyPr/>
          <a:lstStyle/>
          <a:p>
            <a:r>
              <a:rPr lang="zh-CN" altLang="en-US" dirty="0" smtClean="0"/>
              <a:t>费米实验室实验束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质子束：</a:t>
            </a:r>
            <a:r>
              <a:rPr lang="en-US" altLang="zh-CN" dirty="0" smtClean="0"/>
              <a:t>   120GeV</a:t>
            </a:r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电子束：</a:t>
            </a:r>
            <a:r>
              <a:rPr lang="en-US" altLang="zh-CN" dirty="0" smtClean="0">
                <a:solidFill>
                  <a:schemeClr val="tx1"/>
                </a:solidFill>
              </a:rPr>
              <a:t>   32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>
              <a:solidFill>
                <a:schemeClr val="tx1"/>
              </a:solidFill>
            </a:endParaRP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Muon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 32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Pion 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  32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dirty="0" smtClean="0"/>
              <a:t>CERN</a:t>
            </a:r>
            <a:r>
              <a:rPr lang="zh-CN" altLang="en-US" dirty="0" smtClean="0"/>
              <a:t>实验束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质子束：</a:t>
            </a:r>
            <a:r>
              <a:rPr lang="en-US" altLang="zh-CN" dirty="0" smtClean="0"/>
              <a:t> 400 </a:t>
            </a:r>
            <a:r>
              <a:rPr lang="en-US" altLang="zh-CN" dirty="0" err="1" smtClean="0"/>
              <a:t>GeV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chemeClr val="tx1"/>
                </a:solidFill>
              </a:rPr>
              <a:t>电子束：</a:t>
            </a:r>
            <a:r>
              <a:rPr lang="en-US" altLang="zh-CN" dirty="0" smtClean="0">
                <a:solidFill>
                  <a:schemeClr val="tx1"/>
                </a:solidFill>
              </a:rPr>
              <a:t> 250 </a:t>
            </a:r>
            <a:r>
              <a:rPr lang="en-US" altLang="zh-CN" dirty="0" err="1" smtClean="0">
                <a:solidFill>
                  <a:schemeClr val="tx1"/>
                </a:solidFill>
              </a:rPr>
              <a:t>GeV</a:t>
            </a:r>
            <a:endParaRPr lang="en-US" altLang="zh-CN" dirty="0" smtClean="0">
              <a:solidFill>
                <a:schemeClr val="tx1"/>
              </a:solidFill>
            </a:endParaRPr>
          </a:p>
          <a:p>
            <a:pPr lvl="1"/>
            <a:r>
              <a:rPr lang="en-US" altLang="zh-CN" dirty="0" smtClean="0">
                <a:solidFill>
                  <a:schemeClr val="tx1"/>
                </a:solidFill>
              </a:rPr>
              <a:t>Pion 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 125GeV</a:t>
            </a:r>
          </a:p>
          <a:p>
            <a:pPr lvl="1"/>
            <a:r>
              <a:rPr lang="en-US" altLang="zh-CN" dirty="0" err="1" smtClean="0">
                <a:solidFill>
                  <a:schemeClr val="tx1"/>
                </a:solidFill>
              </a:rPr>
              <a:t>Muon</a:t>
            </a:r>
            <a:r>
              <a:rPr lang="en-US" altLang="zh-CN" dirty="0" smtClean="0">
                <a:solidFill>
                  <a:schemeClr val="tx1"/>
                </a:solidFill>
              </a:rPr>
              <a:t> </a:t>
            </a:r>
            <a:r>
              <a:rPr lang="zh-CN" altLang="en-US" dirty="0" smtClean="0">
                <a:solidFill>
                  <a:schemeClr val="tx1"/>
                </a:solidFill>
              </a:rPr>
              <a:t>束：</a:t>
            </a:r>
            <a:r>
              <a:rPr lang="en-US" altLang="zh-CN" dirty="0" smtClean="0">
                <a:solidFill>
                  <a:schemeClr val="tx1"/>
                </a:solidFill>
              </a:rPr>
              <a:t>125GeV</a:t>
            </a:r>
          </a:p>
          <a:p>
            <a:pPr lvl="1"/>
            <a:endParaRPr lang="en-US" altLang="zh-CN" dirty="0" smtClean="0"/>
          </a:p>
          <a:p>
            <a:r>
              <a:rPr lang="zh-CN" altLang="en-US" dirty="0"/>
              <a:t>高能所</a:t>
            </a:r>
            <a:r>
              <a:rPr lang="zh-CN" altLang="en-US" dirty="0" smtClean="0"/>
              <a:t>参与（李秉桓，</a:t>
            </a:r>
            <a:r>
              <a:rPr lang="en-US" altLang="zh-CN" dirty="0" smtClean="0"/>
              <a:t>Francesco Romeo</a:t>
            </a:r>
            <a:r>
              <a:rPr lang="zh-CN" altLang="en-US" dirty="0" smtClean="0"/>
              <a:t>，王峰，张华桥）</a:t>
            </a:r>
            <a:endParaRPr lang="en-US" altLang="zh-CN" dirty="0" smtClean="0"/>
          </a:p>
          <a:p>
            <a:pPr lvl="1"/>
            <a:r>
              <a:rPr lang="zh-CN" altLang="zh-CN" dirty="0" smtClean="0"/>
              <a:t>2</a:t>
            </a:r>
            <a:r>
              <a:rPr lang="en-US" altLang="zh-CN" dirty="0" smtClean="0"/>
              <a:t>016/03  </a:t>
            </a:r>
            <a:r>
              <a:rPr lang="zh-CN" altLang="en-US" dirty="0" smtClean="0"/>
              <a:t>首个</a:t>
            </a:r>
            <a:r>
              <a:rPr lang="en-US" altLang="zh-CN" dirty="0" smtClean="0"/>
              <a:t>HGC</a:t>
            </a:r>
            <a:r>
              <a:rPr lang="zh-CN" altLang="en-US" dirty="0" smtClean="0"/>
              <a:t>模块在费米实验束测试：</a:t>
            </a:r>
            <a:r>
              <a:rPr lang="en-US" altLang="zh-CN" dirty="0" smtClean="0"/>
              <a:t>  </a:t>
            </a:r>
          </a:p>
          <a:p>
            <a:pPr lvl="1"/>
            <a:r>
              <a:rPr lang="zh-CN" altLang="zh-CN" dirty="0" smtClean="0"/>
              <a:t>2</a:t>
            </a:r>
            <a:r>
              <a:rPr lang="en-US" altLang="zh-CN" dirty="0" smtClean="0"/>
              <a:t>016/6-</a:t>
            </a:r>
            <a:r>
              <a:rPr lang="zh-CN" altLang="en-US" dirty="0" smtClean="0"/>
              <a:t>：</a:t>
            </a:r>
            <a:r>
              <a:rPr lang="en-US" altLang="zh-CN" dirty="0" smtClean="0"/>
              <a:t> CERN</a:t>
            </a:r>
            <a:r>
              <a:rPr lang="zh-CN" altLang="en-US" dirty="0" smtClean="0"/>
              <a:t>实验束的费米测试</a:t>
            </a:r>
            <a:endParaRPr lang="en-US" altLang="zh-CN" dirty="0" smtClean="0"/>
          </a:p>
          <a:p>
            <a:pPr lvl="1"/>
            <a:r>
              <a:rPr lang="zh-CN" altLang="zh-CN" dirty="0" smtClean="0">
                <a:solidFill>
                  <a:srgbClr val="008000"/>
                </a:solidFill>
              </a:rPr>
              <a:t>2</a:t>
            </a:r>
            <a:r>
              <a:rPr lang="en-US" altLang="zh-CN" dirty="0" smtClean="0">
                <a:solidFill>
                  <a:srgbClr val="008000"/>
                </a:solidFill>
              </a:rPr>
              <a:t>017</a:t>
            </a:r>
            <a:r>
              <a:rPr lang="zh-CN" altLang="en-US" dirty="0" smtClean="0">
                <a:solidFill>
                  <a:srgbClr val="008000"/>
                </a:solidFill>
              </a:rPr>
              <a:t>年：</a:t>
            </a:r>
            <a:r>
              <a:rPr lang="en-US" altLang="zh-CN" dirty="0" smtClean="0">
                <a:solidFill>
                  <a:srgbClr val="008000"/>
                </a:solidFill>
              </a:rPr>
              <a:t> </a:t>
            </a:r>
            <a:r>
              <a:rPr lang="zh-CN" altLang="en-US" dirty="0" smtClean="0">
                <a:solidFill>
                  <a:srgbClr val="008000"/>
                </a:solidFill>
              </a:rPr>
              <a:t>更多的实验束</a:t>
            </a:r>
            <a:endParaRPr lang="en-US" altLang="zh-TW" dirty="0" smtClean="0">
              <a:solidFill>
                <a:srgbClr val="00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16</a:t>
            </a:fld>
            <a:endParaRPr lang="en-US" sz="1800"/>
          </a:p>
        </p:txBody>
      </p:sp>
      <p:pic>
        <p:nvPicPr>
          <p:cNvPr id="7" name="Picture 6" descr="CaliceCh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1" y="663949"/>
            <a:ext cx="3555457" cy="2119784"/>
          </a:xfrm>
          <a:prstGeom prst="rect">
            <a:avLst/>
          </a:prstGeom>
        </p:spPr>
      </p:pic>
      <p:pic>
        <p:nvPicPr>
          <p:cNvPr id="8" name="Picture 7" descr="Screen Shot 2016-12-16 at 17.0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81" y="2847210"/>
            <a:ext cx="4098200" cy="21738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6400" y="841473"/>
            <a:ext cx="208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费米实验束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98859" y="2877216"/>
            <a:ext cx="208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CERN</a:t>
            </a:r>
            <a:r>
              <a:rPr lang="zh-CN" altLang="en-US" dirty="0" smtClean="0"/>
              <a:t>实验束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12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22" y="823669"/>
            <a:ext cx="4152895" cy="55342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824" y="851363"/>
            <a:ext cx="4132128" cy="550655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6544156" y="4613034"/>
            <a:ext cx="155505" cy="85522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177066" y="5040646"/>
            <a:ext cx="346782" cy="855225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84634" y="4914261"/>
            <a:ext cx="145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467" y="4855980"/>
            <a:ext cx="1451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Beam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1363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费米实验室实验束测试</a:t>
            </a:r>
            <a:r>
              <a:rPr lang="en-US" altLang="zh-CN" dirty="0" smtClean="0"/>
              <a:t> 2016.3-7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90821" y="4855980"/>
            <a:ext cx="143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W plates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7717" y="5650035"/>
            <a:ext cx="2286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Copper cooling plate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0866" y="3385822"/>
            <a:ext cx="1432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Module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46646" y="3757809"/>
            <a:ext cx="453015" cy="3625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7550835" y="4371398"/>
            <a:ext cx="0" cy="1278637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03334" y="1514974"/>
            <a:ext cx="1432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ZED Board Readout</a:t>
            </a:r>
          </a:p>
        </p:txBody>
      </p:sp>
      <p:cxnSp>
        <p:nvCxnSpPr>
          <p:cNvPr id="18" name="Straight Arrow Connector 17"/>
          <p:cNvCxnSpPr>
            <a:endCxn id="17" idx="2"/>
          </p:cNvCxnSpPr>
          <p:nvPr/>
        </p:nvCxnSpPr>
        <p:spPr>
          <a:xfrm flipV="1">
            <a:off x="1048404" y="2222860"/>
            <a:ext cx="171093" cy="435423"/>
          </a:xfrm>
          <a:prstGeom prst="straightConnector1">
            <a:avLst/>
          </a:prstGeom>
          <a:ln w="38100" cmpd="sng">
            <a:solidFill>
              <a:srgbClr val="FFFF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17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07735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费米实验束测试结果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18</a:t>
            </a:fld>
            <a:endParaRPr lang="en-US" sz="1800"/>
          </a:p>
        </p:txBody>
      </p:sp>
      <p:pic>
        <p:nvPicPr>
          <p:cNvPr id="4" name="Content Placeholder 3" descr="fittedMipCH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b="-644"/>
          <a:stretch/>
        </p:blipFill>
        <p:spPr>
          <a:xfrm>
            <a:off x="0" y="688119"/>
            <a:ext cx="4351900" cy="2936793"/>
          </a:xfrm>
          <a:prstGeom prst="rect">
            <a:avLst/>
          </a:prstGeom>
        </p:spPr>
      </p:pic>
      <p:pic>
        <p:nvPicPr>
          <p:cNvPr id="5" name="Picture 4" descr="protonMi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7838"/>
          <a:stretch/>
        </p:blipFill>
        <p:spPr>
          <a:xfrm>
            <a:off x="4511846" y="688119"/>
            <a:ext cx="4617212" cy="2936793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"/>
          <a:stretch/>
        </p:blipFill>
        <p:spPr>
          <a:xfrm>
            <a:off x="0" y="3576687"/>
            <a:ext cx="4351900" cy="293333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99447" y="3694582"/>
            <a:ext cx="4223489" cy="2661769"/>
          </a:xfrm>
          <a:prstGeom prst="rect">
            <a:avLst/>
          </a:prstGeom>
        </p:spPr>
        <p:txBody>
          <a:bodyPr/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 smtClean="0"/>
              <a:t>参与从模块组装到实验束数据获取，分析的全过程</a:t>
            </a:r>
            <a:endParaRPr lang="en-US" altLang="zh-CN" dirty="0" smtClean="0"/>
          </a:p>
          <a:p>
            <a:r>
              <a:rPr lang="zh-CN" altLang="en-US" dirty="0" smtClean="0"/>
              <a:t>获得了首个</a:t>
            </a:r>
            <a:r>
              <a:rPr lang="en-US" altLang="zh-CN" dirty="0" smtClean="0"/>
              <a:t>MIP</a:t>
            </a:r>
            <a:r>
              <a:rPr lang="zh-CN" altLang="en-US" dirty="0" smtClean="0"/>
              <a:t>信号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立马在</a:t>
            </a:r>
            <a:r>
              <a:rPr lang="en-US" altLang="zh-CN" dirty="0" smtClean="0"/>
              <a:t>Calor2016</a:t>
            </a:r>
            <a:r>
              <a:rPr lang="zh-CN" altLang="en-US" dirty="0" smtClean="0"/>
              <a:t>上展示</a:t>
            </a:r>
            <a:endParaRPr lang="en-US" altLang="zh-CN" dirty="0" smtClean="0"/>
          </a:p>
          <a:p>
            <a:r>
              <a:rPr lang="en-US" altLang="zh-CN" dirty="0" smtClean="0"/>
              <a:t>MIP hit</a:t>
            </a:r>
            <a:r>
              <a:rPr lang="zh-CN" altLang="en-US" dirty="0" smtClean="0"/>
              <a:t>，电子簇射显示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6723" y="841473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41477" y="779681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512" y="3724587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4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CERN</a:t>
            </a:r>
            <a:r>
              <a:rPr lang="zh-CN" altLang="en-US" dirty="0" smtClean="0"/>
              <a:t>实验束测试</a:t>
            </a:r>
            <a:endParaRPr lang="en-US" dirty="0"/>
          </a:p>
        </p:txBody>
      </p:sp>
      <p:pic>
        <p:nvPicPr>
          <p:cNvPr id="5" name="Content Placeholder 4" descr="Screen Shot 2016-12-15 at 16.04.13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" b="241"/>
          <a:stretch/>
        </p:blipFill>
        <p:spPr>
          <a:xfrm>
            <a:off x="0" y="663948"/>
            <a:ext cx="4873136" cy="45378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19</a:t>
            </a:fld>
            <a:endParaRPr lang="en-US" sz="1800"/>
          </a:p>
        </p:txBody>
      </p:sp>
      <p:pic>
        <p:nvPicPr>
          <p:cNvPr id="6" name="Picture 5" descr="Screen Shot 2016-12-16 at 15.12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045" y="663949"/>
            <a:ext cx="3846333" cy="243852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5229808"/>
            <a:ext cx="8955091" cy="1031471"/>
          </a:xfrm>
          <a:prstGeom prst="rect">
            <a:avLst/>
          </a:prstGeom>
        </p:spPr>
        <p:txBody>
          <a:bodyPr/>
          <a:lstStyle>
            <a:lvl1pPr marL="340485" indent="-34048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400">
                <a:solidFill>
                  <a:schemeClr val="accent2"/>
                </a:solidFill>
                <a:latin typeface="+mn-lt"/>
                <a:ea typeface="+mn-ea"/>
                <a:cs typeface="ＭＳ Ｐゴシック" charset="0"/>
              </a:defRPr>
            </a:lvl1pPr>
            <a:lvl2pPr marL="740804" indent="-2835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85000"/>
              <a:buFont typeface="Wingdings" charset="0"/>
              <a:buChar char="§"/>
              <a:defRPr sz="2000">
                <a:solidFill>
                  <a:srgbClr val="FF0000"/>
                </a:solidFill>
                <a:latin typeface="+mn-lt"/>
                <a:ea typeface="+mn-ea"/>
              </a:defRPr>
            </a:lvl2pPr>
            <a:lvl3pPr marL="1141123" indent="-22651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5000"/>
              <a:buFont typeface="Arial" charset="0"/>
              <a:buChar char="–"/>
              <a:defRPr sz="2000">
                <a:solidFill>
                  <a:srgbClr val="009900"/>
                </a:solidFill>
                <a:latin typeface="+mn-lt"/>
                <a:ea typeface="+mn-ea"/>
              </a:defRPr>
            </a:lvl3pPr>
            <a:lvl4pPr marL="1597002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4306" indent="-226515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3130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0064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6996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3927" indent="-228465" algn="l" rtl="0" fontAlgn="base">
              <a:spcBef>
                <a:spcPct val="20000"/>
              </a:spcBef>
              <a:spcAft>
                <a:spcPct val="0"/>
              </a:spcAft>
              <a:buSzPct val="8500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en-US" dirty="0" smtClean="0"/>
              <a:t>参与实验束设备组装，束流取数值班，监视系统，数据分析等</a:t>
            </a:r>
            <a:endParaRPr lang="en-US" altLang="zh-CN" dirty="0" smtClean="0"/>
          </a:p>
          <a:p>
            <a:r>
              <a:rPr lang="zh-CN" altLang="en-US" dirty="0" smtClean="0"/>
              <a:t>负责长期跟踪，检查</a:t>
            </a:r>
            <a:r>
              <a:rPr lang="en-US" altLang="zh-CN" dirty="0" smtClean="0"/>
              <a:t>MIP</a:t>
            </a:r>
            <a:r>
              <a:rPr lang="zh-CN" altLang="en-US" dirty="0" smtClean="0"/>
              <a:t>信号，电子簇射的</a:t>
            </a:r>
            <a:r>
              <a:rPr lang="en-US" altLang="zh-CN" dirty="0" smtClean="0"/>
              <a:t>clustering</a:t>
            </a:r>
            <a:r>
              <a:rPr lang="zh-CN" altLang="en-US" dirty="0" smtClean="0"/>
              <a:t>研究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～每周在</a:t>
            </a:r>
            <a:r>
              <a:rPr lang="en-US" altLang="zh-CN" dirty="0" smtClean="0"/>
              <a:t>CERN</a:t>
            </a:r>
            <a:r>
              <a:rPr lang="zh-CN" altLang="en-US" dirty="0" smtClean="0"/>
              <a:t>的实验束组会上报告</a:t>
            </a:r>
            <a:endParaRPr lang="en-US" dirty="0"/>
          </a:p>
        </p:txBody>
      </p:sp>
      <p:pic>
        <p:nvPicPr>
          <p:cNvPr id="8" name="Picture 7" descr="Screen Shot 2016-12-16 at 15.38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7" y="3091834"/>
            <a:ext cx="3651920" cy="2245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1867" y="3472987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90112" y="1024474"/>
            <a:ext cx="12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89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4"/>
            <a:ext cx="8229600" cy="660694"/>
          </a:xfrm>
        </p:spPr>
        <p:txBody>
          <a:bodyPr>
            <a:normAutofit/>
          </a:bodyPr>
          <a:lstStyle/>
          <a:p>
            <a:r>
              <a:rPr lang="zh-CN" altLang="en-US" dirty="0" smtClean="0"/>
              <a:t>国际／国内</a:t>
            </a:r>
            <a:r>
              <a:rPr lang="en-US" altLang="zh-CN" dirty="0" smtClean="0"/>
              <a:t> </a:t>
            </a:r>
            <a:r>
              <a:rPr lang="zh-CN" altLang="en-US" dirty="0" smtClean="0"/>
              <a:t>硅＋钨量能器方案现状</a:t>
            </a:r>
            <a:endParaRPr lang="en-US" dirty="0"/>
          </a:p>
        </p:txBody>
      </p:sp>
      <p:pic>
        <p:nvPicPr>
          <p:cNvPr id="10" name="Picture 9" descr="Screen Shot 2016-01-27 at 16.14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83" y="1088285"/>
            <a:ext cx="2572010" cy="14169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58" y="2271295"/>
            <a:ext cx="3454130" cy="3136317"/>
          </a:xfrm>
          <a:prstGeom prst="rect">
            <a:avLst/>
          </a:prstGeom>
        </p:spPr>
      </p:pic>
      <p:pic>
        <p:nvPicPr>
          <p:cNvPr id="14" name="Picture 13" descr="Screen Shot 2013-03-24 at 1.30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04" y="2064981"/>
            <a:ext cx="1078579" cy="1082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1847" y="1114780"/>
            <a:ext cx="1350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类似的技术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0800000">
            <a:off x="3961847" y="1904983"/>
            <a:ext cx="1350748" cy="366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36129" y="730145"/>
            <a:ext cx="3566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France/</a:t>
            </a:r>
            <a:r>
              <a:rPr lang="en-US" altLang="zh-CN" b="1" dirty="0">
                <a:solidFill>
                  <a:srgbClr val="0000FF"/>
                </a:solidFill>
              </a:rPr>
              <a:t>P</a:t>
            </a:r>
            <a:r>
              <a:rPr lang="en-US" altLang="zh-CN" b="1" dirty="0" smtClean="0">
                <a:solidFill>
                  <a:srgbClr val="0000FF"/>
                </a:solidFill>
              </a:rPr>
              <a:t>rague/Japan/England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983" y="2560976"/>
            <a:ext cx="3400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做了大量的研发，</a:t>
            </a:r>
            <a:endParaRPr lang="en-US" altLang="zh-CN" dirty="0" smtClean="0"/>
          </a:p>
          <a:p>
            <a:r>
              <a:rPr lang="en-US" altLang="zh-CN" dirty="0"/>
              <a:t>	</a:t>
            </a:r>
            <a:r>
              <a:rPr lang="zh-CN" altLang="en-US" dirty="0" smtClean="0"/>
              <a:t>还没有最终决定是否建造</a:t>
            </a:r>
            <a:endParaRPr lang="en-US" altLang="zh-CN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57200" y="1306190"/>
            <a:ext cx="3150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CMS  HGC</a:t>
            </a:r>
          </a:p>
          <a:p>
            <a:r>
              <a:rPr lang="zh-CN" altLang="en-US" dirty="0" smtClean="0"/>
              <a:t>已经确定在</a:t>
            </a:r>
            <a:r>
              <a:rPr lang="en-US" altLang="zh-CN" dirty="0" smtClean="0"/>
              <a:t>2015-2023</a:t>
            </a:r>
            <a:r>
              <a:rPr lang="zh-CN" altLang="en-US" dirty="0" smtClean="0"/>
              <a:t>年建造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9649" y="5560624"/>
            <a:ext cx="62188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</a:rPr>
              <a:t>优点：</a:t>
            </a:r>
            <a:r>
              <a:rPr lang="zh-CN" altLang="en-US" sz="2400" b="1" dirty="0" smtClean="0"/>
              <a:t>可以达到</a:t>
            </a:r>
            <a:r>
              <a:rPr lang="en-US" altLang="zh-CN" sz="2400" b="1" dirty="0" smtClean="0"/>
              <a:t>1</a:t>
            </a:r>
            <a:r>
              <a:rPr lang="zh-CN" altLang="en-US" sz="2400" b="1" dirty="0" smtClean="0"/>
              <a:t>立方厘米一个探测读出</a:t>
            </a:r>
            <a:endParaRPr lang="en-US" altLang="zh-CN" sz="2400" b="1" dirty="0" smtClean="0"/>
          </a:p>
          <a:p>
            <a:r>
              <a:rPr lang="zh-CN" altLang="en-US" sz="2400" b="1" dirty="0" smtClean="0">
                <a:solidFill>
                  <a:srgbClr val="0000FF"/>
                </a:solidFill>
              </a:rPr>
              <a:t>很好的能量，位置，时间分辨率：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5D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量能器</a:t>
            </a: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</a:t>
            </a:fld>
            <a:endParaRPr lang="en-US" sz="1800"/>
          </a:p>
        </p:txBody>
      </p:sp>
      <p:sp>
        <p:nvSpPr>
          <p:cNvPr id="19" name="Right Arrow 18"/>
          <p:cNvSpPr/>
          <p:nvPr/>
        </p:nvSpPr>
        <p:spPr>
          <a:xfrm>
            <a:off x="3961847" y="4323959"/>
            <a:ext cx="1350748" cy="366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92830" y="4228606"/>
            <a:ext cx="2831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未来国内外高能物理实验量能器方案的发展方向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7090" y="268566"/>
            <a:ext cx="1603288" cy="36933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国内几乎空白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98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经费使用情况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Phase II </a:t>
            </a:r>
            <a:r>
              <a:rPr lang="zh-CN" altLang="en-US" dirty="0" smtClean="0"/>
              <a:t>经费还没有到我手中</a:t>
            </a:r>
            <a:endParaRPr lang="en-US" altLang="zh-CN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zh-CN" altLang="en-US" dirty="0" smtClean="0"/>
              <a:t>目前使用</a:t>
            </a:r>
            <a:r>
              <a:rPr lang="en-US" altLang="zh-CN" dirty="0" smtClean="0"/>
              <a:t>phase I</a:t>
            </a:r>
            <a:r>
              <a:rPr lang="zh-CN" altLang="en-US" dirty="0" smtClean="0"/>
              <a:t>的经费</a:t>
            </a:r>
            <a:r>
              <a:rPr lang="en-US" altLang="zh-CN" dirty="0" smtClean="0"/>
              <a:t>(</a:t>
            </a:r>
            <a:r>
              <a:rPr lang="zh-CN" altLang="en-US" dirty="0" smtClean="0"/>
              <a:t>课题上到位</a:t>
            </a:r>
            <a:r>
              <a:rPr lang="en-US" altLang="zh-CN" dirty="0" smtClean="0"/>
              <a:t>28</a:t>
            </a:r>
            <a:r>
              <a:rPr lang="zh-CN" altLang="en-US" dirty="0" smtClean="0"/>
              <a:t>万，目前仅余</a:t>
            </a:r>
            <a:r>
              <a:rPr lang="en-US" altLang="zh-CN" dirty="0" smtClean="0"/>
              <a:t>4</a:t>
            </a:r>
            <a:r>
              <a:rPr lang="zh-CN" altLang="en-US" dirty="0" smtClean="0"/>
              <a:t>万）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博士后工资：</a:t>
            </a:r>
            <a:r>
              <a:rPr lang="en-US" altLang="zh-CN" dirty="0" smtClean="0"/>
              <a:t> </a:t>
            </a:r>
            <a:r>
              <a:rPr lang="zh-CN" altLang="en-US" dirty="0" smtClean="0"/>
              <a:t>～</a:t>
            </a:r>
            <a:r>
              <a:rPr lang="zh-CN" altLang="zh-CN" dirty="0" smtClean="0"/>
              <a:t>6</a:t>
            </a:r>
            <a:r>
              <a:rPr lang="zh-CN" altLang="zh-CN" dirty="0"/>
              <a:t>6</a:t>
            </a:r>
            <a:r>
              <a:rPr lang="en-US" altLang="zh-CN" dirty="0" smtClean="0"/>
              <a:t>00 </a:t>
            </a:r>
            <a:r>
              <a:rPr lang="zh-CN" altLang="en-US" dirty="0" smtClean="0"/>
              <a:t>*</a:t>
            </a:r>
            <a:r>
              <a:rPr lang="en-US" altLang="zh-CN" dirty="0" smtClean="0"/>
              <a:t> 12 = </a:t>
            </a:r>
            <a:r>
              <a:rPr lang="zh-CN" altLang="en-US" dirty="0" smtClean="0"/>
              <a:t>～</a:t>
            </a:r>
            <a:r>
              <a:rPr lang="en-US" altLang="zh-CN" dirty="0" smtClean="0"/>
              <a:t>80000</a:t>
            </a:r>
          </a:p>
          <a:p>
            <a:pPr lvl="1"/>
            <a:r>
              <a:rPr lang="zh-CN" altLang="en-US" dirty="0" smtClean="0"/>
              <a:t>李秉桓常驻</a:t>
            </a:r>
            <a:r>
              <a:rPr lang="en-US" altLang="zh-CN" dirty="0" smtClean="0"/>
              <a:t>CERN</a:t>
            </a:r>
            <a:r>
              <a:rPr lang="zh-CN" altLang="en-US" dirty="0" smtClean="0"/>
              <a:t>半年：</a:t>
            </a:r>
            <a:r>
              <a:rPr lang="en-US" altLang="zh-CN" dirty="0" smtClean="0"/>
              <a:t> </a:t>
            </a:r>
            <a:r>
              <a:rPr lang="zh-CN" altLang="en-US" dirty="0" smtClean="0"/>
              <a:t>～</a:t>
            </a:r>
            <a:r>
              <a:rPr lang="en-US" altLang="zh-CN" dirty="0" smtClean="0"/>
              <a:t>12000 </a:t>
            </a:r>
            <a:r>
              <a:rPr lang="zh-CN" altLang="en-US" dirty="0" smtClean="0"/>
              <a:t>*</a:t>
            </a:r>
            <a:r>
              <a:rPr lang="en-US" altLang="zh-CN" dirty="0" smtClean="0"/>
              <a:t> 6 = </a:t>
            </a:r>
            <a:r>
              <a:rPr lang="zh-CN" altLang="en-US" dirty="0" smtClean="0"/>
              <a:t>～</a:t>
            </a:r>
            <a:r>
              <a:rPr lang="en-US" altLang="zh-CN" dirty="0" smtClean="0"/>
              <a:t>72000</a:t>
            </a:r>
          </a:p>
          <a:p>
            <a:pPr lvl="1"/>
            <a:r>
              <a:rPr lang="zh-CN" altLang="en-US" dirty="0" smtClean="0"/>
              <a:t>欧洲核子中心，费米实验室实验束值班，访问</a:t>
            </a:r>
            <a:r>
              <a:rPr lang="en-US" altLang="zh-CN" dirty="0" smtClean="0"/>
              <a:t>UCSB</a:t>
            </a:r>
            <a:r>
              <a:rPr lang="zh-CN" altLang="en-US" dirty="0" smtClean="0"/>
              <a:t>～</a:t>
            </a:r>
            <a:r>
              <a:rPr lang="zh-CN" altLang="zh-CN" dirty="0"/>
              <a:t>6</a:t>
            </a:r>
            <a:r>
              <a:rPr lang="zh-CN" altLang="en-US" dirty="0" smtClean="0"/>
              <a:t>万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洁净间改装，硅模块组装仪器购买，改装～</a:t>
            </a:r>
            <a:r>
              <a:rPr lang="zh-CN" altLang="zh-CN" dirty="0" smtClean="0"/>
              <a:t>4</a:t>
            </a:r>
            <a:r>
              <a:rPr lang="zh-CN" altLang="en-US" dirty="0" smtClean="0"/>
              <a:t>万</a:t>
            </a:r>
            <a:endParaRPr lang="en-US" altLang="zh-CN" dirty="0" smtClean="0"/>
          </a:p>
          <a:p>
            <a:pPr lvl="1"/>
            <a:endParaRPr lang="en-US" dirty="0"/>
          </a:p>
          <a:p>
            <a:r>
              <a:rPr lang="zh-CN" altLang="en-US" dirty="0" smtClean="0"/>
              <a:t>张华桥，廖红波，王征，王峰，李秉桓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20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972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76074"/>
            <a:ext cx="7772400" cy="1362075"/>
          </a:xfrm>
        </p:spPr>
        <p:txBody>
          <a:bodyPr/>
          <a:lstStyle/>
          <a:p>
            <a:pPr algn="ctr"/>
            <a:r>
              <a:rPr lang="en-US" altLang="zh-CN" sz="5400" dirty="0" smtClean="0">
                <a:solidFill>
                  <a:srgbClr val="FF0000"/>
                </a:solidFill>
              </a:rPr>
              <a:t>BACKUP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42F04E-BD2F-9445-9855-9374703E389D}" type="slidenum">
              <a:rPr lang="en-US" smtClean="0"/>
              <a:pPr>
                <a:defRPr/>
              </a:pPr>
              <a:t>21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7531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GC1MeVneqFlu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8782" y="949140"/>
            <a:ext cx="3855218" cy="3271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67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端盖量能器</a:t>
            </a:r>
            <a:r>
              <a:rPr lang="en-US" altLang="zh-CN" dirty="0" err="1" smtClean="0"/>
              <a:t>phaseII</a:t>
            </a:r>
            <a:r>
              <a:rPr lang="zh-CN" altLang="en-US" dirty="0" smtClean="0"/>
              <a:t>升级的原因：辐射损伤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142" y="4370176"/>
            <a:ext cx="8469086" cy="164187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smtClean="0"/>
              <a:t>2015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月：</a:t>
            </a:r>
            <a:r>
              <a:rPr lang="en-US" altLang="zh-CN" dirty="0" smtClean="0"/>
              <a:t> </a:t>
            </a:r>
          </a:p>
          <a:p>
            <a:pPr lvl="1"/>
            <a:r>
              <a:rPr lang="en-US" altLang="zh-CN" dirty="0" smtClean="0">
                <a:solidFill>
                  <a:srgbClr val="FF0000"/>
                </a:solidFill>
              </a:rPr>
              <a:t>CMS </a:t>
            </a:r>
            <a:r>
              <a:rPr lang="zh-CN" altLang="en-US" dirty="0" smtClean="0">
                <a:solidFill>
                  <a:srgbClr val="FF0000"/>
                </a:solidFill>
              </a:rPr>
              <a:t>确定</a:t>
            </a:r>
            <a:r>
              <a:rPr lang="en-US" altLang="zh-CN" dirty="0" smtClean="0">
                <a:solidFill>
                  <a:srgbClr val="FF0000"/>
                </a:solidFill>
              </a:rPr>
              <a:t>HGC</a:t>
            </a:r>
            <a:r>
              <a:rPr lang="zh-CN" altLang="en-US" dirty="0" smtClean="0">
                <a:solidFill>
                  <a:srgbClr val="FF0000"/>
                </a:solidFill>
              </a:rPr>
              <a:t>（即</a:t>
            </a:r>
            <a:r>
              <a:rPr lang="zh-CN" altLang="en-US" dirty="0" smtClean="0">
                <a:solidFill>
                  <a:srgbClr val="0000FF"/>
                </a:solidFill>
              </a:rPr>
              <a:t>硅＋钨</a:t>
            </a:r>
            <a:r>
              <a:rPr lang="zh-CN" altLang="en-US" dirty="0" smtClean="0">
                <a:solidFill>
                  <a:srgbClr val="FF0000"/>
                </a:solidFill>
              </a:rPr>
              <a:t>方案）为</a:t>
            </a:r>
            <a:r>
              <a:rPr lang="en-US" altLang="zh-CN" dirty="0" err="1" smtClean="0">
                <a:solidFill>
                  <a:srgbClr val="FF0000"/>
                </a:solidFill>
              </a:rPr>
              <a:t>PhaseII</a:t>
            </a:r>
            <a:r>
              <a:rPr lang="zh-CN" altLang="en-US" dirty="0" smtClean="0">
                <a:solidFill>
                  <a:srgbClr val="FF0000"/>
                </a:solidFill>
              </a:rPr>
              <a:t>端盖量能器升级方案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CMS </a:t>
            </a:r>
            <a:r>
              <a:rPr lang="zh-CN" altLang="en-US" dirty="0" smtClean="0"/>
              <a:t>合作组发言人</a:t>
            </a:r>
            <a:r>
              <a:rPr lang="en-US" dirty="0" err="1" smtClean="0"/>
              <a:t>Tizianno</a:t>
            </a:r>
            <a:r>
              <a:rPr lang="en-US" dirty="0" smtClean="0"/>
              <a:t> </a:t>
            </a:r>
            <a:r>
              <a:rPr lang="en-US" dirty="0" err="1" smtClean="0"/>
              <a:t>Camporesi</a:t>
            </a:r>
            <a:r>
              <a:rPr lang="en-US" dirty="0" smtClean="0"/>
              <a:t>: </a:t>
            </a:r>
          </a:p>
          <a:p>
            <a:pPr lvl="1"/>
            <a:r>
              <a:rPr lang="zh-CN" altLang="en-US" dirty="0" smtClean="0"/>
              <a:t>我们今天需要更换端盖量能器，就是因为我们低估了辐射对探测器灵敏物质的损伤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88782" y="4007705"/>
            <a:ext cx="3855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Calibri"/>
                <a:ea typeface="宋体"/>
              </a:rPr>
              <a:t>10</a:t>
            </a:r>
            <a:r>
              <a:rPr lang="en-US" altLang="zh-CN" sz="2800" b="1" baseline="30000" dirty="0" smtClean="0">
                <a:latin typeface="Calibri"/>
                <a:ea typeface="宋体"/>
              </a:rPr>
              <a:t>16</a:t>
            </a:r>
            <a:r>
              <a:rPr lang="en-US" altLang="zh-CN" sz="2800" b="1" dirty="0" smtClean="0">
                <a:latin typeface="Calibri"/>
                <a:ea typeface="宋体"/>
              </a:rPr>
              <a:t> 1 MeV neutron/cm</a:t>
            </a:r>
            <a:r>
              <a:rPr lang="en-US" altLang="zh-CN" sz="2800" b="1" baseline="30000" dirty="0" smtClean="0">
                <a:latin typeface="Calibri"/>
                <a:ea typeface="宋体"/>
              </a:rPr>
              <a:t>2</a:t>
            </a:r>
            <a:endParaRPr lang="en-US" sz="2800" b="1" baseline="30000" dirty="0">
              <a:latin typeface="Calibri"/>
            </a:endParaRPr>
          </a:p>
        </p:txBody>
      </p:sp>
      <p:pic>
        <p:nvPicPr>
          <p:cNvPr id="13" name="Picture 12" descr="Screen Shot 2016-01-27 at 16.04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/>
          <a:stretch/>
        </p:blipFill>
        <p:spPr>
          <a:xfrm>
            <a:off x="0" y="749675"/>
            <a:ext cx="5288782" cy="35911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22</a:t>
            </a:fld>
            <a:endParaRPr lang="en-US" sz="1800"/>
          </a:p>
        </p:txBody>
      </p:sp>
      <p:sp>
        <p:nvSpPr>
          <p:cNvPr id="8" name="Rectangle 7"/>
          <p:cNvSpPr/>
          <p:nvPr/>
        </p:nvSpPr>
        <p:spPr bwMode="auto">
          <a:xfrm>
            <a:off x="1404585" y="2841861"/>
            <a:ext cx="765859" cy="791092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2819" y="5974153"/>
            <a:ext cx="59968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/>
              <a:t>高能所是最早提出该方案的十个单位之一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53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高粒度量能器（</a:t>
            </a:r>
            <a:r>
              <a:rPr lang="en-US" altLang="zh-CN" dirty="0" smtClean="0"/>
              <a:t>High Granularity Calorimeter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建造高粒度量能器必需满足的条件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LHC</a:t>
            </a:r>
            <a:r>
              <a:rPr lang="zh-CN" altLang="en-US" dirty="0" smtClean="0"/>
              <a:t>上质子－质子对撞上的辐射要求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LHC</a:t>
            </a:r>
            <a:r>
              <a:rPr lang="zh-CN" altLang="en-US" dirty="0" smtClean="0"/>
              <a:t>上物理分析中的能量分辨率要求</a:t>
            </a:r>
            <a:endParaRPr lang="en-US" altLang="zh-CN" dirty="0" smtClean="0"/>
          </a:p>
          <a:p>
            <a:pPr lvl="2"/>
            <a:endParaRPr lang="en-US" altLang="zh-CN" sz="1600" dirty="0" smtClean="0"/>
          </a:p>
          <a:p>
            <a:pPr lvl="2"/>
            <a:endParaRPr lang="en-US" altLang="zh-CN" sz="1600" dirty="0" smtClean="0"/>
          </a:p>
          <a:p>
            <a:pPr lvl="2"/>
            <a:endParaRPr lang="en-US" altLang="zh-CN" sz="1600" dirty="0" smtClean="0"/>
          </a:p>
          <a:p>
            <a:pPr lvl="1"/>
            <a:r>
              <a:rPr lang="zh-CN" altLang="en-US" dirty="0" smtClean="0"/>
              <a:t>堆积事例带来的挑战</a:t>
            </a:r>
            <a:endParaRPr lang="en-US" dirty="0"/>
          </a:p>
        </p:txBody>
      </p:sp>
      <p:pic>
        <p:nvPicPr>
          <p:cNvPr id="5" name="Picture 4" descr="Screen Shot 2016-07-29 at 14.57.0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/>
          <a:stretch/>
        </p:blipFill>
        <p:spPr>
          <a:xfrm>
            <a:off x="1" y="3090499"/>
            <a:ext cx="9144000" cy="3437145"/>
          </a:xfrm>
          <a:prstGeom prst="rect">
            <a:avLst/>
          </a:prstGeom>
        </p:spPr>
      </p:pic>
      <p:pic>
        <p:nvPicPr>
          <p:cNvPr id="6" name="Content Placeholder 6" descr="Screen Shot 2016-07-29 at 14.53.2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r="847"/>
          <a:stretch/>
        </p:blipFill>
        <p:spPr bwMode="auto">
          <a:xfrm>
            <a:off x="1224697" y="1860858"/>
            <a:ext cx="3824489" cy="80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23</a:t>
            </a:fld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5455829" y="1019194"/>
            <a:ext cx="3646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设计指标：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zh-CN" altLang="en-US" dirty="0" smtClean="0"/>
              <a:t>耐辐射，最大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zh-CN" altLang="en-US" dirty="0" smtClean="0"/>
              <a:t>能量分辨率</a:t>
            </a:r>
            <a:endParaRPr lang="en-US" altLang="zh-CN" dirty="0" smtClean="0"/>
          </a:p>
          <a:p>
            <a:pPr marL="285750" indent="-285750">
              <a:buFont typeface="Arial"/>
              <a:buChar char="•"/>
            </a:pPr>
            <a:r>
              <a:rPr lang="zh-CN" altLang="en-US" dirty="0" smtClean="0"/>
              <a:t>时间分辨率～</a:t>
            </a:r>
            <a:r>
              <a:rPr lang="en-US" altLang="zh-CN" dirty="0" smtClean="0"/>
              <a:t>50ps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高粒度量能器升级方案的时间表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777"/>
            <a:ext cx="9011307" cy="4224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73783" y="4574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24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2430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5-18 at 00.3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4" y="709795"/>
            <a:ext cx="8547696" cy="57017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506" y="45897"/>
            <a:ext cx="8229600" cy="604134"/>
          </a:xfrm>
        </p:spPr>
        <p:txBody>
          <a:bodyPr/>
          <a:lstStyle/>
          <a:p>
            <a:r>
              <a:rPr lang="zh-CN" altLang="en-US" dirty="0" smtClean="0"/>
              <a:t>实验束数据获取系统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25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2250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67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高粒度量能器的结构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22016"/>
            <a:ext cx="2205742" cy="56368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82" y="745816"/>
            <a:ext cx="5132818" cy="3980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3031816"/>
            <a:ext cx="2984500" cy="3443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108016"/>
            <a:ext cx="2061708" cy="32723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3443709"/>
            <a:ext cx="10824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HGC-EE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53000" y="153870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4358109"/>
            <a:ext cx="10821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HGC-FH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72400" y="1538709"/>
            <a:ext cx="9417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Module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848600" y="2833519"/>
            <a:ext cx="109559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Cassette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3962400" y="2529309"/>
            <a:ext cx="114688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Si sensor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1386309"/>
            <a:ext cx="12106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FE-ASICs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743200" y="4967709"/>
            <a:ext cx="5053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BH</a:t>
            </a:r>
            <a:endParaRPr lang="en-GB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066800" y="4510509"/>
            <a:ext cx="1295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143000" y="306270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105400" y="2453109"/>
            <a:ext cx="685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953000" y="1538709"/>
            <a:ext cx="838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5987988" y="5321742"/>
            <a:ext cx="841531" cy="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V="1">
            <a:off x="7532739" y="2360911"/>
            <a:ext cx="0" cy="1116033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BF083-8278-9043-AA70-04875DD9CCE6}" type="slidenum">
              <a:rPr lang="en-US" smtClean="0"/>
              <a:pPr>
                <a:defRPr/>
              </a:pPr>
              <a:t>3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19125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CMS</a:t>
            </a:r>
            <a:r>
              <a:rPr lang="zh-CN" altLang="en-US" dirty="0" smtClean="0"/>
              <a:t>高粒度量能器升级方案的时间表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777"/>
            <a:ext cx="9011307" cy="42243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73783" y="45745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4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9550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358" y="8404"/>
            <a:ext cx="8458488" cy="663949"/>
          </a:xfrm>
        </p:spPr>
        <p:txBody>
          <a:bodyPr/>
          <a:lstStyle/>
          <a:p>
            <a:r>
              <a:rPr lang="en-US" altLang="zh-CN" dirty="0" smtClean="0"/>
              <a:t>LHC</a:t>
            </a:r>
            <a:r>
              <a:rPr lang="zh-CN" altLang="en-US" dirty="0" smtClean="0"/>
              <a:t>实验探测器升级</a:t>
            </a:r>
            <a:r>
              <a:rPr lang="en-US" altLang="zh-CN" dirty="0" smtClean="0"/>
              <a:t> </a:t>
            </a:r>
            <a:r>
              <a:rPr lang="zh-CN" altLang="en-US" dirty="0" smtClean="0"/>
              <a:t>科技部重点研发项目中的</a:t>
            </a:r>
            <a:r>
              <a:rPr lang="en-US" altLang="zh-CN" dirty="0" smtClean="0"/>
              <a:t>HGC</a:t>
            </a:r>
            <a:r>
              <a:rPr lang="zh-CN" altLang="en-US" dirty="0" smtClean="0"/>
              <a:t>任务内容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课题四的子课题之一，研发阶段的经费为</a:t>
            </a:r>
            <a:r>
              <a:rPr lang="en-US" altLang="zh-CN" dirty="0" smtClean="0"/>
              <a:t>285</a:t>
            </a:r>
            <a:r>
              <a:rPr lang="zh-CN" altLang="en-US" dirty="0" smtClean="0"/>
              <a:t>万元人民币</a:t>
            </a:r>
            <a:endParaRPr lang="en-US" altLang="zh-TW" dirty="0" smtClean="0"/>
          </a:p>
          <a:p>
            <a:r>
              <a:rPr lang="en-US" altLang="zh-TW" dirty="0" smtClean="0"/>
              <a:t>1)</a:t>
            </a:r>
            <a:r>
              <a:rPr lang="zh-TW" altLang="en-US" dirty="0" smtClean="0"/>
              <a:t> 测试不同工艺</a:t>
            </a:r>
            <a:r>
              <a:rPr lang="zh-TW" altLang="en-US" dirty="0"/>
              <a:t>的硅传感器性能</a:t>
            </a:r>
            <a:r>
              <a:rPr lang="en-US" altLang="zh-TW" dirty="0"/>
              <a:t>,</a:t>
            </a:r>
            <a:r>
              <a:rPr lang="zh-TW" altLang="en-US" dirty="0"/>
              <a:t>反馈给硅传感器生产公司</a:t>
            </a:r>
            <a:r>
              <a:rPr lang="en-US" altLang="zh-TW" dirty="0"/>
              <a:t>,</a:t>
            </a:r>
            <a:r>
              <a:rPr lang="zh-TW" altLang="en-US" dirty="0"/>
              <a:t>设计出符合高粒度量能器抗辐射</a:t>
            </a:r>
            <a:r>
              <a:rPr lang="en-US" altLang="zh-TW" dirty="0"/>
              <a:t>,</a:t>
            </a:r>
            <a:r>
              <a:rPr lang="zh-TW" altLang="en-US" dirty="0" smtClean="0"/>
              <a:t>能量和时间分辨</a:t>
            </a:r>
            <a:r>
              <a:rPr lang="zh-TW" altLang="en-US" dirty="0"/>
              <a:t>要求的硅传感器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TW" altLang="en-US" dirty="0"/>
              <a:t>和欧洲核</a:t>
            </a:r>
            <a:r>
              <a:rPr lang="zh-TW" altLang="en-US" dirty="0" smtClean="0"/>
              <a:t>子中心</a:t>
            </a:r>
            <a:r>
              <a:rPr lang="zh-CN" altLang="en-US" dirty="0" smtClean="0"/>
              <a:t>合作，一博士常驻欧洲核子中心，学习相关的技术</a:t>
            </a:r>
            <a:endParaRPr lang="en-US" altLang="zh-CN" dirty="0" smtClean="0"/>
          </a:p>
          <a:p>
            <a:pPr lvl="1"/>
            <a:endParaRPr lang="en-US" altLang="zh-CN" dirty="0" smtClean="0"/>
          </a:p>
          <a:p>
            <a:r>
              <a:rPr lang="en-US" altLang="zh-CN" dirty="0" smtClean="0"/>
              <a:t>2</a:t>
            </a:r>
            <a:r>
              <a:rPr lang="zh-CN" altLang="en-US" dirty="0" smtClean="0"/>
              <a:t>）</a:t>
            </a:r>
            <a:r>
              <a:rPr lang="zh-TW" altLang="en-US" dirty="0" smtClean="0"/>
              <a:t>开展</a:t>
            </a:r>
            <a:r>
              <a:rPr lang="zh-CN" altLang="en-US" dirty="0" smtClean="0"/>
              <a:t>硅</a:t>
            </a:r>
            <a:r>
              <a:rPr lang="zh-TW" altLang="en-US" dirty="0" smtClean="0"/>
              <a:t>模块组装的</a:t>
            </a:r>
            <a:r>
              <a:rPr lang="zh-TW" altLang="en-US" dirty="0"/>
              <a:t>研究</a:t>
            </a:r>
            <a:r>
              <a:rPr lang="en-US" altLang="zh-TW" dirty="0"/>
              <a:t>,</a:t>
            </a:r>
            <a:r>
              <a:rPr lang="zh-TW" altLang="en-US" dirty="0"/>
              <a:t>设计出满足硅模块厚度要求和质量</a:t>
            </a:r>
            <a:r>
              <a:rPr lang="zh-TW" altLang="en-US" dirty="0" smtClean="0"/>
              <a:t>控制的方</a:t>
            </a:r>
            <a:r>
              <a:rPr lang="zh-TW" altLang="en-US" dirty="0"/>
              <a:t>案</a:t>
            </a:r>
            <a:r>
              <a:rPr lang="en-US" altLang="zh-TW" dirty="0"/>
              <a:t>,</a:t>
            </a:r>
            <a:r>
              <a:rPr lang="zh-TW" altLang="en-US" dirty="0"/>
              <a:t>为实验束测试提供硅模块</a:t>
            </a:r>
            <a:r>
              <a:rPr lang="en-US" altLang="zh-TW" dirty="0"/>
              <a:t>, </a:t>
            </a:r>
            <a:r>
              <a:rPr lang="zh-TW" altLang="en-US" dirty="0"/>
              <a:t>为后续量产提供方案。</a:t>
            </a:r>
            <a:endParaRPr lang="en-US" altLang="zh-TW" dirty="0"/>
          </a:p>
          <a:p>
            <a:pPr lvl="1"/>
            <a:r>
              <a:rPr lang="zh-TW" altLang="en-US" dirty="0"/>
              <a:t>和美国加州大学圣巴巴拉分校</a:t>
            </a:r>
            <a:r>
              <a:rPr lang="zh-TW" altLang="en-US" dirty="0" smtClean="0"/>
              <a:t>合作</a:t>
            </a:r>
            <a:endParaRPr lang="en-US" altLang="zh-TW" dirty="0" smtClean="0"/>
          </a:p>
          <a:p>
            <a:endParaRPr lang="en-US" altLang="zh-TW" dirty="0"/>
          </a:p>
          <a:p>
            <a:r>
              <a:rPr lang="en-US" altLang="zh-CN" dirty="0" smtClean="0"/>
              <a:t>3</a:t>
            </a:r>
            <a:r>
              <a:rPr lang="zh-CN" altLang="en-US" dirty="0" smtClean="0"/>
              <a:t>）</a:t>
            </a:r>
            <a:r>
              <a:rPr lang="zh-TW" altLang="en-US" dirty="0" smtClean="0"/>
              <a:t>参与实验样</a:t>
            </a:r>
            <a:r>
              <a:rPr lang="zh-TW" altLang="en-US" dirty="0"/>
              <a:t>机的实验束测试</a:t>
            </a:r>
            <a:r>
              <a:rPr lang="en-US" altLang="zh-TW" dirty="0"/>
              <a:t>,</a:t>
            </a:r>
            <a:r>
              <a:rPr lang="zh-TW" altLang="en-US" dirty="0"/>
              <a:t>通过对高粒度量能器性能的研究</a:t>
            </a:r>
            <a:r>
              <a:rPr lang="en-US" altLang="zh-TW" dirty="0"/>
              <a:t>,</a:t>
            </a:r>
            <a:r>
              <a:rPr lang="zh-TW" altLang="en-US" dirty="0"/>
              <a:t>改进硅传感器的设计</a:t>
            </a:r>
            <a:r>
              <a:rPr lang="en-US" altLang="zh-TW" dirty="0"/>
              <a:t>,</a:t>
            </a:r>
            <a:r>
              <a:rPr lang="zh-TW" altLang="en-US" dirty="0"/>
              <a:t>硅模块的组装</a:t>
            </a:r>
            <a:r>
              <a:rPr lang="en-US" altLang="zh-TW" dirty="0"/>
              <a:t>,</a:t>
            </a:r>
            <a:r>
              <a:rPr lang="zh-TW" altLang="en-US" dirty="0"/>
              <a:t>模拟性能研究等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lvl="1"/>
            <a:r>
              <a:rPr lang="zh-CN" altLang="en-US" dirty="0" smtClean="0"/>
              <a:t>参与实验束装置的组装，值班，分析在费米实验室，欧洲核子中心实验束数据</a:t>
            </a:r>
            <a:r>
              <a:rPr lang="zh-TW" altLang="en-US" dirty="0" smtClean="0"/>
              <a:t> </a:t>
            </a:r>
            <a:r>
              <a:rPr lang="zh-CN" altLang="en-US" dirty="0" smtClean="0"/>
              <a:t>等</a:t>
            </a:r>
            <a:endParaRPr lang="zh-TW" altLang="en-US" dirty="0"/>
          </a:p>
          <a:p>
            <a:endParaRPr lang="en-US" altLang="zh-TW" dirty="0"/>
          </a:p>
          <a:p>
            <a:endParaRPr lang="en-US" altLang="zh-TW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5</a:t>
            </a:fld>
            <a:endParaRPr lang="en-US" sz="1800"/>
          </a:p>
        </p:txBody>
      </p:sp>
      <p:sp>
        <p:nvSpPr>
          <p:cNvPr id="5" name="Rectangle 4"/>
          <p:cNvSpPr/>
          <p:nvPr/>
        </p:nvSpPr>
        <p:spPr bwMode="auto">
          <a:xfrm>
            <a:off x="144696" y="1180353"/>
            <a:ext cx="8650458" cy="4863850"/>
          </a:xfrm>
          <a:prstGeom prst="rect">
            <a:avLst/>
          </a:prstGeom>
          <a:noFill/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46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硅探测器测试系统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035636" y="6543302"/>
            <a:ext cx="1066511" cy="299757"/>
          </a:xfrm>
        </p:spPr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6</a:t>
            </a:fld>
            <a:endParaRPr lang="en-US" sz="1800"/>
          </a:p>
        </p:txBody>
      </p:sp>
      <p:pic>
        <p:nvPicPr>
          <p:cNvPr id="5" name="图片 3" descr="D:\Study\work\HGCAL\Sensor test\Pictures\CERN_Lab_Feb\Labs\IMAG0410.jpgIMAG04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63742" y="639972"/>
            <a:ext cx="1457801" cy="2528570"/>
          </a:xfrm>
          <a:prstGeom prst="rect">
            <a:avLst/>
          </a:prstGeom>
        </p:spPr>
      </p:pic>
      <p:pic>
        <p:nvPicPr>
          <p:cNvPr id="6" name="图片 10" descr="IMAG04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35" y="665373"/>
            <a:ext cx="1720215" cy="2398395"/>
          </a:xfrm>
          <a:prstGeom prst="rect">
            <a:avLst/>
          </a:prstGeom>
        </p:spPr>
      </p:pic>
      <p:cxnSp>
        <p:nvCxnSpPr>
          <p:cNvPr id="7" name="直接箭头连接符 11"/>
          <p:cNvCxnSpPr/>
          <p:nvPr/>
        </p:nvCxnSpPr>
        <p:spPr>
          <a:xfrm>
            <a:off x="2161222" y="1982362"/>
            <a:ext cx="898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/>
          <p:cNvSpPr txBox="1"/>
          <p:nvPr/>
        </p:nvSpPr>
        <p:spPr>
          <a:xfrm>
            <a:off x="2000250" y="900916"/>
            <a:ext cx="1263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prstClr val="black"/>
                </a:solidFill>
                <a:latin typeface="Calibri"/>
                <a:ea typeface="宋体"/>
              </a:rPr>
              <a:t>Labview</a:t>
            </a:r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 </a:t>
            </a:r>
          </a:p>
          <a:p>
            <a:r>
              <a:rPr lang="zh-CN" altLang="zh-CN" dirty="0">
                <a:solidFill>
                  <a:prstClr val="black"/>
                </a:solidFill>
                <a:latin typeface="Calibri"/>
                <a:ea typeface="宋体"/>
              </a:rPr>
              <a:t>控制所有电子设备</a:t>
            </a:r>
          </a:p>
        </p:txBody>
      </p:sp>
      <p:pic>
        <p:nvPicPr>
          <p:cNvPr id="9" name="图片 14" descr="IMAG04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517" y="942233"/>
            <a:ext cx="2206943" cy="1664335"/>
          </a:xfrm>
          <a:prstGeom prst="rect">
            <a:avLst/>
          </a:prstGeom>
        </p:spPr>
      </p:pic>
      <p:cxnSp>
        <p:nvCxnSpPr>
          <p:cNvPr id="10" name="直接箭头连接符 15"/>
          <p:cNvCxnSpPr/>
          <p:nvPr/>
        </p:nvCxnSpPr>
        <p:spPr>
          <a:xfrm flipV="1">
            <a:off x="4926330" y="1878857"/>
            <a:ext cx="578644" cy="7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6"/>
          <p:cNvSpPr txBox="1"/>
          <p:nvPr/>
        </p:nvSpPr>
        <p:spPr>
          <a:xfrm>
            <a:off x="4745356" y="1193001"/>
            <a:ext cx="1096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恒温箱</a:t>
            </a:r>
          </a:p>
          <a:p>
            <a:r>
              <a:rPr lang="en-US" altLang="zh-CN" dirty="0">
                <a:solidFill>
                  <a:prstClr val="black"/>
                </a:solidFill>
                <a:latin typeface="Calibri"/>
                <a:ea typeface="宋体"/>
              </a:rPr>
              <a:t>-30 C</a:t>
            </a:r>
          </a:p>
        </p:txBody>
      </p:sp>
      <p:cxnSp>
        <p:nvCxnSpPr>
          <p:cNvPr id="12" name="直接箭头连接符 17"/>
          <p:cNvCxnSpPr/>
          <p:nvPr/>
        </p:nvCxnSpPr>
        <p:spPr>
          <a:xfrm flipH="1">
            <a:off x="2281714" y="2273192"/>
            <a:ext cx="3559969" cy="1193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8"/>
          <p:cNvSpPr txBox="1"/>
          <p:nvPr/>
        </p:nvSpPr>
        <p:spPr>
          <a:xfrm>
            <a:off x="1991865" y="2934227"/>
            <a:ext cx="1346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恒温箱内部</a:t>
            </a:r>
          </a:p>
        </p:txBody>
      </p:sp>
      <p:pic>
        <p:nvPicPr>
          <p:cNvPr id="14" name="图片 20" descr="Captur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53" y="3543192"/>
            <a:ext cx="4940141" cy="2691130"/>
          </a:xfrm>
          <a:prstGeom prst="rect">
            <a:avLst/>
          </a:prstGeom>
        </p:spPr>
      </p:pic>
      <p:sp>
        <p:nvSpPr>
          <p:cNvPr id="15" name="文本框 21"/>
          <p:cNvSpPr txBox="1"/>
          <p:nvPr/>
        </p:nvSpPr>
        <p:spPr>
          <a:xfrm>
            <a:off x="194310" y="3249822"/>
            <a:ext cx="136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硅探测单元</a:t>
            </a:r>
          </a:p>
        </p:txBody>
      </p:sp>
      <p:sp>
        <p:nvSpPr>
          <p:cNvPr id="16" name="文本框 22"/>
          <p:cNvSpPr txBox="1"/>
          <p:nvPr/>
        </p:nvSpPr>
        <p:spPr>
          <a:xfrm>
            <a:off x="572453" y="6135823"/>
            <a:ext cx="371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二维可移动平台，移动硅探测单元</a:t>
            </a:r>
          </a:p>
        </p:txBody>
      </p:sp>
      <p:pic>
        <p:nvPicPr>
          <p:cNvPr id="17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870" y="4067068"/>
            <a:ext cx="2287905" cy="2099945"/>
          </a:xfrm>
          <a:prstGeom prst="rect">
            <a:avLst/>
          </a:prstGeom>
        </p:spPr>
      </p:pic>
      <p:sp>
        <p:nvSpPr>
          <p:cNvPr id="18" name="文本框 24"/>
          <p:cNvSpPr txBox="1"/>
          <p:nvPr/>
        </p:nvSpPr>
        <p:spPr>
          <a:xfrm>
            <a:off x="5190212" y="3178702"/>
            <a:ext cx="3197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辐射后的硅探测单元性质变化：</a:t>
            </a:r>
          </a:p>
          <a:p>
            <a:r>
              <a:rPr lang="zh-CN" altLang="en-US" dirty="0">
                <a:solidFill>
                  <a:prstClr val="black"/>
                </a:solidFill>
                <a:latin typeface="Calibri"/>
                <a:ea typeface="宋体"/>
              </a:rPr>
              <a:t>黑色为未辐射单元，红，蓝，绿，紫辐射通量依次增大</a:t>
            </a:r>
          </a:p>
        </p:txBody>
      </p:sp>
    </p:spTree>
    <p:extLst>
      <p:ext uri="{BB962C8B-B14F-4D97-AF65-F5344CB8AC3E}">
        <p14:creationId xmlns:p14="http://schemas.microsoft.com/office/powerpoint/2010/main" val="85832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高能所高粒度量能器硅测试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在高能所四号厅建立了简易洁净间</a:t>
            </a:r>
            <a:endParaRPr lang="en-US" altLang="zh-CN" dirty="0" smtClean="0"/>
          </a:p>
          <a:p>
            <a:r>
              <a:rPr lang="zh-CN" altLang="en-US" dirty="0" smtClean="0"/>
              <a:t>放进了两台硅测试台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其他实验设备在筹备中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7</a:t>
            </a:fld>
            <a:endParaRPr lang="en-US" sz="1800"/>
          </a:p>
        </p:txBody>
      </p:sp>
      <p:pic>
        <p:nvPicPr>
          <p:cNvPr id="5" name="Picture 4" descr="WechatIMG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1098"/>
            <a:ext cx="2898588" cy="3864784"/>
          </a:xfrm>
          <a:prstGeom prst="rect">
            <a:avLst/>
          </a:prstGeom>
        </p:spPr>
      </p:pic>
      <p:pic>
        <p:nvPicPr>
          <p:cNvPr id="6" name="Picture 5" descr="WechatIMG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14" y="2218763"/>
            <a:ext cx="2930339" cy="3907119"/>
          </a:xfrm>
          <a:prstGeom prst="rect">
            <a:avLst/>
          </a:prstGeom>
        </p:spPr>
      </p:pic>
      <p:pic>
        <p:nvPicPr>
          <p:cNvPr id="7" name="Picture 6" descr="WechatIMG4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970" y="881528"/>
            <a:ext cx="2386853" cy="3182471"/>
          </a:xfrm>
          <a:prstGeom prst="rect">
            <a:avLst/>
          </a:prstGeom>
        </p:spPr>
      </p:pic>
      <p:pic>
        <p:nvPicPr>
          <p:cNvPr id="8" name="Picture 7" descr="WechatIMG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54" y="4063999"/>
            <a:ext cx="1852705" cy="24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38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3001"/>
            <a:ext cx="9144000" cy="1685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639"/>
            <a:ext cx="8229600" cy="449042"/>
          </a:xfrm>
        </p:spPr>
        <p:txBody>
          <a:bodyPr/>
          <a:lstStyle/>
          <a:p>
            <a:r>
              <a:rPr lang="zh-CN" altLang="zh-CN" dirty="0"/>
              <a:t>1</a:t>
            </a:r>
            <a:r>
              <a:rPr lang="zh-CN" altLang="en-US" dirty="0" smtClean="0"/>
              <a:t>）</a:t>
            </a:r>
            <a:r>
              <a:rPr lang="en-US" altLang="zh-CN" dirty="0" smtClean="0"/>
              <a:t> </a:t>
            </a:r>
            <a:r>
              <a:rPr lang="zh-CN" altLang="en-US" dirty="0" smtClean="0"/>
              <a:t>高粒度量能器的硅探测器模块设计</a:t>
            </a:r>
            <a:endParaRPr lang="en-US" dirty="0"/>
          </a:p>
        </p:txBody>
      </p:sp>
      <p:pic>
        <p:nvPicPr>
          <p:cNvPr id="13" name="Espace réservé du contenu 1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1162"/>
            <a:ext cx="5835654" cy="3920627"/>
          </a:xfrm>
          <a:prstGeom prst="rect">
            <a:avLst/>
          </a:prstGeom>
        </p:spPr>
      </p:pic>
      <p:pic>
        <p:nvPicPr>
          <p:cNvPr id="14" name="Picture 3" descr="PCB bond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365" y="2035263"/>
            <a:ext cx="3028712" cy="246082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630608" y="3305257"/>
            <a:ext cx="1438253" cy="2264325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8</a:t>
            </a:fld>
            <a:endParaRPr lang="en-US" sz="1800"/>
          </a:p>
        </p:txBody>
      </p:sp>
      <p:sp>
        <p:nvSpPr>
          <p:cNvPr id="5" name="TextBox 4"/>
          <p:cNvSpPr txBox="1"/>
          <p:nvPr/>
        </p:nvSpPr>
        <p:spPr>
          <a:xfrm>
            <a:off x="1479119" y="6128766"/>
            <a:ext cx="62328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非常紧簇的探测器设计：</a:t>
            </a:r>
            <a:r>
              <a:rPr lang="en-US" altLang="zh-CN" dirty="0" smtClean="0"/>
              <a:t>  </a:t>
            </a:r>
            <a:r>
              <a:rPr lang="zh-CN" altLang="en-US" dirty="0" smtClean="0"/>
              <a:t>模块的厚度影响</a:t>
            </a:r>
            <a:r>
              <a:rPr lang="en-US" altLang="zh-CN" dirty="0" smtClean="0"/>
              <a:t>HGC </a:t>
            </a:r>
            <a:r>
              <a:rPr lang="en-US" altLang="zh-CN" dirty="0" err="1" smtClean="0"/>
              <a:t>molier</a:t>
            </a:r>
            <a:r>
              <a:rPr lang="en-US" altLang="zh-CN" dirty="0" smtClean="0"/>
              <a:t> </a:t>
            </a:r>
            <a:r>
              <a:rPr lang="zh-CN" altLang="en-US" dirty="0" smtClean="0"/>
              <a:t>半径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5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硅模块组装底座（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E59A8C-5399-C24D-ADAD-27EE22BEEC5E}" type="slidenum">
              <a:rPr lang="en-US" smtClean="0"/>
              <a:pPr>
                <a:defRPr/>
              </a:pPr>
              <a:t>9</a:t>
            </a:fld>
            <a:endParaRPr lang="en-US" sz="1800"/>
          </a:p>
        </p:txBody>
      </p:sp>
      <p:pic>
        <p:nvPicPr>
          <p:cNvPr id="5" name="Picture 6" descr="5_P9YZ{4X5Q)0[2M`~SUOU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2353"/>
            <a:ext cx="914400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5105400" y="2057400"/>
            <a:ext cx="3200400" cy="3124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181600" y="2971800"/>
            <a:ext cx="3124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zh-CN" sz="2000" b="1">
                <a:solidFill>
                  <a:srgbClr val="FF0000"/>
                </a:solidFill>
              </a:rPr>
              <a:t>Put the </a:t>
            </a:r>
            <a:r>
              <a:rPr lang="en-US" altLang="zh-CN" b="1">
                <a:solidFill>
                  <a:srgbClr val="FF0000"/>
                </a:solidFill>
              </a:rPr>
              <a:t>tungsten plate,</a:t>
            </a:r>
            <a:r>
              <a:rPr lang="en-US" altLang="zh-CN" sz="2000" b="1">
                <a:solidFill>
                  <a:srgbClr val="FF0000"/>
                </a:solidFill>
              </a:rPr>
              <a:t> silicon and other parts of HGCAL in this region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48897" y="948425"/>
            <a:ext cx="249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设计：王立祥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94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ms_pres">
  <a:themeElements>
    <a:clrScheme name="cms_pr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ms_pre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 Bold" charset="0"/>
            <a:ea typeface="ＭＳ Ｐゴシック" charset="0"/>
          </a:defRPr>
        </a:defPPr>
      </a:lstStyle>
    </a:lnDef>
  </a:objectDefaults>
  <a:extraClrSchemeLst>
    <a:extraClrScheme>
      <a:clrScheme name="cms_pr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ms_pr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ms_pr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19441</TotalTime>
  <Words>696</Words>
  <Application>Microsoft Macintosh PowerPoint</Application>
  <PresentationFormat>On-screen Show (4:3)</PresentationFormat>
  <Paragraphs>177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cms_pres</vt:lpstr>
      <vt:lpstr>PowerPoint Presentation</vt:lpstr>
      <vt:lpstr>国际／国内 硅＋钨量能器方案现状</vt:lpstr>
      <vt:lpstr>CMS高粒度量能器的结构</vt:lpstr>
      <vt:lpstr>CMS高粒度量能器升级方案的时间表</vt:lpstr>
      <vt:lpstr>LHC实验探测器升级 科技部重点研发项目中的HGC任务内容</vt:lpstr>
      <vt:lpstr>硅探测器测试系统</vt:lpstr>
      <vt:lpstr>高能所高粒度量能器硅测试</vt:lpstr>
      <vt:lpstr>1） 高粒度量能器的硅探测器模块设计</vt:lpstr>
      <vt:lpstr>硅模块组装底座（1）</vt:lpstr>
      <vt:lpstr>硅模块组装底座（2）</vt:lpstr>
      <vt:lpstr>硅模块组装底座（3）</vt:lpstr>
      <vt:lpstr>HGCal Si Modual assembly system in IHEP</vt:lpstr>
      <vt:lpstr>PowerPoint Presentation</vt:lpstr>
      <vt:lpstr>PowerPoint Presentation</vt:lpstr>
      <vt:lpstr>PowerPoint Presentation</vt:lpstr>
      <vt:lpstr>2) 高粒度量能器实验束测试</vt:lpstr>
      <vt:lpstr>费米实验室实验束测试 2016.3-7</vt:lpstr>
      <vt:lpstr>费米实验束测试结果</vt:lpstr>
      <vt:lpstr>CERN实验束测试</vt:lpstr>
      <vt:lpstr>经费使用情况</vt:lpstr>
      <vt:lpstr>BACKUP</vt:lpstr>
      <vt:lpstr>CMS端盖量能器phaseII升级的原因：辐射损伤</vt:lpstr>
      <vt:lpstr>高粒度量能器（High Granularity Calorimeter）</vt:lpstr>
      <vt:lpstr>CMS高粒度量能器升级方案的时间表</vt:lpstr>
      <vt:lpstr>实验束数据获取系统</vt:lpstr>
    </vt:vector>
  </TitlesOfParts>
  <Company>IHEP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Calorimeter Module assembly </dc:title>
  <dc:creator>huaqiao ZHANG</dc:creator>
  <cp:lastModifiedBy>huaqiao ZHANG</cp:lastModifiedBy>
  <cp:revision>564</cp:revision>
  <dcterms:created xsi:type="dcterms:W3CDTF">2016-01-26T17:22:33Z</dcterms:created>
  <dcterms:modified xsi:type="dcterms:W3CDTF">2016-12-26T07:12:31Z</dcterms:modified>
</cp:coreProperties>
</file>