
<file path=[Content_Types].xml><?xml version="1.0" encoding="utf-8"?>
<Types xmlns="http://schemas.openxmlformats.org/package/2006/content-types">
  <Default Extension="xml" ContentType="application/xml"/>
  <Default Extension="vsdx" ContentType="application/vnd.ms-visio.drawing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86" r:id="rId3"/>
    <p:sldId id="332" r:id="rId4"/>
    <p:sldId id="317" r:id="rId5"/>
    <p:sldId id="320" r:id="rId6"/>
    <p:sldId id="321" r:id="rId7"/>
    <p:sldId id="331" r:id="rId8"/>
    <p:sldId id="324" r:id="rId9"/>
    <p:sldId id="323" r:id="rId10"/>
    <p:sldId id="330" r:id="rId11"/>
    <p:sldId id="325" r:id="rId12"/>
    <p:sldId id="327" r:id="rId13"/>
    <p:sldId id="328" r:id="rId14"/>
    <p:sldId id="329" r:id="rId15"/>
    <p:sldId id="339" r:id="rId16"/>
    <p:sldId id="334" r:id="rId17"/>
    <p:sldId id="336" r:id="rId18"/>
    <p:sldId id="337" r:id="rId19"/>
    <p:sldId id="338" r:id="rId20"/>
    <p:sldId id="335" r:id="rId21"/>
    <p:sldId id="333" r:id="rId22"/>
  </p:sldIdLst>
  <p:sldSz cx="9144000" cy="6858000" type="screen4x3"/>
  <p:notesSz cx="6735763" cy="98663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224BEBC-CD2E-45D7-B4E5-CE4D75A5615D}">
          <p14:sldIdLst>
            <p14:sldId id="256"/>
            <p14:sldId id="286"/>
            <p14:sldId id="332"/>
            <p14:sldId id="317"/>
            <p14:sldId id="320"/>
            <p14:sldId id="321"/>
            <p14:sldId id="331"/>
            <p14:sldId id="324"/>
            <p14:sldId id="323"/>
            <p14:sldId id="330"/>
            <p14:sldId id="325"/>
            <p14:sldId id="327"/>
            <p14:sldId id="328"/>
            <p14:sldId id="329"/>
            <p14:sldId id="339"/>
            <p14:sldId id="334"/>
            <p14:sldId id="336"/>
            <p14:sldId id="337"/>
            <p14:sldId id="338"/>
            <p14:sldId id="335"/>
            <p14:sldId id="33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ng chunjie" initials="wc" lastIdx="1" clrIdx="0">
    <p:extLst>
      <p:ext uri="{19B8F6BF-5375-455C-9EA6-DF929625EA0E}">
        <p15:presenceInfo xmlns="" xmlns:p15="http://schemas.microsoft.com/office/powerpoint/2012/main" userId="eb437d459dc07e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48" autoAdjust="0"/>
    <p:restoredTop sz="86421" autoAdjust="0"/>
  </p:normalViewPr>
  <p:slideViewPr>
    <p:cSldViewPr>
      <p:cViewPr varScale="1">
        <p:scale>
          <a:sx n="74" d="100"/>
          <a:sy n="74" d="100"/>
        </p:scale>
        <p:origin x="-5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948" y="84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commentAuthors" Target="commentAuthors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5B580-B11F-4B09-BAD7-AFB99AB148FF}" type="datetimeFigureOut">
              <a:rPr lang="zh-CN" altLang="en-US" smtClean="0"/>
              <a:pPr/>
              <a:t>16/12/26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237D-7C98-40AE-8006-68EF7BBF8F4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5643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65AD-FC34-4BFD-A1AE-D371AF8304CF}" type="datetimeFigureOut">
              <a:rPr lang="zh-CN" altLang="en-US" smtClean="0"/>
              <a:pPr/>
              <a:t>16/12/26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85547-1C88-4555-8597-A057F91B0F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913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85547-1C88-4555-8597-A057F91B0FF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799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85547-1C88-4555-8597-A057F91B0FF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450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圆角矩形 12"/>
          <p:cNvSpPr/>
          <p:nvPr/>
        </p:nvSpPr>
        <p:spPr>
          <a:xfrm>
            <a:off x="43661" y="0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  <a:latin typeface="华文楷体" pitchFamily="2" charset="-122"/>
                <a:ea typeface="华文楷体" pitchFamily="2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dirty="0" smtClean="0"/>
              <a:t>单击此处编辑母版副标题样式</a:t>
            </a:r>
            <a:endParaRPr kumimoji="0" lang="en-US" dirty="0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  <a:latin typeface="华文楷体" pitchFamily="2" charset="-122"/>
                <a:ea typeface="华文楷体" pitchFamily="2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>
            <a:lvl1pPr>
              <a:defRPr>
                <a:latin typeface="华文楷体" pitchFamily="2" charset="-122"/>
                <a:ea typeface="华文楷体" pitchFamily="2" charset="-122"/>
              </a:defRPr>
            </a:lvl1pPr>
            <a:lvl2pPr>
              <a:defRPr>
                <a:latin typeface="华文楷体" pitchFamily="2" charset="-122"/>
                <a:ea typeface="华文楷体" pitchFamily="2" charset="-122"/>
              </a:defRPr>
            </a:lvl2pPr>
            <a:lvl3pPr>
              <a:defRPr>
                <a:latin typeface="华文楷体" pitchFamily="2" charset="-122"/>
                <a:ea typeface="华文楷体" pitchFamily="2" charset="-122"/>
              </a:defRPr>
            </a:lvl3pPr>
            <a:lvl4pPr>
              <a:defRPr>
                <a:latin typeface="华文楷体" pitchFamily="2" charset="-122"/>
                <a:ea typeface="华文楷体" pitchFamily="2" charset="-122"/>
              </a:defRPr>
            </a:lvl4pPr>
            <a:lvl5pPr>
              <a:defRPr>
                <a:latin typeface="华文楷体" pitchFamily="2" charset="-122"/>
                <a:ea typeface="华文楷体" pitchFamily="2" charset="-122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592" y="6253162"/>
            <a:ext cx="1143000" cy="371475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r>
              <a:rPr lang="en-US" altLang="zh-CN" dirty="0" smtClean="0"/>
              <a:t>Click to edit Master title style</a:t>
            </a:r>
            <a:endParaRPr lang="zh-CN" alt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804248" y="6256712"/>
            <a:ext cx="1159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2016/12/17</a:t>
            </a:r>
            <a:endParaRPr lang="zh-CN" altLang="en-US" sz="1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3131840" y="6253162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CLHC: CMS</a:t>
            </a:r>
            <a:r>
              <a:rPr lang="zh-CN" altLang="en-US" sz="1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实验</a:t>
            </a:r>
            <a:r>
              <a:rPr lang="en-US" altLang="zh-CN" sz="1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Phase I L1</a:t>
            </a:r>
            <a:r>
              <a:rPr lang="zh-CN" altLang="en-US" sz="1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触发升级</a:t>
            </a:r>
            <a:endParaRPr lang="zh-CN" altLang="en-US" sz="1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圆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dirty="0" smtClean="0"/>
              <a:t>第二级</a:t>
            </a:r>
          </a:p>
          <a:p>
            <a:pPr lvl="2" eaLnBrk="1" latinLnBrk="0" hangingPunct="1"/>
            <a:r>
              <a:rPr kumimoji="0" lang="zh-CN" altLang="en-US" dirty="0" smtClean="0"/>
              <a:t>第三级</a:t>
            </a:r>
          </a:p>
          <a:p>
            <a:pPr lvl="3" eaLnBrk="1" latinLnBrk="0" hangingPunct="1"/>
            <a:r>
              <a:rPr kumimoji="0" lang="zh-CN" altLang="en-US" dirty="0" smtClean="0"/>
              <a:t>第四级</a:t>
            </a:r>
          </a:p>
          <a:p>
            <a:pPr lvl="4" eaLnBrk="1" latinLnBrk="0" hangingPunct="1"/>
            <a:r>
              <a:rPr kumimoji="0" lang="zh-CN" altLang="en-US" dirty="0" smtClean="0"/>
              <a:t>第五级</a:t>
            </a:r>
            <a:endParaRPr kumimoji="0" lang="en-US" dirty="0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altLang="zh-CN" smtClean="0"/>
              <a:t>2016/12/17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2481808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altLang="zh-CN" dirty="0" smtClean="0"/>
              <a:t>CLHC:CMS Phase I L1 Trigger Upgrade</a:t>
            </a:r>
            <a:endParaRPr lang="zh-CN" altLang="en-US" dirty="0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9592" y="6253162"/>
            <a:ext cx="1143000" cy="371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Visio___1111111.vsdx"/><Relationship Id="rId6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oleObject" Target="../embeddings/oleObject2.bin"/><Relationship Id="rId7" Type="http://schemas.openxmlformats.org/officeDocument/2006/relationships/package" Target="../embeddings/Microsoft_Visio___2222222.vsdx"/><Relationship Id="rId8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877000" cy="2244824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dirty="0" smtClean="0"/>
              <a:t>高能物理研究所</a:t>
            </a:r>
            <a:r>
              <a:rPr lang="en-US" altLang="zh-CN" dirty="0" smtClean="0"/>
              <a:t>-</a:t>
            </a:r>
            <a:r>
              <a:rPr lang="zh-CN" altLang="en-US" dirty="0" smtClean="0">
                <a:latin typeface="华文楷体" pitchFamily="2" charset="-122"/>
                <a:ea typeface="华文楷体" pitchFamily="2" charset="-122"/>
              </a:rPr>
              <a:t>实验物理触发组</a:t>
            </a:r>
            <a:endParaRPr lang="en-US" altLang="zh-CN" dirty="0" smtClean="0"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en-US" dirty="0" smtClean="0"/>
              <a:t>刘振安、王春杰</a:t>
            </a:r>
            <a:r>
              <a:rPr lang="zh-CN" altLang="zh-CN" dirty="0"/>
              <a:t>、</a:t>
            </a:r>
            <a:r>
              <a:rPr lang="zh-CN" altLang="en-US" dirty="0"/>
              <a:t>程立波、赵京周、曹鹏</a:t>
            </a:r>
            <a:r>
              <a:rPr lang="zh-CN" altLang="en-US" dirty="0" smtClean="0"/>
              <a:t>程、王娜、龚文煊、黄杰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 smtClean="0"/>
              <a:t>CMS</a:t>
            </a:r>
            <a:r>
              <a:rPr lang="zh-CN" altLang="en-US" dirty="0" smtClean="0"/>
              <a:t>中国组年度会议</a:t>
            </a:r>
            <a:endParaRPr lang="en-US" altLang="zh-CN" dirty="0" smtClean="0"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en-US" dirty="0" smtClean="0">
                <a:latin typeface="华文楷体" pitchFamily="2" charset="-122"/>
                <a:ea typeface="华文楷体" pitchFamily="2" charset="-122"/>
              </a:rPr>
              <a:t>高能所主楼</a:t>
            </a:r>
            <a:r>
              <a:rPr lang="en-US" altLang="zh-CN" dirty="0" smtClean="0">
                <a:latin typeface="华文楷体" pitchFamily="2" charset="-122"/>
                <a:ea typeface="华文楷体" pitchFamily="2" charset="-122"/>
              </a:rPr>
              <a:t>130</a:t>
            </a:r>
            <a:r>
              <a:rPr lang="zh-CN" altLang="en-US" dirty="0" smtClean="0">
                <a:latin typeface="华文楷体" pitchFamily="2" charset="-122"/>
                <a:ea typeface="华文楷体" pitchFamily="2" charset="-122"/>
              </a:rPr>
              <a:t>室</a:t>
            </a:r>
            <a:r>
              <a:rPr lang="zh-CN" altLang="zh-CN" dirty="0"/>
              <a:t>，</a:t>
            </a:r>
            <a:r>
              <a:rPr lang="zh-CN" altLang="zh-CN" dirty="0" smtClean="0"/>
              <a:t>2</a:t>
            </a:r>
            <a:r>
              <a:rPr lang="en-US" altLang="zh-CN" dirty="0" smtClean="0"/>
              <a:t>016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12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26</a:t>
            </a:r>
            <a:r>
              <a:rPr lang="zh-CN" altLang="en-US" dirty="0" smtClean="0"/>
              <a:t>日</a:t>
            </a:r>
            <a:r>
              <a:rPr lang="en-US" altLang="zh-CN" dirty="0" smtClean="0"/>
              <a:t>15</a:t>
            </a:r>
            <a:r>
              <a:rPr lang="zh-CN" altLang="en-US" dirty="0" smtClean="0"/>
              <a:t>时</a:t>
            </a:r>
            <a:endParaRPr lang="en-US" altLang="zh-CN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altLang="zh-CN" dirty="0" smtClean="0"/>
              <a:t>CMS</a:t>
            </a:r>
            <a:r>
              <a:rPr lang="zh-CN" altLang="en-US" dirty="0" smtClean="0"/>
              <a:t>实验</a:t>
            </a:r>
            <a:r>
              <a:rPr lang="en-US" altLang="zh-CN" dirty="0" smtClean="0"/>
              <a:t>L1</a:t>
            </a:r>
            <a:r>
              <a:rPr lang="zh-CN" altLang="en-US" dirty="0" smtClean="0"/>
              <a:t>触发升级</a:t>
            </a:r>
            <a:r>
              <a:rPr lang="en-US" altLang="zh-CN" dirty="0" smtClean="0"/>
              <a:t>2016</a:t>
            </a:r>
            <a:r>
              <a:rPr lang="zh-CN" altLang="en-US" dirty="0" smtClean="0"/>
              <a:t>年进展</a:t>
            </a:r>
            <a:endParaRPr lang="zh-CN" altLang="en-US" dirty="0"/>
          </a:p>
        </p:txBody>
      </p:sp>
    </p:spTree>
  </p:cSld>
  <p:clrMapOvr>
    <a:masterClrMapping/>
  </p:clrMapOvr>
  <p:transition xmlns:p14="http://schemas.microsoft.com/office/powerpoint/2010/main" advTm="1389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1405136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2400" dirty="0" smtClean="0"/>
              <a:t>处理功能</a:t>
            </a:r>
            <a:endParaRPr lang="en-US" altLang="zh-CN" sz="2400" dirty="0" smtClean="0"/>
          </a:p>
          <a:p>
            <a:pPr lvl="1"/>
            <a:r>
              <a:rPr lang="en-US" altLang="zh-CN" sz="2200" dirty="0" smtClean="0"/>
              <a:t>RPC</a:t>
            </a:r>
            <a:r>
              <a:rPr lang="zh-CN" altLang="en-US" sz="2200" dirty="0" smtClean="0"/>
              <a:t>数据的回复</a:t>
            </a:r>
            <a:r>
              <a:rPr lang="en-US" altLang="zh-CN" sz="2200" dirty="0" smtClean="0"/>
              <a:t>+</a:t>
            </a:r>
            <a:r>
              <a:rPr lang="zh-CN" altLang="en-US" sz="2200" dirty="0" smtClean="0"/>
              <a:t>粗团寻找</a:t>
            </a:r>
            <a:r>
              <a:rPr lang="en-US" altLang="zh-CN" sz="2200" dirty="0" smtClean="0"/>
              <a:t>+</a:t>
            </a:r>
            <a:r>
              <a:rPr lang="zh-CN" altLang="en-US" sz="2200" dirty="0" smtClean="0"/>
              <a:t>角度计算的角度转换，实现与整体固件的结合。</a:t>
            </a:r>
            <a:endParaRPr lang="en-US" altLang="zh-CN" sz="2200" dirty="0" smtClean="0"/>
          </a:p>
          <a:p>
            <a:pPr lvl="1"/>
            <a:r>
              <a:rPr lang="en-US" altLang="zh-CN" sz="2200" dirty="0" smtClean="0">
                <a:solidFill>
                  <a:srgbClr val="FF0000"/>
                </a:solidFill>
              </a:rPr>
              <a:t>1.6G</a:t>
            </a:r>
            <a:r>
              <a:rPr lang="zh-CN" altLang="en-US" sz="2200" dirty="0" smtClean="0">
                <a:solidFill>
                  <a:srgbClr val="FF0000"/>
                </a:solidFill>
              </a:rPr>
              <a:t>角度生成后</a:t>
            </a:r>
            <a:r>
              <a:rPr lang="en-US" altLang="zh-CN" sz="2200" dirty="0" smtClean="0">
                <a:solidFill>
                  <a:srgbClr val="FF0000"/>
                </a:solidFill>
              </a:rPr>
              <a:t>10G</a:t>
            </a:r>
            <a:r>
              <a:rPr lang="zh-CN" altLang="en-US" sz="2200" dirty="0" smtClean="0">
                <a:solidFill>
                  <a:srgbClr val="FF0000"/>
                </a:solidFill>
              </a:rPr>
              <a:t>合并与扇出</a:t>
            </a:r>
            <a:endParaRPr lang="en-US" altLang="zh-CN" sz="2200" dirty="0" smtClean="0"/>
          </a:p>
          <a:p>
            <a:endParaRPr lang="en-US" altLang="zh-CN" sz="2400" dirty="0" smtClean="0"/>
          </a:p>
          <a:p>
            <a:endParaRPr lang="zh-CN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数据预处理：与数据合并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852936"/>
            <a:ext cx="7648575" cy="2524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5816" y="5222557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RPC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角度装换示意图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9221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1477144"/>
          </a:xfrm>
        </p:spPr>
        <p:txBody>
          <a:bodyPr/>
          <a:lstStyle/>
          <a:p>
            <a:r>
              <a:rPr lang="en-US" altLang="zh-CN" sz="1800" dirty="0" err="1" smtClean="0"/>
              <a:t>IPbus</a:t>
            </a:r>
            <a:r>
              <a:rPr lang="zh-CN" altLang="en-US" sz="1800" dirty="0" smtClean="0"/>
              <a:t>协议</a:t>
            </a:r>
            <a:endParaRPr lang="en-US" altLang="zh-CN" sz="1800" dirty="0" smtClean="0"/>
          </a:p>
          <a:p>
            <a:pPr lvl="1"/>
            <a:r>
              <a:rPr lang="zh-CN" altLang="en-US" sz="1600" dirty="0" smtClean="0"/>
              <a:t>针对</a:t>
            </a:r>
            <a:r>
              <a:rPr lang="en-US" altLang="zh-CN" sz="1600" dirty="0" smtClean="0"/>
              <a:t>CMS</a:t>
            </a:r>
            <a:r>
              <a:rPr lang="zh-CN" altLang="en-US" sz="1600" dirty="0" smtClean="0"/>
              <a:t>实验，</a:t>
            </a:r>
            <a:r>
              <a:rPr lang="en-US" altLang="zh-CN" sz="1600" dirty="0" smtClean="0"/>
              <a:t>CERN</a:t>
            </a:r>
            <a:r>
              <a:rPr lang="zh-CN" altLang="en-US" sz="1600" dirty="0" smtClean="0"/>
              <a:t>开发的一款基于</a:t>
            </a:r>
            <a:r>
              <a:rPr lang="en-US" altLang="zh-CN" sz="1600" dirty="0" smtClean="0"/>
              <a:t>UDP</a:t>
            </a:r>
            <a:r>
              <a:rPr lang="zh-CN" altLang="en-US" sz="1600" dirty="0" smtClean="0"/>
              <a:t>的可靠以太网传输协议，实现对</a:t>
            </a:r>
            <a:r>
              <a:rPr lang="en-US" altLang="zh-CN" sz="1600" dirty="0" err="1" smtClean="0"/>
              <a:t>μTCA</a:t>
            </a:r>
            <a:r>
              <a:rPr lang="zh-CN" altLang="en-US" sz="1600" dirty="0" smtClean="0"/>
              <a:t>机箱的远程控制。</a:t>
            </a:r>
            <a:endParaRPr lang="en-US" altLang="zh-CN" sz="1600" dirty="0" smtClean="0"/>
          </a:p>
          <a:p>
            <a:pPr lvl="1"/>
            <a:r>
              <a:rPr lang="zh-CN" altLang="en-US" sz="1600" dirty="0" smtClean="0"/>
              <a:t>基于</a:t>
            </a:r>
            <a:r>
              <a:rPr lang="en-US" altLang="zh-CN" sz="1600" dirty="0" smtClean="0"/>
              <a:t>IP</a:t>
            </a:r>
            <a:r>
              <a:rPr lang="zh-CN" altLang="en-US" sz="1600" dirty="0" smtClean="0"/>
              <a:t>访问硬件设备，采用</a:t>
            </a:r>
            <a:r>
              <a:rPr lang="en-US" altLang="zh-CN" sz="1600" dirty="0" smtClean="0"/>
              <a:t>A32/D32</a:t>
            </a:r>
            <a:r>
              <a:rPr lang="zh-CN" altLang="en-US" sz="1600" dirty="0" smtClean="0"/>
              <a:t>总线标准</a:t>
            </a:r>
            <a:endParaRPr lang="en-US" altLang="zh-CN" sz="1600" dirty="0" smtClean="0"/>
          </a:p>
          <a:p>
            <a:endParaRPr lang="zh-CN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基于</a:t>
            </a:r>
            <a:r>
              <a:rPr lang="en-US" altLang="zh-C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IPbus</a:t>
            </a:r>
            <a:r>
              <a:rPr lang="zh-CN" altLang="en-US" dirty="0" smtClean="0"/>
              <a:t>上位机控制软件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942734" y="2852936"/>
            <a:ext cx="3312368" cy="2376264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华文楷体" pitchFamily="2" charset="-122"/>
                <a:ea typeface="华文楷体" pitchFamily="2" charset="-122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华文楷体" pitchFamily="2" charset="-122"/>
                <a:ea typeface="华文楷体" pitchFamily="2" charset="-122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华文楷体" pitchFamily="2" charset="-122"/>
                <a:ea typeface="华文楷体" pitchFamily="2" charset="-122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华文楷体" pitchFamily="2" charset="-122"/>
                <a:ea typeface="华文楷体" pitchFamily="2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华文楷体" pitchFamily="2" charset="-122"/>
                <a:ea typeface="华文楷体" pitchFamily="2" charset="-122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/>
              <a:t>上位机</a:t>
            </a:r>
            <a:endParaRPr lang="en-US" altLang="zh-CN" sz="1800" dirty="0" smtClean="0"/>
          </a:p>
          <a:p>
            <a:pPr lvl="1"/>
            <a:r>
              <a:rPr lang="en-US" altLang="zh-CN" sz="1600" dirty="0" err="1" smtClean="0"/>
              <a:t>μHAL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>C++ Micro Hardware Access Library</a:t>
            </a:r>
            <a:r>
              <a:rPr lang="zh-CN" altLang="en-US" sz="1600" dirty="0" smtClean="0"/>
              <a:t>，提供访问</a:t>
            </a:r>
            <a:r>
              <a:rPr lang="en-US" altLang="zh-CN" sz="1600" dirty="0" smtClean="0"/>
              <a:t>FPGA</a:t>
            </a:r>
            <a:r>
              <a:rPr lang="zh-CN" altLang="en-US" sz="1600" dirty="0" smtClean="0"/>
              <a:t>固件中寄存器和</a:t>
            </a:r>
            <a:r>
              <a:rPr lang="en-US" altLang="zh-CN" sz="1600" dirty="0" smtClean="0"/>
              <a:t>RAM</a:t>
            </a:r>
            <a:r>
              <a:rPr lang="zh-CN" altLang="en-US" sz="1600" dirty="0" smtClean="0"/>
              <a:t>的接口</a:t>
            </a:r>
            <a:endParaRPr lang="en-US" altLang="zh-CN" sz="1600" dirty="0" smtClean="0"/>
          </a:p>
          <a:p>
            <a:pPr lvl="1"/>
            <a:r>
              <a:rPr lang="en-US" altLang="zh-CN" sz="1600" dirty="0" smtClean="0"/>
              <a:t>XML</a:t>
            </a:r>
            <a:r>
              <a:rPr lang="zh-CN" altLang="en-US" sz="1600" dirty="0" smtClean="0"/>
              <a:t>语言定义寄存器和</a:t>
            </a:r>
            <a:r>
              <a:rPr lang="en-US" altLang="zh-CN" sz="1600" dirty="0" smtClean="0"/>
              <a:t>RAM</a:t>
            </a:r>
            <a:r>
              <a:rPr lang="zh-CN" altLang="en-US" sz="1600" dirty="0" smtClean="0"/>
              <a:t>的地址</a:t>
            </a:r>
            <a:endParaRPr lang="en-US" altLang="zh-CN" sz="1600" dirty="0" smtClean="0"/>
          </a:p>
          <a:p>
            <a:pPr lvl="1"/>
            <a:r>
              <a:rPr lang="zh-CN" altLang="en-US" sz="1600" dirty="0" smtClean="0"/>
              <a:t>采用</a:t>
            </a:r>
            <a:r>
              <a:rPr lang="en-US" altLang="zh-CN" sz="1600" dirty="0" smtClean="0"/>
              <a:t>Python</a:t>
            </a:r>
            <a:r>
              <a:rPr lang="zh-CN" altLang="en-US" sz="1600" dirty="0" smtClean="0"/>
              <a:t>脚本的方式控制</a:t>
            </a:r>
            <a:r>
              <a:rPr lang="en-US" altLang="zh-CN" sz="1600" dirty="0" smtClean="0"/>
              <a:t>CPPF</a:t>
            </a:r>
            <a:r>
              <a:rPr lang="zh-CN" altLang="en-US" sz="1600" dirty="0" smtClean="0"/>
              <a:t>插件</a:t>
            </a:r>
            <a:endParaRPr lang="zh-CN" alt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373216"/>
            <a:ext cx="6134100" cy="67627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02343" y="2564410"/>
            <a:ext cx="4181134" cy="2920849"/>
            <a:chOff x="4402343" y="2564410"/>
            <a:chExt cx="4181134" cy="29208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2343" y="2564410"/>
              <a:ext cx="3934776" cy="280880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199101" y="5208260"/>
              <a:ext cx="33843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基于</a:t>
              </a:r>
              <a:r>
                <a:rPr lang="en-US" altLang="zh-CN" sz="1200" dirty="0" err="1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Ipbus</a:t>
              </a:r>
              <a:r>
                <a:rPr lang="zh-CN" altLang="en-US" sz="1200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的</a:t>
              </a:r>
              <a:r>
                <a:rPr lang="en-US" altLang="zh-CN" sz="1200" dirty="0" err="1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μTCA</a:t>
              </a:r>
              <a:r>
                <a:rPr lang="zh-CN" altLang="en-US" sz="1200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机箱控制系统拓扑结构图</a:t>
              </a:r>
              <a:endParaRPr lang="zh-CN" altLang="en-US" sz="120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109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系统测试：</a:t>
            </a:r>
            <a:r>
              <a:rPr lang="zh-CN" altLang="en-US" dirty="0" smtClean="0"/>
              <a:t>完成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10.0Gbps</a:t>
            </a:r>
            <a:r>
              <a:rPr lang="zh-CN" altLang="en-US" dirty="0" smtClean="0"/>
              <a:t>传输</a:t>
            </a:r>
            <a:r>
              <a:rPr lang="zh-CN" altLang="en-US" dirty="0"/>
              <a:t>测试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14400" y="6172200"/>
            <a:ext cx="1281336" cy="457200"/>
          </a:xfrm>
        </p:spPr>
        <p:txBody>
          <a:bodyPr/>
          <a:lstStyle/>
          <a:p>
            <a:r>
              <a:rPr lang="en-US" altLang="zh-CN" smtClean="0"/>
              <a:t>CLHC:CMS Phase I L1 Trigger Upgrade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5097760" cy="4478170"/>
          </a:xfrm>
        </p:spPr>
        <p:txBody>
          <a:bodyPr>
            <a:normAutofit/>
          </a:bodyPr>
          <a:lstStyle/>
          <a:p>
            <a:r>
              <a:rPr lang="zh-CN" altLang="en-US" sz="2000" dirty="0" smtClean="0"/>
              <a:t>完成</a:t>
            </a:r>
            <a:r>
              <a:rPr lang="en-US" altLang="zh-CN" sz="2000" dirty="0" smtClean="0"/>
              <a:t>CPPF</a:t>
            </a:r>
            <a:r>
              <a:rPr lang="zh-CN" altLang="en-US" sz="2000" dirty="0" smtClean="0"/>
              <a:t>与</a:t>
            </a:r>
            <a:r>
              <a:rPr lang="en-US" altLang="zh-CN" sz="2000" dirty="0" smtClean="0"/>
              <a:t>MTF-7</a:t>
            </a:r>
            <a:r>
              <a:rPr lang="zh-CN" altLang="en-US" sz="2000" dirty="0" smtClean="0"/>
              <a:t>异步参考时钟下</a:t>
            </a:r>
            <a:r>
              <a:rPr lang="en-US" altLang="zh-CN" sz="2000" dirty="0" smtClean="0"/>
              <a:t>10.0Gbps</a:t>
            </a:r>
            <a:r>
              <a:rPr lang="zh-CN" altLang="en-US" sz="2000" dirty="0" smtClean="0"/>
              <a:t>传输性能的测试</a:t>
            </a:r>
            <a:endParaRPr lang="en-US" altLang="zh-CN" sz="2000" dirty="0" smtClean="0"/>
          </a:p>
          <a:p>
            <a:r>
              <a:rPr lang="zh-CN" altLang="en-US" sz="2000" dirty="0"/>
              <a:t>异步</a:t>
            </a:r>
            <a:r>
              <a:rPr lang="zh-CN" altLang="en-US" sz="2000" dirty="0" smtClean="0"/>
              <a:t>模式如图所示，选用本地参考时钟</a:t>
            </a:r>
            <a:endParaRPr lang="en-US" altLang="zh-CN" sz="2000" dirty="0" smtClean="0"/>
          </a:p>
          <a:p>
            <a:endParaRPr lang="en-US" altLang="zh-CN" sz="2000" dirty="0"/>
          </a:p>
          <a:p>
            <a:endParaRPr lang="en-US" altLang="zh-CN" sz="2000" dirty="0" smtClean="0"/>
          </a:p>
          <a:p>
            <a:endParaRPr lang="en-US" altLang="zh-CN" sz="2000" dirty="0"/>
          </a:p>
          <a:p>
            <a:endParaRPr lang="en-US" altLang="zh-CN" sz="2000" dirty="0" smtClean="0"/>
          </a:p>
          <a:p>
            <a:endParaRPr lang="en-US" altLang="zh-CN" sz="2000" dirty="0"/>
          </a:p>
          <a:p>
            <a:r>
              <a:rPr lang="en-US" altLang="zh-CN" sz="2000" dirty="0" smtClean="0"/>
              <a:t>MTF-7</a:t>
            </a:r>
            <a:r>
              <a:rPr lang="zh-CN" altLang="en-US" sz="2000" dirty="0" smtClean="0"/>
              <a:t>接收板接收到的信号的眼图</a:t>
            </a:r>
            <a:endParaRPr lang="zh-CN" alt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1224270" y="2676112"/>
            <a:ext cx="3637340" cy="1423363"/>
            <a:chOff x="1166004" y="2424792"/>
            <a:chExt cx="4801764" cy="1876083"/>
          </a:xfrm>
        </p:grpSpPr>
        <p:grpSp>
          <p:nvGrpSpPr>
            <p:cNvPr id="7" name="Group 6"/>
            <p:cNvGrpSpPr/>
            <p:nvPr/>
          </p:nvGrpSpPr>
          <p:grpSpPr>
            <a:xfrm>
              <a:off x="1166004" y="2442640"/>
              <a:ext cx="1931711" cy="1858235"/>
              <a:chOff x="1195753" y="4192172"/>
              <a:chExt cx="2307101" cy="2307102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705970" y="4380931"/>
                <a:ext cx="1119117" cy="70968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GTH</a:t>
                </a: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1462145" y="5480927"/>
                <a:ext cx="1666895" cy="69603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Local Oscillator</a:t>
                </a: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1195753" y="4192172"/>
                <a:ext cx="2307101" cy="230710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9" name="Straight Arrow Connector 18"/>
              <p:cNvCxnSpPr>
                <a:stCxn id="17" idx="0"/>
                <a:endCxn id="16" idx="2"/>
              </p:cNvCxnSpPr>
              <p:nvPr/>
            </p:nvCxnSpPr>
            <p:spPr>
              <a:xfrm flipH="1" flipV="1">
                <a:off x="2265529" y="5090615"/>
                <a:ext cx="30063" cy="39031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2600008" y="6083449"/>
                <a:ext cx="754665" cy="3884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CPPF</a:t>
                </a:r>
                <a:endParaRPr lang="en-US" sz="135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036057" y="2424792"/>
              <a:ext cx="1931711" cy="1858235"/>
              <a:chOff x="5044456" y="4286125"/>
              <a:chExt cx="2307101" cy="2307102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5554673" y="4474884"/>
                <a:ext cx="1119117" cy="70968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GTH</a:t>
                </a: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5310844" y="5574880"/>
                <a:ext cx="1606641" cy="69603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Local Oscillat</a:t>
                </a:r>
                <a:r>
                  <a:rPr lang="en-US" sz="135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or</a:t>
                </a: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5044456" y="4286125"/>
                <a:ext cx="2307101" cy="230710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4" name="Straight Arrow Connector 13"/>
              <p:cNvCxnSpPr>
                <a:stCxn id="12" idx="0"/>
                <a:endCxn id="11" idx="2"/>
              </p:cNvCxnSpPr>
              <p:nvPr/>
            </p:nvCxnSpPr>
            <p:spPr>
              <a:xfrm flipV="1">
                <a:off x="6114164" y="5184568"/>
                <a:ext cx="67" cy="39031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6334848" y="6199561"/>
                <a:ext cx="788835" cy="3884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MTF7</a:t>
                </a:r>
                <a:endParaRPr lang="en-US" sz="135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  <p:cxnSp>
          <p:nvCxnSpPr>
            <p:cNvPr id="9" name="Straight Arrow Connector 8"/>
            <p:cNvCxnSpPr>
              <a:stCxn id="18" idx="3"/>
            </p:cNvCxnSpPr>
            <p:nvPr/>
          </p:nvCxnSpPr>
          <p:spPr>
            <a:xfrm>
              <a:off x="3097715" y="3371757"/>
              <a:ext cx="955947" cy="0"/>
            </a:xfrm>
            <a:prstGeom prst="straightConnector1">
              <a:avLst/>
            </a:prstGeom>
            <a:ln w="254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3518947" y="3166283"/>
              <a:ext cx="175542" cy="205475"/>
            </a:xfrm>
            <a:prstGeom prst="ellips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584" y="4819548"/>
            <a:ext cx="3879056" cy="82867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040704" y="1874704"/>
            <a:ext cx="2646096" cy="3066467"/>
            <a:chOff x="7338885" y="1608646"/>
            <a:chExt cx="3333044" cy="448527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41953" y="1608646"/>
              <a:ext cx="2768527" cy="2692229"/>
            </a:xfrm>
            <a:prstGeom prst="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9143599" y="5064728"/>
              <a:ext cx="1528330" cy="1029188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CPPF</a:t>
              </a:r>
            </a:p>
            <a:p>
              <a:pPr algn="ctr"/>
              <a:r>
                <a:rPr lang="en-US" sz="1500" dirty="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Transmitter</a:t>
              </a:r>
              <a:endParaRPr lang="en-US" sz="135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7338885" y="5081219"/>
              <a:ext cx="1715348" cy="101269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MTF7</a:t>
              </a:r>
            </a:p>
            <a:p>
              <a:pPr algn="ctr"/>
              <a:r>
                <a:rPr lang="en-US" sz="1500" dirty="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Receiver</a:t>
              </a:r>
              <a:endParaRPr lang="en-US" sz="135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26" name="Straight Arrow Connector 25"/>
            <p:cNvCxnSpPr>
              <a:endCxn id="25" idx="0"/>
            </p:cNvCxnSpPr>
            <p:nvPr/>
          </p:nvCxnSpPr>
          <p:spPr>
            <a:xfrm flipH="1">
              <a:off x="8196560" y="3589423"/>
              <a:ext cx="102933" cy="149179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9841517" y="3589423"/>
              <a:ext cx="28197" cy="149179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478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系统测试：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RPC</a:t>
            </a:r>
            <a:r>
              <a:rPr lang="zh-CN" altLang="en-US" dirty="0" smtClean="0"/>
              <a:t>光纤数据的测试</a:t>
            </a:r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14400" y="6172200"/>
            <a:ext cx="1281336" cy="457200"/>
          </a:xfrm>
        </p:spPr>
        <p:txBody>
          <a:bodyPr/>
          <a:lstStyle/>
          <a:p>
            <a:r>
              <a:rPr lang="en-US" altLang="zh-CN" smtClean="0"/>
              <a:t>CLHC:CMS Phase I L1 Trigger Upgrade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sz="2000" dirty="0" smtClean="0"/>
              <a:t>测试地点</a:t>
            </a:r>
            <a:endParaRPr lang="en-US" altLang="zh-CN" sz="2000" dirty="0" smtClean="0"/>
          </a:p>
          <a:p>
            <a:pPr lvl="1"/>
            <a:r>
              <a:rPr lang="en-US" altLang="zh-CN" sz="1800" dirty="0" smtClean="0"/>
              <a:t>CMS P5</a:t>
            </a:r>
            <a:r>
              <a:rPr lang="zh-CN" altLang="en-US" sz="1800" dirty="0" smtClean="0"/>
              <a:t>实验现场</a:t>
            </a:r>
            <a:endParaRPr lang="en-US" altLang="zh-CN" sz="1800" dirty="0" smtClean="0"/>
          </a:p>
          <a:p>
            <a:r>
              <a:rPr lang="zh-CN" altLang="en-US" sz="1800" dirty="0" smtClean="0"/>
              <a:t>测试链路</a:t>
            </a:r>
            <a:endParaRPr lang="en-US" altLang="zh-CN" sz="1800" dirty="0" smtClean="0"/>
          </a:p>
          <a:p>
            <a:pPr lvl="1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RPC Link Board -&gt; Passive Splitter -&gt;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CPPF</a:t>
            </a:r>
          </a:p>
          <a:p>
            <a:r>
              <a:rPr lang="zh-CN" altLang="en-US" sz="1800" dirty="0" smtClean="0"/>
              <a:t>测试结果</a:t>
            </a:r>
            <a:endParaRPr lang="en-US" altLang="zh-CN" sz="1800" dirty="0" smtClean="0"/>
          </a:p>
          <a:p>
            <a:pPr lvl="1"/>
            <a:r>
              <a:rPr lang="zh-CN" altLang="en-US" sz="1600" dirty="0" smtClean="0"/>
              <a:t>一共测试</a:t>
            </a:r>
            <a:r>
              <a:rPr lang="en-US" altLang="zh-CN" sz="1600" dirty="0" smtClean="0">
                <a:solidFill>
                  <a:srgbClr val="FF0000"/>
                </a:solidFill>
              </a:rPr>
              <a:t>41</a:t>
            </a:r>
            <a:r>
              <a:rPr lang="zh-CN" altLang="en-US" sz="1600" dirty="0" smtClean="0">
                <a:solidFill>
                  <a:srgbClr val="FF0000"/>
                </a:solidFill>
              </a:rPr>
              <a:t>条</a:t>
            </a:r>
            <a:r>
              <a:rPr lang="en-US" altLang="zh-CN" sz="1600" dirty="0" smtClean="0"/>
              <a:t>RPC</a:t>
            </a:r>
            <a:r>
              <a:rPr lang="zh-CN" altLang="en-US" sz="1600" dirty="0" smtClean="0"/>
              <a:t>光纤</a:t>
            </a:r>
            <a:endParaRPr lang="en-US" altLang="zh-CN" sz="1600" dirty="0" smtClean="0"/>
          </a:p>
          <a:p>
            <a:pPr lvl="1"/>
            <a:r>
              <a:rPr lang="en-US" altLang="zh-CN" sz="1600" dirty="0" smtClean="0">
                <a:solidFill>
                  <a:schemeClr val="accent1"/>
                </a:solidFill>
              </a:rPr>
              <a:t>4</a:t>
            </a:r>
            <a:r>
              <a:rPr lang="zh-CN" altLang="en-US" sz="1600" dirty="0" smtClean="0">
                <a:solidFill>
                  <a:schemeClr val="accent1"/>
                </a:solidFill>
              </a:rPr>
              <a:t>条</a:t>
            </a:r>
            <a:r>
              <a:rPr lang="zh-CN" altLang="en-US" sz="1600" dirty="0" smtClean="0"/>
              <a:t>的</a:t>
            </a:r>
            <a:r>
              <a:rPr lang="en-US" altLang="zh-CN" sz="1600" dirty="0" smtClean="0"/>
              <a:t>RPC</a:t>
            </a:r>
            <a:r>
              <a:rPr lang="zh-CN" altLang="en-US" sz="1600" dirty="0" smtClean="0"/>
              <a:t>光纤在</a:t>
            </a:r>
            <a:r>
              <a:rPr lang="en-US" altLang="zh-CN" sz="1600" dirty="0" smtClean="0"/>
              <a:t>50%</a:t>
            </a:r>
            <a:r>
              <a:rPr lang="zh-CN" altLang="en-US" sz="1600" dirty="0" smtClean="0"/>
              <a:t>的分光比下有误码，</a:t>
            </a:r>
            <a:r>
              <a:rPr lang="en-US" altLang="zh-CN" sz="1600" dirty="0" smtClean="0"/>
              <a:t>60%</a:t>
            </a:r>
            <a:r>
              <a:rPr lang="zh-CN" altLang="en-US" sz="1600" dirty="0" smtClean="0"/>
              <a:t>的分光比，误码的光纤数更少</a:t>
            </a:r>
            <a:endParaRPr lang="en-US" altLang="zh-CN" sz="1600" dirty="0" smtClean="0"/>
          </a:p>
          <a:p>
            <a:pPr lvl="1"/>
            <a:r>
              <a:rPr lang="en-US" altLang="zh-CN" sz="1600" dirty="0">
                <a:latin typeface="Times New Roman" panose="02020603050405020304" pitchFamily="18" charset="0"/>
              </a:rPr>
              <a:t>CMS</a:t>
            </a:r>
            <a:r>
              <a:rPr lang="zh-CN" altLang="en-US" sz="1600" dirty="0">
                <a:latin typeface="Times New Roman" panose="02020603050405020304" pitchFamily="18" charset="0"/>
              </a:rPr>
              <a:t>实验中使用</a:t>
            </a:r>
            <a:r>
              <a:rPr lang="en-US" altLang="zh-CN" sz="1600" dirty="0">
                <a:latin typeface="Times New Roman" panose="02020603050405020304" pitchFamily="18" charset="0"/>
              </a:rPr>
              <a:t>60%</a:t>
            </a:r>
            <a:r>
              <a:rPr lang="zh-CN" altLang="en-US" sz="1600" dirty="0">
                <a:latin typeface="Times New Roman" panose="02020603050405020304" pitchFamily="18" charset="0"/>
              </a:rPr>
              <a:t>的分光比，</a:t>
            </a:r>
            <a:r>
              <a:rPr lang="zh-CN" altLang="en-US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误码率更</a:t>
            </a:r>
            <a:r>
              <a:rPr lang="zh-CN" altLang="en-US" sz="1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低，符合实验要求</a:t>
            </a:r>
            <a:endParaRPr lang="en-US" altLang="zh-CN" sz="16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1"/>
            <a:endParaRPr lang="en-US" altLang="zh-CN" sz="16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021015"/>
            <a:ext cx="4824536" cy="2189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029" y="4149080"/>
            <a:ext cx="2397937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53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29608" cy="4572000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sz="2400" dirty="0" smtClean="0"/>
              <a:t>地点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北京实验室</a:t>
            </a:r>
            <a:endParaRPr lang="en-US" altLang="zh-CN" sz="2000" dirty="0" smtClean="0"/>
          </a:p>
          <a:p>
            <a:pPr lvl="1"/>
            <a:r>
              <a:rPr lang="en-US" altLang="zh-CN" sz="2000" dirty="0" smtClean="0"/>
              <a:t>CERN CMS</a:t>
            </a:r>
            <a:r>
              <a:rPr lang="zh-CN" altLang="en-US" sz="2000" dirty="0" smtClean="0"/>
              <a:t>电子学实验室</a:t>
            </a:r>
            <a:endParaRPr lang="en-US" altLang="zh-CN" sz="2000" dirty="0" smtClean="0"/>
          </a:p>
          <a:p>
            <a:pPr lvl="1"/>
            <a:r>
              <a:rPr lang="zh-CN" altLang="en-US" sz="2000" dirty="0" smtClean="0"/>
              <a:t>法国</a:t>
            </a:r>
            <a:r>
              <a:rPr lang="zh-CN" altLang="zh-CN" sz="2000" dirty="0" smtClean="0"/>
              <a:t>9</a:t>
            </a:r>
            <a:r>
              <a:rPr lang="en-US" altLang="zh-CN" sz="2000" dirty="0" smtClean="0"/>
              <a:t>04</a:t>
            </a:r>
            <a:r>
              <a:rPr lang="zh-CN" altLang="en-US" sz="2000" dirty="0" smtClean="0"/>
              <a:t>大楼</a:t>
            </a:r>
            <a:endParaRPr lang="en-US" altLang="zh-CN" sz="2000" dirty="0" smtClean="0"/>
          </a:p>
          <a:p>
            <a:r>
              <a:rPr lang="zh-CN" altLang="en-US" sz="2400" dirty="0" smtClean="0"/>
              <a:t>测试</a:t>
            </a:r>
            <a:endParaRPr lang="en-US" altLang="zh-CN" sz="2400" dirty="0" smtClean="0"/>
          </a:p>
          <a:p>
            <a:pPr lvl="1"/>
            <a:r>
              <a:rPr lang="zh-CN" altLang="en-US" sz="2200" dirty="0" smtClean="0"/>
              <a:t>单项测试</a:t>
            </a:r>
            <a:endParaRPr lang="en-US" altLang="zh-CN" sz="2200" dirty="0" smtClean="0"/>
          </a:p>
          <a:p>
            <a:pPr lvl="2"/>
            <a:r>
              <a:rPr lang="zh-CN" altLang="en-US" sz="1800" dirty="0" smtClean="0"/>
              <a:t>发送端</a:t>
            </a:r>
            <a:endParaRPr lang="en-US" altLang="zh-CN" sz="1800" dirty="0" smtClean="0"/>
          </a:p>
          <a:p>
            <a:pPr lvl="3"/>
            <a:r>
              <a:rPr lang="zh-CN" altLang="en-US" sz="1600" dirty="0" smtClean="0"/>
              <a:t>模拟</a:t>
            </a:r>
            <a:r>
              <a:rPr lang="en-US" altLang="zh-CN" sz="1600" dirty="0" smtClean="0"/>
              <a:t>RPC</a:t>
            </a:r>
            <a:r>
              <a:rPr lang="zh-CN" altLang="en-US" sz="1600" dirty="0" smtClean="0"/>
              <a:t>数据的发送，满足</a:t>
            </a:r>
            <a:r>
              <a:rPr lang="en-US" altLang="zh-CN" sz="1600" dirty="0" smtClean="0"/>
              <a:t>RPC</a:t>
            </a:r>
            <a:r>
              <a:rPr lang="zh-CN" altLang="en-US" sz="1600" dirty="0" smtClean="0"/>
              <a:t>数据格式</a:t>
            </a:r>
            <a:endParaRPr lang="en-US" altLang="zh-CN" sz="1600" dirty="0" smtClean="0"/>
          </a:p>
          <a:p>
            <a:pPr lvl="2"/>
            <a:r>
              <a:rPr lang="zh-CN" altLang="en-US" sz="1600" dirty="0"/>
              <a:t>接收</a:t>
            </a:r>
            <a:r>
              <a:rPr lang="zh-CN" altLang="en-US" sz="1600" dirty="0" smtClean="0"/>
              <a:t>端</a:t>
            </a:r>
            <a:endParaRPr lang="en-US" altLang="zh-CN" sz="1600" dirty="0" smtClean="0"/>
          </a:p>
          <a:p>
            <a:pPr lvl="3"/>
            <a:r>
              <a:rPr lang="zh-CN" altLang="en-US" sz="1600" dirty="0" smtClean="0"/>
              <a:t>接收</a:t>
            </a:r>
            <a:r>
              <a:rPr lang="en-US" altLang="zh-CN" sz="1600" dirty="0" smtClean="0"/>
              <a:t>24</a:t>
            </a:r>
            <a:r>
              <a:rPr lang="zh-CN" altLang="en-US" sz="1600" dirty="0" smtClean="0"/>
              <a:t>路</a:t>
            </a:r>
            <a:r>
              <a:rPr lang="en-US" altLang="zh-CN" sz="1600" dirty="0" smtClean="0"/>
              <a:t>1.6 Gb/s </a:t>
            </a:r>
            <a:r>
              <a:rPr lang="zh-CN" altLang="en-US" sz="1600" dirty="0" smtClean="0"/>
              <a:t>数据，每六路合并为</a:t>
            </a:r>
            <a:r>
              <a:rPr lang="en-US" altLang="zh-CN" sz="1600" dirty="0" smtClean="0"/>
              <a:t>1</a:t>
            </a:r>
            <a:r>
              <a:rPr lang="zh-CN" altLang="en-US" sz="1600" dirty="0" smtClean="0"/>
              <a:t>路</a:t>
            </a:r>
            <a:r>
              <a:rPr lang="en-US" altLang="zh-CN" sz="1600" dirty="0" smtClean="0"/>
              <a:t>10.0 Gb/s, </a:t>
            </a:r>
            <a:r>
              <a:rPr lang="zh-CN" altLang="en-US" sz="1600" dirty="0" smtClean="0"/>
              <a:t>进行自动检测。</a:t>
            </a:r>
            <a:endParaRPr lang="en-US" altLang="zh-CN" sz="1600" dirty="0" smtClean="0"/>
          </a:p>
          <a:p>
            <a:pPr lvl="2"/>
            <a:r>
              <a:rPr lang="zh-CN" altLang="en-US" dirty="0" smtClean="0"/>
              <a:t>角度转换测试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综合联调测试</a:t>
            </a:r>
            <a:endParaRPr lang="en-US" altLang="zh-CN" dirty="0" smtClean="0"/>
          </a:p>
          <a:p>
            <a:r>
              <a:rPr lang="zh-CN" altLang="en-US" dirty="0" smtClean="0"/>
              <a:t>测试结果</a:t>
            </a:r>
            <a:endParaRPr lang="en-US" altLang="zh-CN" dirty="0" smtClean="0"/>
          </a:p>
          <a:p>
            <a:pPr lvl="1"/>
            <a:r>
              <a:rPr lang="zh-CN" altLang="en-US" sz="2000" dirty="0" smtClean="0"/>
              <a:t>完全成功（</a:t>
            </a:r>
            <a:r>
              <a:rPr lang="en-US" altLang="zh-CN" sz="2000" dirty="0" smtClean="0"/>
              <a:t>12</a:t>
            </a:r>
            <a:r>
              <a:rPr lang="zh-CN" altLang="en-US" sz="2000" dirty="0" smtClean="0"/>
              <a:t>月</a:t>
            </a:r>
            <a:r>
              <a:rPr lang="en-US" altLang="zh-CN" sz="2000" dirty="0" smtClean="0"/>
              <a:t>15</a:t>
            </a:r>
            <a:r>
              <a:rPr lang="zh-CN" altLang="en-US" sz="2000" dirty="0" smtClean="0"/>
              <a:t>日）</a:t>
            </a:r>
            <a:endParaRPr lang="en-US" altLang="zh-CN" sz="2000" dirty="0" smtClean="0"/>
          </a:p>
          <a:p>
            <a:pPr lvl="1"/>
            <a:r>
              <a:rPr lang="zh-CN" altLang="en-US" sz="2000" dirty="0" smtClean="0"/>
              <a:t>与</a:t>
            </a:r>
            <a:r>
              <a:rPr lang="en-US" altLang="zh-CN" sz="2000" dirty="0" smtClean="0"/>
              <a:t>MTF</a:t>
            </a:r>
            <a:r>
              <a:rPr lang="zh-CN" altLang="en-US" sz="2000" dirty="0" smtClean="0"/>
              <a:t>的功能测试节后安排</a:t>
            </a:r>
            <a:endParaRPr lang="en-US" altLang="zh-CN" sz="2000" dirty="0" smtClean="0"/>
          </a:p>
          <a:p>
            <a:pPr marL="320040" lvl="1" indent="0">
              <a:buNone/>
            </a:pPr>
            <a:endParaRPr lang="en-US" altLang="zh-CN" sz="2000" dirty="0" smtClean="0"/>
          </a:p>
          <a:p>
            <a:pPr lvl="1"/>
            <a:endParaRPr lang="zh-CN" alt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系统测试：数据合并测试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019" y="2780928"/>
            <a:ext cx="3702767" cy="3024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450810"/>
            <a:ext cx="2353667" cy="1200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4948" y="1459425"/>
            <a:ext cx="400110" cy="146840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RPC</a:t>
            </a:r>
            <a:r>
              <a:rPr lang="zh-CN" altLang="en-US" sz="14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数据格式</a:t>
            </a:r>
            <a:endParaRPr lang="zh-CN" altLang="en-US" sz="1400" dirty="0">
              <a:solidFill>
                <a:srgbClr val="00B0F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070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zh-CN" dirty="0"/>
              <a:t>2016</a:t>
            </a:r>
            <a:r>
              <a:rPr lang="zh-CN" altLang="zh-CN" dirty="0"/>
              <a:t>年主要完成了如下工作：</a:t>
            </a:r>
          </a:p>
          <a:p>
            <a:pPr lvl="0"/>
            <a:r>
              <a:rPr lang="en-US" altLang="zh-CN" dirty="0"/>
              <a:t>2016</a:t>
            </a:r>
            <a:r>
              <a:rPr lang="zh-CN" altLang="zh-CN" dirty="0"/>
              <a:t>年</a:t>
            </a:r>
            <a:r>
              <a:rPr lang="en-US" altLang="zh-CN" dirty="0"/>
              <a:t>2/3</a:t>
            </a:r>
            <a:r>
              <a:rPr lang="zh-CN" altLang="zh-CN" dirty="0"/>
              <a:t>月王春杰访问</a:t>
            </a:r>
            <a:r>
              <a:rPr lang="en-US" altLang="zh-CN" dirty="0"/>
              <a:t>CERN</a:t>
            </a:r>
            <a:r>
              <a:rPr lang="zh-CN" altLang="zh-CN" dirty="0"/>
              <a:t>，实现了</a:t>
            </a:r>
            <a:r>
              <a:rPr lang="en-US" altLang="zh-CN" dirty="0"/>
              <a:t>CPPF</a:t>
            </a:r>
            <a:r>
              <a:rPr lang="zh-CN" altLang="zh-CN" dirty="0"/>
              <a:t>与</a:t>
            </a:r>
            <a:r>
              <a:rPr lang="en-US" altLang="zh-CN" dirty="0"/>
              <a:t>MTF</a:t>
            </a:r>
            <a:r>
              <a:rPr lang="zh-CN" altLang="zh-CN" dirty="0"/>
              <a:t>插件的联合调试，为小批量量产做最后验证</a:t>
            </a:r>
          </a:p>
          <a:p>
            <a:pPr lvl="0"/>
            <a:r>
              <a:rPr lang="en-US" altLang="zh-CN" dirty="0"/>
              <a:t>6</a:t>
            </a:r>
            <a:r>
              <a:rPr lang="zh-CN" altLang="zh-CN" dirty="0"/>
              <a:t>月在高能所完成</a:t>
            </a:r>
            <a:r>
              <a:rPr lang="en-US" altLang="zh-CN" dirty="0"/>
              <a:t>CPPF</a:t>
            </a:r>
            <a:r>
              <a:rPr lang="zh-CN" altLang="zh-CN" dirty="0"/>
              <a:t>硬件的</a:t>
            </a:r>
            <a:r>
              <a:rPr lang="en-US" altLang="zh-CN" dirty="0"/>
              <a:t>10</a:t>
            </a:r>
            <a:r>
              <a:rPr lang="zh-CN" altLang="zh-CN" dirty="0"/>
              <a:t>块的小批量量产与调试。</a:t>
            </a:r>
          </a:p>
          <a:p>
            <a:pPr lvl="0"/>
            <a:r>
              <a:rPr lang="en-US" altLang="zh-CN" dirty="0"/>
              <a:t>6</a:t>
            </a:r>
            <a:r>
              <a:rPr lang="zh-CN" altLang="zh-CN" dirty="0"/>
              <a:t>月王春杰与程立波访问</a:t>
            </a:r>
            <a:r>
              <a:rPr lang="en-US" altLang="zh-CN" dirty="0"/>
              <a:t>CERN</a:t>
            </a:r>
            <a:r>
              <a:rPr lang="zh-CN" altLang="zh-CN" dirty="0"/>
              <a:t>，与</a:t>
            </a:r>
            <a:r>
              <a:rPr lang="en-US" altLang="zh-CN" dirty="0"/>
              <a:t>CMS</a:t>
            </a:r>
            <a:r>
              <a:rPr lang="zh-CN" altLang="zh-CN" dirty="0"/>
              <a:t>组谬子探测器组讨论</a:t>
            </a:r>
            <a:r>
              <a:rPr lang="en-US" altLang="zh-CN" dirty="0"/>
              <a:t>CPPF</a:t>
            </a:r>
            <a:r>
              <a:rPr lang="zh-CN" altLang="zh-CN" dirty="0"/>
              <a:t>数据接收同步对其软件的实现方案。</a:t>
            </a:r>
          </a:p>
          <a:p>
            <a:pPr lvl="0"/>
            <a:r>
              <a:rPr lang="en-US" altLang="zh-CN" dirty="0"/>
              <a:t>8</a:t>
            </a:r>
            <a:r>
              <a:rPr lang="zh-CN" altLang="zh-CN" dirty="0"/>
              <a:t>月</a:t>
            </a:r>
            <a:r>
              <a:rPr lang="en-US" altLang="zh-CN" dirty="0"/>
              <a:t>-12</a:t>
            </a:r>
            <a:r>
              <a:rPr lang="zh-CN" altLang="zh-CN" dirty="0"/>
              <a:t>月程立波访问</a:t>
            </a:r>
            <a:r>
              <a:rPr lang="en-US" altLang="zh-CN" dirty="0"/>
              <a:t>CERN</a:t>
            </a:r>
            <a:r>
              <a:rPr lang="zh-CN" altLang="zh-CN" dirty="0"/>
              <a:t>，与</a:t>
            </a:r>
            <a:r>
              <a:rPr lang="en-US" altLang="zh-CN" dirty="0"/>
              <a:t>CMS</a:t>
            </a:r>
            <a:r>
              <a:rPr lang="zh-CN" altLang="zh-CN" dirty="0"/>
              <a:t>合作组密切沟通与合作编写</a:t>
            </a:r>
            <a:r>
              <a:rPr lang="en-US" altLang="zh-CN" dirty="0"/>
              <a:t>CPPF</a:t>
            </a:r>
            <a:r>
              <a:rPr lang="zh-CN" altLang="zh-CN" dirty="0"/>
              <a:t>插件的数据解压缩恢复、粒子粗团确定以及角度计算等数据预处理软件的开发。</a:t>
            </a:r>
          </a:p>
          <a:p>
            <a:pPr lvl="0"/>
            <a:r>
              <a:rPr lang="en-US" altLang="zh-CN" dirty="0"/>
              <a:t>8</a:t>
            </a:r>
            <a:r>
              <a:rPr lang="zh-CN" altLang="zh-CN" dirty="0"/>
              <a:t>月</a:t>
            </a:r>
            <a:r>
              <a:rPr lang="en-US" altLang="zh-CN" dirty="0"/>
              <a:t>-12</a:t>
            </a:r>
            <a:r>
              <a:rPr lang="zh-CN" altLang="zh-CN" dirty="0"/>
              <a:t>月曹鹏程访问</a:t>
            </a:r>
            <a:r>
              <a:rPr lang="en-US" altLang="zh-CN" dirty="0"/>
              <a:t>CERN</a:t>
            </a:r>
            <a:r>
              <a:rPr lang="zh-CN" altLang="zh-CN" dirty="0"/>
              <a:t>，从事</a:t>
            </a:r>
            <a:r>
              <a:rPr lang="en-US" altLang="zh-CN" dirty="0"/>
              <a:t>CPPF</a:t>
            </a:r>
            <a:r>
              <a:rPr lang="zh-CN" altLang="zh-CN" dirty="0"/>
              <a:t>插件通用控制软件</a:t>
            </a:r>
            <a:r>
              <a:rPr lang="en-US" altLang="zh-CN" dirty="0"/>
              <a:t>SWATCH</a:t>
            </a:r>
            <a:r>
              <a:rPr lang="zh-CN" altLang="zh-CN" dirty="0"/>
              <a:t>软件的编写工作。</a:t>
            </a:r>
          </a:p>
          <a:p>
            <a:pPr lvl="0"/>
            <a:r>
              <a:rPr lang="en-US" altLang="zh-CN" dirty="0"/>
              <a:t>9</a:t>
            </a:r>
            <a:r>
              <a:rPr lang="zh-CN" altLang="zh-CN" dirty="0"/>
              <a:t>月刘振安访问</a:t>
            </a:r>
            <a:r>
              <a:rPr lang="en-US" altLang="zh-CN" dirty="0"/>
              <a:t>CERN</a:t>
            </a:r>
            <a:r>
              <a:rPr lang="zh-CN" altLang="zh-CN" dirty="0"/>
              <a:t>，协调</a:t>
            </a:r>
            <a:r>
              <a:rPr lang="en-US" altLang="zh-CN" dirty="0"/>
              <a:t>CPPF</a:t>
            </a:r>
            <a:r>
              <a:rPr lang="zh-CN" altLang="zh-CN" dirty="0"/>
              <a:t>软件开发与</a:t>
            </a:r>
            <a:r>
              <a:rPr lang="en-US" altLang="zh-CN" dirty="0"/>
              <a:t>CMS Phase I L1</a:t>
            </a:r>
            <a:r>
              <a:rPr lang="zh-CN" altLang="zh-CN" dirty="0"/>
              <a:t>触发升级其他项目的协调与互助合作。</a:t>
            </a:r>
          </a:p>
          <a:p>
            <a:pPr lvl="0"/>
            <a:r>
              <a:rPr lang="en-US" altLang="zh-CN" dirty="0"/>
              <a:t>12</a:t>
            </a:r>
            <a:r>
              <a:rPr lang="zh-CN" altLang="zh-CN" dirty="0"/>
              <a:t>月刘振安访问</a:t>
            </a:r>
            <a:r>
              <a:rPr lang="en-US" altLang="zh-CN" dirty="0"/>
              <a:t>CERN</a:t>
            </a:r>
            <a:r>
              <a:rPr lang="zh-CN" altLang="zh-CN" dirty="0"/>
              <a:t>，推动与参加</a:t>
            </a:r>
            <a:r>
              <a:rPr lang="en-US" altLang="zh-CN" dirty="0"/>
              <a:t>CPPF</a:t>
            </a:r>
            <a:r>
              <a:rPr lang="zh-CN" altLang="zh-CN" dirty="0"/>
              <a:t>与</a:t>
            </a:r>
            <a:r>
              <a:rPr lang="en-US" altLang="zh-CN" dirty="0"/>
              <a:t>OMTF</a:t>
            </a:r>
            <a:r>
              <a:rPr lang="zh-CN" altLang="zh-CN" dirty="0"/>
              <a:t>系统的联调，并讨论与</a:t>
            </a:r>
            <a:r>
              <a:rPr lang="en-US" altLang="zh-CN" dirty="0"/>
              <a:t>EMTF</a:t>
            </a:r>
            <a:r>
              <a:rPr lang="zh-CN" altLang="zh-CN" dirty="0"/>
              <a:t>系统的联调准备工作。同时接受</a:t>
            </a:r>
            <a:r>
              <a:rPr lang="en-US" altLang="zh-CN" dirty="0"/>
              <a:t>CMS Phase II L1</a:t>
            </a:r>
            <a:r>
              <a:rPr lang="zh-CN" altLang="zh-CN" dirty="0"/>
              <a:t>升级研讨会的邀请，报告</a:t>
            </a:r>
            <a:r>
              <a:rPr lang="en-US" altLang="zh-CN" dirty="0"/>
              <a:t>BELLE II</a:t>
            </a:r>
            <a:r>
              <a:rPr lang="zh-CN" altLang="zh-CN" dirty="0"/>
              <a:t>项目中</a:t>
            </a:r>
            <a:r>
              <a:rPr lang="en-US" altLang="zh-CN" dirty="0"/>
              <a:t>ATCA</a:t>
            </a:r>
            <a:r>
              <a:rPr lang="zh-CN" altLang="zh-CN" dirty="0"/>
              <a:t>研制等相关经验的介绍，并探讨高能所参加</a:t>
            </a:r>
            <a:r>
              <a:rPr lang="en-US" altLang="zh-CN" dirty="0"/>
              <a:t>Phase II </a:t>
            </a:r>
            <a:r>
              <a:rPr lang="zh-CN" altLang="zh-CN" dirty="0"/>
              <a:t>触发升级的具体工作</a:t>
            </a:r>
            <a:r>
              <a:rPr lang="zh-CN" altLang="zh-CN" dirty="0" smtClean="0"/>
              <a:t>。</a:t>
            </a:r>
            <a:endParaRPr lang="zh-CN" altLang="zh-CN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2016</a:t>
            </a:r>
            <a:r>
              <a:rPr kumimoji="1" lang="zh-CN" altLang="en-US" dirty="0" smtClean="0"/>
              <a:t>年任务小结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712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/>
          <a:lstStyle/>
          <a:p>
            <a:r>
              <a:rPr kumimoji="1" lang="zh-CN" altLang="en-US" dirty="0" smtClean="0"/>
              <a:t>经费使用情况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5" name="图片 4" descr="jijinC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253" y="908720"/>
            <a:ext cx="6945251" cy="5850244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sz="quarter" idx="1"/>
          </p:nvPr>
        </p:nvSpPr>
        <p:spPr>
          <a:xfrm>
            <a:off x="179512" y="1447800"/>
            <a:ext cx="4176464" cy="4572000"/>
          </a:xfrm>
        </p:spPr>
        <p:txBody>
          <a:bodyPr/>
          <a:lstStyle/>
          <a:p>
            <a:r>
              <a:rPr kumimoji="1" lang="zh-CN" altLang="en-US" dirty="0" smtClean="0"/>
              <a:t>已花</a:t>
            </a:r>
            <a:r>
              <a:rPr kumimoji="1" lang="en-US" altLang="zh-CN" dirty="0" smtClean="0"/>
              <a:t>203.6</a:t>
            </a:r>
            <a:r>
              <a:rPr kumimoji="1" lang="zh-CN" altLang="en-US" dirty="0" smtClean="0"/>
              <a:t>万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透支</a:t>
            </a:r>
            <a:r>
              <a:rPr kumimoji="1" lang="en-US" altLang="zh-CN" dirty="0" smtClean="0"/>
              <a:t>96</a:t>
            </a:r>
            <a:r>
              <a:rPr kumimoji="1" lang="zh-CN" altLang="en-US" dirty="0" smtClean="0"/>
              <a:t>万</a:t>
            </a:r>
            <a:endParaRPr kumimoji="1" lang="en-US" altLang="zh-CN" dirty="0" smtClean="0"/>
          </a:p>
          <a:p>
            <a:r>
              <a:rPr kumimoji="1" lang="zh-CN" altLang="en-US" dirty="0" smtClean="0"/>
              <a:t>借用约</a:t>
            </a:r>
            <a:r>
              <a:rPr kumimoji="1" lang="zh-CN" altLang="zh-CN" dirty="0"/>
              <a:t>4</a:t>
            </a:r>
            <a:r>
              <a:rPr kumimoji="1" lang="en-US" altLang="zh-CN" dirty="0" smtClean="0"/>
              <a:t>0</a:t>
            </a:r>
            <a:r>
              <a:rPr kumimoji="1" lang="zh-CN" altLang="en-US" dirty="0" smtClean="0"/>
              <a:t>万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详情需整理</a:t>
            </a:r>
            <a:endParaRPr kumimoji="1" lang="en-US" altLang="zh-CN" dirty="0" smtClean="0"/>
          </a:p>
          <a:p>
            <a:pPr lvl="1"/>
            <a:r>
              <a:rPr kumimoji="1" lang="en-US" altLang="zh-CN" dirty="0" smtClean="0"/>
              <a:t>CERN</a:t>
            </a:r>
            <a:r>
              <a:rPr kumimoji="1" lang="zh-CN" altLang="en-US" dirty="0" smtClean="0"/>
              <a:t>还没转账</a:t>
            </a:r>
            <a:endParaRPr kumimoji="1" lang="en-US" altLang="zh-CN" dirty="0"/>
          </a:p>
          <a:p>
            <a:r>
              <a:rPr kumimoji="1" lang="zh-CN" altLang="en-US" dirty="0" smtClean="0"/>
              <a:t>一期经费基本花光了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二期预研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8522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rmAutofit fontScale="90000"/>
          </a:bodyPr>
          <a:lstStyle/>
          <a:p>
            <a:r>
              <a:rPr kumimoji="1" lang="zh-CN" altLang="en-US" dirty="0" smtClean="0"/>
              <a:t>经费使用情况（续）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5" name="图片 4" descr="jijinTrig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00" y="1351990"/>
            <a:ext cx="6982296" cy="5452035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sz="quarter" idx="1"/>
          </p:nvPr>
        </p:nvSpPr>
        <p:spPr>
          <a:xfrm>
            <a:off x="179512" y="980728"/>
            <a:ext cx="2376264" cy="4572000"/>
          </a:xfrm>
        </p:spPr>
        <p:txBody>
          <a:bodyPr/>
          <a:lstStyle/>
          <a:p>
            <a:r>
              <a:rPr kumimoji="1" lang="zh-CN" altLang="en-US" dirty="0" smtClean="0"/>
              <a:t>新型触发研究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借用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细节需整理</a:t>
            </a:r>
            <a:endParaRPr kumimoji="1" lang="en-US" altLang="zh-CN" dirty="0" smtClean="0"/>
          </a:p>
          <a:p>
            <a:pPr lvl="1"/>
            <a:r>
              <a:rPr kumimoji="1" lang="en-US" altLang="zh-CN" dirty="0" smtClean="0"/>
              <a:t>CERN</a:t>
            </a:r>
            <a:r>
              <a:rPr kumimoji="1" lang="zh-CN" altLang="en-US" dirty="0" smtClean="0"/>
              <a:t>花费还没转账</a:t>
            </a:r>
            <a:endParaRPr kumimoji="1" lang="en-US" altLang="zh-CN" dirty="0" smtClean="0"/>
          </a:p>
          <a:p>
            <a:pPr lvl="1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0635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"/>
          </p:nvPr>
        </p:nvSpPr>
        <p:spPr>
          <a:xfrm>
            <a:off x="107504" y="1447800"/>
            <a:ext cx="7772400" cy="4572000"/>
          </a:xfrm>
        </p:spPr>
        <p:txBody>
          <a:bodyPr/>
          <a:lstStyle/>
          <a:p>
            <a:r>
              <a:rPr kumimoji="1" lang="zh-CN" altLang="en-US" dirty="0" smtClean="0"/>
              <a:t>参加了</a:t>
            </a:r>
            <a:r>
              <a:rPr kumimoji="1" lang="en-US" altLang="zh-CN" dirty="0" smtClean="0"/>
              <a:t>12</a:t>
            </a:r>
            <a:r>
              <a:rPr kumimoji="1" lang="zh-CN" altLang="en-US" dirty="0" smtClean="0"/>
              <a:t>月份的</a:t>
            </a:r>
            <a:r>
              <a:rPr kumimoji="1" lang="en-US" altLang="zh-CN" dirty="0" smtClean="0"/>
              <a:t>CMS Phase II </a:t>
            </a:r>
            <a:r>
              <a:rPr kumimoji="1" lang="zh-CN" altLang="en-US" dirty="0" smtClean="0"/>
              <a:t>升级会议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受邀请报告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反响很好</a:t>
            </a:r>
            <a:endParaRPr kumimoji="1" lang="en-US" altLang="zh-CN" dirty="0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Phase II </a:t>
            </a:r>
            <a:r>
              <a:rPr kumimoji="1" lang="zh-CN" altLang="en-US" dirty="0" smtClean="0"/>
              <a:t>触发升级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5" name="图片 4" descr="屏幕快照 2016-12-26 14.51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982220"/>
            <a:ext cx="5714256" cy="432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06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/>
          <a:lstStyle/>
          <a:p>
            <a:r>
              <a:rPr kumimoji="1" lang="en-US" altLang="zh-CN" dirty="0"/>
              <a:t>Phase II </a:t>
            </a:r>
            <a:r>
              <a:rPr kumimoji="1" lang="zh-CN" altLang="en-US" dirty="0"/>
              <a:t>触发升级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6" name="内容占位符 4" descr="屏幕快照 2016-12-26 14.51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9" b="8779"/>
          <a:stretch>
            <a:fillRect/>
          </a:stretch>
        </p:blipFill>
        <p:spPr>
          <a:xfrm>
            <a:off x="2815004" y="1844824"/>
            <a:ext cx="6365507" cy="3744416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sz="quarter" idx="1"/>
          </p:nvPr>
        </p:nvSpPr>
        <p:spPr>
          <a:xfrm>
            <a:off x="251520" y="1447800"/>
            <a:ext cx="3096344" cy="4572000"/>
          </a:xfrm>
        </p:spPr>
        <p:txBody>
          <a:bodyPr>
            <a:normAutofit/>
          </a:bodyPr>
          <a:lstStyle/>
          <a:p>
            <a:r>
              <a:rPr kumimoji="1" lang="zh-CN" altLang="en-US" dirty="0"/>
              <a:t>增加了新的机会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Mu</a:t>
            </a:r>
            <a:r>
              <a:rPr kumimoji="1" lang="zh-CN" altLang="en-US" dirty="0"/>
              <a:t>触发明确了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有了新的</a:t>
            </a:r>
            <a:r>
              <a:rPr kumimoji="1" lang="zh-CN" altLang="en-US" dirty="0" smtClean="0"/>
              <a:t>可能性（</a:t>
            </a:r>
            <a:r>
              <a:rPr kumimoji="1" lang="en-US" altLang="zh-CN" dirty="0" smtClean="0"/>
              <a:t>Magnus</a:t>
            </a:r>
            <a:r>
              <a:rPr kumimoji="1" lang="zh-CN" altLang="en-US" dirty="0" smtClean="0"/>
              <a:t>提议）</a:t>
            </a:r>
            <a:endParaRPr kumimoji="1" lang="zh-CN" altLang="en-US" dirty="0"/>
          </a:p>
          <a:p>
            <a:r>
              <a:rPr kumimoji="1" lang="en-US" altLang="zh-CN" dirty="0" smtClean="0"/>
              <a:t>Tracker</a:t>
            </a:r>
          </a:p>
          <a:p>
            <a:pPr lvl="1"/>
            <a:r>
              <a:rPr kumimoji="1" lang="zh-CN" altLang="en-US" dirty="0" smtClean="0"/>
              <a:t>原三方案</a:t>
            </a:r>
            <a:endParaRPr kumimoji="1" lang="en-US" altLang="zh-CN" dirty="0" smtClean="0"/>
          </a:p>
          <a:p>
            <a:pPr lvl="2"/>
            <a:r>
              <a:rPr kumimoji="1" lang="en-US" altLang="zh-CN" dirty="0" smtClean="0"/>
              <a:t>AM</a:t>
            </a:r>
            <a:r>
              <a:rPr kumimoji="1" lang="zh-CN" altLang="en-US" dirty="0" smtClean="0"/>
              <a:t>／</a:t>
            </a:r>
            <a:r>
              <a:rPr kumimoji="1" lang="en-US" altLang="zh-CN" dirty="0" smtClean="0"/>
              <a:t>ASIC</a:t>
            </a:r>
          </a:p>
          <a:p>
            <a:pPr lvl="2"/>
            <a:r>
              <a:rPr kumimoji="1" lang="en-US" altLang="zh-CN" dirty="0" smtClean="0"/>
              <a:t>MTPP/MP7</a:t>
            </a:r>
          </a:p>
          <a:p>
            <a:pPr lvl="2"/>
            <a:r>
              <a:rPr kumimoji="1" lang="en-US" altLang="zh-CN" dirty="0" err="1" smtClean="0"/>
              <a:t>Tracklet</a:t>
            </a:r>
            <a:r>
              <a:rPr kumimoji="1" lang="en-US" altLang="zh-CN" dirty="0" smtClean="0"/>
              <a:t>/FPGA</a:t>
            </a:r>
          </a:p>
          <a:p>
            <a:pPr lvl="1"/>
            <a:r>
              <a:rPr kumimoji="1" lang="zh-CN" altLang="en-US" dirty="0" smtClean="0"/>
              <a:t>选择不容易</a:t>
            </a:r>
            <a:endParaRPr kumimoji="1" lang="en-US" altLang="zh-CN" dirty="0" smtClean="0"/>
          </a:p>
          <a:p>
            <a:r>
              <a:rPr kumimoji="1" lang="en-US" altLang="zh-CN" dirty="0" smtClean="0"/>
              <a:t>2016</a:t>
            </a:r>
            <a:r>
              <a:rPr kumimoji="1" lang="zh-CN" altLang="en-US" dirty="0" smtClean="0"/>
              <a:t>年有望有结论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671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课题内容</a:t>
            </a:r>
            <a:endParaRPr lang="zh-CN" altLang="en-US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51520" y="620688"/>
            <a:ext cx="8712968" cy="2736304"/>
          </a:xfrm>
        </p:spPr>
        <p:txBody>
          <a:bodyPr>
            <a:noAutofit/>
          </a:bodyPr>
          <a:lstStyle/>
          <a:p>
            <a:r>
              <a:rPr kumimoji="1" lang="en-US" altLang="zh-CN" sz="1800" dirty="0"/>
              <a:t>CMS</a:t>
            </a:r>
            <a:r>
              <a:rPr kumimoji="1" lang="zh-CN" altLang="en-US" sz="1800" dirty="0"/>
              <a:t>一期升级任务</a:t>
            </a:r>
            <a:r>
              <a:rPr kumimoji="1" lang="en-US" altLang="zh-CN" sz="1800" dirty="0"/>
              <a:t> </a:t>
            </a:r>
          </a:p>
          <a:p>
            <a:pPr lvl="1"/>
            <a:r>
              <a:rPr kumimoji="1" lang="en-US" altLang="zh-CN" sz="1600" dirty="0"/>
              <a:t>VME</a:t>
            </a:r>
            <a:r>
              <a:rPr kumimoji="1" lang="zh-CN" altLang="en-US" sz="1600" dirty="0"/>
              <a:t>架构更换为</a:t>
            </a:r>
            <a:r>
              <a:rPr kumimoji="1" lang="en-US" altLang="zh-CN" sz="1600" dirty="0"/>
              <a:t>MTCA</a:t>
            </a:r>
            <a:r>
              <a:rPr kumimoji="1" lang="zh-CN" altLang="en-US" sz="1600" dirty="0"/>
              <a:t>架构</a:t>
            </a:r>
            <a:endParaRPr kumimoji="1" lang="en-US" altLang="zh-CN" sz="1600" dirty="0"/>
          </a:p>
          <a:p>
            <a:pPr lvl="1"/>
            <a:r>
              <a:rPr kumimoji="1" lang="zh-CN" altLang="en-US" sz="1600" dirty="0"/>
              <a:t>单路数据率从</a:t>
            </a:r>
            <a:r>
              <a:rPr kumimoji="1" lang="en-US" altLang="zh-CN" sz="1600" dirty="0"/>
              <a:t>1.6Gbps</a:t>
            </a:r>
            <a:r>
              <a:rPr kumimoji="1" lang="zh-CN" altLang="en-US" sz="1600" dirty="0"/>
              <a:t>提升为</a:t>
            </a:r>
            <a:r>
              <a:rPr kumimoji="1" lang="en-US" altLang="zh-CN" sz="1600" dirty="0"/>
              <a:t>10Gbps</a:t>
            </a:r>
          </a:p>
          <a:p>
            <a:pPr lvl="1"/>
            <a:r>
              <a:rPr kumimoji="1" lang="zh-CN" altLang="en-US" sz="1600" dirty="0"/>
              <a:t>为方便维护新插件设计减少插件到</a:t>
            </a:r>
            <a:r>
              <a:rPr kumimoji="1" lang="en-US" altLang="zh-CN" sz="1600" dirty="0"/>
              <a:t>5</a:t>
            </a:r>
            <a:r>
              <a:rPr kumimoji="1" lang="zh-CN" altLang="en-US" sz="1600" dirty="0" smtClean="0"/>
              <a:t>种</a:t>
            </a:r>
            <a:endParaRPr lang="en-US" altLang="zh-CN" sz="1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1800" dirty="0" smtClean="0"/>
              <a:t>本课题针对</a:t>
            </a:r>
            <a:r>
              <a:rPr lang="en-US" altLang="zh-CN" sz="1800" dirty="0" smtClean="0"/>
              <a:t>CMS</a:t>
            </a:r>
            <a:r>
              <a:rPr lang="zh-CN" altLang="en-US" sz="1800" dirty="0" smtClean="0"/>
              <a:t>实验中</a:t>
            </a:r>
            <a:r>
              <a:rPr lang="en-US" altLang="zh-CN" sz="1800" dirty="0" err="1" smtClean="0"/>
              <a:t>Muon</a:t>
            </a:r>
            <a:r>
              <a:rPr lang="zh-CN" altLang="en-US" sz="1800" dirty="0" smtClean="0"/>
              <a:t>子触发系统升级</a:t>
            </a:r>
            <a:endParaRPr lang="en-US" altLang="zh-CN" sz="18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600" dirty="0" smtClean="0"/>
              <a:t>升级之后新老触发系统并行运行，兼顾老系统的需要；</a:t>
            </a:r>
            <a:endParaRPr lang="en-US" altLang="zh-CN" sz="16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600" dirty="0" smtClean="0"/>
              <a:t>处理插件间数据</a:t>
            </a:r>
            <a:r>
              <a:rPr lang="zh-CN" altLang="en-US" sz="1600" dirty="0"/>
              <a:t>传输率提升为</a:t>
            </a:r>
            <a:r>
              <a:rPr lang="en-US" altLang="zh-CN" sz="1600" dirty="0"/>
              <a:t>10.0 Gb/s</a:t>
            </a:r>
            <a:r>
              <a:rPr lang="en-US" altLang="zh-CN" sz="1600" dirty="0" smtClean="0"/>
              <a:t>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600" dirty="0"/>
              <a:t>承担</a:t>
            </a:r>
            <a:r>
              <a:rPr lang="en-US" altLang="zh-CN" sz="1600" dirty="0"/>
              <a:t>RPC</a:t>
            </a:r>
            <a:r>
              <a:rPr lang="zh-CN" altLang="en-US" sz="1600" dirty="0"/>
              <a:t>子探测的数据合并、触发预处理</a:t>
            </a:r>
            <a:r>
              <a:rPr lang="zh-CN" altLang="en-US" sz="1600" dirty="0" smtClean="0"/>
              <a:t>的功能；</a:t>
            </a:r>
            <a:endParaRPr lang="en-US" altLang="zh-CN" sz="1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1800" dirty="0" smtClean="0"/>
              <a:t>本课题研究对象是位于端盖和重叠区的</a:t>
            </a:r>
            <a:r>
              <a:rPr lang="en-US" altLang="zh-CN" sz="1800" dirty="0" smtClean="0"/>
              <a:t>RPC</a:t>
            </a:r>
            <a:r>
              <a:rPr lang="zh-CN" altLang="en-US" sz="1800" dirty="0" smtClean="0"/>
              <a:t>数据触发预处理，一共有</a:t>
            </a:r>
            <a:r>
              <a:rPr lang="en-US" altLang="zh-CN" sz="1800" dirty="0" smtClean="0"/>
              <a:t>192</a:t>
            </a:r>
            <a:r>
              <a:rPr lang="zh-CN" altLang="en-US" sz="1800" dirty="0" smtClean="0"/>
              <a:t>条</a:t>
            </a:r>
            <a:r>
              <a:rPr lang="en-US" altLang="zh-CN" sz="1800" dirty="0" smtClean="0"/>
              <a:t>1.6 Gb/s RPC</a:t>
            </a:r>
            <a:r>
              <a:rPr lang="zh-CN" altLang="en-US" sz="1800" dirty="0" smtClean="0"/>
              <a:t>数据输出光纤。</a:t>
            </a:r>
            <a:endParaRPr lang="en-US" altLang="zh-CN" sz="18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altLang="zh-CN" sz="1600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CN" sz="16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914400" y="3717032"/>
            <a:ext cx="4028285" cy="2721868"/>
            <a:chOff x="4429124" y="3071810"/>
            <a:chExt cx="4271970" cy="3022421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429124" y="3071810"/>
              <a:ext cx="4271970" cy="2786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5643570" y="5786454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400" dirty="0">
                <a:latin typeface="华文楷体" pitchFamily="2" charset="-122"/>
                <a:ea typeface="华文楷体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861048"/>
            <a:ext cx="3928550" cy="245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74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kumimoji="1" lang="zh-CN" altLang="en-US" dirty="0" smtClean="0"/>
              <a:t>在</a:t>
            </a:r>
            <a:r>
              <a:rPr kumimoji="1" lang="en-US" altLang="zh-CN" dirty="0" smtClean="0"/>
              <a:t>CERN</a:t>
            </a:r>
            <a:r>
              <a:rPr kumimoji="1" lang="zh-CN" altLang="en-US" dirty="0" smtClean="0"/>
              <a:t>工作的必要性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有效技术沟通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工作协调的及时性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推动工作容易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有效显示度</a:t>
            </a:r>
            <a:endParaRPr kumimoji="1" lang="en-US" altLang="zh-CN" dirty="0" smtClean="0"/>
          </a:p>
          <a:p>
            <a:r>
              <a:rPr kumimoji="1" lang="zh-CN" altLang="en-US" dirty="0" smtClean="0"/>
              <a:t>工作安排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两个学生常驻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负责人员和骨干定期访问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国内人员同时协调工作</a:t>
            </a:r>
            <a:endParaRPr kumimoji="1"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部分感想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158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89972"/>
            <a:ext cx="8229600" cy="741362"/>
          </a:xfrm>
        </p:spPr>
        <p:txBody>
          <a:bodyPr>
            <a:normAutofit fontScale="90000"/>
          </a:bodyPr>
          <a:lstStyle/>
          <a:p>
            <a:r>
              <a:rPr kumimoji="1" lang="zh-CN" altLang="en-US" dirty="0" smtClean="0"/>
              <a:t>高能所</a:t>
            </a:r>
            <a:r>
              <a:rPr kumimoji="1" lang="en-US" altLang="zh-CN" dirty="0" smtClean="0"/>
              <a:t>CMS Phase I L1 </a:t>
            </a:r>
            <a:r>
              <a:rPr kumimoji="1" lang="zh-CN" altLang="en-US" dirty="0" smtClean="0"/>
              <a:t>触发升级小结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275" y="946136"/>
            <a:ext cx="8229600" cy="5870222"/>
          </a:xfrm>
        </p:spPr>
        <p:txBody>
          <a:bodyPr>
            <a:normAutofit/>
          </a:bodyPr>
          <a:lstStyle/>
          <a:p>
            <a:r>
              <a:rPr kumimoji="1" lang="zh-CN" altLang="en-US" sz="2400" dirty="0" smtClean="0"/>
              <a:t>高能所在</a:t>
            </a:r>
            <a:r>
              <a:rPr kumimoji="1" lang="en-US" altLang="zh-CN" sz="2400" dirty="0" smtClean="0"/>
              <a:t>CMS</a:t>
            </a:r>
            <a:r>
              <a:rPr kumimoji="1" lang="zh-CN" altLang="en-US" sz="2400" dirty="0" smtClean="0"/>
              <a:t>合作中发挥了重要作用</a:t>
            </a:r>
            <a:endParaRPr kumimoji="1" lang="en-US" altLang="zh-CN" sz="2400" dirty="0" smtClean="0"/>
          </a:p>
          <a:p>
            <a:pPr lvl="1"/>
            <a:r>
              <a:rPr kumimoji="1" lang="en-US" altLang="zh-CN" sz="2000" dirty="0" smtClean="0"/>
              <a:t>CMS Phase I</a:t>
            </a:r>
            <a:r>
              <a:rPr kumimoji="1" lang="zh-CN" altLang="en-US" sz="2000" dirty="0" smtClean="0"/>
              <a:t>触发升级只有</a:t>
            </a:r>
            <a:r>
              <a:rPr kumimoji="1" lang="zh-CN" altLang="zh-CN" sz="2000" b="1" u="sng" dirty="0">
                <a:latin typeface="黑体"/>
                <a:ea typeface="黑体"/>
                <a:cs typeface="黑体"/>
              </a:rPr>
              <a:t>5</a:t>
            </a:r>
            <a:r>
              <a:rPr kumimoji="1" lang="zh-CN" altLang="en-US" sz="2000" dirty="0" smtClean="0"/>
              <a:t>种新插件，高能所承担了</a:t>
            </a:r>
            <a:r>
              <a:rPr kumimoji="1" lang="en-US" altLang="zh-CN" sz="2000" dirty="0" smtClean="0"/>
              <a:t>CPPF</a:t>
            </a:r>
            <a:r>
              <a:rPr kumimoji="1" lang="zh-CN" altLang="en-US" sz="2000" dirty="0" smtClean="0"/>
              <a:t>的设计</a:t>
            </a:r>
            <a:endParaRPr kumimoji="1" lang="en-US" altLang="zh-CN" sz="2000" dirty="0" smtClean="0"/>
          </a:p>
          <a:p>
            <a:pPr lvl="1"/>
            <a:r>
              <a:rPr kumimoji="1" lang="en-US" altLang="zh-CN" sz="2000" dirty="0" smtClean="0"/>
              <a:t>CPPF</a:t>
            </a:r>
            <a:r>
              <a:rPr kumimoji="1" lang="zh-CN" altLang="en-US" sz="2000" dirty="0" smtClean="0"/>
              <a:t>由高能所独立设计</a:t>
            </a:r>
            <a:endParaRPr kumimoji="1" lang="en-US" altLang="zh-CN" sz="2000" dirty="0" smtClean="0"/>
          </a:p>
          <a:p>
            <a:pPr lvl="1"/>
            <a:r>
              <a:rPr kumimoji="1" lang="en-US" altLang="zh-CN" sz="2000" dirty="0" smtClean="0"/>
              <a:t>CPPF</a:t>
            </a:r>
            <a:r>
              <a:rPr kumimoji="1" lang="zh-CN" altLang="en-US" sz="2000" dirty="0" smtClean="0"/>
              <a:t>满足</a:t>
            </a:r>
            <a:r>
              <a:rPr kumimoji="1" lang="en-US" altLang="zh-CN" sz="2000" dirty="0" smtClean="0"/>
              <a:t>MTCA</a:t>
            </a:r>
            <a:r>
              <a:rPr kumimoji="1" lang="zh-CN" altLang="en-US" sz="2000" dirty="0" smtClean="0"/>
              <a:t>新标准</a:t>
            </a:r>
            <a:endParaRPr kumimoji="1" lang="en-US" altLang="zh-CN" sz="2000" dirty="0" smtClean="0"/>
          </a:p>
          <a:p>
            <a:pPr lvl="1"/>
            <a:r>
              <a:rPr kumimoji="1" lang="zh-CN" altLang="en-US" sz="2000" dirty="0" smtClean="0"/>
              <a:t>承担</a:t>
            </a:r>
            <a:r>
              <a:rPr kumimoji="1" lang="en-US" altLang="zh-CN" sz="2000" dirty="0" smtClean="0"/>
              <a:t>MTCA</a:t>
            </a:r>
            <a:r>
              <a:rPr kumimoji="1" lang="zh-CN" altLang="en-US" sz="2000" dirty="0" smtClean="0"/>
              <a:t>机箱</a:t>
            </a:r>
            <a:r>
              <a:rPr kumimoji="1" lang="en-US" altLang="zh-CN" sz="2000" dirty="0" smtClean="0"/>
              <a:t>CPPF</a:t>
            </a:r>
            <a:r>
              <a:rPr kumimoji="1" lang="zh-CN" altLang="en-US" sz="2000" dirty="0" smtClean="0"/>
              <a:t>系统建造</a:t>
            </a:r>
            <a:endParaRPr kumimoji="1" lang="en-US" altLang="zh-CN" sz="2000" dirty="0" smtClean="0"/>
          </a:p>
          <a:p>
            <a:r>
              <a:rPr kumimoji="1" lang="zh-CN" altLang="en-US" sz="2400" dirty="0" smtClean="0"/>
              <a:t>进展</a:t>
            </a:r>
            <a:r>
              <a:rPr kumimoji="1" lang="en-US" altLang="zh-CN" sz="2400" dirty="0" smtClean="0"/>
              <a:t>:</a:t>
            </a:r>
            <a:r>
              <a:rPr kumimoji="1" lang="zh-CN" altLang="zh-CN" sz="2400" dirty="0" smtClean="0"/>
              <a:t>2</a:t>
            </a:r>
            <a:r>
              <a:rPr kumimoji="1" lang="en-US" altLang="zh-CN" sz="2400" dirty="0" smtClean="0"/>
              <a:t>016</a:t>
            </a:r>
            <a:r>
              <a:rPr kumimoji="1" lang="zh-CN" altLang="en-US" sz="2400" dirty="0" smtClean="0"/>
              <a:t>年完成了预期任务</a:t>
            </a:r>
            <a:endParaRPr kumimoji="1" lang="en-US" altLang="zh-CN" sz="2400" dirty="0" smtClean="0"/>
          </a:p>
          <a:p>
            <a:pPr lvl="1"/>
            <a:r>
              <a:rPr kumimoji="1" lang="en-US" altLang="zh-CN" sz="2000" dirty="0" smtClean="0"/>
              <a:t>CPPF</a:t>
            </a:r>
            <a:r>
              <a:rPr kumimoji="1" lang="zh-CN" altLang="en-US" sz="2000" dirty="0" smtClean="0"/>
              <a:t>插件最终定型</a:t>
            </a:r>
            <a:endParaRPr kumimoji="1" lang="en-US" altLang="zh-CN" sz="2000" dirty="0" smtClean="0"/>
          </a:p>
          <a:p>
            <a:pPr lvl="1"/>
            <a:r>
              <a:rPr kumimoji="1" lang="en-US" altLang="zh-CN" sz="2000" dirty="0" smtClean="0"/>
              <a:t>CPPF</a:t>
            </a:r>
            <a:r>
              <a:rPr kumimoji="1" lang="zh-CN" altLang="en-US" sz="2000" dirty="0" smtClean="0"/>
              <a:t>完成量产与调试</a:t>
            </a:r>
            <a:endParaRPr kumimoji="1" lang="en-US" altLang="zh-CN" sz="2000" dirty="0" smtClean="0"/>
          </a:p>
          <a:p>
            <a:pPr lvl="1"/>
            <a:r>
              <a:rPr kumimoji="1" lang="zh-CN" altLang="en-US" sz="2000" dirty="0" smtClean="0"/>
              <a:t>完成与</a:t>
            </a:r>
            <a:r>
              <a:rPr kumimoji="1" lang="en-US" altLang="zh-CN" sz="1800" dirty="0" smtClean="0"/>
              <a:t>RPC-LB</a:t>
            </a:r>
            <a:r>
              <a:rPr kumimoji="1" lang="zh-CN" altLang="en-US" sz="1800" dirty="0" smtClean="0"/>
              <a:t>，</a:t>
            </a:r>
            <a:r>
              <a:rPr kumimoji="1" lang="en-US" altLang="zh-CN" sz="1800" dirty="0" smtClean="0"/>
              <a:t>OMTF7</a:t>
            </a:r>
            <a:r>
              <a:rPr kumimoji="1" lang="zh-CN" altLang="en-US" sz="1800" dirty="0" smtClean="0"/>
              <a:t>和</a:t>
            </a:r>
            <a:r>
              <a:rPr kumimoji="1" lang="en-US" altLang="zh-CN" sz="1800" dirty="0" smtClean="0"/>
              <a:t>EMTF</a:t>
            </a:r>
            <a:r>
              <a:rPr kumimoji="1" lang="zh-CN" altLang="en-US" sz="2000" dirty="0" smtClean="0"/>
              <a:t>的联调测试</a:t>
            </a:r>
            <a:endParaRPr kumimoji="1" lang="en-US" altLang="zh-CN" sz="2000" dirty="0" smtClean="0"/>
          </a:p>
          <a:p>
            <a:pPr lvl="1"/>
            <a:r>
              <a:rPr kumimoji="1" lang="zh-CN" altLang="en-US" sz="2000" dirty="0" smtClean="0"/>
              <a:t>正在进行软件编写与完善，</a:t>
            </a:r>
            <a:endParaRPr kumimoji="1" lang="en-US" altLang="zh-CN" sz="2000" dirty="0" smtClean="0"/>
          </a:p>
          <a:p>
            <a:pPr lvl="1"/>
            <a:r>
              <a:rPr kumimoji="1" lang="zh-CN" altLang="en-US" sz="2000" dirty="0" smtClean="0"/>
              <a:t>基本完成了控制软件</a:t>
            </a:r>
            <a:r>
              <a:rPr kumimoji="1" lang="en-US" altLang="zh-CN" sz="2000" dirty="0" smtClean="0"/>
              <a:t>SWATCH</a:t>
            </a:r>
            <a:r>
              <a:rPr kumimoji="1" lang="zh-CN" altLang="en-US" sz="2000" dirty="0" smtClean="0"/>
              <a:t>的编写</a:t>
            </a:r>
            <a:endParaRPr kumimoji="1" lang="en-US" altLang="zh-CN" sz="2000" dirty="0" smtClean="0"/>
          </a:p>
          <a:p>
            <a:r>
              <a:rPr kumimoji="1" lang="en-US" altLang="zh-CN" sz="2400" dirty="0" smtClean="0"/>
              <a:t>2017</a:t>
            </a:r>
            <a:r>
              <a:rPr kumimoji="1" lang="zh-CN" altLang="en-US" sz="2400" dirty="0" smtClean="0"/>
              <a:t>年计划</a:t>
            </a:r>
            <a:endParaRPr kumimoji="1" lang="en-US" altLang="zh-CN" sz="2400" dirty="0" smtClean="0"/>
          </a:p>
          <a:p>
            <a:pPr lvl="1"/>
            <a:r>
              <a:rPr kumimoji="1" lang="zh-CN" altLang="zh-CN" sz="2000" dirty="0" smtClean="0"/>
              <a:t>2</a:t>
            </a:r>
            <a:r>
              <a:rPr kumimoji="1" lang="en-US" altLang="zh-CN" sz="2000" dirty="0" smtClean="0"/>
              <a:t>017</a:t>
            </a:r>
            <a:r>
              <a:rPr kumimoji="1" lang="zh-CN" altLang="en-US" sz="2000" dirty="0" smtClean="0"/>
              <a:t>年</a:t>
            </a:r>
            <a:r>
              <a:rPr kumimoji="1" lang="en-US" altLang="zh-CN" sz="2000" dirty="0" smtClean="0"/>
              <a:t>2</a:t>
            </a:r>
            <a:r>
              <a:rPr kumimoji="1" lang="zh-CN" altLang="en-US" sz="2000" dirty="0" smtClean="0"/>
              <a:t>月初完成</a:t>
            </a:r>
            <a:r>
              <a:rPr kumimoji="1" lang="en-US" altLang="zh-CN" sz="2000" dirty="0" smtClean="0"/>
              <a:t>CPPF</a:t>
            </a:r>
            <a:r>
              <a:rPr kumimoji="1" lang="zh-CN" altLang="en-US" sz="2000" dirty="0" smtClean="0"/>
              <a:t>系统的调试</a:t>
            </a:r>
            <a:endParaRPr kumimoji="1" lang="en-US" altLang="zh-CN" sz="2000" dirty="0" smtClean="0"/>
          </a:p>
          <a:p>
            <a:pPr lvl="1"/>
            <a:r>
              <a:rPr kumimoji="1" lang="zh-CN" altLang="en-US" sz="2000" dirty="0" smtClean="0"/>
              <a:t>为</a:t>
            </a:r>
            <a:r>
              <a:rPr kumimoji="1" lang="en-US" altLang="zh-CN" sz="2000" dirty="0" smtClean="0"/>
              <a:t>2017</a:t>
            </a:r>
            <a:r>
              <a:rPr kumimoji="1" lang="zh-CN" altLang="en-US" sz="2000" dirty="0" smtClean="0"/>
              <a:t>年</a:t>
            </a:r>
            <a:r>
              <a:rPr kumimoji="1" lang="en-US" altLang="zh-CN" sz="2000" dirty="0" smtClean="0"/>
              <a:t>3/4</a:t>
            </a:r>
            <a:r>
              <a:rPr kumimoji="1" lang="zh-CN" altLang="en-US" sz="2000" dirty="0" smtClean="0"/>
              <a:t>月份的系统集成做准备</a:t>
            </a:r>
            <a:endParaRPr kumimoji="1" lang="en-US" altLang="zh-CN" sz="2000" dirty="0"/>
          </a:p>
        </p:txBody>
      </p:sp>
      <p:pic>
        <p:nvPicPr>
          <p:cNvPr id="4" name="图片 3" descr="屏幕快照 2016-12-05 06.30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46" y="2276872"/>
            <a:ext cx="3793953" cy="281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62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06688"/>
            <a:ext cx="8229600" cy="741362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CMS Phase I L1 </a:t>
            </a:r>
            <a:r>
              <a:rPr kumimoji="1" lang="zh-CN" altLang="en-US" dirty="0" smtClean="0"/>
              <a:t>触发升级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6994" y="867593"/>
            <a:ext cx="5032708" cy="4564736"/>
          </a:xfrm>
        </p:spPr>
        <p:txBody>
          <a:bodyPr>
            <a:normAutofit/>
          </a:bodyPr>
          <a:lstStyle/>
          <a:p>
            <a:r>
              <a:rPr kumimoji="1" lang="zh-CN" altLang="en-US" dirty="0" smtClean="0"/>
              <a:t>高能所触发升级的任务</a:t>
            </a:r>
            <a:endParaRPr kumimoji="1" lang="en-US" altLang="zh-CN" dirty="0" smtClean="0"/>
          </a:p>
          <a:p>
            <a:pPr lvl="1"/>
            <a:r>
              <a:rPr kumimoji="1" lang="en-US" altLang="zh-CN" dirty="0" smtClean="0"/>
              <a:t>2013</a:t>
            </a:r>
            <a:r>
              <a:rPr kumimoji="1" lang="zh-CN" altLang="en-US" dirty="0" smtClean="0"/>
              <a:t>年初才参加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承担</a:t>
            </a:r>
            <a:r>
              <a:rPr kumimoji="1" lang="en-US" altLang="zh-CN" dirty="0" smtClean="0"/>
              <a:t>L1</a:t>
            </a:r>
            <a:r>
              <a:rPr kumimoji="1" lang="zh-CN" altLang="en-US" dirty="0" smtClean="0"/>
              <a:t>触发的硬件设计和软件开发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具体任务是设计</a:t>
            </a:r>
            <a:r>
              <a:rPr kumimoji="1" lang="en-US" altLang="zh-CN" dirty="0" smtClean="0"/>
              <a:t>1.6Gbps</a:t>
            </a:r>
            <a:r>
              <a:rPr kumimoji="1" lang="zh-CN" altLang="en-US" dirty="0" smtClean="0"/>
              <a:t>数据到</a:t>
            </a:r>
            <a:r>
              <a:rPr kumimoji="1" lang="en-US" altLang="zh-CN" dirty="0" smtClean="0"/>
              <a:t>10Gbps</a:t>
            </a:r>
            <a:r>
              <a:rPr kumimoji="1" lang="zh-CN" altLang="en-US" dirty="0" smtClean="0"/>
              <a:t>的数据合并与提速并提供出发与处理的功能和扇出功能</a:t>
            </a:r>
            <a:endParaRPr kumimoji="1" lang="en-US" altLang="zh-CN" dirty="0" smtClean="0"/>
          </a:p>
          <a:p>
            <a:pPr lvl="1"/>
            <a:r>
              <a:rPr kumimoji="1" lang="en-US" altLang="zh-CN" dirty="0" smtClean="0"/>
              <a:t>CPPF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Concentration, Pre-Processing and </a:t>
            </a:r>
            <a:r>
              <a:rPr kumimoji="1" lang="en-US" altLang="zh-CN" dirty="0" err="1" smtClean="0"/>
              <a:t>Fanout</a:t>
            </a:r>
            <a:r>
              <a:rPr kumimoji="1" lang="en-US" altLang="zh-CN" dirty="0" smtClean="0"/>
              <a:t>) </a:t>
            </a:r>
            <a:r>
              <a:rPr kumimoji="1" lang="zh-CN" altLang="en-US" dirty="0" smtClean="0"/>
              <a:t>插件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并建立</a:t>
            </a:r>
            <a:r>
              <a:rPr kumimoji="1" lang="en-US" altLang="zh-CN" dirty="0" smtClean="0"/>
              <a:t>L1 </a:t>
            </a:r>
            <a:r>
              <a:rPr kumimoji="1" lang="en-US" altLang="zh-CN" dirty="0" err="1" smtClean="0"/>
              <a:t>Muon</a:t>
            </a:r>
            <a:r>
              <a:rPr kumimoji="1" lang="zh-CN" altLang="en-US" dirty="0" smtClean="0"/>
              <a:t>触发的</a:t>
            </a:r>
            <a:r>
              <a:rPr kumimoji="1" lang="en-US" altLang="zh-CN" dirty="0" smtClean="0"/>
              <a:t>CPPF</a:t>
            </a:r>
            <a:r>
              <a:rPr kumimoji="1" lang="zh-CN" altLang="en-US" dirty="0" smtClean="0"/>
              <a:t>系统</a:t>
            </a:r>
            <a:endParaRPr kumimoji="1" lang="en-US" altLang="zh-CN" dirty="0" smtClean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370" y="817620"/>
            <a:ext cx="3589435" cy="41725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49" y="5168468"/>
            <a:ext cx="7648575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46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zh-CN" altLang="en-US" dirty="0" smtClean="0"/>
              <a:t>子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r>
              <a:rPr lang="zh-CN" altLang="en-US" dirty="0" smtClean="0"/>
              <a:t>触发升级</a:t>
            </a:r>
            <a:r>
              <a:rPr lang="en-US" altLang="zh-CN" dirty="0" smtClean="0">
                <a:latin typeface="+mn-ea"/>
                <a:ea typeface="+mn-ea"/>
              </a:rPr>
              <a:t>:</a:t>
            </a:r>
            <a:r>
              <a:rPr lang="en-US" altLang="zh-CN" dirty="0" err="1" smtClean="0">
                <a:solidFill>
                  <a:srgbClr val="FF0000"/>
                </a:solidFill>
                <a:latin typeface="+mn-ea"/>
                <a:ea typeface="+mn-ea"/>
              </a:rPr>
              <a:t>TwinMUX+CPPF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08720"/>
            <a:ext cx="3380712" cy="4418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980728"/>
            <a:ext cx="3377477" cy="392616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236296" y="1988840"/>
            <a:ext cx="15476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>
                <a:solidFill>
                  <a:srgbClr val="FF0000"/>
                </a:solidFill>
              </a:rPr>
              <a:t>TwinMUX</a:t>
            </a:r>
            <a:r>
              <a:rPr lang="en-US" altLang="zh-CN" dirty="0" smtClean="0">
                <a:solidFill>
                  <a:srgbClr val="FF0000"/>
                </a:solidFill>
              </a:rPr>
              <a:t>: concentration for Barrel DT and RPC CPPF:</a:t>
            </a:r>
            <a:r>
              <a:rPr lang="en-US" altLang="zh-CN" dirty="0" smtClean="0"/>
              <a:t> Concentration</a:t>
            </a:r>
            <a:r>
              <a:rPr lang="en-US" altLang="zh-CN" dirty="0"/>
              <a:t>, Pre-Process, Fan-</a:t>
            </a:r>
            <a:r>
              <a:rPr lang="en-US" altLang="zh-CN" dirty="0" smtClean="0"/>
              <a:t>out system for </a:t>
            </a:r>
            <a:r>
              <a:rPr lang="en-US" altLang="zh-CN" dirty="0" err="1" smtClean="0"/>
              <a:t>Endcap</a:t>
            </a:r>
            <a:r>
              <a:rPr lang="en-US" altLang="zh-CN" dirty="0" smtClean="0"/>
              <a:t> RPC</a:t>
            </a:r>
            <a:endParaRPr lang="en-US" altLang="zh-CN" dirty="0"/>
          </a:p>
          <a:p>
            <a:endParaRPr kumimoji="1" lang="zh-CN" altLang="en-US" dirty="0"/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881" y="5085184"/>
            <a:ext cx="7648575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69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CPPF</a:t>
            </a:r>
            <a:r>
              <a:rPr lang="zh-CN" altLang="en-US" dirty="0" smtClean="0"/>
              <a:t>插件设计方案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</a:t>
            </a:fld>
            <a:endParaRPr lang="zh-CN" alt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650142"/>
              </p:ext>
            </p:extLst>
          </p:nvPr>
        </p:nvGraphicFramePr>
        <p:xfrm>
          <a:off x="4318073" y="1417638"/>
          <a:ext cx="4210746" cy="4361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4" name="Visio" r:id="rId5" imgW="10648911" imgH="10439280" progId="Visio.Drawing.15">
                  <p:embed/>
                </p:oleObj>
              </mc:Choice>
              <mc:Fallback>
                <p:oleObj name="Visio" r:id="rId5" imgW="10648911" imgH="1043928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18073" y="1417638"/>
                        <a:ext cx="4210746" cy="4361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36096" y="565195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CPPF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插件组成框图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Content Placeholder 1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153544" cy="4573488"/>
          </a:xfrm>
          <a:solidFill>
            <a:srgbClr val="CAE8AA"/>
          </a:solidFill>
        </p:spPr>
        <p:txBody>
          <a:bodyPr>
            <a:normAutofit fontScale="92500"/>
          </a:bodyPr>
          <a:lstStyle/>
          <a:p>
            <a:endParaRPr lang="en-US" altLang="zh-CN" sz="1800" dirty="0" smtClean="0"/>
          </a:p>
          <a:p>
            <a:r>
              <a:rPr lang="zh-CN" altLang="en-US" sz="1800" dirty="0" smtClean="0"/>
              <a:t>数据带宽</a:t>
            </a:r>
            <a:endParaRPr lang="en-US" altLang="zh-CN" sz="1800" dirty="0" smtClean="0"/>
          </a:p>
          <a:p>
            <a:pPr lvl="1"/>
            <a:r>
              <a:rPr lang="zh-CN" altLang="en-US" sz="1600" dirty="0" smtClean="0"/>
              <a:t>支持 </a:t>
            </a:r>
            <a:r>
              <a:rPr lang="en-US" altLang="zh-CN" sz="1600" dirty="0" smtClean="0"/>
              <a:t>360Gb/s </a:t>
            </a:r>
            <a:r>
              <a:rPr lang="zh-CN" altLang="en-US" sz="1600" dirty="0" smtClean="0"/>
              <a:t>输入数据带宽</a:t>
            </a:r>
            <a:endParaRPr lang="en-US" altLang="zh-CN" sz="1600" dirty="0" smtClean="0"/>
          </a:p>
          <a:p>
            <a:pPr lvl="1"/>
            <a:r>
              <a:rPr lang="zh-CN" altLang="en-US" sz="1600" dirty="0" smtClean="0"/>
              <a:t>支持 </a:t>
            </a:r>
            <a:r>
              <a:rPr lang="en-US" altLang="zh-CN" sz="1600" dirty="0" smtClean="0"/>
              <a:t>240Gb/s </a:t>
            </a:r>
            <a:r>
              <a:rPr lang="zh-CN" altLang="en-US" sz="1600" dirty="0" smtClean="0"/>
              <a:t>输出数据带宽</a:t>
            </a:r>
            <a:endParaRPr lang="en-US" altLang="zh-CN" sz="1600" dirty="0" smtClean="0"/>
          </a:p>
          <a:p>
            <a:r>
              <a:rPr lang="en-US" altLang="zh-CN" sz="1800" dirty="0" smtClean="0"/>
              <a:t>XC7VX415T-2 (Virtex-7)</a:t>
            </a:r>
          </a:p>
          <a:p>
            <a:pPr lvl="1"/>
            <a:r>
              <a:rPr lang="zh-CN" altLang="en-US" sz="1600" dirty="0" smtClean="0"/>
              <a:t>作为核心处理器</a:t>
            </a:r>
            <a:endParaRPr lang="en-US" altLang="zh-CN" sz="1600" dirty="0" smtClean="0"/>
          </a:p>
          <a:p>
            <a:pPr lvl="1"/>
            <a:r>
              <a:rPr lang="zh-CN" altLang="en-US" sz="1600" dirty="0" smtClean="0"/>
              <a:t>集成有</a:t>
            </a:r>
            <a:r>
              <a:rPr lang="en-US" altLang="zh-CN" sz="1600" dirty="0" smtClean="0"/>
              <a:t>48</a:t>
            </a:r>
            <a:r>
              <a:rPr lang="zh-CN" altLang="en-US" sz="1600" dirty="0" smtClean="0"/>
              <a:t>路</a:t>
            </a:r>
            <a:r>
              <a:rPr lang="en-US" altLang="zh-CN" sz="1600" dirty="0"/>
              <a:t> </a:t>
            </a:r>
            <a:r>
              <a:rPr lang="en-US" altLang="zh-CN" sz="1600" dirty="0" smtClean="0"/>
              <a:t>GTH Transceiver</a:t>
            </a:r>
            <a:r>
              <a:rPr lang="zh-CN" altLang="en-US" sz="1600" dirty="0" smtClean="0"/>
              <a:t>，单路速率最高可达</a:t>
            </a:r>
            <a:r>
              <a:rPr lang="en-US" altLang="zh-CN" sz="1600" dirty="0" smtClean="0"/>
              <a:t>13.1 Gb/s</a:t>
            </a:r>
            <a:r>
              <a:rPr lang="zh-CN" altLang="en-US" sz="1600" dirty="0" smtClean="0"/>
              <a:t>。</a:t>
            </a:r>
            <a:endParaRPr lang="en-US" altLang="zh-CN" sz="1600" dirty="0" smtClean="0"/>
          </a:p>
          <a:p>
            <a:r>
              <a:rPr lang="en-US" altLang="zh-CN" sz="1800" dirty="0" smtClean="0"/>
              <a:t>XC7K70T-2 (Kintex-7)</a:t>
            </a:r>
          </a:p>
          <a:p>
            <a:pPr lvl="1"/>
            <a:r>
              <a:rPr lang="zh-CN" altLang="en-US" sz="1600" dirty="0" smtClean="0"/>
              <a:t>作为控制处理器，起到配置管理插件的作用</a:t>
            </a:r>
            <a:endParaRPr lang="en-US" altLang="zh-CN" sz="1600" dirty="0" smtClean="0"/>
          </a:p>
          <a:p>
            <a:r>
              <a:rPr lang="en-US" altLang="zh-CN" sz="1800" dirty="0" smtClean="0"/>
              <a:t>AT32UC3A1512 (Atmel)</a:t>
            </a:r>
          </a:p>
          <a:p>
            <a:pPr lvl="1"/>
            <a:r>
              <a:rPr lang="zh-CN" altLang="en-US" sz="1600" dirty="0" smtClean="0"/>
              <a:t>作为插件的管理控制器</a:t>
            </a:r>
            <a:r>
              <a:rPr lang="en-US" altLang="zh-CN" sz="1600" dirty="0" smtClean="0"/>
              <a:t>(MMC, Module Management Controller)</a:t>
            </a:r>
          </a:p>
          <a:p>
            <a:pPr lvl="1"/>
            <a:endParaRPr lang="en-US" altLang="zh-CN" sz="1600" dirty="0" smtClean="0"/>
          </a:p>
        </p:txBody>
      </p:sp>
    </p:spTree>
    <p:extLst>
      <p:ext uri="{BB962C8B-B14F-4D97-AF65-F5344CB8AC3E}">
        <p14:creationId xmlns:p14="http://schemas.microsoft.com/office/powerpoint/2010/main" val="3532287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设计完成的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CPPF</a:t>
            </a:r>
            <a:r>
              <a:rPr lang="zh-CN" altLang="en-US" dirty="0"/>
              <a:t>插件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547664" y="1628800"/>
            <a:ext cx="5711957" cy="428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8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已生产的部分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CPPF</a:t>
            </a:r>
            <a:r>
              <a:rPr lang="zh-CN" altLang="en-US" dirty="0" smtClean="0"/>
              <a:t>插件（未安装面板和光缆）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060848"/>
            <a:ext cx="566511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8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触发预处理固件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8</a:t>
            </a:fld>
            <a:endParaRPr lang="zh-CN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146305" y="1556792"/>
            <a:ext cx="5073768" cy="4074890"/>
            <a:chOff x="146305" y="1556792"/>
            <a:chExt cx="5073768" cy="40748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305" y="1556792"/>
              <a:ext cx="5073768" cy="355813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91001" y="5262350"/>
              <a:ext cx="2932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CPPF</a:t>
              </a:r>
              <a:r>
                <a:rPr lang="zh-CN" altLang="en-US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插件预处理固件框图</a:t>
              </a:r>
              <a:endPara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64278" y="1657407"/>
            <a:ext cx="3422522" cy="3974275"/>
            <a:chOff x="5264278" y="1657407"/>
            <a:chExt cx="3422522" cy="39742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4278" y="1657407"/>
              <a:ext cx="3422522" cy="34575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679395" y="5262350"/>
              <a:ext cx="2592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固件</a:t>
              </a:r>
              <a:r>
                <a:rPr lang="en-US" altLang="zh-CN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Implementation</a:t>
              </a:r>
              <a:r>
                <a:rPr lang="zh-CN" altLang="en-US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版图</a:t>
              </a:r>
              <a:endPara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145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70609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1.6 Gb/s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数据的接收与同步对其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30" y="2861308"/>
            <a:ext cx="7791450" cy="34480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14400" y="2890320"/>
            <a:ext cx="7416824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1430611"/>
            <a:ext cx="2597121" cy="1322947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067944" y="1509349"/>
          <a:ext cx="4648140" cy="1380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8" name="Visio" r:id="rId7" imgW="6153088" imgH="1609740" progId="Visio.Drawing.15">
                  <p:embed/>
                </p:oleObj>
              </mc:Choice>
              <mc:Fallback>
                <p:oleObj name="Visio" r:id="rId7" imgW="6153088" imgH="160974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67944" y="1509349"/>
                        <a:ext cx="4648140" cy="13809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61939" y="1392905"/>
            <a:ext cx="400110" cy="146840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RPC</a:t>
            </a:r>
            <a:r>
              <a:rPr lang="zh-CN" altLang="en-US" sz="14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数据格式</a:t>
            </a:r>
            <a:endParaRPr lang="zh-CN" altLang="en-US" sz="1400" dirty="0">
              <a:solidFill>
                <a:srgbClr val="00B0F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59099" y="1423341"/>
            <a:ext cx="1581759" cy="132484"/>
          </a:xfrm>
          <a:prstGeom prst="rect">
            <a:avLst/>
          </a:prstGeom>
          <a:solidFill>
            <a:srgbClr val="FFFFFF">
              <a:alpha val="3000"/>
            </a:srgbClr>
          </a:solidFill>
          <a:ln w="1905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14" name="Rectangle 13"/>
          <p:cNvSpPr/>
          <p:nvPr/>
        </p:nvSpPr>
        <p:spPr>
          <a:xfrm>
            <a:off x="1291173" y="2492896"/>
            <a:ext cx="2637588" cy="267932"/>
          </a:xfrm>
          <a:prstGeom prst="rect">
            <a:avLst/>
          </a:prstGeom>
          <a:solidFill>
            <a:srgbClr val="FFFFFF">
              <a:alpha val="3000"/>
            </a:srgbClr>
          </a:solidFill>
          <a:ln w="19050" cap="flat" cmpd="sng" algn="ctr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3988859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平衡">
  <a:themeElements>
    <a:clrScheme name="平衡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平衡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平衡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>
        <a:solidFill>
          <a:srgbClr val="FFFFFF"/>
        </a:solidFill>
        <a:ln w="12700" cap="flat" cmpd="sng" algn="ctr">
          <a:noFill/>
          <a:prstDash val="solid"/>
        </a:ln>
      </a:spPr>
      <a:bodyPr rtlCol="0" anchor="ctr"/>
      <a:lstStyle>
        <a:defPPr algn="ctr" eaLnBrk="1" latinLnBrk="0" hangingPunct="1">
          <a:defRPr kumimoji="0"/>
        </a:defPPr>
      </a:lstStyle>
      <a:style>
        <a:lnRef idx="2">
          <a:schemeClr val="accent1"/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28530</TotalTime>
  <Words>937</Words>
  <Application>Microsoft Macintosh PowerPoint</Application>
  <PresentationFormat>全屏显示(4:3)</PresentationFormat>
  <Paragraphs>188</Paragraphs>
  <Slides>21</Slides>
  <Notes>2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嵌入的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3" baseType="lpstr">
      <vt:lpstr>平衡</vt:lpstr>
      <vt:lpstr>Visio</vt:lpstr>
      <vt:lpstr>CMS实验L1触发升级2016年进展</vt:lpstr>
      <vt:lpstr>课题内容</vt:lpstr>
      <vt:lpstr>CMS Phase I L1 触发升级</vt:lpstr>
      <vt:lpstr>μ子L1触发升级:TwinMUX+CPPF</vt:lpstr>
      <vt:lpstr>CPPF插件设计方案</vt:lpstr>
      <vt:lpstr>设计完成的CPPF插件</vt:lpstr>
      <vt:lpstr>已生产的部分CPPF插件（未安装面板和光缆）</vt:lpstr>
      <vt:lpstr>触发预处理固件</vt:lpstr>
      <vt:lpstr>1.6 Gb/s数据的接收与同步对其</vt:lpstr>
      <vt:lpstr>数据预处理：与数据合并</vt:lpstr>
      <vt:lpstr>基于IPbus上位机控制软件</vt:lpstr>
      <vt:lpstr>系统测试：完成10.0Gbps传输测试</vt:lpstr>
      <vt:lpstr>系统测试：RPC光纤数据的测试</vt:lpstr>
      <vt:lpstr>系统测试：数据合并测试</vt:lpstr>
      <vt:lpstr>2016年任务小结</vt:lpstr>
      <vt:lpstr>经费使用情况</vt:lpstr>
      <vt:lpstr>经费使用情况（续）</vt:lpstr>
      <vt:lpstr>Phase II 触发升级</vt:lpstr>
      <vt:lpstr>Phase II 触发升级</vt:lpstr>
      <vt:lpstr>部分感想</vt:lpstr>
      <vt:lpstr>高能所CMS Phase I L1 触发升级小结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Jackwin</dc:creator>
  <cp:lastModifiedBy>LIU Zhen-An</cp:lastModifiedBy>
  <cp:revision>652</cp:revision>
  <dcterms:created xsi:type="dcterms:W3CDTF">2013-12-18T02:41:02Z</dcterms:created>
  <dcterms:modified xsi:type="dcterms:W3CDTF">2016-12-26T07:30:25Z</dcterms:modified>
</cp:coreProperties>
</file>