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9" r:id="rId2"/>
    <p:sldId id="466" r:id="rId3"/>
    <p:sldId id="463" r:id="rId4"/>
    <p:sldId id="465" r:id="rId5"/>
    <p:sldId id="464" r:id="rId6"/>
    <p:sldId id="460" r:id="rId7"/>
    <p:sldId id="467" r:id="rId8"/>
    <p:sldId id="461" r:id="rId9"/>
    <p:sldId id="468" r:id="rId10"/>
    <p:sldId id="469" r:id="rId11"/>
    <p:sldId id="470" r:id="rId12"/>
    <p:sldId id="472" r:id="rId13"/>
    <p:sldId id="366" r:id="rId14"/>
  </p:sldIdLst>
  <p:sldSz cx="9144000" cy="6858000" type="screen4x3"/>
  <p:notesSz cx="6858000" cy="99472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8083F4"/>
    <a:srgbClr val="0099FF"/>
    <a:srgbClr val="7575D1"/>
    <a:srgbClr val="FFCC00"/>
    <a:srgbClr val="FF66FF"/>
    <a:srgbClr val="D60093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2" autoAdjust="0"/>
    <p:restoredTop sz="80523" autoAdjust="0"/>
  </p:normalViewPr>
  <p:slideViewPr>
    <p:cSldViewPr>
      <p:cViewPr varScale="1">
        <p:scale>
          <a:sx n="74" d="100"/>
          <a:sy n="74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>
      <p:cViewPr varScale="1">
        <p:scale>
          <a:sx n="85" d="100"/>
          <a:sy n="85" d="100"/>
        </p:scale>
        <p:origin x="3864" y="54"/>
      </p:cViewPr>
      <p:guideLst>
        <p:guide orient="horz" pos="3127"/>
        <p:guide pos="2141"/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AC93306F-FDD8-4B58-913F-2D96508BE7B4}" type="datetimeFigureOut">
              <a:rPr lang="zh-CN" altLang="en-US"/>
              <a:pPr>
                <a:defRPr/>
              </a:pPr>
              <a:t>2017/3/30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D077342-A66B-4111-AA48-3906B6B21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82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 smtClean="0"/>
              <a:t>单击此处编辑母版文本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9979935-E2FA-435A-9601-6E55DD17B2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861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89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578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135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960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039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9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349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GB" altLang="zh-CN" sz="1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10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864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936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79935-E2FA-435A-9601-6E55DD17B25E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6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79712" cy="864096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-24193" y="651944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The 10th FCPPL workshop at TSU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331787" y="863600"/>
            <a:ext cx="8480425" cy="1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8" descr="清华名字（小图）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5213"/>
            <a:ext cx="1309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74141" y="6080125"/>
            <a:ext cx="8096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3785"/>
            <a:ext cx="8229600" cy="463237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defRPr sz="2000">
                <a:latin typeface="微软雅黑" pitchFamily="34" charset="-122"/>
                <a:ea typeface="微软雅黑" pitchFamily="34" charset="-122"/>
              </a:defRPr>
            </a:lvl4pPr>
            <a:lvl5pPr>
              <a:defRPr sz="20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84" y="16782"/>
            <a:ext cx="1739715" cy="75866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-24193" y="651944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The 10th FCPPL workshop at TSU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c004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5100" y="152400"/>
            <a:ext cx="272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mai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16475" y="4837113"/>
            <a:ext cx="42926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97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07504" y="2968900"/>
            <a:ext cx="8350250" cy="1139263"/>
          </a:xfrm>
          <a:prstGeom prst="rect">
            <a:avLst/>
          </a:prstGeom>
        </p:spPr>
        <p:txBody>
          <a:bodyPr lIns="0" tIns="0" rIns="-37" bIns="0" anchor="b"/>
          <a:lstStyle/>
          <a:p>
            <a:pPr marL="77788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kern="0" dirty="0" smtClean="0">
                <a:latin typeface="+mj-lt"/>
                <a:ea typeface="黑体" pitchFamily="49" charset="-122"/>
                <a:cs typeface="Times New Roman" panose="02020603050405020304" pitchFamily="18" charset="0"/>
                <a:sym typeface="华文宋体" pitchFamily="-109" charset="-122"/>
              </a:rPr>
              <a:t>      </a:t>
            </a:r>
            <a:endParaRPr lang="en-US" altLang="zh-CN" sz="3200" kern="0" noProof="0" dirty="0" smtClean="0">
              <a:latin typeface="+mj-lt"/>
              <a:ea typeface="黑体" pitchFamily="49" charset="-122"/>
              <a:cs typeface="Times New Roman" panose="02020603050405020304" pitchFamily="18" charset="0"/>
              <a:sym typeface="华文宋体" pitchFamily="-109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3036942" y="5877272"/>
            <a:ext cx="3617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lang="en-US" altLang="zh-CN" sz="1600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en-US" altLang="zh-CN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March, 2017</a:t>
            </a:r>
            <a:endParaRPr lang="zh-CN" altLang="en-US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2236208" y="3861048"/>
            <a:ext cx="564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lnSpc>
                <a:spcPct val="15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LIU Xing</a:t>
            </a:r>
          </a:p>
          <a:p>
            <a:pPr defTabSz="540000">
              <a:lnSpc>
                <a:spcPct val="150000"/>
              </a:lnSpc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Joint PhD  student</a:t>
            </a:r>
          </a:p>
          <a:p>
            <a:pPr defTabSz="540000">
              <a:lnSpc>
                <a:spcPct val="150000"/>
              </a:lnSpc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Accelerator Lab, Tsinghua University, Beijing, China </a:t>
            </a:r>
          </a:p>
          <a:p>
            <a:pPr algn="ctr" defTabSz="540000">
              <a:lnSpc>
                <a:spcPct val="150000"/>
              </a:lnSpc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LAL, </a:t>
            </a:r>
            <a:r>
              <a:rPr lang="en-US" altLang="zh-CN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Universite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Paris-</a:t>
            </a:r>
            <a:r>
              <a:rPr lang="en-US" altLang="zh-CN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Sud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en-US" altLang="zh-CN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Orsay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 France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552" y="2503283"/>
            <a:ext cx="82212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i="1" dirty="0" smtClean="0"/>
              <a:t>Optical Cavity for high flux X-ray Compton </a:t>
            </a:r>
          </a:p>
          <a:p>
            <a:pPr algn="ctr"/>
            <a:r>
              <a:rPr lang="en-US" altLang="zh-CN" sz="3200" i="1" dirty="0" smtClean="0"/>
              <a:t>Machines at </a:t>
            </a:r>
            <a:r>
              <a:rPr lang="en-US" altLang="zh-CN" sz="3200" i="1" dirty="0" err="1" smtClean="0"/>
              <a:t>Orsay</a:t>
            </a:r>
            <a:r>
              <a:rPr lang="en-US" altLang="zh-CN" sz="3200" i="1" dirty="0" smtClean="0"/>
              <a:t> and Tsinghua</a:t>
            </a:r>
            <a:endParaRPr lang="zh-CN" altLang="zh-CN" sz="3200" dirty="0"/>
          </a:p>
          <a:p>
            <a:endParaRPr lang="zh-CN" altLang="en-US" dirty="0"/>
          </a:p>
        </p:txBody>
      </p:sp>
      <p:pic>
        <p:nvPicPr>
          <p:cNvPr id="1026" name="Picture 2" descr="LOGO_FCPPL_LAST_MM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773583" cy="24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65"/>
    </mc:Choice>
    <mc:Fallback xmlns="">
      <p:transition spd="slow" advTm="291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1"/>
          <p:cNvSpPr txBox="1">
            <a:spLocks/>
          </p:cNvSpPr>
          <p:nvPr/>
        </p:nvSpPr>
        <p:spPr>
          <a:xfrm>
            <a:off x="3635896" y="260648"/>
            <a:ext cx="1440160" cy="3600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GB" sz="2800" b="1" kern="0" dirty="0" smtClean="0"/>
              <a:t>TTX2</a:t>
            </a:r>
            <a:endParaRPr lang="en-GB" sz="2800" b="1" kern="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1124744"/>
            <a:ext cx="9144000" cy="10801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GB" sz="2000" dirty="0" smtClean="0">
                <a:solidFill>
                  <a:schemeClr val="tx1"/>
                </a:solidFill>
              </a:rPr>
              <a:t>• </a:t>
            </a:r>
            <a:r>
              <a:rPr lang="en-GB" sz="2000" b="1" dirty="0" smtClean="0">
                <a:solidFill>
                  <a:schemeClr val="tx1"/>
                </a:solidFill>
              </a:rPr>
              <a:t>New setup </a:t>
            </a:r>
            <a:r>
              <a:rPr lang="en-GB" sz="2000" dirty="0" smtClean="0"/>
              <a:t>at TSU (</a:t>
            </a:r>
            <a:r>
              <a:rPr lang="en-GB" altLang="zh-CN" sz="2000" b="1" kern="0" dirty="0" smtClean="0"/>
              <a:t>TTX2</a:t>
            </a:r>
            <a:r>
              <a:rPr lang="en-GB" altLang="zh-CN" sz="2000" kern="0" dirty="0" smtClean="0"/>
              <a:t>)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GB" sz="1050" dirty="0" smtClean="0">
                <a:solidFill>
                  <a:schemeClr val="tx1"/>
                </a:solidFill>
              </a:rPr>
              <a:t>  </a:t>
            </a:r>
          </a:p>
          <a:p>
            <a:pPr marL="342900" indent="-342900"/>
            <a:r>
              <a:rPr lang="en-GB" b="1" dirty="0" smtClean="0"/>
              <a:t>  resonant cavity</a:t>
            </a:r>
            <a:r>
              <a:rPr lang="en-GB" dirty="0" smtClean="0"/>
              <a:t>, 79.3MHz,10ps </a:t>
            </a:r>
            <a:r>
              <a:rPr lang="en-GB" altLang="zh-CN" dirty="0" smtClean="0">
                <a:sym typeface="Symbol"/>
              </a:rPr>
              <a:t></a:t>
            </a:r>
            <a:r>
              <a:rPr lang="en-GB" altLang="zh-CN" dirty="0" smtClean="0"/>
              <a:t> &gt;</a:t>
            </a:r>
            <a:r>
              <a:rPr lang="en-GB" dirty="0" smtClean="0"/>
              <a:t>10</a:t>
            </a:r>
            <a:r>
              <a:rPr lang="en-GB" sz="2000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ph</a:t>
            </a:r>
            <a:r>
              <a:rPr lang="en-GB" altLang="zh-CN" dirty="0" smtClean="0"/>
              <a:t>/</a:t>
            </a:r>
            <a:r>
              <a:rPr lang="en-GB" dirty="0" smtClean="0"/>
              <a:t>s</a:t>
            </a:r>
          </a:p>
          <a:p>
            <a:pPr marL="342900" indent="-342900"/>
            <a:r>
              <a:rPr lang="en-GB" dirty="0" smtClean="0"/>
              <a:t> </a:t>
            </a:r>
            <a:endParaRPr lang="en-GB" sz="1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419872" y="1988840"/>
            <a:ext cx="5506664" cy="3678204"/>
            <a:chOff x="3383336" y="1973296"/>
            <a:chExt cx="5506664" cy="3678204"/>
          </a:xfrm>
        </p:grpSpPr>
        <p:pic>
          <p:nvPicPr>
            <p:cNvPr id="4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3336" y="1973296"/>
              <a:ext cx="5506664" cy="3678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3500"/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5914449" y="3433596"/>
              <a:ext cx="1105823" cy="35544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 smtClean="0"/>
                <a:t>3.6 m </a:t>
              </a:r>
              <a:r>
                <a:rPr lang="en-US" altLang="zh-CN" sz="1600" dirty="0"/>
                <a:t>ring</a:t>
              </a:r>
              <a:endParaRPr lang="zh-CN" altLang="en-US" sz="1600" dirty="0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418" y="2810065"/>
            <a:ext cx="2984500" cy="223360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Main features:</a:t>
            </a:r>
          </a:p>
          <a:p>
            <a:pPr marL="342900" indent="-342900"/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High average power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High repetition rate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High X-rays flux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96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7"/>
    </mc:Choice>
    <mc:Fallback xmlns="">
      <p:transition spd="slow" advTm="5314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1"/>
          <p:cNvSpPr txBox="1">
            <a:spLocks/>
          </p:cNvSpPr>
          <p:nvPr/>
        </p:nvSpPr>
        <p:spPr>
          <a:xfrm>
            <a:off x="2051720" y="332656"/>
            <a:ext cx="5112568" cy="3600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GB" sz="2400" kern="0" dirty="0" smtClean="0"/>
              <a:t>Collaboration between LAL &amp; TSU</a:t>
            </a:r>
            <a:endParaRPr lang="en-GB" sz="2400" kern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4403" y="1340768"/>
            <a:ext cx="8927201" cy="44439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•  LAL and Tsinghua University are working on a </a:t>
            </a:r>
            <a:r>
              <a:rPr lang="en-GB" sz="1800" b="1" dirty="0" smtClean="0"/>
              <a:t>similar project</a:t>
            </a:r>
            <a:r>
              <a:rPr lang="en-GB" sz="1800" dirty="0" smtClean="0"/>
              <a:t> to build a compact Compton X-ray source: </a:t>
            </a:r>
            <a:r>
              <a:rPr lang="en-GB" sz="1800" b="1" dirty="0" err="1" smtClean="0"/>
              <a:t>ThomX</a:t>
            </a:r>
            <a:r>
              <a:rPr lang="en-GB" sz="1800" b="1" dirty="0" smtClean="0"/>
              <a:t> / TTX2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• There are </a:t>
            </a:r>
            <a:r>
              <a:rPr lang="en-GB" sz="1800" b="1" dirty="0" smtClean="0"/>
              <a:t>several areas </a:t>
            </a:r>
            <a:r>
              <a:rPr lang="en-GB" sz="1800" dirty="0" smtClean="0"/>
              <a:t>on which we already cooperate: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	- Optical cavity design</a:t>
            </a:r>
          </a:p>
          <a:p>
            <a:pPr marL="0" indent="0">
              <a:buNone/>
            </a:pPr>
            <a:r>
              <a:rPr lang="en-GB" altLang="zh-CN" sz="1800" dirty="0" smtClean="0"/>
              <a:t>		- Feedback system</a:t>
            </a:r>
          </a:p>
          <a:p>
            <a:pPr marL="0" indent="0">
              <a:buNone/>
            </a:pPr>
            <a:r>
              <a:rPr lang="en-GB" altLang="zh-CN" sz="1800" dirty="0" smtClean="0"/>
              <a:t>		- Mechanical design</a:t>
            </a:r>
          </a:p>
          <a:p>
            <a:pPr marL="0" indent="0">
              <a:buNone/>
            </a:pPr>
            <a:endParaRPr lang="en-GB" altLang="zh-CN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zh-CN" sz="1800" dirty="0" smtClean="0"/>
              <a:t>We will continue to cooperate deeply.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• </a:t>
            </a:r>
            <a:r>
              <a:rPr lang="en-GB" altLang="zh-CN" sz="1800" dirty="0" smtClean="0"/>
              <a:t>For my PhD project, I </a:t>
            </a:r>
            <a:r>
              <a:rPr lang="en-GB" altLang="zh-CN" sz="1800" dirty="0"/>
              <a:t>designed and will </a:t>
            </a:r>
            <a:r>
              <a:rPr lang="en-GB" altLang="zh-CN" sz="1800" dirty="0" smtClean="0"/>
              <a:t>install </a:t>
            </a:r>
            <a:r>
              <a:rPr lang="en-GB" altLang="zh-CN" sz="1800" b="1" dirty="0" smtClean="0"/>
              <a:t>TTX2-prototype</a:t>
            </a:r>
            <a:r>
              <a:rPr lang="en-GB" altLang="zh-CN" sz="1800" dirty="0" smtClean="0"/>
              <a:t> setup, based on  </a:t>
            </a:r>
            <a:r>
              <a:rPr lang="en-US" altLang="zh-CN" sz="1800" b="1" dirty="0" smtClean="0"/>
              <a:t>S-Box </a:t>
            </a:r>
            <a:r>
              <a:rPr lang="en-GB" altLang="zh-CN" sz="1800" dirty="0" smtClean="0"/>
              <a:t>setup at LAL. Then, this prototype will be </a:t>
            </a:r>
            <a:r>
              <a:rPr lang="en-GB" altLang="zh-CN" sz="1800" b="1" dirty="0" smtClean="0"/>
              <a:t>upgraded</a:t>
            </a:r>
            <a:r>
              <a:rPr lang="en-GB" altLang="zh-CN" sz="1800" dirty="0" smtClean="0"/>
              <a:t> to achieve final specifications. 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8678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98"/>
    </mc:Choice>
    <mc:Fallback xmlns="">
      <p:transition spd="slow" advTm="5719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2"/>
          <p:cNvSpPr/>
          <p:nvPr/>
        </p:nvSpPr>
        <p:spPr>
          <a:xfrm>
            <a:off x="4612310" y="2017956"/>
            <a:ext cx="2162908" cy="1626577"/>
          </a:xfrm>
          <a:prstGeom prst="roundRect">
            <a:avLst>
              <a:gd name="adj" fmla="val 10180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41"/>
          <p:cNvSpPr txBox="1"/>
          <p:nvPr/>
        </p:nvSpPr>
        <p:spPr>
          <a:xfrm>
            <a:off x="4850636" y="2598249"/>
            <a:ext cx="1616852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8" dirty="0">
                <a:latin typeface="Calibri" pitchFamily="34" charset="0"/>
                <a:cs typeface="Calibri" pitchFamily="34" charset="0"/>
              </a:rPr>
              <a:t>Preliminary tests on </a:t>
            </a:r>
            <a:r>
              <a:rPr lang="en-US" sz="1108" b="1" dirty="0">
                <a:latin typeface="Calibri" pitchFamily="34" charset="0"/>
                <a:cs typeface="Calibri" pitchFamily="34" charset="0"/>
              </a:rPr>
              <a:t>Air Pressure</a:t>
            </a:r>
            <a:r>
              <a:rPr lang="en-US" sz="1108" dirty="0">
                <a:latin typeface="Calibri" pitchFamily="34" charset="0"/>
                <a:cs typeface="Calibri" pitchFamily="34" charset="0"/>
              </a:rPr>
              <a:t>, in </a:t>
            </a:r>
            <a:r>
              <a:rPr lang="en-US" sz="1108" b="1" dirty="0">
                <a:latin typeface="Calibri" pitchFamily="34" charset="0"/>
                <a:cs typeface="Calibri" pitchFamily="34" charset="0"/>
              </a:rPr>
              <a:t>accelerator</a:t>
            </a:r>
            <a:endParaRPr lang="en-US" sz="1015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à coins arrondis 23"/>
          <p:cNvSpPr/>
          <p:nvPr/>
        </p:nvSpPr>
        <p:spPr>
          <a:xfrm>
            <a:off x="2208575" y="3081987"/>
            <a:ext cx="2162908" cy="1670538"/>
          </a:xfrm>
          <a:prstGeom prst="roundRect">
            <a:avLst>
              <a:gd name="adj" fmla="val 1018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40"/>
          <p:cNvSpPr txBox="1"/>
          <p:nvPr/>
        </p:nvSpPr>
        <p:spPr>
          <a:xfrm>
            <a:off x="2509805" y="3494726"/>
            <a:ext cx="161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b="1" dirty="0"/>
              <a:t>TTX2-prototype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4545328"/>
            <a:ext cx="2162908" cy="1273806"/>
            <a:chOff x="1266825" y="2616398"/>
            <a:chExt cx="2343150" cy="1831183"/>
          </a:xfrm>
          <a:solidFill>
            <a:schemeClr val="accent1">
              <a:lumMod val="75000"/>
            </a:schemeClr>
          </a:solidFill>
        </p:grpSpPr>
        <p:sp>
          <p:nvSpPr>
            <p:cNvPr id="8" name="Rectangle à coins arrondis 44"/>
            <p:cNvSpPr/>
            <p:nvPr/>
          </p:nvSpPr>
          <p:spPr>
            <a:xfrm>
              <a:off x="1266825" y="2616398"/>
              <a:ext cx="2343150" cy="1762125"/>
            </a:xfrm>
            <a:prstGeom prst="roundRect">
              <a:avLst>
                <a:gd name="adj" fmla="val 1018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46"/>
            <p:cNvSpPr txBox="1"/>
            <p:nvPr/>
          </p:nvSpPr>
          <p:spPr>
            <a:xfrm>
              <a:off x="1524673" y="2865086"/>
              <a:ext cx="1751591" cy="15824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7" dirty="0">
                  <a:latin typeface="Calibri" pitchFamily="34" charset="0"/>
                  <a:cs typeface="Calibri" pitchFamily="34" charset="0"/>
                </a:rPr>
                <a:t>Optical elements</a:t>
              </a:r>
            </a:p>
            <a:p>
              <a:pPr algn="ctr"/>
              <a:r>
                <a:rPr lang="en-US" sz="1477" dirty="0">
                  <a:latin typeface="Calibri" pitchFamily="34" charset="0"/>
                  <a:cs typeface="Calibri" pitchFamily="34" charset="0"/>
                </a:rPr>
                <a:t>Feedback system</a:t>
              </a:r>
            </a:p>
            <a:p>
              <a:pPr algn="ctr"/>
              <a:r>
                <a:rPr lang="en-US" sz="1292" dirty="0">
                  <a:latin typeface="Calibri" pitchFamily="34" charset="0"/>
                  <a:cs typeface="Calibri" pitchFamily="34" charset="0"/>
                </a:rPr>
                <a:t>Vacuum system</a:t>
              </a:r>
            </a:p>
            <a:p>
              <a:pPr algn="ctr"/>
              <a:r>
                <a:rPr lang="en-US" sz="1292" dirty="0">
                  <a:latin typeface="Calibri" pitchFamily="34" charset="0"/>
                  <a:cs typeface="Calibri" pitchFamily="34" charset="0"/>
                </a:rPr>
                <a:t>Cavity mirrors</a:t>
              </a:r>
            </a:p>
            <a:p>
              <a:pPr algn="ctr"/>
              <a:endParaRPr lang="en-US" sz="1015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Forme libre 48"/>
          <p:cNvSpPr/>
          <p:nvPr/>
        </p:nvSpPr>
        <p:spPr>
          <a:xfrm rot="2946908">
            <a:off x="4812799" y="3530870"/>
            <a:ext cx="485573" cy="1389339"/>
          </a:xfrm>
          <a:custGeom>
            <a:avLst/>
            <a:gdLst>
              <a:gd name="connsiteX0" fmla="*/ 0 w 681037"/>
              <a:gd name="connsiteY0" fmla="*/ 1828800 h 1828800"/>
              <a:gd name="connsiteX1" fmla="*/ 676275 w 681037"/>
              <a:gd name="connsiteY1" fmla="*/ 885825 h 1828800"/>
              <a:gd name="connsiteX2" fmla="*/ 28575 w 681037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037" h="1828800">
                <a:moveTo>
                  <a:pt x="0" y="1828800"/>
                </a:moveTo>
                <a:cubicBezTo>
                  <a:pt x="335756" y="1509712"/>
                  <a:pt x="671513" y="1190625"/>
                  <a:pt x="676275" y="885825"/>
                </a:cubicBezTo>
                <a:cubicBezTo>
                  <a:pt x="681037" y="581025"/>
                  <a:pt x="354806" y="290512"/>
                  <a:pt x="28575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49"/>
          <p:cNvSpPr/>
          <p:nvPr/>
        </p:nvSpPr>
        <p:spPr>
          <a:xfrm rot="2582272">
            <a:off x="5024478" y="4313364"/>
            <a:ext cx="263769" cy="25497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50"/>
          <p:cNvSpPr txBox="1"/>
          <p:nvPr/>
        </p:nvSpPr>
        <p:spPr>
          <a:xfrm rot="2582272">
            <a:off x="5002766" y="4309796"/>
            <a:ext cx="25680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8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015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orme libre 48"/>
          <p:cNvSpPr/>
          <p:nvPr/>
        </p:nvSpPr>
        <p:spPr>
          <a:xfrm rot="3489846">
            <a:off x="2636911" y="4608854"/>
            <a:ext cx="585113" cy="1492888"/>
          </a:xfrm>
          <a:custGeom>
            <a:avLst/>
            <a:gdLst>
              <a:gd name="connsiteX0" fmla="*/ 0 w 681037"/>
              <a:gd name="connsiteY0" fmla="*/ 1828800 h 1828800"/>
              <a:gd name="connsiteX1" fmla="*/ 676275 w 681037"/>
              <a:gd name="connsiteY1" fmla="*/ 885825 h 1828800"/>
              <a:gd name="connsiteX2" fmla="*/ 28575 w 681037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037" h="1828800">
                <a:moveTo>
                  <a:pt x="0" y="1828800"/>
                </a:moveTo>
                <a:cubicBezTo>
                  <a:pt x="335756" y="1509712"/>
                  <a:pt x="671513" y="1190625"/>
                  <a:pt x="676275" y="885825"/>
                </a:cubicBezTo>
                <a:cubicBezTo>
                  <a:pt x="681037" y="581025"/>
                  <a:pt x="354806" y="290512"/>
                  <a:pt x="28575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49"/>
          <p:cNvSpPr/>
          <p:nvPr/>
        </p:nvSpPr>
        <p:spPr>
          <a:xfrm rot="2582272">
            <a:off x="3159981" y="5119630"/>
            <a:ext cx="263769" cy="25497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50"/>
          <p:cNvSpPr txBox="1"/>
          <p:nvPr/>
        </p:nvSpPr>
        <p:spPr>
          <a:xfrm rot="2582272">
            <a:off x="3138269" y="5116061"/>
            <a:ext cx="25680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8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015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Forme libre 48"/>
          <p:cNvSpPr/>
          <p:nvPr/>
        </p:nvSpPr>
        <p:spPr>
          <a:xfrm rot="2582272">
            <a:off x="6676340" y="2179380"/>
            <a:ext cx="914012" cy="1376417"/>
          </a:xfrm>
          <a:custGeom>
            <a:avLst/>
            <a:gdLst>
              <a:gd name="connsiteX0" fmla="*/ 0 w 681037"/>
              <a:gd name="connsiteY0" fmla="*/ 1828800 h 1828800"/>
              <a:gd name="connsiteX1" fmla="*/ 676275 w 681037"/>
              <a:gd name="connsiteY1" fmla="*/ 885825 h 1828800"/>
              <a:gd name="connsiteX2" fmla="*/ 28575 w 681037"/>
              <a:gd name="connsiteY2" fmla="*/ 0 h 1828800"/>
              <a:gd name="connsiteX0" fmla="*/ 552488 w 1320844"/>
              <a:gd name="connsiteY0" fmla="*/ 1284541 h 1284541"/>
              <a:gd name="connsiteX1" fmla="*/ 1228763 w 1320844"/>
              <a:gd name="connsiteY1" fmla="*/ 341566 h 1284541"/>
              <a:gd name="connsiteX2" fmla="*/ 0 w 1320844"/>
              <a:gd name="connsiteY2" fmla="*/ 0 h 1284541"/>
              <a:gd name="connsiteX0" fmla="*/ 552488 w 888244"/>
              <a:gd name="connsiteY0" fmla="*/ 1284541 h 1284541"/>
              <a:gd name="connsiteX1" fmla="*/ 763873 w 888244"/>
              <a:gd name="connsiteY1" fmla="*/ 622011 h 1284541"/>
              <a:gd name="connsiteX2" fmla="*/ 0 w 888244"/>
              <a:gd name="connsiteY2" fmla="*/ 0 h 128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244" h="1284541">
                <a:moveTo>
                  <a:pt x="552488" y="1284541"/>
                </a:moveTo>
                <a:cubicBezTo>
                  <a:pt x="888244" y="965453"/>
                  <a:pt x="855954" y="836101"/>
                  <a:pt x="763873" y="622011"/>
                </a:cubicBezTo>
                <a:cubicBezTo>
                  <a:pt x="671792" y="407921"/>
                  <a:pt x="326231" y="290512"/>
                  <a:pt x="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49"/>
          <p:cNvSpPr/>
          <p:nvPr/>
        </p:nvSpPr>
        <p:spPr>
          <a:xfrm rot="2582272">
            <a:off x="7266909" y="2927589"/>
            <a:ext cx="263769" cy="25497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50"/>
          <p:cNvSpPr txBox="1"/>
          <p:nvPr/>
        </p:nvSpPr>
        <p:spPr>
          <a:xfrm rot="2582272">
            <a:off x="7245197" y="2924020"/>
            <a:ext cx="25680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8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015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à coins arrondis 20"/>
          <p:cNvSpPr/>
          <p:nvPr/>
        </p:nvSpPr>
        <p:spPr>
          <a:xfrm>
            <a:off x="-35013" y="2095629"/>
            <a:ext cx="2162908" cy="1097150"/>
          </a:xfrm>
          <a:prstGeom prst="roundRect">
            <a:avLst>
              <a:gd name="adj" fmla="val 101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ZoneTexte 25"/>
          <p:cNvSpPr txBox="1"/>
          <p:nvPr/>
        </p:nvSpPr>
        <p:spPr>
          <a:xfrm>
            <a:off x="36281" y="2378604"/>
            <a:ext cx="2090346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latin typeface="Calibri" pitchFamily="34" charset="0"/>
                <a:cs typeface="Calibri" pitchFamily="34" charset="0"/>
              </a:rPr>
              <a:t>----Shopping list </a:t>
            </a:r>
            <a:r>
              <a:rPr lang="en-US" sz="1015" b="1" dirty="0" smtClean="0">
                <a:latin typeface="Calibri" pitchFamily="34" charset="0"/>
                <a:cs typeface="Calibri" pitchFamily="34" charset="0"/>
              </a:rPr>
              <a:t>LAL </a:t>
            </a:r>
            <a:r>
              <a:rPr lang="en-US" sz="1015" b="1" dirty="0">
                <a:latin typeface="Calibri" pitchFamily="34" charset="0"/>
                <a:cs typeface="Calibri" pitchFamily="34" charset="0"/>
              </a:rPr>
              <a:t>by Xing LIU</a:t>
            </a:r>
          </a:p>
        </p:txBody>
      </p:sp>
      <p:sp>
        <p:nvSpPr>
          <p:cNvPr id="21" name="Forme libre 48"/>
          <p:cNvSpPr/>
          <p:nvPr/>
        </p:nvSpPr>
        <p:spPr>
          <a:xfrm rot="11191498">
            <a:off x="120581" y="3190044"/>
            <a:ext cx="429142" cy="1295163"/>
          </a:xfrm>
          <a:custGeom>
            <a:avLst/>
            <a:gdLst>
              <a:gd name="connsiteX0" fmla="*/ 0 w 681037"/>
              <a:gd name="connsiteY0" fmla="*/ 1828800 h 1828800"/>
              <a:gd name="connsiteX1" fmla="*/ 676275 w 681037"/>
              <a:gd name="connsiteY1" fmla="*/ 885825 h 1828800"/>
              <a:gd name="connsiteX2" fmla="*/ 28575 w 681037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037" h="1828800">
                <a:moveTo>
                  <a:pt x="0" y="1828800"/>
                </a:moveTo>
                <a:cubicBezTo>
                  <a:pt x="335756" y="1509712"/>
                  <a:pt x="671513" y="1190625"/>
                  <a:pt x="676275" y="885825"/>
                </a:cubicBezTo>
                <a:cubicBezTo>
                  <a:pt x="681037" y="581025"/>
                  <a:pt x="354806" y="290512"/>
                  <a:pt x="28575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49"/>
          <p:cNvSpPr/>
          <p:nvPr/>
        </p:nvSpPr>
        <p:spPr>
          <a:xfrm rot="2582272">
            <a:off x="69356" y="3686689"/>
            <a:ext cx="263769" cy="25497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50"/>
          <p:cNvSpPr txBox="1"/>
          <p:nvPr/>
        </p:nvSpPr>
        <p:spPr>
          <a:xfrm rot="2582272">
            <a:off x="47644" y="3683121"/>
            <a:ext cx="25680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8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015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63022" y="2399897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2017.04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220693" y="572679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2017.12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431579" y="464273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2018.12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204868" y="367075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2019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155649" y="105069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2021</a:t>
            </a:r>
            <a:endParaRPr lang="zh-CN" altLang="en-US" dirty="0"/>
          </a:p>
        </p:txBody>
      </p:sp>
      <p:sp>
        <p:nvSpPr>
          <p:cNvPr id="29" name="矩形 26"/>
          <p:cNvSpPr/>
          <p:nvPr/>
        </p:nvSpPr>
        <p:spPr>
          <a:xfrm>
            <a:off x="5371953" y="4165904"/>
            <a:ext cx="2237200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77" b="1">
                <a:solidFill>
                  <a:srgbClr val="FF0000"/>
                </a:solidFill>
              </a:rPr>
              <a:t>Accelerator Integration</a:t>
            </a:r>
            <a:endParaRPr lang="zh-CN" altLang="en-US" sz="1477" b="1" dirty="0">
              <a:solidFill>
                <a:srgbClr val="FF0000"/>
              </a:solidFill>
            </a:endParaRPr>
          </a:p>
        </p:txBody>
      </p:sp>
      <p:sp>
        <p:nvSpPr>
          <p:cNvPr id="30" name="矩形 26"/>
          <p:cNvSpPr/>
          <p:nvPr/>
        </p:nvSpPr>
        <p:spPr>
          <a:xfrm>
            <a:off x="7496287" y="2906112"/>
            <a:ext cx="1647714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77" b="1" dirty="0"/>
              <a:t>Final tests - UHV</a:t>
            </a:r>
            <a:endParaRPr lang="zh-CN" altLang="en-US" sz="1477" b="1" dirty="0"/>
          </a:p>
        </p:txBody>
      </p:sp>
      <p:grpSp>
        <p:nvGrpSpPr>
          <p:cNvPr id="31" name="组合 30"/>
          <p:cNvGrpSpPr/>
          <p:nvPr/>
        </p:nvGrpSpPr>
        <p:grpSpPr>
          <a:xfrm>
            <a:off x="6853276" y="681866"/>
            <a:ext cx="2158973" cy="1441533"/>
            <a:chOff x="7030538" y="1885953"/>
            <a:chExt cx="2338887" cy="1561661"/>
          </a:xfrm>
        </p:grpSpPr>
        <p:sp>
          <p:nvSpPr>
            <p:cNvPr id="32" name="Rectangle 10"/>
            <p:cNvSpPr/>
            <p:nvPr/>
          </p:nvSpPr>
          <p:spPr>
            <a:xfrm>
              <a:off x="7030538" y="1885953"/>
              <a:ext cx="2338887" cy="1531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ZoneTexte 34"/>
            <p:cNvSpPr txBox="1"/>
            <p:nvPr/>
          </p:nvSpPr>
          <p:spPr>
            <a:xfrm>
              <a:off x="7781794" y="1911551"/>
              <a:ext cx="713667" cy="40011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TTX2</a:t>
              </a:r>
              <a:endParaRPr lang="en-US" sz="1477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ZoneTexte 36"/>
            <p:cNvSpPr txBox="1"/>
            <p:nvPr/>
          </p:nvSpPr>
          <p:spPr>
            <a:xfrm>
              <a:off x="7037375" y="2206823"/>
              <a:ext cx="1782085" cy="269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5" b="1" dirty="0">
                  <a:latin typeface="Calibri" pitchFamily="34" charset="0"/>
                  <a:cs typeface="Calibri" pitchFamily="34" charset="0"/>
                </a:rPr>
                <a:t>Cavity</a:t>
              </a:r>
              <a:r>
                <a:rPr lang="en-US" sz="1015" dirty="0">
                  <a:latin typeface="Calibri" pitchFamily="34" charset="0"/>
                  <a:cs typeface="Calibri" pitchFamily="34" charset="0"/>
                </a:rPr>
                <a:t> : 4M, </a:t>
              </a:r>
              <a:r>
                <a:rPr lang="en-US" sz="1015" b="1" dirty="0">
                  <a:latin typeface="Calibri" pitchFamily="34" charset="0"/>
                  <a:cs typeface="Calibri" pitchFamily="34" charset="0"/>
                </a:rPr>
                <a:t>HV compatible</a:t>
              </a:r>
              <a:endParaRPr lang="en-US" sz="969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ZoneTexte 37"/>
            <p:cNvSpPr txBox="1"/>
            <p:nvPr/>
          </p:nvSpPr>
          <p:spPr>
            <a:xfrm>
              <a:off x="7037373" y="2664023"/>
              <a:ext cx="1367041" cy="269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5" b="1" dirty="0">
                  <a:latin typeface="Calibri" pitchFamily="34" charset="0"/>
                  <a:cs typeface="Calibri" pitchFamily="34" charset="0"/>
                </a:rPr>
                <a:t>Feedback</a:t>
              </a:r>
              <a:r>
                <a:rPr lang="en-US" sz="1015" dirty="0">
                  <a:latin typeface="Calibri" pitchFamily="34" charset="0"/>
                  <a:cs typeface="Calibri" pitchFamily="34" charset="0"/>
                </a:rPr>
                <a:t> : from LAL</a:t>
              </a:r>
              <a:endParaRPr lang="en-US" sz="969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ZoneTexte 39"/>
            <p:cNvSpPr txBox="1"/>
            <p:nvPr/>
          </p:nvSpPr>
          <p:spPr>
            <a:xfrm>
              <a:off x="7037373" y="3006923"/>
              <a:ext cx="1533753" cy="269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5" b="1">
                  <a:latin typeface="Calibri" pitchFamily="34" charset="0"/>
                  <a:cs typeface="Calibri" pitchFamily="34" charset="0"/>
                </a:rPr>
                <a:t>Locking </a:t>
              </a:r>
              <a:r>
                <a:rPr lang="en-US" sz="1015">
                  <a:latin typeface="Calibri" pitchFamily="34" charset="0"/>
                  <a:cs typeface="Calibri" pitchFamily="34" charset="0"/>
                </a:rPr>
                <a:t>: laser to cavity</a:t>
              </a:r>
              <a:endParaRPr lang="en-US" sz="969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ZoneTexte 40"/>
            <p:cNvSpPr txBox="1"/>
            <p:nvPr/>
          </p:nvSpPr>
          <p:spPr>
            <a:xfrm>
              <a:off x="7601730" y="3178373"/>
              <a:ext cx="1499021" cy="269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5">
                  <a:latin typeface="Calibri" pitchFamily="34" charset="0"/>
                  <a:cs typeface="Calibri" pitchFamily="34" charset="0"/>
                </a:rPr>
                <a:t>Cavity to ext. clock (e-)</a:t>
              </a:r>
              <a:endParaRPr lang="en-US" sz="969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ZoneTexte 41"/>
            <p:cNvSpPr txBox="1"/>
            <p:nvPr/>
          </p:nvSpPr>
          <p:spPr>
            <a:xfrm>
              <a:off x="7037372" y="2425898"/>
              <a:ext cx="1466027" cy="269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5" b="1" dirty="0">
                  <a:latin typeface="Calibri" pitchFamily="34" charset="0"/>
                  <a:cs typeface="Calibri" pitchFamily="34" charset="0"/>
                </a:rPr>
                <a:t>Laser </a:t>
              </a:r>
              <a:r>
                <a:rPr lang="en-US" sz="1015" dirty="0">
                  <a:latin typeface="Calibri" pitchFamily="34" charset="0"/>
                  <a:cs typeface="Calibri" pitchFamily="34" charset="0"/>
                </a:rPr>
                <a:t>:   One-five laser</a:t>
              </a:r>
              <a:endParaRPr lang="en-US" sz="969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412687" y="336164"/>
            <a:ext cx="231598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85" dirty="0">
                <a:solidFill>
                  <a:schemeClr val="bg1"/>
                </a:solidFill>
              </a:rPr>
              <a:t>T-Box &amp; TTX </a:t>
            </a:r>
            <a:endParaRPr lang="zh-CN" altLang="en-US" sz="2585" dirty="0">
              <a:solidFill>
                <a:schemeClr val="bg1"/>
              </a:solidFill>
            </a:endParaRPr>
          </a:p>
        </p:txBody>
      </p:sp>
      <p:sp>
        <p:nvSpPr>
          <p:cNvPr id="40" name="Titre 11"/>
          <p:cNvSpPr txBox="1">
            <a:spLocks/>
          </p:cNvSpPr>
          <p:nvPr/>
        </p:nvSpPr>
        <p:spPr>
          <a:xfrm>
            <a:off x="2720463" y="293289"/>
            <a:ext cx="3024336" cy="3600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400" kern="0" dirty="0" smtClean="0"/>
              <a:t>Schedule for TTX2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5396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39"/>
    </mc:Choice>
    <mc:Fallback xmlns="">
      <p:transition spd="slow" advTm="361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2205038"/>
            <a:ext cx="9144000" cy="223202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ea typeface="黑体" pitchFamily="49" charset="-122"/>
              </a:rPr>
              <a:t>Thanks </a:t>
            </a:r>
            <a:endParaRPr lang="zh-CN" altLang="en-US" sz="6000" dirty="0">
              <a:solidFill>
                <a:schemeClr val="bg1"/>
              </a:solidFill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5"/>
    </mc:Choice>
    <mc:Fallback xmlns="">
      <p:transition spd="slow" advTm="49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91880" y="332656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X-ray </a:t>
            </a:r>
            <a:r>
              <a:rPr lang="en-US" altLang="zh-CN" sz="2000" b="1" dirty="0" smtClean="0"/>
              <a:t>sources</a:t>
            </a:r>
            <a:endParaRPr lang="zh-CN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79512" y="1196752"/>
          <a:ext cx="8759098" cy="194907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380906"/>
                <a:gridCol w="6378192"/>
              </a:tblGrid>
              <a:tr h="2571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</a:rPr>
                        <a:t>Facilities</a:t>
                      </a:r>
                      <a:r>
                        <a:rPr lang="en-US" altLang="zh-CN" sz="17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</a:rPr>
                        <a:t> </a:t>
                      </a:r>
                      <a:endParaRPr lang="zh-CN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63304" marR="633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</a:rPr>
                        <a:t>Properties 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63304" marR="63304" marT="0" marB="0"/>
                </a:tc>
              </a:tr>
              <a:tr h="5449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dirty="0" smtClean="0"/>
                        <a:t>Synchrotron Radiation </a:t>
                      </a:r>
                      <a:endParaRPr lang="zh-CN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63304" marR="63304" marT="0" marB="0"/>
                </a:tc>
                <a:tc>
                  <a:txBody>
                    <a:bodyPr/>
                    <a:lstStyle/>
                    <a:p>
                      <a:pPr marL="0" marR="0" indent="0" algn="just" defTabSz="914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dirty="0" smtClean="0"/>
                        <a:t>High brightness, high energy electron storage ring </a:t>
                      </a:r>
                      <a:r>
                        <a:rPr lang="en-US" altLang="zh-CN" sz="1700" dirty="0" err="1" smtClean="0"/>
                        <a:t>GeV</a:t>
                      </a:r>
                      <a:r>
                        <a:rPr lang="en-US" altLang="zh-CN" sz="1700" dirty="0" smtClean="0"/>
                        <a:t>, large device, high cost</a:t>
                      </a:r>
                    </a:p>
                  </a:txBody>
                  <a:tcPr marL="63304" marR="63304" marT="0" marB="0"/>
                </a:tc>
              </a:tr>
              <a:tr h="5143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</a:rPr>
                        <a:t>Free Electron Laser </a:t>
                      </a:r>
                      <a:endParaRPr lang="zh-CN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63304" marR="633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dirty="0" smtClean="0"/>
                        <a:t>Far exceed brightness, intensity , but high energy  electron </a:t>
                      </a:r>
                      <a:r>
                        <a:rPr lang="en-US" altLang="zh-CN" sz="1700" dirty="0" err="1" smtClean="0"/>
                        <a:t>Linac</a:t>
                      </a:r>
                      <a:r>
                        <a:rPr lang="en-US" altLang="zh-CN" sz="1700" dirty="0" smtClean="0"/>
                        <a:t>, large device, high cost,</a:t>
                      </a:r>
                      <a:endParaRPr lang="zh-CN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63304" marR="63304" marT="0" marB="0"/>
                </a:tc>
              </a:tr>
              <a:tr h="626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</a:rPr>
                        <a:t>Thomson scattering  machine</a:t>
                      </a:r>
                      <a:endParaRPr lang="zh-CN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63304" marR="633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7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</a:rPr>
                        <a:t>Compact, relative low cost, acceptable </a:t>
                      </a:r>
                      <a:r>
                        <a:rPr lang="en-US" altLang="zh-CN" sz="17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</a:rPr>
                        <a:t>brightness</a:t>
                      </a:r>
                      <a:endParaRPr lang="zh-CN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/>
                      </a:endParaRPr>
                    </a:p>
                  </a:txBody>
                  <a:tcPr marL="63304" marR="63304" marT="0" marB="0"/>
                </a:tc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32041" y="3645024"/>
            <a:ext cx="3816424" cy="23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Wingdings" charset="0"/>
              <a:buChar char="l"/>
            </a:pPr>
            <a:r>
              <a:rPr lang="en-US" altLang="zh-CN" sz="1600" dirty="0" smtClean="0">
                <a:latin typeface="Comic Sans MS" charset="0"/>
              </a:rPr>
              <a:t>Adjustable </a:t>
            </a:r>
            <a:r>
              <a:rPr lang="en-US" altLang="zh-CN" sz="1600" dirty="0">
                <a:latin typeface="Comic Sans MS" charset="0"/>
              </a:rPr>
              <a:t>for energy of X-ray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charset="0"/>
              <a:buChar char="l"/>
            </a:pPr>
            <a:r>
              <a:rPr lang="en-US" altLang="zh-CN" sz="1600" dirty="0">
                <a:latin typeface="Comic Sans MS" charset="0"/>
              </a:rPr>
              <a:t>Quasi-</a:t>
            </a:r>
            <a:r>
              <a:rPr lang="en-US" sz="1600" dirty="0">
                <a:latin typeface="Comic Sans MS" charset="0"/>
              </a:rPr>
              <a:t>Monochromatic </a:t>
            </a:r>
            <a:r>
              <a:rPr lang="en-US" altLang="zh-CN" sz="1600" dirty="0">
                <a:latin typeface="Comic Sans MS" charset="0"/>
              </a:rPr>
              <a:t>spectrum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charset="0"/>
              <a:buChar char="l"/>
            </a:pPr>
            <a:r>
              <a:rPr lang="en-US" altLang="zh-CN" sz="1600" dirty="0">
                <a:latin typeface="Comic Sans MS" charset="0"/>
              </a:rPr>
              <a:t>Radiation in a small angle</a:t>
            </a:r>
            <a:r>
              <a:rPr lang="zh-CN" altLang="en-US" sz="1600" dirty="0"/>
              <a:t>（～</a:t>
            </a:r>
            <a:r>
              <a:rPr lang="en-US" altLang="zh-CN" sz="1600" dirty="0"/>
              <a:t>1/</a:t>
            </a:r>
            <a:r>
              <a:rPr lang="en-US" altLang="zh-CN" sz="1600" dirty="0">
                <a:latin typeface="Symbol" charset="0"/>
              </a:rPr>
              <a:t>g</a:t>
            </a:r>
            <a:r>
              <a:rPr lang="en-US" altLang="zh-CN" sz="1600" dirty="0"/>
              <a:t>)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charset="0"/>
              <a:buChar char="l"/>
            </a:pPr>
            <a:r>
              <a:rPr lang="en-US" altLang="zh-CN" sz="1600" dirty="0" smtClean="0">
                <a:latin typeface="Comic Sans MS" charset="0"/>
              </a:rPr>
              <a:t>High </a:t>
            </a:r>
            <a:r>
              <a:rPr lang="en-US" altLang="zh-CN" sz="1600" dirty="0">
                <a:latin typeface="Comic Sans MS" charset="0"/>
              </a:rPr>
              <a:t>Peak Brightness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charset="0"/>
              <a:buChar char="l"/>
            </a:pPr>
            <a:r>
              <a:rPr lang="en-US" altLang="zh-CN" sz="1600" dirty="0">
                <a:latin typeface="Comic Sans MS" charset="0"/>
              </a:rPr>
              <a:t>Polarization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charset="0"/>
              <a:buChar char="l"/>
            </a:pPr>
            <a:r>
              <a:rPr lang="en-US" altLang="zh-CN" sz="1600" dirty="0">
                <a:latin typeface="Comic Sans MS" charset="0"/>
              </a:rPr>
              <a:t>compact and affordable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charset="0"/>
              <a:buChar char="l"/>
            </a:pPr>
            <a:r>
              <a:rPr lang="en-US" altLang="zh-CN" sz="2000" dirty="0">
                <a:latin typeface="Comic Sans MS" charset="0"/>
              </a:rPr>
              <a:t>…</a:t>
            </a:r>
          </a:p>
        </p:txBody>
      </p:sp>
      <p:pic>
        <p:nvPicPr>
          <p:cNvPr id="19" name="Picture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27" y="3223175"/>
            <a:ext cx="3846252" cy="171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-396552" y="4796537"/>
                <a:ext cx="3547194" cy="718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⁢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000" b="1">
                              <a:latin typeface="Cambria Math" panose="02040503050406030204" pitchFamily="18" charset="0"/>
                            </a:rPr>
                            <m:t>Frep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420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4796537"/>
                <a:ext cx="3547194" cy="718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58070" y="5413387"/>
            <a:ext cx="3499168" cy="14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001" tIns="60001" rIns="120001" bIns="60001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mic Sans MS" pitchFamily="66" charset="0"/>
              </a:rPr>
              <a:t>N</a:t>
            </a:r>
            <a:r>
              <a:rPr lang="en-US" sz="1200" baseline="-25000" dirty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1200" dirty="0">
                <a:solidFill>
                  <a:srgbClr val="7030A0"/>
                </a:solidFill>
                <a:latin typeface="Comic Sans MS" pitchFamily="66" charset="0"/>
              </a:rPr>
              <a:t>:  electron number</a:t>
            </a:r>
          </a:p>
          <a:p>
            <a:r>
              <a:rPr lang="en-US" altLang="zh-CN" sz="1200" dirty="0" err="1">
                <a:solidFill>
                  <a:srgbClr val="FF3300"/>
                </a:solidFill>
                <a:latin typeface="Comic Sans MS" pitchFamily="66" charset="0"/>
              </a:rPr>
              <a:t>N</a:t>
            </a:r>
            <a:r>
              <a:rPr lang="en-US" altLang="zh-CN" sz="1200" baseline="-25000" dirty="0" err="1">
                <a:solidFill>
                  <a:srgbClr val="FF3300"/>
                </a:solidFill>
                <a:latin typeface="Comic Sans MS" pitchFamily="66" charset="0"/>
              </a:rPr>
              <a:t>l</a:t>
            </a:r>
            <a:r>
              <a:rPr lang="en-US" altLang="zh-CN" sz="1200" dirty="0">
                <a:solidFill>
                  <a:srgbClr val="FF3300"/>
                </a:solidFill>
                <a:latin typeface="Comic Sans MS" pitchFamily="66" charset="0"/>
              </a:rPr>
              <a:t>:  laser photon number</a:t>
            </a:r>
            <a:endParaRPr lang="en-US" sz="12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altLang="zh-CN" sz="1200" b="1" dirty="0" err="1">
                <a:solidFill>
                  <a:schemeClr val="accent6"/>
                </a:solidFill>
                <a:latin typeface="Symbol" pitchFamily="18" charset="2"/>
              </a:rPr>
              <a:t>s</a:t>
            </a:r>
            <a:r>
              <a:rPr lang="en-US" altLang="zh-CN" sz="1200" b="1" baseline="-25000" dirty="0" err="1">
                <a:solidFill>
                  <a:schemeClr val="accent6"/>
                </a:solidFill>
                <a:latin typeface="Comic Sans MS" pitchFamily="66" charset="0"/>
              </a:rPr>
              <a:t>T</a:t>
            </a:r>
            <a:r>
              <a:rPr lang="en-US" altLang="zh-CN" sz="1200" dirty="0">
                <a:solidFill>
                  <a:schemeClr val="accent6"/>
                </a:solidFill>
                <a:latin typeface="Comic Sans MS" pitchFamily="66" charset="0"/>
              </a:rPr>
              <a:t>:  Thomson scattering cross-section</a:t>
            </a:r>
          </a:p>
          <a:p>
            <a:r>
              <a:rPr lang="en-GB" altLang="zh-CN" sz="1200" b="1" dirty="0" err="1"/>
              <a:t>F</a:t>
            </a:r>
            <a:r>
              <a:rPr lang="en-GB" altLang="zh-CN" sz="1600" b="1" baseline="-25000" dirty="0" err="1"/>
              <a:t>rep</a:t>
            </a:r>
            <a:r>
              <a:rPr lang="en-US" altLang="zh-CN" sz="1200" dirty="0">
                <a:latin typeface="Comic Sans MS" pitchFamily="66" charset="0"/>
              </a:rPr>
              <a:t>:  colliding repetition </a:t>
            </a:r>
            <a:r>
              <a:rPr lang="en-US" altLang="zh-CN" sz="1200" dirty="0" smtClean="0">
                <a:latin typeface="Comic Sans MS" pitchFamily="66" charset="0"/>
              </a:rPr>
              <a:t>rate</a:t>
            </a:r>
          </a:p>
          <a:p>
            <a:r>
              <a:rPr lang="en-US" altLang="zh-CN" sz="120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zh-CN" sz="1200" baseline="-250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altLang="zh-CN" sz="1200" dirty="0">
                <a:solidFill>
                  <a:srgbClr val="FF0000"/>
                </a:solidFill>
                <a:latin typeface="Comic Sans MS" pitchFamily="66" charset="0"/>
              </a:rPr>
              <a:t>:  electron beam size </a:t>
            </a:r>
            <a:r>
              <a:rPr lang="en-US" altLang="zh-CN" sz="1200" dirty="0" err="1">
                <a:solidFill>
                  <a:srgbClr val="FF0000"/>
                </a:solidFill>
                <a:latin typeface="Comic Sans MS" pitchFamily="66" charset="0"/>
              </a:rPr>
              <a:t>r.m.s</a:t>
            </a:r>
            <a:r>
              <a:rPr lang="en-US" altLang="zh-CN" sz="1200" dirty="0">
                <a:solidFill>
                  <a:srgbClr val="FF0000"/>
                </a:solidFill>
                <a:latin typeface="Comic Sans MS" pitchFamily="66" charset="0"/>
              </a:rPr>
              <a:t> and laser beam size </a:t>
            </a:r>
            <a:r>
              <a:rPr lang="en-US" altLang="zh-CN" sz="1200" dirty="0" err="1">
                <a:solidFill>
                  <a:srgbClr val="FF0000"/>
                </a:solidFill>
                <a:latin typeface="Comic Sans MS" pitchFamily="66" charset="0"/>
              </a:rPr>
              <a:t>r.m.s</a:t>
            </a:r>
            <a:endParaRPr lang="en-US" altLang="zh-CN" sz="12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35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99"/>
    </mc:Choice>
    <mc:Fallback xmlns="">
      <p:transition spd="slow" advTm="1400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541214" y="347491"/>
            <a:ext cx="589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/>
              <a:t>singhua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/>
              <a:t>homson Scattering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X</a:t>
            </a:r>
            <a:r>
              <a:rPr lang="en-US" altLang="zh-CN" sz="2000" dirty="0" smtClean="0"/>
              <a:t>-ray Source (</a:t>
            </a:r>
            <a:r>
              <a:rPr lang="en-US" altLang="zh-CN" sz="2000" b="1" dirty="0" smtClean="0"/>
              <a:t>TTX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086372"/>
            <a:ext cx="4176464" cy="30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84291" y="1052736"/>
            <a:ext cx="393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Compact Light Source in China: </a:t>
            </a:r>
            <a:r>
              <a:rPr lang="en-US" altLang="zh-CN" b="1" dirty="0" smtClean="0"/>
              <a:t>TTX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31161" y="1836572"/>
            <a:ext cx="446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 smtClean="0"/>
              <a:t>Existing</a:t>
            </a:r>
            <a:r>
              <a:rPr lang="en-GB" altLang="zh-CN" dirty="0" smtClean="0"/>
              <a:t> </a:t>
            </a:r>
            <a:r>
              <a:rPr lang="en-GB" altLang="zh-CN" dirty="0" err="1" smtClean="0">
                <a:solidFill>
                  <a:srgbClr val="FF0000"/>
                </a:solidFill>
              </a:rPr>
              <a:t>linac</a:t>
            </a:r>
            <a:r>
              <a:rPr lang="en-GB" altLang="zh-CN" dirty="0" smtClean="0"/>
              <a:t> Thomson scattering source</a:t>
            </a:r>
          </a:p>
        </p:txBody>
      </p:sp>
      <p:pic>
        <p:nvPicPr>
          <p:cNvPr id="15" name="Picture 2" descr="D:\hwh\汤姆逊散射装置\照片\2011\0506-电教中心\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" y="4446150"/>
            <a:ext cx="9128464" cy="24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156176" y="6381328"/>
            <a:ext cx="1268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err="1" smtClean="0">
                <a:solidFill>
                  <a:srgbClr val="FF0000"/>
                </a:solidFill>
                <a:ea typeface="楷体_GB2312" pitchFamily="49" charset="-122"/>
              </a:rPr>
              <a:t>45MeV</a:t>
            </a:r>
            <a:r>
              <a:rPr lang="en-US" altLang="zh-CN" sz="1400" b="1" dirty="0" smtClean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lang="en-US" altLang="zh-CN" sz="1400" b="1" dirty="0" err="1" smtClean="0">
                <a:solidFill>
                  <a:srgbClr val="FF0000"/>
                </a:solidFill>
                <a:ea typeface="楷体_GB2312" pitchFamily="49" charset="-122"/>
              </a:rPr>
              <a:t>Linac</a:t>
            </a:r>
            <a:endParaRPr lang="zh-CN" altLang="en-US" sz="1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02759" y="2847919"/>
            <a:ext cx="3344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X-ray pulse: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Photon energy: 24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keV</a:t>
            </a:r>
            <a:r>
              <a:rPr lang="en-US" altLang="zh-CN" sz="1600" dirty="0" smtClean="0">
                <a:solidFill>
                  <a:srgbClr val="FF0000"/>
                </a:solidFill>
              </a:rPr>
              <a:t>  (90deg)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Number photons: </a:t>
            </a:r>
            <a:r>
              <a:rPr lang="en-US" altLang="zh-CN" sz="1600" dirty="0" smtClean="0">
                <a:solidFill>
                  <a:srgbClr val="FF0000"/>
                </a:solidFill>
                <a:ea typeface="宋体" charset="0"/>
                <a:cs typeface="Times New Roman" charset="0"/>
              </a:rPr>
              <a:t>8.4X10</a:t>
            </a:r>
            <a:r>
              <a:rPr lang="en-US" altLang="zh-CN" sz="1600" baseline="30000" dirty="0" smtClean="0">
                <a:solidFill>
                  <a:srgbClr val="FF0000"/>
                </a:solidFill>
                <a:ea typeface="宋体" charset="0"/>
                <a:cs typeface="Times New Roman" charset="0"/>
              </a:rPr>
              <a:t>6 </a:t>
            </a:r>
            <a:r>
              <a:rPr lang="en-US" altLang="zh-CN" sz="1600" dirty="0" smtClean="0">
                <a:solidFill>
                  <a:srgbClr val="FF0000"/>
                </a:solidFill>
                <a:ea typeface="宋体" charset="0"/>
                <a:cs typeface="Times New Roman" charset="0"/>
              </a:rPr>
              <a:t>(90deg)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61"/>
    </mc:Choice>
    <mc:Fallback xmlns="">
      <p:transition spd="slow" advTm="419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6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7164701"/>
              </p:ext>
            </p:extLst>
          </p:nvPr>
        </p:nvGraphicFramePr>
        <p:xfrm>
          <a:off x="179512" y="4293096"/>
          <a:ext cx="5616624" cy="2267737"/>
        </p:xfrm>
        <a:graphic>
          <a:graphicData uri="http://schemas.openxmlformats.org/drawingml/2006/table">
            <a:tbl>
              <a:tblPr/>
              <a:tblGrid>
                <a:gridCol w="1555384"/>
                <a:gridCol w="1180920"/>
                <a:gridCol w="1728192"/>
                <a:gridCol w="1152128"/>
              </a:tblGrid>
              <a:tr h="3600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Electron beam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Laser 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45MeV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Wavelength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800nm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Bunch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1~4ps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Pulse 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~30fs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~0.7nC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Pulse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500mJ 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Beam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30(H)x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25(V)um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Beam size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~30um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40152" y="4221088"/>
            <a:ext cx="3030845" cy="227323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Main features:</a:t>
            </a:r>
          </a:p>
          <a:p>
            <a:pPr marL="342900" indent="-342900"/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High peak power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Low average power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Short pulse duration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Huge pulse energy</a:t>
            </a:r>
            <a:endParaRPr lang="en-GB" sz="16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0" y="977131"/>
            <a:ext cx="9144000" cy="2955925"/>
            <a:chOff x="140572" y="3429000"/>
            <a:chExt cx="9144000" cy="2955925"/>
          </a:xfrm>
        </p:grpSpPr>
        <p:pic>
          <p:nvPicPr>
            <p:cNvPr id="11" name="Picture 66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72" y="3429000"/>
              <a:ext cx="9144000" cy="295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椭圆 11"/>
            <p:cNvSpPr/>
            <p:nvPr/>
          </p:nvSpPr>
          <p:spPr>
            <a:xfrm>
              <a:off x="4499992" y="3573016"/>
              <a:ext cx="1080120" cy="6418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48476" y="5996721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FF0000"/>
                  </a:solidFill>
                </a:rPr>
                <a:t>Linac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41214" y="347491"/>
            <a:ext cx="589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/>
              <a:t>singhua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/>
              <a:t>homson Scattering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X</a:t>
            </a:r>
            <a:r>
              <a:rPr lang="en-US" altLang="zh-CN" sz="2000" dirty="0" smtClean="0"/>
              <a:t>-ray Source (</a:t>
            </a:r>
            <a:r>
              <a:rPr lang="en-US" altLang="zh-CN" sz="2000" b="1" dirty="0" smtClean="0"/>
              <a:t>TTX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3639340" y="173864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Low repetition frequency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              10Hz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35"/>
    </mc:Choice>
    <mc:Fallback xmlns="">
      <p:transition spd="slow" advTm="860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75856" y="332656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Thom-X project</a:t>
            </a:r>
            <a:endParaRPr lang="zh-CN" altLang="en-US" sz="2000" b="1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67544" y="2461370"/>
            <a:ext cx="8188251" cy="3967759"/>
            <a:chOff x="395536" y="2397248"/>
            <a:chExt cx="8188251" cy="3967759"/>
          </a:xfrm>
        </p:grpSpPr>
        <p:grpSp>
          <p:nvGrpSpPr>
            <p:cNvPr id="27" name="组合 26"/>
            <p:cNvGrpSpPr/>
            <p:nvPr/>
          </p:nvGrpSpPr>
          <p:grpSpPr>
            <a:xfrm>
              <a:off x="395536" y="2636912"/>
              <a:ext cx="8188251" cy="3728095"/>
              <a:chOff x="395536" y="2636912"/>
              <a:chExt cx="8188251" cy="372809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87361" y="2636912"/>
                <a:ext cx="7311021" cy="3728095"/>
                <a:chOff x="587361" y="2636912"/>
                <a:chExt cx="7311021" cy="3728095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590078" y="2636912"/>
                  <a:ext cx="7308304" cy="3728095"/>
                  <a:chOff x="251520" y="1884540"/>
                  <a:chExt cx="8892480" cy="4480467"/>
                </a:xfrm>
              </p:grpSpPr>
              <p:pic>
                <p:nvPicPr>
                  <p:cNvPr id="4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1520" y="1916832"/>
                    <a:ext cx="8572500" cy="4448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" name="Ellipse 15"/>
                  <p:cNvSpPr/>
                  <p:nvPr/>
                </p:nvSpPr>
                <p:spPr>
                  <a:xfrm rot="19988534">
                    <a:off x="7211277" y="1884540"/>
                    <a:ext cx="900035" cy="1698028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Triangle isocèle 29"/>
                  <p:cNvSpPr/>
                  <p:nvPr/>
                </p:nvSpPr>
                <p:spPr>
                  <a:xfrm rot="20347029">
                    <a:off x="8106322" y="3367148"/>
                    <a:ext cx="173158" cy="1197374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矩形 6"/>
                  <p:cNvSpPr/>
                  <p:nvPr/>
                </p:nvSpPr>
                <p:spPr>
                  <a:xfrm>
                    <a:off x="7655194" y="4556057"/>
                    <a:ext cx="148880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rgbClr val="FF0000"/>
                        </a:solidFill>
                      </a:rPr>
                      <a:t>10</a:t>
                    </a:r>
                    <a:r>
                      <a:rPr lang="en-US" altLang="zh-CN" sz="1600" baseline="30000" dirty="0">
                        <a:solidFill>
                          <a:srgbClr val="FF0000"/>
                        </a:solidFill>
                      </a:rPr>
                      <a:t>11</a:t>
                    </a:r>
                    <a:r>
                      <a:rPr lang="en-US" altLang="zh-CN" sz="1600" dirty="0">
                        <a:solidFill>
                          <a:srgbClr val="FF0000"/>
                        </a:solidFill>
                      </a:rPr>
                      <a:t> – 10</a:t>
                    </a:r>
                    <a:r>
                      <a:rPr lang="en-US" altLang="zh-CN" sz="1600" baseline="30000" dirty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en-US" altLang="zh-CN" sz="16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altLang="zh-CN" sz="1600" dirty="0" err="1" smtClean="0">
                        <a:solidFill>
                          <a:srgbClr val="FF0000"/>
                        </a:solidFill>
                      </a:rPr>
                      <a:t>ph</a:t>
                    </a:r>
                    <a:r>
                      <a:rPr lang="en-US" altLang="zh-CN" sz="1600" dirty="0" smtClean="0">
                        <a:solidFill>
                          <a:srgbClr val="FF0000"/>
                        </a:solidFill>
                      </a:rPr>
                      <a:t>/s</a:t>
                    </a:r>
                    <a:endParaRPr lang="zh-CN" alt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pic>
              <p:nvPicPr>
                <p:cNvPr id="9" name="Picture 2" descr="http://groups.lal.in2p3.fr/ThomX/files/2012/04/logo_ThomX_T-BandeauSite1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20733475">
                  <a:off x="587361" y="2883815"/>
                  <a:ext cx="2783080" cy="58622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1" name="文本框 10"/>
              <p:cNvSpPr txBox="1"/>
              <p:nvPr/>
            </p:nvSpPr>
            <p:spPr>
              <a:xfrm>
                <a:off x="4112742" y="5760205"/>
                <a:ext cx="2111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err="1" smtClean="0"/>
                  <a:t>Linac</a:t>
                </a:r>
                <a:r>
                  <a:rPr lang="en-US" altLang="zh-CN" sz="1600" dirty="0" smtClean="0"/>
                  <a:t> S-band (3GHz)</a:t>
                </a:r>
                <a:endParaRPr lang="zh-CN" altLang="en-US" sz="1600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40571" y="3829190"/>
                <a:ext cx="14141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Electron Ring</a:t>
                </a:r>
                <a:endParaRPr lang="zh-CN" altLang="en-US" sz="1600" dirty="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116719" y="3176926"/>
                <a:ext cx="1467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Laser Cavity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95536" y="4368710"/>
                <a:ext cx="1385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Transfer Line</a:t>
                </a:r>
                <a:endParaRPr lang="zh-CN" altLang="en-US" sz="1600" dirty="0"/>
              </a:p>
            </p:txBody>
          </p:sp>
        </p:grpSp>
        <p:cxnSp>
          <p:nvCxnSpPr>
            <p:cNvPr id="28" name="Connecteur droit avec flèche 4"/>
            <p:cNvCxnSpPr/>
            <p:nvPr/>
          </p:nvCxnSpPr>
          <p:spPr>
            <a:xfrm flipV="1">
              <a:off x="590078" y="2397248"/>
              <a:ext cx="5798762" cy="13869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3399572" y="2556173"/>
              <a:ext cx="641522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10 m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10761" y="1080295"/>
            <a:ext cx="4957376" cy="32608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r>
              <a:rPr lang="en-GB" sz="2000" dirty="0" smtClean="0"/>
              <a:t>• </a:t>
            </a:r>
            <a:r>
              <a:rPr lang="en-GB" sz="2000" b="1" dirty="0" smtClean="0"/>
              <a:t>Location</a:t>
            </a:r>
            <a:r>
              <a:rPr lang="en-GB" sz="2000" dirty="0" smtClean="0"/>
              <a:t> : </a:t>
            </a:r>
            <a:r>
              <a:rPr lang="en-GB" sz="2000" dirty="0" err="1" smtClean="0"/>
              <a:t>Orsay</a:t>
            </a:r>
            <a:r>
              <a:rPr lang="en-GB" sz="2000" dirty="0" smtClean="0"/>
              <a:t>  -   </a:t>
            </a:r>
            <a:r>
              <a:rPr lang="fr-FR" sz="2000" b="1" dirty="0" smtClean="0">
                <a:solidFill>
                  <a:schemeClr val="tx1"/>
                </a:solidFill>
              </a:rPr>
              <a:t>Size</a:t>
            </a:r>
            <a:r>
              <a:rPr lang="fr-FR" sz="2000" dirty="0" smtClean="0">
                <a:solidFill>
                  <a:schemeClr val="tx1"/>
                </a:solidFill>
              </a:rPr>
              <a:t> : 10mx7m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ZoneTexte 27"/>
          <p:cNvSpPr txBox="1"/>
          <p:nvPr/>
        </p:nvSpPr>
        <p:spPr>
          <a:xfrm>
            <a:off x="198201" y="1401412"/>
            <a:ext cx="782962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• </a:t>
            </a:r>
            <a:r>
              <a:rPr lang="fr-FR" sz="2000" b="1" dirty="0" smtClean="0">
                <a:solidFill>
                  <a:schemeClr val="tx1"/>
                </a:solidFill>
              </a:rPr>
              <a:t>Funding:</a:t>
            </a:r>
            <a:r>
              <a:rPr lang="fr-FR" sz="2000" dirty="0" smtClean="0">
                <a:solidFill>
                  <a:schemeClr val="tx1"/>
                </a:solidFill>
              </a:rPr>
              <a:t> 12M€ 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10760" y="1734317"/>
            <a:ext cx="6464044" cy="31341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r>
              <a:rPr lang="en-GB" sz="2000" dirty="0" smtClean="0"/>
              <a:t>• </a:t>
            </a:r>
            <a:r>
              <a:rPr lang="en-GB" sz="2000" b="1" dirty="0" smtClean="0"/>
              <a:t>Optical cavity  </a:t>
            </a:r>
            <a:r>
              <a:rPr lang="en-GB" sz="2000" dirty="0" smtClean="0"/>
              <a:t>: </a:t>
            </a:r>
            <a:r>
              <a:rPr lang="fr-FR" sz="2000" dirty="0" smtClean="0"/>
              <a:t>Gain 10k, &lt;P&gt;=500kW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rgbClr val="E55904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02716" y="139134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High repetition </a:t>
            </a:r>
            <a:r>
              <a:rPr lang="en-US" altLang="zh-CN" b="1" dirty="0">
                <a:solidFill>
                  <a:srgbClr val="FF0000"/>
                </a:solidFill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32372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5"/>
    </mc:Choice>
    <mc:Fallback xmlns="">
      <p:transition spd="slow" advTm="961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3218" y="722244"/>
            <a:ext cx="8258175" cy="2590800"/>
            <a:chOff x="393218" y="722244"/>
            <a:chExt cx="8258175" cy="259080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218" y="722244"/>
              <a:ext cx="825817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sp>
          <p:nvSpPr>
            <p:cNvPr id="12" name="Espace réservé du contenu 2"/>
            <p:cNvSpPr txBox="1">
              <a:spLocks/>
            </p:cNvSpPr>
            <p:nvPr/>
          </p:nvSpPr>
          <p:spPr>
            <a:xfrm>
              <a:off x="703810" y="1189797"/>
              <a:ext cx="2135257" cy="3300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1400" i="1" dirty="0" smtClean="0"/>
                <a:t>Injected laser pulses</a:t>
              </a:r>
              <a:endParaRPr kumimoji="0" lang="en-GB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3" name="Espace réservé du contenu 2"/>
            <p:cNvSpPr txBox="1">
              <a:spLocks/>
            </p:cNvSpPr>
            <p:nvPr/>
          </p:nvSpPr>
          <p:spPr>
            <a:xfrm>
              <a:off x="4230755" y="1358763"/>
              <a:ext cx="1961322" cy="3408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1600" i="1" dirty="0" smtClean="0"/>
                <a:t>Intra-cavity pulses</a:t>
              </a:r>
              <a:endParaRPr kumimoji="0" lang="en-GB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4785277" y="1728580"/>
              <a:ext cx="1739095" cy="4381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1600" b="1" i="1" dirty="0" smtClean="0">
                  <a:solidFill>
                    <a:srgbClr val="FF0000"/>
                  </a:solidFill>
                </a:rPr>
                <a:t>accumulation</a:t>
              </a:r>
              <a:endParaRPr kumimoji="0" lang="en-GB" sz="1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5" name="Espace réservé du contenu 2"/>
            <p:cNvSpPr txBox="1">
              <a:spLocks/>
            </p:cNvSpPr>
            <p:nvPr/>
          </p:nvSpPr>
          <p:spPr>
            <a:xfrm>
              <a:off x="6936753" y="1844095"/>
              <a:ext cx="716031" cy="358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1600" b="1" i="1" dirty="0" smtClean="0"/>
                <a:t>FSR=</a:t>
              </a:r>
              <a:endParaRPr kumimoji="0" lang="en-GB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1294157" y="2317474"/>
              <a:ext cx="657226" cy="3619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1400" b="1" i="1" noProof="0" dirty="0" err="1" smtClean="0"/>
                <a:t>Frep</a:t>
              </a:r>
              <a:endParaRPr kumimoji="0" lang="en-GB" sz="1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1359175" y="2330726"/>
              <a:ext cx="57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space réservé du contenu 2"/>
            <p:cNvSpPr txBox="1">
              <a:spLocks/>
            </p:cNvSpPr>
            <p:nvPr/>
          </p:nvSpPr>
          <p:spPr>
            <a:xfrm>
              <a:off x="2864539" y="2816917"/>
              <a:ext cx="971965" cy="3437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1600" b="1" dirty="0" smtClean="0"/>
                <a:t>Mirror 1</a:t>
              </a:r>
              <a:endParaRPr kumimoji="0" lang="en-GB" sz="1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9" name="Espace réservé du contenu 2"/>
            <p:cNvSpPr txBox="1">
              <a:spLocks/>
            </p:cNvSpPr>
            <p:nvPr/>
          </p:nvSpPr>
          <p:spPr>
            <a:xfrm>
              <a:off x="6294369" y="2838452"/>
              <a:ext cx="971965" cy="3437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1600" b="1" dirty="0" smtClean="0"/>
                <a:t>Mirror 2</a:t>
              </a:r>
              <a:endParaRPr kumimoji="0" lang="en-GB" sz="1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20" name="直接箭头连接符 2"/>
            <p:cNvCxnSpPr/>
            <p:nvPr/>
          </p:nvCxnSpPr>
          <p:spPr>
            <a:xfrm>
              <a:off x="3337062" y="1128093"/>
              <a:ext cx="34414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space réservé du contenu 2"/>
            <p:cNvSpPr txBox="1">
              <a:spLocks/>
            </p:cNvSpPr>
            <p:nvPr/>
          </p:nvSpPr>
          <p:spPr>
            <a:xfrm>
              <a:off x="4724605" y="795339"/>
              <a:ext cx="666337" cy="4480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b="1" i="1" dirty="0" err="1" smtClean="0"/>
                <a:t>L</a:t>
              </a:r>
              <a:r>
                <a:rPr lang="en-GB" sz="2400" b="1" i="1" baseline="-25000" dirty="0" err="1" smtClean="0"/>
                <a:t>cav</a:t>
              </a:r>
              <a:endParaRPr kumimoji="0" lang="en-GB" b="1" i="1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" name="Espace réservé du contenu 2"/>
            <p:cNvSpPr txBox="1">
              <a:spLocks/>
            </p:cNvSpPr>
            <p:nvPr/>
          </p:nvSpPr>
          <p:spPr>
            <a:xfrm>
              <a:off x="7861435" y="1639128"/>
              <a:ext cx="318469" cy="304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2000" b="1" i="1" smtClean="0"/>
                <a:t>c</a:t>
              </a:r>
              <a:endParaRPr kumimoji="0" lang="en-GB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3" name="Espace réservé du contenu 2"/>
            <p:cNvSpPr txBox="1">
              <a:spLocks/>
            </p:cNvSpPr>
            <p:nvPr/>
          </p:nvSpPr>
          <p:spPr>
            <a:xfrm>
              <a:off x="7573201" y="1937303"/>
              <a:ext cx="865120" cy="304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GB" sz="2000" b="1" i="1" dirty="0" smtClean="0"/>
                <a:t>2 </a:t>
              </a:r>
              <a:r>
                <a:rPr lang="en-GB" sz="1600" b="1" i="1" dirty="0" err="1" smtClean="0"/>
                <a:t>Lcav</a:t>
              </a:r>
              <a:endParaRPr kumimoji="0" lang="en-GB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24" name="Connecteur droit 31"/>
            <p:cNvCxnSpPr/>
            <p:nvPr/>
          </p:nvCxnSpPr>
          <p:spPr>
            <a:xfrm>
              <a:off x="7649737" y="2005659"/>
              <a:ext cx="72895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0" y="3337063"/>
            <a:ext cx="9144000" cy="296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 smtClean="0"/>
              <a:t>•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Small Compton cross-section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/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→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important to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recycle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laser and electrons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→ 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Use of a 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Fabry-Perot cavity 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accumulate and recycle the laser power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/>
              <a:t>• Allows significant </a:t>
            </a:r>
            <a:r>
              <a:rPr lang="en-GB" b="1" dirty="0" smtClean="0"/>
              <a:t>enhancement factors </a:t>
            </a:r>
            <a:r>
              <a:rPr lang="en-GB" dirty="0" smtClean="0"/>
              <a:t>on the laser power (10</a:t>
            </a:r>
            <a:r>
              <a:rPr lang="en-GB" baseline="30000" dirty="0" smtClean="0"/>
              <a:t>3</a:t>
            </a:r>
            <a:r>
              <a:rPr lang="en-GB" dirty="0" smtClean="0">
                <a:sym typeface="Symbol"/>
              </a:rPr>
              <a:t></a:t>
            </a:r>
            <a:r>
              <a:rPr lang="en-GB" dirty="0" smtClean="0"/>
              <a:t>10</a:t>
            </a:r>
            <a:r>
              <a:rPr lang="en-GB" baseline="30000" dirty="0" smtClean="0"/>
              <a:t>4</a:t>
            </a:r>
            <a:r>
              <a:rPr lang="en-GB" dirty="0" smtClean="0"/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/>
              <a:t>•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This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is 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difficult 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to achieve</a:t>
            </a:r>
            <a:b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→ 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Laser and cavity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frequency combs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need to </a:t>
            </a:r>
            <a:r>
              <a:rPr kumimoji="0" lang="en-GB" b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match perfectly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kumimoji="0" lang="en-GB" b="1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75856" y="332656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Laser pulses stacking</a:t>
            </a:r>
            <a:endParaRPr lang="zh-CN" altLang="en-US" sz="2000" b="1" dirty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93218" y="5501190"/>
            <a:ext cx="2902433" cy="8002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Symbol" pitchFamily="18" charset="2"/>
              </a:rPr>
              <a:t>Dn</a:t>
            </a:r>
            <a:r>
              <a:rPr lang="en-GB" b="1" dirty="0" smtClean="0">
                <a:latin typeface="Comic Sans MS" pitchFamily="66" charset="0"/>
              </a:rPr>
              <a:t>/</a:t>
            </a:r>
            <a:r>
              <a:rPr lang="en-GB" b="1" dirty="0" err="1" smtClean="0">
                <a:latin typeface="Symbol" pitchFamily="18" charset="2"/>
              </a:rPr>
              <a:t>n</a:t>
            </a:r>
            <a:r>
              <a:rPr lang="en-GB" b="1" baseline="-25000" dirty="0" err="1" smtClean="0">
                <a:latin typeface="Comic Sans MS" pitchFamily="66" charset="0"/>
              </a:rPr>
              <a:t>Laser</a:t>
            </a:r>
            <a:r>
              <a:rPr lang="en-GB" b="1" baseline="-25000" dirty="0" smtClean="0">
                <a:latin typeface="Comic Sans MS" pitchFamily="66" charset="0"/>
              </a:rPr>
              <a:t> </a:t>
            </a:r>
            <a:r>
              <a:rPr lang="en-GB" sz="1400" b="1" dirty="0">
                <a:latin typeface="Comic Sans MS" pitchFamily="66" charset="0"/>
              </a:rPr>
              <a:t>= 10</a:t>
            </a:r>
            <a:r>
              <a:rPr lang="en-GB" sz="1600" b="1" baseline="30000" dirty="0">
                <a:latin typeface="Comic Sans MS" pitchFamily="66" charset="0"/>
              </a:rPr>
              <a:t>-11</a:t>
            </a:r>
            <a:r>
              <a:rPr lang="en-GB" sz="1200" b="1" dirty="0">
                <a:solidFill>
                  <a:srgbClr val="009999"/>
                </a:solidFill>
                <a:latin typeface="Comic Sans MS" pitchFamily="66" charset="0"/>
              </a:rPr>
              <a:t> </a:t>
            </a:r>
            <a:endParaRPr lang="en-GB" sz="1200" b="1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GB" sz="1200" b="1" dirty="0" smtClean="0">
                <a:solidFill>
                  <a:srgbClr val="FF0000"/>
                </a:solidFill>
              </a:rPr>
              <a:t>STRONG </a:t>
            </a:r>
            <a:r>
              <a:rPr lang="en-GB" sz="1200" b="1" dirty="0">
                <a:solidFill>
                  <a:srgbClr val="FF0000"/>
                </a:solidFill>
              </a:rPr>
              <a:t>&amp; ROBUST </a:t>
            </a:r>
            <a:r>
              <a:rPr lang="en-GB" sz="1200" b="1" dirty="0">
                <a:solidFill>
                  <a:srgbClr val="009999"/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laser/cavit</a:t>
            </a:r>
            <a:r>
              <a:rPr lang="en-GB" sz="1400" b="1" dirty="0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</a:p>
          <a:p>
            <a:r>
              <a:rPr lang="en-GB" sz="1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cs typeface="Times New Roman" pitchFamily="18" charset="0"/>
              </a:rPr>
              <a:t>feedback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needed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88224" y="4435555"/>
            <a:ext cx="2531958" cy="2616307"/>
            <a:chOff x="144128" y="1881302"/>
            <a:chExt cx="4475756" cy="3355538"/>
          </a:xfrm>
        </p:grpSpPr>
        <p:pic>
          <p:nvPicPr>
            <p:cNvPr id="28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28" y="1881302"/>
              <a:ext cx="4475756" cy="3355538"/>
            </a:xfrm>
            <a:prstGeom prst="rect">
              <a:avLst/>
            </a:prstGeom>
          </p:spPr>
        </p:pic>
        <p:cxnSp>
          <p:nvCxnSpPr>
            <p:cNvPr id="29" name="Straight Arrow Connector 18"/>
            <p:cNvCxnSpPr/>
            <p:nvPr/>
          </p:nvCxnSpPr>
          <p:spPr>
            <a:xfrm>
              <a:off x="2305260" y="2296623"/>
              <a:ext cx="232090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2"/>
            <p:cNvCxnSpPr/>
            <p:nvPr/>
          </p:nvCxnSpPr>
          <p:spPr>
            <a:xfrm flipH="1">
              <a:off x="2713179" y="2296623"/>
              <a:ext cx="232090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3"/>
            <p:cNvCxnSpPr/>
            <p:nvPr/>
          </p:nvCxnSpPr>
          <p:spPr>
            <a:xfrm flipH="1">
              <a:off x="3095557" y="3102921"/>
              <a:ext cx="23209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4"/>
            <p:cNvCxnSpPr/>
            <p:nvPr/>
          </p:nvCxnSpPr>
          <p:spPr>
            <a:xfrm>
              <a:off x="1893888" y="3102921"/>
              <a:ext cx="23209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5"/>
                <p:cNvSpPr txBox="1"/>
                <p:nvPr/>
              </p:nvSpPr>
              <p:spPr>
                <a:xfrm>
                  <a:off x="3440938" y="2884831"/>
                  <a:ext cx="492841" cy="2778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𝛿𝜈</m:t>
                            </m:r>
                          </m:num>
                          <m:den>
                            <m: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  <m:r>
                          <a:rPr lang="en-US" sz="1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−10</m:t>
                            </m:r>
                          </m:sup>
                        </m:sSup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0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938" y="2884831"/>
                  <a:ext cx="492841" cy="2778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308" t="-5769" r="-58462" b="-57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26"/>
                <p:cNvSpPr txBox="1"/>
                <p:nvPr/>
              </p:nvSpPr>
              <p:spPr>
                <a:xfrm>
                  <a:off x="3012896" y="2078534"/>
                  <a:ext cx="492841" cy="2778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𝛿𝜈</m:t>
                            </m:r>
                          </m:num>
                          <m:den>
                            <m:r>
                              <a:rPr lang="en-US" sz="105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  <m:r>
                          <a:rPr lang="en-US" sz="10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105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05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05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−11</m:t>
                            </m:r>
                          </m:sup>
                        </m:sSup>
                      </m:oMath>
                    </m:oMathPara>
                  </a14:m>
                  <a:endParaRPr lang="en-US" sz="105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896" y="2078534"/>
                  <a:ext cx="492841" cy="2778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308" t="-5769" r="-58462" b="-57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直接箭头连接符 2"/>
          <p:cNvCxnSpPr>
            <a:endCxn id="35" idx="3"/>
          </p:cNvCxnSpPr>
          <p:nvPr/>
        </p:nvCxnSpPr>
        <p:spPr>
          <a:xfrm flipH="1">
            <a:off x="3295651" y="4805977"/>
            <a:ext cx="4646430" cy="10953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7"/>
    </mc:Choice>
    <mc:Fallback xmlns="">
      <p:transition spd="slow" advTm="779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75856" y="332656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Thom-X project</a:t>
            </a:r>
            <a:endParaRPr lang="zh-CN" altLang="en-US" sz="2000" b="1" dirty="0"/>
          </a:p>
        </p:txBody>
      </p:sp>
      <p:pic>
        <p:nvPicPr>
          <p:cNvPr id="16" name="Objet 4"/>
          <p:cNvPicPr>
            <a:picLocks noChangeArrowheads="1"/>
          </p:cNvPicPr>
          <p:nvPr/>
        </p:nvPicPr>
        <p:blipFill>
          <a:blip r:embed="rId3" cstate="print"/>
          <a:srcRect l="-1596" t="-4382" r="-14223" b="-3683"/>
          <a:stretch>
            <a:fillRect/>
          </a:stretch>
        </p:blipFill>
        <p:spPr bwMode="auto">
          <a:xfrm>
            <a:off x="172501" y="1018153"/>
            <a:ext cx="4060421" cy="3427667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259632" y="479715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Optical Cavity</a:t>
            </a:r>
            <a:endParaRPr lang="zh-CN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r="1967" b="3459"/>
          <a:stretch/>
        </p:blipFill>
        <p:spPr bwMode="auto">
          <a:xfrm>
            <a:off x="4250718" y="4445820"/>
            <a:ext cx="4929793" cy="24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810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785413" y="2880941"/>
            <a:ext cx="3956627" cy="1656581"/>
            <a:chOff x="4232922" y="2836935"/>
            <a:chExt cx="3956627" cy="165658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922" y="2836935"/>
              <a:ext cx="3956627" cy="1656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6872836" y="3434181"/>
              <a:ext cx="1080120" cy="1846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100" dirty="0">
                  <a:solidFill>
                    <a:schemeClr val="tx1"/>
                  </a:solidFill>
                </a:rPr>
                <a:t>33.3 MHz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0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2"/>
    </mc:Choice>
    <mc:Fallback xmlns="">
      <p:transition spd="slow" advTm="191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5856" y="332656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Thom-X project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79512" y="1098613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Laser choice: low phase noise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096344" cy="40770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9632" y="4581128"/>
            <a:ext cx="72008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167640" y="5811559"/>
            <a:ext cx="446449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If laser oscillator « too noisy »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 no error signal = no laser/cavity locking</a:t>
            </a:r>
            <a:endParaRPr lang="fr-FR" dirty="0"/>
          </a:p>
        </p:txBody>
      </p:sp>
      <p:sp>
        <p:nvSpPr>
          <p:cNvPr id="7" name="文本框 6"/>
          <p:cNvSpPr txBox="1"/>
          <p:nvPr/>
        </p:nvSpPr>
        <p:spPr>
          <a:xfrm>
            <a:off x="4931545" y="108170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ThomX</a:t>
            </a:r>
            <a:r>
              <a:rPr lang="en-US" altLang="zh-CN" dirty="0" smtClean="0"/>
              <a:t> 150W </a:t>
            </a:r>
            <a:r>
              <a:rPr lang="en-US" altLang="zh-CN" dirty="0" err="1" smtClean="0"/>
              <a:t>fibre</a:t>
            </a:r>
            <a:r>
              <a:rPr lang="en-US" altLang="zh-CN" dirty="0" smtClean="0"/>
              <a:t> amplifier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3275856" y="1610795"/>
            <a:ext cx="5940158" cy="4146650"/>
            <a:chOff x="3275856" y="1610795"/>
            <a:chExt cx="5940158" cy="4146650"/>
          </a:xfrm>
        </p:grpSpPr>
        <p:grpSp>
          <p:nvGrpSpPr>
            <p:cNvPr id="8" name="组合 7"/>
            <p:cNvGrpSpPr/>
            <p:nvPr/>
          </p:nvGrpSpPr>
          <p:grpSpPr>
            <a:xfrm>
              <a:off x="3275856" y="1610795"/>
              <a:ext cx="5940158" cy="4146650"/>
              <a:chOff x="1703388" y="1154426"/>
              <a:chExt cx="7940675" cy="5317419"/>
            </a:xfrm>
          </p:grpSpPr>
          <p:sp>
            <p:nvSpPr>
              <p:cNvPr id="9" name="Rectangle à coins arrondis 8"/>
              <p:cNvSpPr>
                <a:spLocks noChangeArrowheads="1"/>
              </p:cNvSpPr>
              <p:nvPr/>
            </p:nvSpPr>
            <p:spPr bwMode="auto">
              <a:xfrm>
                <a:off x="3835400" y="1268413"/>
                <a:ext cx="2116138" cy="1655762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Ellipse 6"/>
              <p:cNvSpPr>
                <a:spLocks noChangeArrowheads="1"/>
              </p:cNvSpPr>
              <p:nvPr/>
            </p:nvSpPr>
            <p:spPr bwMode="auto">
              <a:xfrm>
                <a:off x="4641850" y="1709738"/>
                <a:ext cx="576263" cy="576262"/>
              </a:xfrm>
              <a:prstGeom prst="ellipse">
                <a:avLst/>
              </a:prstGeom>
              <a:noFill/>
              <a:ln w="25400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Ellipse 7"/>
              <p:cNvSpPr>
                <a:spLocks noChangeArrowheads="1"/>
              </p:cNvSpPr>
              <p:nvPr/>
            </p:nvSpPr>
            <p:spPr bwMode="auto">
              <a:xfrm>
                <a:off x="4570413" y="1709738"/>
                <a:ext cx="574675" cy="576262"/>
              </a:xfrm>
              <a:prstGeom prst="ellipse">
                <a:avLst/>
              </a:prstGeom>
              <a:noFill/>
              <a:ln w="25400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Rectangle à coins arrondis 8"/>
              <p:cNvSpPr>
                <a:spLocks noChangeArrowheads="1"/>
              </p:cNvSpPr>
              <p:nvPr/>
            </p:nvSpPr>
            <p:spPr bwMode="auto">
              <a:xfrm>
                <a:off x="1703388" y="1268413"/>
                <a:ext cx="1944687" cy="1655762"/>
              </a:xfrm>
              <a:prstGeom prst="roundRect">
                <a:avLst>
                  <a:gd name="adj" fmla="val 16667"/>
                </a:avLst>
              </a:prstGeom>
              <a:solidFill>
                <a:srgbClr val="DDD9C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3" name="Connecteur droit 9"/>
              <p:cNvCxnSpPr>
                <a:cxnSpLocks noChangeShapeType="1"/>
              </p:cNvCxnSpPr>
              <p:nvPr/>
            </p:nvCxnSpPr>
            <p:spPr bwMode="auto">
              <a:xfrm rot="5400000">
                <a:off x="3101182" y="2269331"/>
                <a:ext cx="368300" cy="47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4" name="Connecteur droit 10"/>
              <p:cNvCxnSpPr>
                <a:cxnSpLocks noChangeShapeType="1"/>
              </p:cNvCxnSpPr>
              <p:nvPr/>
            </p:nvCxnSpPr>
            <p:spPr bwMode="auto">
              <a:xfrm rot="5400000">
                <a:off x="2030412" y="2273301"/>
                <a:ext cx="360363" cy="47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sp>
            <p:nvSpPr>
              <p:cNvPr id="15" name="ZoneTexte 11"/>
              <p:cNvSpPr txBox="1">
                <a:spLocks noChangeArrowheads="1"/>
              </p:cNvSpPr>
              <p:nvPr/>
            </p:nvSpPr>
            <p:spPr bwMode="auto">
              <a:xfrm>
                <a:off x="1789113" y="1485900"/>
                <a:ext cx="1758950" cy="3698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dirty="0">
                    <a:ea typeface="+mn-ea"/>
                  </a:rPr>
                  <a:t>Laser oscillator</a:t>
                </a:r>
              </a:p>
            </p:txBody>
          </p:sp>
          <p:sp>
            <p:nvSpPr>
              <p:cNvPr id="16" name="ZoneTexte 12"/>
              <p:cNvSpPr txBox="1">
                <a:spLocks noChangeArrowheads="1"/>
              </p:cNvSpPr>
              <p:nvPr/>
            </p:nvSpPr>
            <p:spPr bwMode="auto">
              <a:xfrm>
                <a:off x="4275138" y="1268413"/>
                <a:ext cx="1141412" cy="3698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dirty="0">
                    <a:ea typeface="+mn-ea"/>
                  </a:rPr>
                  <a:t>Amplifier</a:t>
                </a:r>
              </a:p>
            </p:txBody>
          </p:sp>
          <p:cxnSp>
            <p:nvCxnSpPr>
              <p:cNvPr id="17" name="Connecteur droit 13"/>
              <p:cNvCxnSpPr>
                <a:cxnSpLocks noChangeShapeType="1"/>
              </p:cNvCxnSpPr>
              <p:nvPr/>
            </p:nvCxnSpPr>
            <p:spPr bwMode="auto">
              <a:xfrm>
                <a:off x="2208213" y="2276475"/>
                <a:ext cx="3629025" cy="9525"/>
              </a:xfrm>
              <a:prstGeom prst="line">
                <a:avLst/>
              </a:prstGeom>
              <a:noFill/>
              <a:ln w="3175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sp>
            <p:nvSpPr>
              <p:cNvPr id="18" name="Rectangle à coins arrondis 14"/>
              <p:cNvSpPr>
                <a:spLocks noChangeArrowheads="1"/>
              </p:cNvSpPr>
              <p:nvPr/>
            </p:nvSpPr>
            <p:spPr bwMode="auto">
              <a:xfrm>
                <a:off x="6167438" y="1268413"/>
                <a:ext cx="2305050" cy="1655762"/>
              </a:xfrm>
              <a:prstGeom prst="roundRect">
                <a:avLst>
                  <a:gd name="adj" fmla="val 16667"/>
                </a:avLst>
              </a:prstGeom>
              <a:solidFill>
                <a:srgbClr val="DDD9C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ZoneTexte 15"/>
              <p:cNvSpPr txBox="1">
                <a:spLocks noChangeArrowheads="1"/>
              </p:cNvSpPr>
              <p:nvPr/>
            </p:nvSpPr>
            <p:spPr bwMode="auto">
              <a:xfrm>
                <a:off x="6437313" y="1257300"/>
                <a:ext cx="1617662" cy="3698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dirty="0">
                    <a:ea typeface="+mn-ea"/>
                  </a:rPr>
                  <a:t>Optical cavity</a:t>
                </a:r>
              </a:p>
            </p:txBody>
          </p:sp>
          <p:sp>
            <p:nvSpPr>
              <p:cNvPr id="20" name="Arc 16"/>
              <p:cNvSpPr>
                <a:spLocks noChangeArrowheads="1"/>
              </p:cNvSpPr>
              <p:nvPr/>
            </p:nvSpPr>
            <p:spPr bwMode="auto">
              <a:xfrm rot="15902327">
                <a:off x="6561138" y="1639887"/>
                <a:ext cx="431800" cy="504825"/>
              </a:xfrm>
              <a:custGeom>
                <a:avLst/>
                <a:gdLst>
                  <a:gd name="T0" fmla="*/ 215900 w 432048"/>
                  <a:gd name="T1" fmla="*/ 0 h 504056"/>
                  <a:gd name="T2" fmla="*/ 215900 w 432048"/>
                  <a:gd name="T3" fmla="*/ 252413 h 504056"/>
                  <a:gd name="T4" fmla="*/ 431800 w 432048"/>
                  <a:gd name="T5" fmla="*/ 252413 h 504056"/>
                  <a:gd name="T6" fmla="*/ 11796480 60000 65536"/>
                  <a:gd name="T7" fmla="*/ 11796480 60000 65536"/>
                  <a:gd name="T8" fmla="*/ 5898240 60000 65536"/>
                  <a:gd name="T9" fmla="*/ 216024 w 432048"/>
                  <a:gd name="T10" fmla="*/ 0 h 504056"/>
                  <a:gd name="T11" fmla="*/ 432048 w 432048"/>
                  <a:gd name="T12" fmla="*/ 252028 h 504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48" h="504056" stroke="0">
                    <a:moveTo>
                      <a:pt x="216024" y="0"/>
                    </a:moveTo>
                    <a:lnTo>
                      <a:pt x="216024" y="-1"/>
                    </a:lnTo>
                    <a:cubicBezTo>
                      <a:pt x="335330" y="0"/>
                      <a:pt x="432048" y="112836"/>
                      <a:pt x="432048" y="252028"/>
                    </a:cubicBezTo>
                    <a:cubicBezTo>
                      <a:pt x="432048" y="252028"/>
                      <a:pt x="432047" y="252028"/>
                      <a:pt x="432047" y="252028"/>
                    </a:cubicBezTo>
                    <a:lnTo>
                      <a:pt x="216024" y="252028"/>
                    </a:lnTo>
                    <a:lnTo>
                      <a:pt x="216024" y="0"/>
                    </a:lnTo>
                    <a:close/>
                  </a:path>
                  <a:path w="432048" h="504056" fill="none">
                    <a:moveTo>
                      <a:pt x="216024" y="0"/>
                    </a:moveTo>
                    <a:lnTo>
                      <a:pt x="216024" y="-1"/>
                    </a:lnTo>
                    <a:cubicBezTo>
                      <a:pt x="335330" y="0"/>
                      <a:pt x="432048" y="112836"/>
                      <a:pt x="432048" y="252028"/>
                    </a:cubicBezTo>
                    <a:cubicBezTo>
                      <a:pt x="432048" y="252028"/>
                      <a:pt x="432047" y="252028"/>
                      <a:pt x="432047" y="25202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fr-FR">
                  <a:ea typeface="MS PGothic" panose="020B0600070205080204" pitchFamily="50" charset="-128"/>
                </a:endParaRPr>
              </a:p>
            </p:txBody>
          </p:sp>
          <p:sp>
            <p:nvSpPr>
              <p:cNvPr id="21" name="Arc 17"/>
              <p:cNvSpPr>
                <a:spLocks noChangeArrowheads="1"/>
              </p:cNvSpPr>
              <p:nvPr/>
            </p:nvSpPr>
            <p:spPr bwMode="auto">
              <a:xfrm rot="2156006">
                <a:off x="7521575" y="2092325"/>
                <a:ext cx="431800" cy="503238"/>
              </a:xfrm>
              <a:custGeom>
                <a:avLst/>
                <a:gdLst>
                  <a:gd name="T0" fmla="*/ 215900 w 432048"/>
                  <a:gd name="T1" fmla="*/ 0 h 504056"/>
                  <a:gd name="T2" fmla="*/ 215900 w 432048"/>
                  <a:gd name="T3" fmla="*/ 251619 h 504056"/>
                  <a:gd name="T4" fmla="*/ 431800 w 432048"/>
                  <a:gd name="T5" fmla="*/ 251619 h 504056"/>
                  <a:gd name="T6" fmla="*/ 11796480 60000 65536"/>
                  <a:gd name="T7" fmla="*/ 11796480 60000 65536"/>
                  <a:gd name="T8" fmla="*/ 5898240 60000 65536"/>
                  <a:gd name="T9" fmla="*/ 216024 w 432048"/>
                  <a:gd name="T10" fmla="*/ 0 h 504056"/>
                  <a:gd name="T11" fmla="*/ 432048 w 432048"/>
                  <a:gd name="T12" fmla="*/ 252028 h 504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48" h="504056" stroke="0">
                    <a:moveTo>
                      <a:pt x="216024" y="0"/>
                    </a:moveTo>
                    <a:lnTo>
                      <a:pt x="216024" y="-1"/>
                    </a:lnTo>
                    <a:cubicBezTo>
                      <a:pt x="335330" y="0"/>
                      <a:pt x="432048" y="112836"/>
                      <a:pt x="432048" y="252028"/>
                    </a:cubicBezTo>
                    <a:cubicBezTo>
                      <a:pt x="432048" y="252028"/>
                      <a:pt x="432047" y="252028"/>
                      <a:pt x="432047" y="252028"/>
                    </a:cubicBezTo>
                    <a:lnTo>
                      <a:pt x="216024" y="252028"/>
                    </a:lnTo>
                    <a:lnTo>
                      <a:pt x="216024" y="0"/>
                    </a:lnTo>
                    <a:close/>
                  </a:path>
                  <a:path w="432048" h="504056" fill="none">
                    <a:moveTo>
                      <a:pt x="216024" y="0"/>
                    </a:moveTo>
                    <a:lnTo>
                      <a:pt x="216024" y="-1"/>
                    </a:lnTo>
                    <a:cubicBezTo>
                      <a:pt x="335330" y="0"/>
                      <a:pt x="432048" y="112836"/>
                      <a:pt x="432048" y="252028"/>
                    </a:cubicBezTo>
                    <a:cubicBezTo>
                      <a:pt x="432048" y="252028"/>
                      <a:pt x="432047" y="252028"/>
                      <a:pt x="432047" y="25202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fr-FR">
                  <a:ea typeface="MS PGothic" panose="020B0600070205080204" pitchFamily="50" charset="-128"/>
                </a:endParaRPr>
              </a:p>
            </p:txBody>
          </p:sp>
          <p:cxnSp>
            <p:nvCxnSpPr>
              <p:cNvPr id="22" name="Connecteur droit 18"/>
              <p:cNvCxnSpPr>
                <a:cxnSpLocks noChangeShapeType="1"/>
              </p:cNvCxnSpPr>
              <p:nvPr/>
            </p:nvCxnSpPr>
            <p:spPr bwMode="auto">
              <a:xfrm rot="17460000" flipH="1">
                <a:off x="6378575" y="2203451"/>
                <a:ext cx="287337" cy="144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23" name="Connecteur droit 19"/>
              <p:cNvCxnSpPr>
                <a:cxnSpLocks noChangeShapeType="1"/>
              </p:cNvCxnSpPr>
              <p:nvPr/>
            </p:nvCxnSpPr>
            <p:spPr bwMode="auto">
              <a:xfrm rot="6660000">
                <a:off x="7516813" y="2640012"/>
                <a:ext cx="287338" cy="1444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24" name="Connecteur droit 20"/>
              <p:cNvCxnSpPr>
                <a:cxnSpLocks noChangeShapeType="1"/>
              </p:cNvCxnSpPr>
              <p:nvPr/>
            </p:nvCxnSpPr>
            <p:spPr bwMode="auto">
              <a:xfrm rot="1260000">
                <a:off x="6513513" y="2022475"/>
                <a:ext cx="1512887" cy="0"/>
              </a:xfrm>
              <a:prstGeom prst="line">
                <a:avLst/>
              </a:prstGeom>
              <a:noFill/>
              <a:ln w="28575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25" name="Connecteur droit 21"/>
              <p:cNvCxnSpPr>
                <a:cxnSpLocks noChangeShapeType="1"/>
              </p:cNvCxnSpPr>
              <p:nvPr/>
            </p:nvCxnSpPr>
            <p:spPr bwMode="auto">
              <a:xfrm>
                <a:off x="6527800" y="2286000"/>
                <a:ext cx="1133475" cy="427038"/>
              </a:xfrm>
              <a:prstGeom prst="line">
                <a:avLst/>
              </a:prstGeom>
              <a:noFill/>
              <a:ln w="28575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26" name="Connecteur droit 22"/>
              <p:cNvCxnSpPr>
                <a:cxnSpLocks noChangeShapeType="1"/>
              </p:cNvCxnSpPr>
              <p:nvPr/>
            </p:nvCxnSpPr>
            <p:spPr bwMode="auto">
              <a:xfrm rot="12060000">
                <a:off x="6427788" y="1979613"/>
                <a:ext cx="1368425" cy="504825"/>
              </a:xfrm>
              <a:prstGeom prst="line">
                <a:avLst/>
              </a:prstGeom>
              <a:noFill/>
              <a:ln w="28575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27" name="Connecteur droit 23"/>
              <p:cNvCxnSpPr>
                <a:cxnSpLocks noChangeShapeType="1"/>
              </p:cNvCxnSpPr>
              <p:nvPr/>
            </p:nvCxnSpPr>
            <p:spPr bwMode="auto">
              <a:xfrm flipH="1" flipV="1">
                <a:off x="4943475" y="2286000"/>
                <a:ext cx="2987675" cy="0"/>
              </a:xfrm>
              <a:prstGeom prst="line">
                <a:avLst/>
              </a:prstGeom>
              <a:noFill/>
              <a:ln w="28575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sp>
            <p:nvSpPr>
              <p:cNvPr id="28" name="Ellipse 24"/>
              <p:cNvSpPr/>
              <p:nvPr/>
            </p:nvSpPr>
            <p:spPr>
              <a:xfrm>
                <a:off x="7186613" y="1936750"/>
                <a:ext cx="144462" cy="14446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/>
              </a:p>
            </p:txBody>
          </p:sp>
          <p:sp>
            <p:nvSpPr>
              <p:cNvPr id="29" name="ZoneTexte 25"/>
              <p:cNvSpPr txBox="1">
                <a:spLocks noChangeArrowheads="1"/>
              </p:cNvSpPr>
              <p:nvPr/>
            </p:nvSpPr>
            <p:spPr bwMode="auto">
              <a:xfrm>
                <a:off x="7104063" y="1639888"/>
                <a:ext cx="317500" cy="276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fr-FR" sz="1200" b="1" dirty="0">
                    <a:solidFill>
                      <a:srgbClr val="FF0000"/>
                    </a:solidFill>
                    <a:ea typeface="+mn-ea"/>
                  </a:rPr>
                  <a:t>IP</a:t>
                </a:r>
                <a:endParaRPr lang="en-US" sz="1200" b="1" dirty="0">
                  <a:solidFill>
                    <a:srgbClr val="FF0000"/>
                  </a:solidFill>
                  <a:ea typeface="+mn-ea"/>
                </a:endParaRPr>
              </a:p>
            </p:txBody>
          </p:sp>
          <p:sp>
            <p:nvSpPr>
              <p:cNvPr id="30" name="ZoneTexte 26"/>
              <p:cNvSpPr txBox="1">
                <a:spLocks noChangeArrowheads="1"/>
              </p:cNvSpPr>
              <p:nvPr/>
            </p:nvSpPr>
            <p:spPr bwMode="auto">
              <a:xfrm>
                <a:off x="2063750" y="2955925"/>
                <a:ext cx="1517650" cy="3698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fr-FR" dirty="0">
                    <a:ea typeface="+mn-ea"/>
                  </a:rPr>
                  <a:t>&lt;P</a:t>
                </a:r>
                <a:r>
                  <a:rPr lang="fr-FR">
                    <a:ea typeface="+mn-ea"/>
                  </a:rPr>
                  <a:t>&gt; ~ 10 </a:t>
                </a:r>
                <a:r>
                  <a:rPr lang="fr-FR" dirty="0">
                    <a:ea typeface="+mn-ea"/>
                  </a:rPr>
                  <a:t>mW</a:t>
                </a:r>
                <a:endParaRPr lang="en-US" dirty="0">
                  <a:ea typeface="+mn-ea"/>
                </a:endParaRPr>
              </a:p>
            </p:txBody>
          </p:sp>
          <p:sp>
            <p:nvSpPr>
              <p:cNvPr id="31" name="ZoneTexte 27"/>
              <p:cNvSpPr txBox="1">
                <a:spLocks noChangeArrowheads="1"/>
              </p:cNvSpPr>
              <p:nvPr/>
            </p:nvSpPr>
            <p:spPr bwMode="auto">
              <a:xfrm>
                <a:off x="4168775" y="2990850"/>
                <a:ext cx="1858288" cy="43414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fr-FR" sz="1600" dirty="0">
                    <a:ea typeface="+mn-ea"/>
                  </a:rPr>
                  <a:t>&lt;P&gt; ~ 150 W</a:t>
                </a:r>
                <a:endParaRPr lang="en-US" sz="1600" dirty="0">
                  <a:ea typeface="+mn-ea"/>
                </a:endParaRPr>
              </a:p>
            </p:txBody>
          </p:sp>
          <p:sp>
            <p:nvSpPr>
              <p:cNvPr id="32" name="ZoneTexte 28"/>
              <p:cNvSpPr txBox="1">
                <a:spLocks noChangeArrowheads="1"/>
              </p:cNvSpPr>
              <p:nvPr/>
            </p:nvSpPr>
            <p:spPr bwMode="auto">
              <a:xfrm>
                <a:off x="6499225" y="2955925"/>
                <a:ext cx="1612900" cy="3698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fr-FR" dirty="0">
                    <a:ea typeface="+mn-ea"/>
                  </a:rPr>
                  <a:t>&lt;P&gt; ~ 500 kW</a:t>
                </a:r>
              </a:p>
            </p:txBody>
          </p:sp>
          <p:sp>
            <p:nvSpPr>
              <p:cNvPr id="33" name="ZoneTexte 30"/>
              <p:cNvSpPr txBox="1">
                <a:spLocks noChangeArrowheads="1"/>
              </p:cNvSpPr>
              <p:nvPr/>
            </p:nvSpPr>
            <p:spPr bwMode="auto">
              <a:xfrm>
                <a:off x="8543925" y="1154426"/>
                <a:ext cx="1024717" cy="434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fr-FR" sz="1600" dirty="0">
                    <a:ea typeface="+mn-ea"/>
                  </a:rPr>
                  <a:t>e- ring</a:t>
                </a:r>
                <a:endParaRPr lang="en-US" sz="1600" dirty="0">
                  <a:ea typeface="+mn-ea"/>
                </a:endParaRPr>
              </a:p>
            </p:txBody>
          </p:sp>
          <p:cxnSp>
            <p:nvCxnSpPr>
              <p:cNvPr id="34" name="Connecteur droit avec flèche 31"/>
              <p:cNvCxnSpPr/>
              <p:nvPr/>
            </p:nvCxnSpPr>
            <p:spPr>
              <a:xfrm flipH="1" flipV="1">
                <a:off x="8975725" y="1895475"/>
                <a:ext cx="504825" cy="714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e 172"/>
              <p:cNvGrpSpPr>
                <a:grpSpLocks/>
              </p:cNvGrpSpPr>
              <p:nvPr/>
            </p:nvGrpSpPr>
            <p:grpSpPr bwMode="auto">
              <a:xfrm>
                <a:off x="9120188" y="1557338"/>
                <a:ext cx="338137" cy="303212"/>
                <a:chOff x="6177516" y="692696"/>
                <a:chExt cx="1360381" cy="808074"/>
              </a:xfrm>
            </p:grpSpPr>
            <p:sp>
              <p:nvSpPr>
                <p:cNvPr id="61" name="Forme libre 36"/>
                <p:cNvSpPr/>
                <p:nvPr/>
              </p:nvSpPr>
              <p:spPr>
                <a:xfrm>
                  <a:off x="6177516" y="692696"/>
                  <a:ext cx="683383" cy="808074"/>
                </a:xfrm>
                <a:custGeom>
                  <a:avLst/>
                  <a:gdLst>
                    <a:gd name="connsiteX0" fmla="*/ 0 w 680484"/>
                    <a:gd name="connsiteY0" fmla="*/ 786809 h 808074"/>
                    <a:gd name="connsiteX1" fmla="*/ 308344 w 680484"/>
                    <a:gd name="connsiteY1" fmla="*/ 786809 h 808074"/>
                    <a:gd name="connsiteX2" fmla="*/ 425303 w 680484"/>
                    <a:gd name="connsiteY2" fmla="*/ 659218 h 808074"/>
                    <a:gd name="connsiteX3" fmla="*/ 531628 w 680484"/>
                    <a:gd name="connsiteY3" fmla="*/ 276446 h 808074"/>
                    <a:gd name="connsiteX4" fmla="*/ 627321 w 680484"/>
                    <a:gd name="connsiteY4" fmla="*/ 53163 h 808074"/>
                    <a:gd name="connsiteX5" fmla="*/ 680484 w 680484"/>
                    <a:gd name="connsiteY5" fmla="*/ 0 h 8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84" h="808074">
                      <a:moveTo>
                        <a:pt x="0" y="786809"/>
                      </a:moveTo>
                      <a:cubicBezTo>
                        <a:pt x="118730" y="797441"/>
                        <a:pt x="237460" y="808074"/>
                        <a:pt x="308344" y="786809"/>
                      </a:cubicBezTo>
                      <a:cubicBezTo>
                        <a:pt x="379228" y="765544"/>
                        <a:pt x="388089" y="744278"/>
                        <a:pt x="425303" y="659218"/>
                      </a:cubicBezTo>
                      <a:cubicBezTo>
                        <a:pt x="462517" y="574158"/>
                        <a:pt x="497958" y="377455"/>
                        <a:pt x="531628" y="276446"/>
                      </a:cubicBezTo>
                      <a:cubicBezTo>
                        <a:pt x="565298" y="175437"/>
                        <a:pt x="602512" y="99237"/>
                        <a:pt x="627321" y="53163"/>
                      </a:cubicBezTo>
                      <a:cubicBezTo>
                        <a:pt x="652130" y="7089"/>
                        <a:pt x="666307" y="3544"/>
                        <a:pt x="680484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/>
                </a:p>
              </p:txBody>
            </p:sp>
            <p:sp>
              <p:nvSpPr>
                <p:cNvPr id="62" name="Forme libre 37"/>
                <p:cNvSpPr/>
                <p:nvPr/>
              </p:nvSpPr>
              <p:spPr>
                <a:xfrm flipH="1">
                  <a:off x="6854514" y="692696"/>
                  <a:ext cx="683383" cy="808074"/>
                </a:xfrm>
                <a:custGeom>
                  <a:avLst/>
                  <a:gdLst>
                    <a:gd name="connsiteX0" fmla="*/ 0 w 680484"/>
                    <a:gd name="connsiteY0" fmla="*/ 786809 h 808074"/>
                    <a:gd name="connsiteX1" fmla="*/ 308344 w 680484"/>
                    <a:gd name="connsiteY1" fmla="*/ 786809 h 808074"/>
                    <a:gd name="connsiteX2" fmla="*/ 425303 w 680484"/>
                    <a:gd name="connsiteY2" fmla="*/ 659218 h 808074"/>
                    <a:gd name="connsiteX3" fmla="*/ 531628 w 680484"/>
                    <a:gd name="connsiteY3" fmla="*/ 276446 h 808074"/>
                    <a:gd name="connsiteX4" fmla="*/ 627321 w 680484"/>
                    <a:gd name="connsiteY4" fmla="*/ 53163 h 808074"/>
                    <a:gd name="connsiteX5" fmla="*/ 680484 w 680484"/>
                    <a:gd name="connsiteY5" fmla="*/ 0 h 8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84" h="808074">
                      <a:moveTo>
                        <a:pt x="0" y="786809"/>
                      </a:moveTo>
                      <a:cubicBezTo>
                        <a:pt x="118730" y="797441"/>
                        <a:pt x="237460" y="808074"/>
                        <a:pt x="308344" y="786809"/>
                      </a:cubicBezTo>
                      <a:cubicBezTo>
                        <a:pt x="379228" y="765544"/>
                        <a:pt x="388089" y="744278"/>
                        <a:pt x="425303" y="659218"/>
                      </a:cubicBezTo>
                      <a:cubicBezTo>
                        <a:pt x="462517" y="574158"/>
                        <a:pt x="497958" y="377455"/>
                        <a:pt x="531628" y="276446"/>
                      </a:cubicBezTo>
                      <a:cubicBezTo>
                        <a:pt x="565298" y="175437"/>
                        <a:pt x="602512" y="99237"/>
                        <a:pt x="627321" y="53163"/>
                      </a:cubicBezTo>
                      <a:cubicBezTo>
                        <a:pt x="652130" y="7089"/>
                        <a:pt x="666307" y="3544"/>
                        <a:pt x="680484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/>
                </a:p>
              </p:txBody>
            </p:sp>
          </p:grpSp>
          <p:grpSp>
            <p:nvGrpSpPr>
              <p:cNvPr id="36" name="Groupe 173"/>
              <p:cNvGrpSpPr>
                <a:grpSpLocks/>
              </p:cNvGrpSpPr>
              <p:nvPr/>
            </p:nvGrpSpPr>
            <p:grpSpPr bwMode="auto">
              <a:xfrm>
                <a:off x="5354638" y="1700213"/>
                <a:ext cx="388937" cy="520700"/>
                <a:chOff x="6000608" y="692696"/>
                <a:chExt cx="1360963" cy="808074"/>
              </a:xfrm>
            </p:grpSpPr>
            <p:sp>
              <p:nvSpPr>
                <p:cNvPr id="59" name="Forme libre 34"/>
                <p:cNvSpPr/>
                <p:nvPr/>
              </p:nvSpPr>
              <p:spPr>
                <a:xfrm>
                  <a:off x="6000608" y="692696"/>
                  <a:ext cx="683258" cy="808074"/>
                </a:xfrm>
                <a:custGeom>
                  <a:avLst/>
                  <a:gdLst>
                    <a:gd name="connsiteX0" fmla="*/ 0 w 680484"/>
                    <a:gd name="connsiteY0" fmla="*/ 786809 h 808074"/>
                    <a:gd name="connsiteX1" fmla="*/ 308344 w 680484"/>
                    <a:gd name="connsiteY1" fmla="*/ 786809 h 808074"/>
                    <a:gd name="connsiteX2" fmla="*/ 425303 w 680484"/>
                    <a:gd name="connsiteY2" fmla="*/ 659218 h 808074"/>
                    <a:gd name="connsiteX3" fmla="*/ 531628 w 680484"/>
                    <a:gd name="connsiteY3" fmla="*/ 276446 h 808074"/>
                    <a:gd name="connsiteX4" fmla="*/ 627321 w 680484"/>
                    <a:gd name="connsiteY4" fmla="*/ 53163 h 808074"/>
                    <a:gd name="connsiteX5" fmla="*/ 680484 w 680484"/>
                    <a:gd name="connsiteY5" fmla="*/ 0 h 8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84" h="808074">
                      <a:moveTo>
                        <a:pt x="0" y="786809"/>
                      </a:moveTo>
                      <a:cubicBezTo>
                        <a:pt x="118730" y="797441"/>
                        <a:pt x="237460" y="808074"/>
                        <a:pt x="308344" y="786809"/>
                      </a:cubicBezTo>
                      <a:cubicBezTo>
                        <a:pt x="379228" y="765544"/>
                        <a:pt x="388089" y="744278"/>
                        <a:pt x="425303" y="659218"/>
                      </a:cubicBezTo>
                      <a:cubicBezTo>
                        <a:pt x="462517" y="574158"/>
                        <a:pt x="497958" y="377455"/>
                        <a:pt x="531628" y="276446"/>
                      </a:cubicBezTo>
                      <a:cubicBezTo>
                        <a:pt x="565298" y="175437"/>
                        <a:pt x="602512" y="99237"/>
                        <a:pt x="627321" y="53163"/>
                      </a:cubicBezTo>
                      <a:cubicBezTo>
                        <a:pt x="652130" y="7089"/>
                        <a:pt x="666307" y="3544"/>
                        <a:pt x="680484" y="0"/>
                      </a:cubicBezTo>
                    </a:path>
                  </a:pathLst>
                </a:custGeom>
                <a:ln w="28575">
                  <a:solidFill>
                    <a:srgbClr val="BB661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 b="1"/>
                </a:p>
              </p:txBody>
            </p:sp>
            <p:sp>
              <p:nvSpPr>
                <p:cNvPr id="60" name="Forme libre 35"/>
                <p:cNvSpPr/>
                <p:nvPr/>
              </p:nvSpPr>
              <p:spPr>
                <a:xfrm flipH="1">
                  <a:off x="6678313" y="692696"/>
                  <a:ext cx="683258" cy="808074"/>
                </a:xfrm>
                <a:custGeom>
                  <a:avLst/>
                  <a:gdLst>
                    <a:gd name="connsiteX0" fmla="*/ 0 w 680484"/>
                    <a:gd name="connsiteY0" fmla="*/ 786809 h 808074"/>
                    <a:gd name="connsiteX1" fmla="*/ 308344 w 680484"/>
                    <a:gd name="connsiteY1" fmla="*/ 786809 h 808074"/>
                    <a:gd name="connsiteX2" fmla="*/ 425303 w 680484"/>
                    <a:gd name="connsiteY2" fmla="*/ 659218 h 808074"/>
                    <a:gd name="connsiteX3" fmla="*/ 531628 w 680484"/>
                    <a:gd name="connsiteY3" fmla="*/ 276446 h 808074"/>
                    <a:gd name="connsiteX4" fmla="*/ 627321 w 680484"/>
                    <a:gd name="connsiteY4" fmla="*/ 53163 h 808074"/>
                    <a:gd name="connsiteX5" fmla="*/ 680484 w 680484"/>
                    <a:gd name="connsiteY5" fmla="*/ 0 h 8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84" h="808074">
                      <a:moveTo>
                        <a:pt x="0" y="786809"/>
                      </a:moveTo>
                      <a:cubicBezTo>
                        <a:pt x="118730" y="797441"/>
                        <a:pt x="237460" y="808074"/>
                        <a:pt x="308344" y="786809"/>
                      </a:cubicBezTo>
                      <a:cubicBezTo>
                        <a:pt x="379228" y="765544"/>
                        <a:pt x="388089" y="744278"/>
                        <a:pt x="425303" y="659218"/>
                      </a:cubicBezTo>
                      <a:cubicBezTo>
                        <a:pt x="462517" y="574158"/>
                        <a:pt x="497958" y="377455"/>
                        <a:pt x="531628" y="276446"/>
                      </a:cubicBezTo>
                      <a:cubicBezTo>
                        <a:pt x="565298" y="175437"/>
                        <a:pt x="602512" y="99237"/>
                        <a:pt x="627321" y="53163"/>
                      </a:cubicBezTo>
                      <a:cubicBezTo>
                        <a:pt x="652130" y="7089"/>
                        <a:pt x="666307" y="3544"/>
                        <a:pt x="680484" y="0"/>
                      </a:cubicBezTo>
                    </a:path>
                  </a:pathLst>
                </a:custGeom>
                <a:ln w="28575">
                  <a:solidFill>
                    <a:srgbClr val="BB661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 b="1"/>
                </a:p>
              </p:txBody>
            </p:sp>
          </p:grpSp>
          <p:grpSp>
            <p:nvGrpSpPr>
              <p:cNvPr id="37" name="Groupe 173"/>
              <p:cNvGrpSpPr>
                <a:grpSpLocks/>
              </p:cNvGrpSpPr>
              <p:nvPr/>
            </p:nvGrpSpPr>
            <p:grpSpPr bwMode="auto">
              <a:xfrm>
                <a:off x="4010025" y="2060575"/>
                <a:ext cx="242888" cy="160338"/>
                <a:chOff x="6177516" y="692696"/>
                <a:chExt cx="1258921" cy="808074"/>
              </a:xfrm>
            </p:grpSpPr>
            <p:sp>
              <p:nvSpPr>
                <p:cNvPr id="57" name="Forme libre 34"/>
                <p:cNvSpPr/>
                <p:nvPr/>
              </p:nvSpPr>
              <p:spPr>
                <a:xfrm>
                  <a:off x="6177516" y="692696"/>
                  <a:ext cx="682945" cy="808074"/>
                </a:xfrm>
                <a:custGeom>
                  <a:avLst/>
                  <a:gdLst>
                    <a:gd name="connsiteX0" fmla="*/ 0 w 680484"/>
                    <a:gd name="connsiteY0" fmla="*/ 786809 h 808074"/>
                    <a:gd name="connsiteX1" fmla="*/ 308344 w 680484"/>
                    <a:gd name="connsiteY1" fmla="*/ 786809 h 808074"/>
                    <a:gd name="connsiteX2" fmla="*/ 425303 w 680484"/>
                    <a:gd name="connsiteY2" fmla="*/ 659218 h 808074"/>
                    <a:gd name="connsiteX3" fmla="*/ 531628 w 680484"/>
                    <a:gd name="connsiteY3" fmla="*/ 276446 h 808074"/>
                    <a:gd name="connsiteX4" fmla="*/ 627321 w 680484"/>
                    <a:gd name="connsiteY4" fmla="*/ 53163 h 808074"/>
                    <a:gd name="connsiteX5" fmla="*/ 680484 w 680484"/>
                    <a:gd name="connsiteY5" fmla="*/ 0 h 8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84" h="808074">
                      <a:moveTo>
                        <a:pt x="0" y="786809"/>
                      </a:moveTo>
                      <a:cubicBezTo>
                        <a:pt x="118730" y="797441"/>
                        <a:pt x="237460" y="808074"/>
                        <a:pt x="308344" y="786809"/>
                      </a:cubicBezTo>
                      <a:cubicBezTo>
                        <a:pt x="379228" y="765544"/>
                        <a:pt x="388089" y="744278"/>
                        <a:pt x="425303" y="659218"/>
                      </a:cubicBezTo>
                      <a:cubicBezTo>
                        <a:pt x="462517" y="574158"/>
                        <a:pt x="497958" y="377455"/>
                        <a:pt x="531628" y="276446"/>
                      </a:cubicBezTo>
                      <a:cubicBezTo>
                        <a:pt x="565298" y="175437"/>
                        <a:pt x="602512" y="99237"/>
                        <a:pt x="627321" y="53163"/>
                      </a:cubicBezTo>
                      <a:cubicBezTo>
                        <a:pt x="652130" y="7089"/>
                        <a:pt x="666307" y="3544"/>
                        <a:pt x="680484" y="0"/>
                      </a:cubicBezTo>
                    </a:path>
                  </a:pathLst>
                </a:custGeom>
                <a:ln w="9525">
                  <a:solidFill>
                    <a:srgbClr val="BB661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 b="1"/>
                </a:p>
              </p:txBody>
            </p:sp>
            <p:sp>
              <p:nvSpPr>
                <p:cNvPr id="58" name="Forme libre 35"/>
                <p:cNvSpPr/>
                <p:nvPr/>
              </p:nvSpPr>
              <p:spPr>
                <a:xfrm flipH="1">
                  <a:off x="6753492" y="692696"/>
                  <a:ext cx="682945" cy="808074"/>
                </a:xfrm>
                <a:custGeom>
                  <a:avLst/>
                  <a:gdLst>
                    <a:gd name="connsiteX0" fmla="*/ 0 w 680484"/>
                    <a:gd name="connsiteY0" fmla="*/ 786809 h 808074"/>
                    <a:gd name="connsiteX1" fmla="*/ 308344 w 680484"/>
                    <a:gd name="connsiteY1" fmla="*/ 786809 h 808074"/>
                    <a:gd name="connsiteX2" fmla="*/ 425303 w 680484"/>
                    <a:gd name="connsiteY2" fmla="*/ 659218 h 808074"/>
                    <a:gd name="connsiteX3" fmla="*/ 531628 w 680484"/>
                    <a:gd name="connsiteY3" fmla="*/ 276446 h 808074"/>
                    <a:gd name="connsiteX4" fmla="*/ 627321 w 680484"/>
                    <a:gd name="connsiteY4" fmla="*/ 53163 h 808074"/>
                    <a:gd name="connsiteX5" fmla="*/ 680484 w 680484"/>
                    <a:gd name="connsiteY5" fmla="*/ 0 h 8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84" h="808074">
                      <a:moveTo>
                        <a:pt x="0" y="786809"/>
                      </a:moveTo>
                      <a:cubicBezTo>
                        <a:pt x="118730" y="797441"/>
                        <a:pt x="237460" y="808074"/>
                        <a:pt x="308344" y="786809"/>
                      </a:cubicBezTo>
                      <a:cubicBezTo>
                        <a:pt x="379228" y="765544"/>
                        <a:pt x="388089" y="744278"/>
                        <a:pt x="425303" y="659218"/>
                      </a:cubicBezTo>
                      <a:cubicBezTo>
                        <a:pt x="462517" y="574158"/>
                        <a:pt x="497958" y="377455"/>
                        <a:pt x="531628" y="276446"/>
                      </a:cubicBezTo>
                      <a:cubicBezTo>
                        <a:pt x="565298" y="175437"/>
                        <a:pt x="602512" y="99237"/>
                        <a:pt x="627321" y="53163"/>
                      </a:cubicBezTo>
                      <a:cubicBezTo>
                        <a:pt x="652130" y="7089"/>
                        <a:pt x="666307" y="3544"/>
                        <a:pt x="680484" y="0"/>
                      </a:cubicBezTo>
                    </a:path>
                  </a:pathLst>
                </a:custGeom>
                <a:ln w="9525">
                  <a:solidFill>
                    <a:srgbClr val="BB661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 b="1"/>
                </a:p>
              </p:txBody>
            </p:sp>
          </p:grpSp>
          <p:cxnSp>
            <p:nvCxnSpPr>
              <p:cNvPr id="38" name="Connecteur droit 23"/>
              <p:cNvCxnSpPr>
                <a:cxnSpLocks noChangeShapeType="1"/>
                <a:endCxn id="55" idx="3"/>
              </p:cNvCxnSpPr>
              <p:nvPr/>
            </p:nvCxnSpPr>
            <p:spPr bwMode="auto">
              <a:xfrm flipH="1" flipV="1">
                <a:off x="3868738" y="4992688"/>
                <a:ext cx="4833937" cy="20637"/>
              </a:xfrm>
              <a:prstGeom prst="line">
                <a:avLst/>
              </a:prstGeom>
              <a:noFill/>
              <a:ln w="28575">
                <a:solidFill>
                  <a:srgbClr val="BB661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</a:extLst>
            </p:spPr>
          </p:cxn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>
                <a:off x="1751013" y="4164013"/>
                <a:ext cx="2117725" cy="1655762"/>
                <a:chOff x="2310725" y="1268760"/>
                <a:chExt cx="2117259" cy="1656184"/>
              </a:xfrm>
            </p:grpSpPr>
            <p:sp>
              <p:nvSpPr>
                <p:cNvPr id="55" name="Rectangle à coins arrondis 8"/>
                <p:cNvSpPr>
                  <a:spLocks noChangeArrowheads="1"/>
                </p:cNvSpPr>
                <p:nvPr/>
              </p:nvSpPr>
              <p:spPr bwMode="auto">
                <a:xfrm>
                  <a:off x="2310725" y="1268760"/>
                  <a:ext cx="2117259" cy="1656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9C3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6" name="ZoneTexte 12"/>
                <p:cNvSpPr txBox="1">
                  <a:spLocks noChangeArrowheads="1"/>
                </p:cNvSpPr>
                <p:nvPr/>
              </p:nvSpPr>
              <p:spPr bwMode="auto">
                <a:xfrm>
                  <a:off x="2807503" y="1916625"/>
                  <a:ext cx="1150685" cy="36998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dirty="0">
                      <a:ea typeface="+mn-ea"/>
                    </a:rPr>
                    <a:t>Stretcher</a:t>
                  </a:r>
                </a:p>
              </p:txBody>
            </p:sp>
          </p:grpSp>
          <p:grpSp>
            <p:nvGrpSpPr>
              <p:cNvPr id="40" name="Group 51"/>
              <p:cNvGrpSpPr>
                <a:grpSpLocks/>
              </p:cNvGrpSpPr>
              <p:nvPr/>
            </p:nvGrpSpPr>
            <p:grpSpPr bwMode="auto">
              <a:xfrm>
                <a:off x="7421563" y="4164013"/>
                <a:ext cx="2116137" cy="1655762"/>
                <a:chOff x="2310725" y="1268760"/>
                <a:chExt cx="2117259" cy="1656184"/>
              </a:xfrm>
            </p:grpSpPr>
            <p:sp>
              <p:nvSpPr>
                <p:cNvPr id="53" name="Rectangle à coins arrondis 8"/>
                <p:cNvSpPr>
                  <a:spLocks noChangeArrowheads="1"/>
                </p:cNvSpPr>
                <p:nvPr/>
              </p:nvSpPr>
              <p:spPr bwMode="auto">
                <a:xfrm>
                  <a:off x="2310725" y="1268760"/>
                  <a:ext cx="2117259" cy="1656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9C3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buFontTx/>
                    <a:buChar char="•"/>
                    <a:defRPr/>
                  </a:pPr>
                  <a:endParaRPr lang="en-US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ZoneTexte 12"/>
                <p:cNvSpPr txBox="1">
                  <a:spLocks noChangeArrowheads="1"/>
                </p:cNvSpPr>
                <p:nvPr/>
              </p:nvSpPr>
              <p:spPr bwMode="auto">
                <a:xfrm>
                  <a:off x="2715752" y="1916626"/>
                  <a:ext cx="1550538" cy="39477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  <a:extLst>
                  <a:ext uri="{909E8E84-426E-40dd-AFC4-6F175D3DCCD1}"/>
                  <a:ext uri="{91240B29-F687-4f45-9708-019B960494DF}"/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400" dirty="0">
                      <a:ea typeface="+mn-ea"/>
                    </a:rPr>
                    <a:t>Compressor</a:t>
                  </a:r>
                </a:p>
              </p:txBody>
            </p:sp>
          </p:grpSp>
          <p:sp>
            <p:nvSpPr>
              <p:cNvPr id="41" name="Left Brace 2"/>
              <p:cNvSpPr/>
              <p:nvPr/>
            </p:nvSpPr>
            <p:spPr>
              <a:xfrm rot="5400000">
                <a:off x="5313363" y="-180975"/>
                <a:ext cx="720725" cy="7940675"/>
              </a:xfrm>
              <a:prstGeom prst="leftBrace">
                <a:avLst>
                  <a:gd name="adj1" fmla="val 15874"/>
                  <a:gd name="adj2" fmla="val 58100"/>
                </a:avLst>
              </a:prstGeom>
              <a:ln w="38100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/>
              </a:p>
            </p:txBody>
          </p:sp>
          <p:sp>
            <p:nvSpPr>
              <p:cNvPr id="42" name="Rectangle à coins arrondis 8"/>
              <p:cNvSpPr>
                <a:spLocks noChangeArrowheads="1"/>
              </p:cNvSpPr>
              <p:nvPr/>
            </p:nvSpPr>
            <p:spPr bwMode="auto">
              <a:xfrm>
                <a:off x="6059488" y="4162425"/>
                <a:ext cx="804862" cy="1643063"/>
              </a:xfrm>
              <a:prstGeom prst="roundRect">
                <a:avLst>
                  <a:gd name="adj" fmla="val 16667"/>
                </a:avLst>
              </a:prstGeom>
              <a:solidFill>
                <a:srgbClr val="DDD9C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12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" name="ZoneTexte 12"/>
              <p:cNvSpPr txBox="1">
                <a:spLocks noChangeArrowheads="1"/>
              </p:cNvSpPr>
              <p:nvPr/>
            </p:nvSpPr>
            <p:spPr bwMode="auto">
              <a:xfrm rot="16200000">
                <a:off x="5990431" y="4842669"/>
                <a:ext cx="942975" cy="3381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600" dirty="0">
                    <a:ea typeface="+mn-ea"/>
                  </a:rPr>
                  <a:t>Amp. #3</a:t>
                </a:r>
              </a:p>
            </p:txBody>
          </p:sp>
          <p:sp>
            <p:nvSpPr>
              <p:cNvPr id="44" name="Rectangle à coins arrondis 8"/>
              <p:cNvSpPr>
                <a:spLocks noChangeArrowheads="1"/>
              </p:cNvSpPr>
              <p:nvPr/>
            </p:nvSpPr>
            <p:spPr bwMode="auto">
              <a:xfrm>
                <a:off x="5219700" y="4162425"/>
                <a:ext cx="803275" cy="1643063"/>
              </a:xfrm>
              <a:prstGeom prst="roundRect">
                <a:avLst>
                  <a:gd name="adj" fmla="val 16667"/>
                </a:avLst>
              </a:prstGeom>
              <a:solidFill>
                <a:srgbClr val="DDD9C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12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Rectangle à coins arrondis 8"/>
              <p:cNvSpPr>
                <a:spLocks noChangeArrowheads="1"/>
              </p:cNvSpPr>
              <p:nvPr/>
            </p:nvSpPr>
            <p:spPr bwMode="auto">
              <a:xfrm>
                <a:off x="4370388" y="4162425"/>
                <a:ext cx="804862" cy="1643063"/>
              </a:xfrm>
              <a:prstGeom prst="roundRect">
                <a:avLst>
                  <a:gd name="adj" fmla="val 16667"/>
                </a:avLst>
              </a:prstGeom>
              <a:solidFill>
                <a:srgbClr val="DDD9C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12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ZoneTexte 12"/>
              <p:cNvSpPr txBox="1">
                <a:spLocks noChangeArrowheads="1"/>
              </p:cNvSpPr>
              <p:nvPr/>
            </p:nvSpPr>
            <p:spPr bwMode="auto">
              <a:xfrm rot="16200000">
                <a:off x="5171281" y="4842669"/>
                <a:ext cx="942975" cy="3381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600" dirty="0">
                    <a:ea typeface="+mn-ea"/>
                  </a:rPr>
                  <a:t>Amp. #2</a:t>
                </a:r>
              </a:p>
            </p:txBody>
          </p:sp>
          <p:sp>
            <p:nvSpPr>
              <p:cNvPr id="47" name="ZoneTexte 12"/>
              <p:cNvSpPr txBox="1">
                <a:spLocks noChangeArrowheads="1"/>
              </p:cNvSpPr>
              <p:nvPr/>
            </p:nvSpPr>
            <p:spPr bwMode="auto">
              <a:xfrm rot="16200000">
                <a:off x="4310856" y="4801394"/>
                <a:ext cx="942975" cy="3381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600" dirty="0">
                    <a:ea typeface="+mn-ea"/>
                  </a:rPr>
                  <a:t>Amp. #1</a:t>
                </a:r>
              </a:p>
            </p:txBody>
          </p:sp>
          <p:sp>
            <p:nvSpPr>
              <p:cNvPr id="48" name="ZoneTexte 63"/>
              <p:cNvSpPr txBox="1">
                <a:spLocks noChangeArrowheads="1"/>
              </p:cNvSpPr>
              <p:nvPr/>
            </p:nvSpPr>
            <p:spPr bwMode="auto">
              <a:xfrm>
                <a:off x="3810145" y="4649936"/>
                <a:ext cx="737573" cy="3354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fr-FR" sz="1050" dirty="0">
                    <a:ea typeface="+mn-ea"/>
                  </a:rPr>
                  <a:t>5 mW</a:t>
                </a:r>
                <a:endParaRPr lang="en-US" sz="1050" dirty="0">
                  <a:ea typeface="+mn-ea"/>
                </a:endParaRPr>
              </a:p>
            </p:txBody>
          </p:sp>
          <p:sp>
            <p:nvSpPr>
              <p:cNvPr id="49" name="ZoneTexte 64"/>
              <p:cNvSpPr txBox="1">
                <a:spLocks noChangeArrowheads="1"/>
              </p:cNvSpPr>
              <p:nvPr/>
            </p:nvSpPr>
            <p:spPr bwMode="auto">
              <a:xfrm>
                <a:off x="6777038" y="4693426"/>
                <a:ext cx="791144" cy="3354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fr-FR" sz="1050" dirty="0">
                    <a:ea typeface="+mn-ea"/>
                  </a:rPr>
                  <a:t>150 W</a:t>
                </a:r>
                <a:endParaRPr lang="en-US" sz="1050" dirty="0">
                  <a:ea typeface="+mn-ea"/>
                </a:endParaRPr>
              </a:p>
            </p:txBody>
          </p:sp>
          <p:sp>
            <p:nvSpPr>
              <p:cNvPr id="50" name="ZoneTexte 4"/>
              <p:cNvSpPr txBox="1"/>
              <p:nvPr/>
            </p:nvSpPr>
            <p:spPr>
              <a:xfrm>
                <a:off x="3097213" y="6116638"/>
                <a:ext cx="1483288" cy="355207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200" dirty="0">
                    <a:ea typeface="MS PGothic" panose="020B0600070205080204" pitchFamily="50" charset="-128"/>
                  </a:rPr>
                  <a:t>Gain ~ 30000</a:t>
                </a:r>
              </a:p>
            </p:txBody>
          </p:sp>
          <p:sp>
            <p:nvSpPr>
              <p:cNvPr id="51" name="ZoneTexte 65"/>
              <p:cNvSpPr txBox="1"/>
              <p:nvPr/>
            </p:nvSpPr>
            <p:spPr>
              <a:xfrm>
                <a:off x="4978400" y="6113463"/>
                <a:ext cx="2136860" cy="355207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200" dirty="0">
                    <a:ea typeface="MS PGothic" panose="020B0600070205080204" pitchFamily="50" charset="-128"/>
                  </a:rPr>
                  <a:t>Amplifier </a:t>
                </a:r>
                <a:r>
                  <a:rPr lang="fr-FR" sz="1200" dirty="0" err="1">
                    <a:ea typeface="MS PGothic" panose="020B0600070205080204" pitchFamily="50" charset="-128"/>
                  </a:rPr>
                  <a:t>divided</a:t>
                </a:r>
                <a:r>
                  <a:rPr lang="fr-FR" sz="1200" dirty="0">
                    <a:ea typeface="MS PGothic" panose="020B0600070205080204" pitchFamily="50" charset="-128"/>
                  </a:rPr>
                  <a:t> in 3</a:t>
                </a:r>
              </a:p>
            </p:txBody>
          </p:sp>
          <p:cxnSp>
            <p:nvCxnSpPr>
              <p:cNvPr id="52" name="Connecteur droit avec flèche 29"/>
              <p:cNvCxnSpPr>
                <a:stCxn id="50" idx="3"/>
                <a:endCxn id="51" idx="1"/>
              </p:cNvCxnSpPr>
              <p:nvPr/>
            </p:nvCxnSpPr>
            <p:spPr>
              <a:xfrm flipV="1">
                <a:off x="4580501" y="6291067"/>
                <a:ext cx="397899" cy="3175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Rectangle à coins arrondis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23" y="2118270"/>
              <a:ext cx="2066383" cy="70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8" name="肘形连接符 67"/>
          <p:cNvCxnSpPr>
            <a:endCxn id="3" idx="3"/>
          </p:cNvCxnSpPr>
          <p:nvPr/>
        </p:nvCxnSpPr>
        <p:spPr>
          <a:xfrm rot="10800000">
            <a:off x="3454769" y="1283280"/>
            <a:ext cx="763599" cy="405569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7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96"/>
    </mc:Choice>
    <mc:Fallback xmlns="">
      <p:transition spd="slow" advTm="1129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5856" y="332656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Thom-X project</a:t>
            </a:r>
            <a:endParaRPr lang="zh-CN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238892" y="1469289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ULE</a:t>
            </a:r>
            <a:r>
              <a:rPr lang="en-US" altLang="zh-CN" dirty="0"/>
              <a:t> (Ultra </a:t>
            </a:r>
            <a:r>
              <a:rPr lang="en-US" altLang="zh-CN" dirty="0" smtClean="0"/>
              <a:t>Low </a:t>
            </a:r>
            <a:r>
              <a:rPr lang="en-US" altLang="zh-CN" dirty="0" err="1" smtClean="0"/>
              <a:t>Expension</a:t>
            </a:r>
            <a:r>
              <a:rPr lang="en-US" altLang="zh-CN" dirty="0"/>
              <a:t>) Mirrors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8892" y="2020226"/>
            <a:ext cx="4261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000" dirty="0">
                <a:ea typeface="MS PGothic" panose="020B0600070205080204" pitchFamily="50" charset="-128"/>
              </a:rPr>
              <a:t>Power transmission </a:t>
            </a:r>
            <a:r>
              <a:rPr lang="fr-FR" altLang="fr-FR" sz="2000" dirty="0" smtClean="0">
                <a:ea typeface="MS PGothic" panose="020B0600070205080204" pitchFamily="50" charset="-128"/>
              </a:rPr>
              <a:t>coefficients</a:t>
            </a:r>
          </a:p>
          <a:p>
            <a:pPr>
              <a:defRPr/>
            </a:pPr>
            <a:r>
              <a:rPr lang="fr-FR" altLang="fr-FR" sz="2000" dirty="0" smtClean="0">
                <a:ea typeface="MS PGothic" panose="020B0600070205080204" pitchFamily="50" charset="-128"/>
              </a:rPr>
              <a:t>M1</a:t>
            </a:r>
            <a:r>
              <a:rPr lang="fr-FR" altLang="fr-FR" sz="2000" dirty="0">
                <a:ea typeface="MS PGothic" panose="020B0600070205080204" pitchFamily="50" charset="-128"/>
              </a:rPr>
              <a:t>: 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50" charset="-128"/>
              </a:rPr>
              <a:t>180 </a:t>
            </a:r>
            <a:r>
              <a:rPr lang="fr-FR" altLang="fr-FR" sz="20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50" charset="-128"/>
              </a:rPr>
              <a:t>ppm</a:t>
            </a:r>
          </a:p>
          <a:p>
            <a:pPr>
              <a:defRPr/>
            </a:pPr>
            <a:r>
              <a:rPr lang="fr-FR" altLang="fr-FR" sz="2000" dirty="0" smtClean="0">
                <a:ea typeface="MS PGothic" panose="020B0600070205080204" pitchFamily="50" charset="-128"/>
              </a:rPr>
              <a:t>M2</a:t>
            </a:r>
            <a:r>
              <a:rPr lang="fr-FR" altLang="fr-FR" sz="2000" dirty="0">
                <a:ea typeface="MS PGothic" panose="020B0600070205080204" pitchFamily="50" charset="-128"/>
              </a:rPr>
              <a:t>, M3, M4: 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50" charset="-128"/>
              </a:rPr>
              <a:t>2 ppm</a:t>
            </a:r>
          </a:p>
        </p:txBody>
      </p:sp>
      <p:sp>
        <p:nvSpPr>
          <p:cNvPr id="7" name="矩形 6"/>
          <p:cNvSpPr/>
          <p:nvPr/>
        </p:nvSpPr>
        <p:spPr>
          <a:xfrm>
            <a:off x="238892" y="3429000"/>
            <a:ext cx="4261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dirty="0">
                <a:solidFill>
                  <a:schemeClr val="bg1"/>
                </a:solidFill>
              </a:rPr>
              <a:t>w</a:t>
            </a:r>
            <a:r>
              <a:rPr lang="fr-FR" altLang="zh-CN" sz="2000" dirty="0"/>
              <a:t>LMA Coating (Lyon, </a:t>
            </a:r>
            <a:r>
              <a:rPr lang="fr-FR" altLang="zh-CN" sz="2000" dirty="0" smtClean="0"/>
              <a:t>France)</a:t>
            </a:r>
          </a:p>
          <a:p>
            <a:pPr>
              <a:defRPr/>
            </a:pPr>
            <a:endParaRPr lang="fr-FR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zh-CN" sz="2000" dirty="0" smtClean="0"/>
              <a:t>Theoretical </a:t>
            </a:r>
            <a:r>
              <a:rPr lang="fr-FR" altLang="zh-CN" sz="2000" dirty="0"/>
              <a:t>finesse </a:t>
            </a:r>
            <a:r>
              <a:rPr lang="fr-FR" altLang="zh-CN" sz="2000" dirty="0">
                <a:solidFill>
                  <a:srgbClr val="FF0000"/>
                </a:solidFill>
              </a:rPr>
              <a:t>~ </a:t>
            </a:r>
            <a:r>
              <a:rPr lang="fr-FR" altLang="zh-CN" sz="2000" dirty="0" smtClean="0">
                <a:solidFill>
                  <a:srgbClr val="FF0000"/>
                </a:solidFill>
              </a:rPr>
              <a:t>28000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zh-CN" sz="2000" dirty="0" smtClean="0"/>
              <a:t>Theoretical </a:t>
            </a:r>
            <a:r>
              <a:rPr lang="fr-FR" altLang="zh-CN" sz="2000" dirty="0"/>
              <a:t>gain </a:t>
            </a:r>
            <a:r>
              <a:rPr lang="fr-FR" altLang="zh-CN" sz="2000" dirty="0">
                <a:solidFill>
                  <a:srgbClr val="FF0000"/>
                </a:solidFill>
              </a:rPr>
              <a:t>~ 15000</a:t>
            </a:r>
          </a:p>
          <a:p>
            <a:pPr algn="ctr"/>
            <a:r>
              <a:rPr lang="fr-FR" altLang="fr-FR" sz="2000" dirty="0">
                <a:solidFill>
                  <a:schemeClr val="bg1"/>
                </a:solidFill>
              </a:rPr>
              <a:t>ith design values</a:t>
            </a:r>
          </a:p>
        </p:txBody>
      </p:sp>
      <p:sp>
        <p:nvSpPr>
          <p:cNvPr id="8" name="矩形 7"/>
          <p:cNvSpPr/>
          <p:nvPr/>
        </p:nvSpPr>
        <p:spPr>
          <a:xfrm>
            <a:off x="3425736" y="925822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Cavity mirrors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34" y="1305081"/>
            <a:ext cx="5057652" cy="2627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32454" y="3911859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Finesse is measured by using four methods.</a:t>
            </a:r>
          </a:p>
          <a:p>
            <a:r>
              <a:rPr lang="en-US" altLang="zh-CN" dirty="0" smtClean="0"/>
              <a:t>                    Finesse</a:t>
            </a:r>
            <a:r>
              <a:rPr lang="fr-FR" altLang="zh-CN" dirty="0" smtClean="0">
                <a:solidFill>
                  <a:srgbClr val="FF0000"/>
                </a:solidFill>
              </a:rPr>
              <a:t> </a:t>
            </a:r>
            <a:r>
              <a:rPr lang="fr-FR" altLang="zh-CN" dirty="0">
                <a:solidFill>
                  <a:srgbClr val="FF0000"/>
                </a:solidFill>
              </a:rPr>
              <a:t>~ </a:t>
            </a:r>
            <a:r>
              <a:rPr lang="fr-FR" altLang="zh-CN" dirty="0" smtClean="0">
                <a:solidFill>
                  <a:srgbClr val="FF0000"/>
                </a:solidFill>
              </a:rPr>
              <a:t>26000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79512" y="5545715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Any dust</a:t>
            </a:r>
            <a:r>
              <a:rPr lang="en-US" altLang="zh-CN" dirty="0" smtClean="0"/>
              <a:t> on the mirrors has a strong</a:t>
            </a:r>
          </a:p>
          <a:p>
            <a:r>
              <a:rPr lang="en-US" altLang="zh-CN" dirty="0"/>
              <a:t>e</a:t>
            </a:r>
            <a:r>
              <a:rPr lang="en-US" altLang="zh-CN" dirty="0" smtClean="0"/>
              <a:t>ffect on finesse.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17172" r="4730" b="29412"/>
          <a:stretch/>
        </p:blipFill>
        <p:spPr>
          <a:xfrm>
            <a:off x="5340845" y="4672258"/>
            <a:ext cx="3289912" cy="174691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444208" y="6518983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S-Box @ LAL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620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4"/>
    </mc:Choice>
    <mc:Fallback xmlns="">
      <p:transition spd="slow" advTm="3105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42304</TotalTime>
  <Words>652</Words>
  <Application>Microsoft Office PowerPoint</Application>
  <PresentationFormat>全屏显示(4:3)</PresentationFormat>
  <Paragraphs>198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MS PGothic</vt:lpstr>
      <vt:lpstr>黑体</vt:lpstr>
      <vt:lpstr>华文楷体</vt:lpstr>
      <vt:lpstr>华文宋体</vt:lpstr>
      <vt:lpstr>楷体_GB2312</vt:lpstr>
      <vt:lpstr>宋体</vt:lpstr>
      <vt:lpstr>微软雅黑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开题报告</dc:title>
  <dc:creator>liuxing</dc:creator>
  <cp:lastModifiedBy>Thinkpad</cp:lastModifiedBy>
  <cp:revision>2409</cp:revision>
  <dcterms:created xsi:type="dcterms:W3CDTF">2006-10-07T01:16:49Z</dcterms:created>
  <dcterms:modified xsi:type="dcterms:W3CDTF">2017-03-30T00:14:53Z</dcterms:modified>
</cp:coreProperties>
</file>