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31" r:id="rId2"/>
    <p:sldId id="366" r:id="rId3"/>
    <p:sldId id="367" r:id="rId4"/>
    <p:sldId id="368" r:id="rId5"/>
    <p:sldId id="369" r:id="rId6"/>
    <p:sldId id="352" r:id="rId7"/>
    <p:sldId id="355" r:id="rId8"/>
    <p:sldId id="356" r:id="rId9"/>
    <p:sldId id="370" r:id="rId10"/>
    <p:sldId id="357" r:id="rId11"/>
    <p:sldId id="358" r:id="rId12"/>
    <p:sldId id="359" r:id="rId13"/>
    <p:sldId id="360" r:id="rId14"/>
    <p:sldId id="371" r:id="rId15"/>
    <p:sldId id="372" r:id="rId16"/>
    <p:sldId id="373" r:id="rId17"/>
    <p:sldId id="374" r:id="rId18"/>
    <p:sldId id="364" r:id="rId19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F18"/>
    <a:srgbClr val="4AE4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94652" autoAdjust="0"/>
  </p:normalViewPr>
  <p:slideViewPr>
    <p:cSldViewPr snapToGrid="0" snapToObjects="1">
      <p:cViewPr varScale="1">
        <p:scale>
          <a:sx n="145" d="100"/>
          <a:sy n="145" d="100"/>
        </p:scale>
        <p:origin x="176" y="44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51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54572-4122-2D4D-B07C-A1C9FB43D1D8}" type="datetimeFigureOut">
              <a:rPr lang="en-US" smtClean="0"/>
              <a:t>3/28/17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B7E75-98ED-0C43-8C28-620AA3985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537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A4053-7D4B-0945-A98B-1BF75CCA7C2E}" type="datetimeFigureOut">
              <a:rPr lang="en-US" smtClean="0"/>
              <a:t>3/28/17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396D8-4562-3542-983E-27CF5AC28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760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F09E-C90B-4244-8673-8A4F5F5093DD}" type="datetime1">
              <a:rPr lang="fr-FR" smtClean="0"/>
              <a:t>28/03/2017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5E96-CE1A-7447-94FE-2A90C1F4C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7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5EE2-64D2-134D-9E52-AB6D39A6C0BC}" type="datetime1">
              <a:rPr lang="fr-FR" smtClean="0"/>
              <a:t>28/03/2017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5E96-CE1A-7447-94FE-2A90C1F4C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3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7151-7402-E143-A612-2735001776A8}" type="datetime1">
              <a:rPr lang="fr-FR" smtClean="0"/>
              <a:t>28/03/2017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5E96-CE1A-7447-94FE-2A90C1F4C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66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93B7-A8E0-914D-B291-3D5ABC989153}" type="datetime1">
              <a:rPr lang="fr-FR" smtClean="0"/>
              <a:t>28/03/2017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5E96-CE1A-7447-94FE-2A90C1F4C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995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B67D-11C4-0E4C-A642-DDA734DC62E7}" type="datetime1">
              <a:rPr lang="fr-FR" smtClean="0"/>
              <a:t>28/03/2017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5E96-CE1A-7447-94FE-2A90C1F4C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7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45F5-AA2D-0447-A29A-AD74D1FA69BA}" type="datetime1">
              <a:rPr lang="fr-FR" smtClean="0"/>
              <a:t>28/03/2017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5E96-CE1A-7447-94FE-2A90C1F4C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30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5" cy="53313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ED04-5CD5-AC4E-BB95-5197A6DBFFDB}" type="datetime1">
              <a:rPr lang="fr-FR" smtClean="0"/>
              <a:t>28/03/2017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5E96-CE1A-7447-94FE-2A90C1F4C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8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188B-0AED-1C4D-B46A-96615FB4ABB6}" type="datetime1">
              <a:rPr lang="fr-FR" smtClean="0"/>
              <a:t>28/03/2017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5E96-CE1A-7447-94FE-2A90C1F4C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7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D8FB-2811-7745-B4DA-2D701617408A}" type="datetime1">
              <a:rPr lang="fr-FR" smtClean="0"/>
              <a:t>28/03/2017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5E96-CE1A-7447-94FE-2A90C1F4C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86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1"/>
            <a:ext cx="3008313" cy="968376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9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5CDF-2F5E-6045-A2A0-3DB6F52B45C4}" type="datetime1">
              <a:rPr lang="fr-FR" smtClean="0"/>
              <a:t>28/03/2017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5E96-CE1A-7447-94FE-2A90C1F4C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82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3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A3C2-ED3B-C14E-B0F5-DA882AC64828}" type="datetime1">
              <a:rPr lang="fr-FR" smtClean="0"/>
              <a:t>28/03/2017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5E96-CE1A-7447-94FE-2A90C1F4C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05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6322F-11D6-4643-AA39-5C5F6D4A7362}" type="datetime1">
              <a:rPr lang="fr-FR" smtClean="0"/>
              <a:t>28/03/2017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95E96-CE1A-7447-94FE-2A90C1F4C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17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380985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3809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380985" rtl="0" eaLnBrk="1" latinLnBrk="0" hangingPunct="1">
        <a:spcBef>
          <a:spcPct val="20000"/>
        </a:spcBef>
        <a:buFont typeface="Arial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3809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380985" rtl="0" eaLnBrk="1" latinLnBrk="0" hangingPunct="1">
        <a:spcBef>
          <a:spcPct val="20000"/>
        </a:spcBef>
        <a:buFont typeface="Arial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380985" rtl="0" eaLnBrk="1" latinLnBrk="0" hangingPunct="1">
        <a:spcBef>
          <a:spcPct val="20000"/>
        </a:spcBef>
        <a:buFont typeface="Arial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4.png"/><Relationship Id="rId1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0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3500" y="4874017"/>
            <a:ext cx="6312022" cy="507027"/>
          </a:xfrm>
        </p:spPr>
        <p:txBody>
          <a:bodyPr>
            <a:normAutofit/>
          </a:bodyPr>
          <a:lstStyle/>
          <a:p>
            <a:pPr algn="r"/>
            <a:r>
              <a:rPr lang="en-US" sz="1667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Patrick Robbe (LHCb Collaboration), LAL Orsay, 29 Mar 2017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66947" y="215238"/>
            <a:ext cx="500944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0" dirty="0"/>
              <a:t>10th FCPPL Workshop, </a:t>
            </a:r>
            <a:r>
              <a:rPr lang="fr-FR" sz="1500" dirty="0" err="1"/>
              <a:t>Tsinghua</a:t>
            </a:r>
            <a:r>
              <a:rPr lang="fr-FR" sz="1500" dirty="0"/>
              <a:t> </a:t>
            </a:r>
            <a:r>
              <a:rPr lang="fr-FR" sz="1500" dirty="0" err="1"/>
              <a:t>University</a:t>
            </a:r>
            <a:r>
              <a:rPr lang="fr-FR" sz="1500" dirty="0"/>
              <a:t>, 27-30 March 2017</a:t>
            </a:r>
          </a:p>
        </p:txBody>
      </p:sp>
      <p:pic>
        <p:nvPicPr>
          <p:cNvPr id="1026" name="Picture 2" descr="ile:Tsinghua University Logo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470" y="3123049"/>
            <a:ext cx="1197477" cy="119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go l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396" y="3199757"/>
            <a:ext cx="1824389" cy="85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C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04" y="24063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1391478" y="1409690"/>
            <a:ext cx="6254044" cy="147663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380985" rtl="0" eaLnBrk="1" latinLnBrk="0" hangingPunct="1">
              <a:spcBef>
                <a:spcPct val="0"/>
              </a:spcBef>
              <a:buNone/>
              <a:defRPr sz="36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800" dirty="0" err="1" smtClean="0"/>
              <a:t>LHCb</a:t>
            </a:r>
            <a:r>
              <a:rPr lang="fr-FR" sz="4800" dirty="0" smtClean="0"/>
              <a:t> </a:t>
            </a:r>
            <a:r>
              <a:rPr lang="fr-FR" sz="4800" dirty="0" err="1" smtClean="0"/>
              <a:t>Results</a:t>
            </a:r>
            <a:r>
              <a:rPr lang="fr-FR" sz="4800" dirty="0" smtClean="0"/>
              <a:t> on </a:t>
            </a:r>
            <a:r>
              <a:rPr lang="fr-FR" sz="4800" i="1" dirty="0" err="1" smtClean="0"/>
              <a:t>B</a:t>
            </a:r>
            <a:r>
              <a:rPr lang="fr-FR" sz="4800" i="1" baseline="-25000" dirty="0" err="1" smtClean="0"/>
              <a:t>c</a:t>
            </a:r>
            <a:endParaRPr lang="fr-FR" sz="4800" i="1" baseline="-25000" dirty="0"/>
          </a:p>
        </p:txBody>
      </p:sp>
    </p:spTree>
    <p:extLst>
      <p:ext uri="{BB962C8B-B14F-4D97-AF65-F5344CB8AC3E}">
        <p14:creationId xmlns:p14="http://schemas.microsoft.com/office/powerpoint/2010/main" val="382741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5E96-CE1A-7447-94FE-2A90C1F4C2C7}" type="slidenum">
              <a:rPr lang="en-US" smtClean="0"/>
              <a:t>10</a:t>
            </a:fld>
            <a:endParaRPr lang="en-US"/>
          </a:p>
        </p:txBody>
      </p:sp>
      <p:sp>
        <p:nvSpPr>
          <p:cNvPr id="35" name="Title 1"/>
          <p:cNvSpPr txBox="1">
            <a:spLocks noGrp="1"/>
          </p:cNvSpPr>
          <p:nvPr>
            <p:ph type="title"/>
          </p:nvPr>
        </p:nvSpPr>
        <p:spPr>
          <a:xfrm>
            <a:off x="1143000" y="85301"/>
            <a:ext cx="6858000" cy="952500"/>
          </a:xfrm>
          <a:prstGeom prst="rect">
            <a:avLst/>
          </a:prstGeom>
          <a:gradFill flip="none" rotWithShape="1">
            <a:gsLst>
              <a:gs pos="13000">
                <a:schemeClr val="tx2">
                  <a:lumMod val="40000"/>
                  <a:lumOff val="60000"/>
                </a:schemeClr>
              </a:gs>
              <a:gs pos="100000">
                <a:prstClr val="white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76200" tIns="38100" rIns="76200" bIns="3810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33" i="1" dirty="0">
                <a:cs typeface="Symbol" charset="2"/>
              </a:rPr>
              <a:t>B</a:t>
            </a:r>
            <a:r>
              <a:rPr lang="en-US" sz="3333" i="1" baseline="-25000" dirty="0">
                <a:cs typeface="Symbol" charset="2"/>
              </a:rPr>
              <a:t>c</a:t>
            </a:r>
            <a:r>
              <a:rPr lang="en-US" sz="3333" dirty="0">
                <a:cs typeface="Symbol" charset="2"/>
              </a:rPr>
              <a:t> Decays</a:t>
            </a:r>
            <a:endParaRPr lang="en-US" sz="3333" baseline="30000" dirty="0"/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246184" y="1161410"/>
            <a:ext cx="4097216" cy="3771636"/>
          </a:xfrm>
        </p:spPr>
        <p:txBody>
          <a:bodyPr>
            <a:normAutofit/>
          </a:bodyPr>
          <a:lstStyle/>
          <a:p>
            <a:r>
              <a:rPr lang="fr-FR" sz="2000" dirty="0" err="1"/>
              <a:t>Very</a:t>
            </a:r>
            <a:r>
              <a:rPr lang="fr-FR" sz="2000" dirty="0"/>
              <a:t> </a:t>
            </a:r>
            <a:r>
              <a:rPr lang="fr-FR" sz="2000" dirty="0" err="1"/>
              <a:t>little</a:t>
            </a:r>
            <a:r>
              <a:rPr lang="fr-FR" sz="2000" dirty="0"/>
              <a:t> </a:t>
            </a:r>
            <a:r>
              <a:rPr lang="fr-FR" sz="2000" dirty="0" err="1"/>
              <a:t>is</a:t>
            </a:r>
            <a:r>
              <a:rPr lang="fr-FR" sz="2000" dirty="0"/>
              <a:t> </a:t>
            </a:r>
            <a:r>
              <a:rPr lang="fr-FR" sz="2000" dirty="0" err="1"/>
              <a:t>known</a:t>
            </a:r>
            <a:r>
              <a:rPr lang="fr-FR" sz="2000" dirty="0"/>
              <a:t> about </a:t>
            </a:r>
            <a:r>
              <a:rPr lang="fr-FR" sz="2000" dirty="0" err="1"/>
              <a:t>them</a:t>
            </a:r>
            <a:r>
              <a:rPr lang="fr-FR" sz="2000" dirty="0"/>
              <a:t> </a:t>
            </a:r>
            <a:r>
              <a:rPr lang="fr-FR" sz="2000" dirty="0" smtClean="0"/>
              <a:t>but </a:t>
            </a:r>
            <a:r>
              <a:rPr lang="fr-FR" sz="2000" dirty="0" err="1" smtClean="0"/>
              <a:t>this</a:t>
            </a:r>
            <a:r>
              <a:rPr lang="fr-FR" sz="2000" dirty="0" smtClean="0"/>
              <a:t> </a:t>
            </a:r>
            <a:r>
              <a:rPr lang="fr-FR" sz="2000" dirty="0" err="1" smtClean="0"/>
              <a:t>improves</a:t>
            </a:r>
            <a:r>
              <a:rPr lang="fr-FR" sz="2000" dirty="0" smtClean="0"/>
              <a:t> </a:t>
            </a:r>
            <a:r>
              <a:rPr lang="fr-FR" sz="2000" dirty="0" err="1" smtClean="0"/>
              <a:t>very</a:t>
            </a:r>
            <a:r>
              <a:rPr lang="fr-FR" sz="2000" dirty="0" smtClean="0"/>
              <a:t> </a:t>
            </a:r>
            <a:r>
              <a:rPr lang="fr-FR" sz="2000" dirty="0" err="1" smtClean="0"/>
              <a:t>fast</a:t>
            </a:r>
            <a:endParaRPr lang="fr-FR" sz="2000" dirty="0"/>
          </a:p>
          <a:p>
            <a:r>
              <a:rPr lang="fr-FR" sz="2000" dirty="0"/>
              <a:t>PDG </a:t>
            </a:r>
            <a:r>
              <a:rPr lang="fr-FR" sz="2000" dirty="0" smtClean="0"/>
              <a:t>2016 </a:t>
            </a:r>
            <a:r>
              <a:rPr lang="fr-FR" sz="2000" dirty="0" smtClean="0"/>
              <a:t>section </a:t>
            </a:r>
            <a:r>
              <a:rPr lang="fr-FR" sz="2000" dirty="0"/>
              <a:t>for </a:t>
            </a:r>
            <a:r>
              <a:rPr lang="fr-FR" sz="2000" i="1" dirty="0" err="1"/>
              <a:t>B</a:t>
            </a:r>
            <a:r>
              <a:rPr lang="fr-FR" sz="2000" baseline="-25000" dirty="0" err="1"/>
              <a:t>c</a:t>
            </a:r>
            <a:r>
              <a:rPr lang="fr-FR" sz="2000" baseline="30000" dirty="0" smtClean="0"/>
              <a:t>+</a:t>
            </a:r>
            <a:r>
              <a:rPr lang="fr-FR" sz="2000" dirty="0" smtClean="0"/>
              <a:t>:</a:t>
            </a:r>
            <a:endParaRPr lang="fr-FR" sz="2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313546"/>
            <a:ext cx="3783904" cy="4135549"/>
          </a:xfrm>
          <a:prstGeom prst="rect">
            <a:avLst/>
          </a:prstGeom>
        </p:spPr>
      </p:pic>
      <p:cxnSp>
        <p:nvCxnSpPr>
          <p:cNvPr id="5" name="Connecteur droit avec flèche 4"/>
          <p:cNvCxnSpPr/>
          <p:nvPr/>
        </p:nvCxnSpPr>
        <p:spPr>
          <a:xfrm>
            <a:off x="4026876" y="2901462"/>
            <a:ext cx="62425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4029807" y="3062654"/>
            <a:ext cx="62425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4018084" y="4123587"/>
            <a:ext cx="62425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4064977" y="5243140"/>
            <a:ext cx="62425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4026880" y="3692761"/>
            <a:ext cx="62425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852854" y="3508095"/>
            <a:ext cx="2733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LAL/</a:t>
            </a:r>
            <a:r>
              <a:rPr lang="fr-FR" dirty="0" err="1" smtClean="0">
                <a:solidFill>
                  <a:srgbClr val="0070C0"/>
                </a:solidFill>
              </a:rPr>
              <a:t>Tsinghua</a:t>
            </a:r>
            <a:r>
              <a:rPr lang="fr-FR" dirty="0" smtClean="0">
                <a:solidFill>
                  <a:srgbClr val="0070C0"/>
                </a:solidFill>
              </a:rPr>
              <a:t> contributions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7" name="Accolade ouvrante 6"/>
          <p:cNvSpPr/>
          <p:nvPr/>
        </p:nvSpPr>
        <p:spPr>
          <a:xfrm>
            <a:off x="3586166" y="2901462"/>
            <a:ext cx="212111" cy="239549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899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5E96-CE1A-7447-94FE-2A90C1F4C2C7}" type="slidenum">
              <a:rPr lang="en-US" smtClean="0"/>
              <a:t>11</a:t>
            </a:fld>
            <a:endParaRPr lang="en-US"/>
          </a:p>
        </p:txBody>
      </p:sp>
      <p:sp>
        <p:nvSpPr>
          <p:cNvPr id="12" name="Title 1"/>
          <p:cNvSpPr txBox="1">
            <a:spLocks noGrp="1"/>
          </p:cNvSpPr>
          <p:nvPr>
            <p:ph type="title"/>
          </p:nvPr>
        </p:nvSpPr>
        <p:spPr>
          <a:xfrm>
            <a:off x="1143000" y="85301"/>
            <a:ext cx="6858000" cy="952500"/>
          </a:xfrm>
          <a:prstGeom prst="rect">
            <a:avLst/>
          </a:prstGeom>
          <a:gradFill flip="none" rotWithShape="1">
            <a:gsLst>
              <a:gs pos="13000">
                <a:schemeClr val="tx2">
                  <a:lumMod val="40000"/>
                  <a:lumOff val="60000"/>
                </a:schemeClr>
              </a:gs>
              <a:gs pos="100000">
                <a:prstClr val="white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76200" tIns="38100" rIns="76200" bIns="3810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33" i="1" dirty="0">
                <a:cs typeface="Symbol" charset="2"/>
              </a:rPr>
              <a:t>B</a:t>
            </a:r>
            <a:r>
              <a:rPr lang="en-US" sz="3333" i="1" baseline="-25000" dirty="0">
                <a:cs typeface="Symbol" charset="2"/>
              </a:rPr>
              <a:t>c</a:t>
            </a:r>
            <a:r>
              <a:rPr lang="en-US" sz="3333" dirty="0">
                <a:cs typeface="Symbol" charset="2"/>
              </a:rPr>
              <a:t> Decays</a:t>
            </a:r>
            <a:endParaRPr lang="en-US" sz="3333" baseline="30000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84637" y="1333500"/>
            <a:ext cx="5552723" cy="4267730"/>
          </a:xfrm>
        </p:spPr>
        <p:txBody>
          <a:bodyPr>
            <a:normAutofit fontScale="92500" lnSpcReduction="10000"/>
          </a:bodyPr>
          <a:lstStyle/>
          <a:p>
            <a:r>
              <a:rPr lang="fr-FR" sz="2000" dirty="0" err="1"/>
              <a:t>They</a:t>
            </a:r>
            <a:r>
              <a:rPr lang="fr-FR" sz="2000" dirty="0"/>
              <a:t> </a:t>
            </a:r>
            <a:r>
              <a:rPr lang="fr-FR" sz="2000" dirty="0" err="1"/>
              <a:t>decay</a:t>
            </a:r>
            <a:r>
              <a:rPr lang="fr-FR" sz="2000" dirty="0"/>
              <a:t> </a:t>
            </a:r>
            <a:r>
              <a:rPr lang="fr-FR" sz="2000" dirty="0" err="1"/>
              <a:t>through</a:t>
            </a:r>
            <a:r>
              <a:rPr lang="fr-FR" sz="2000" dirty="0"/>
              <a:t> </a:t>
            </a:r>
            <a:r>
              <a:rPr lang="fr-FR" sz="2000" dirty="0" err="1"/>
              <a:t>weak</a:t>
            </a:r>
            <a:r>
              <a:rPr lang="fr-FR" sz="2000" dirty="0"/>
              <a:t> interaction.</a:t>
            </a:r>
          </a:p>
          <a:p>
            <a:r>
              <a:rPr lang="fr-FR" sz="2000" dirty="0" err="1"/>
              <a:t>Different</a:t>
            </a:r>
            <a:r>
              <a:rPr lang="fr-FR" sz="2000" dirty="0"/>
              <a:t> </a:t>
            </a:r>
            <a:r>
              <a:rPr lang="fr-FR" sz="2000" dirty="0" err="1"/>
              <a:t>processes</a:t>
            </a:r>
            <a:r>
              <a:rPr lang="fr-FR" sz="2000" dirty="0"/>
              <a:t>:</a:t>
            </a:r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/>
          </a:p>
          <a:p>
            <a:r>
              <a:rPr lang="fr-FR" sz="2000" dirty="0"/>
              <a:t>Proportion of the </a:t>
            </a:r>
            <a:r>
              <a:rPr lang="fr-FR" sz="2000" dirty="0" err="1"/>
              <a:t>different</a:t>
            </a:r>
            <a:r>
              <a:rPr lang="fr-FR" sz="2000" dirty="0"/>
              <a:t> modes </a:t>
            </a:r>
            <a:r>
              <a:rPr lang="fr-FR" sz="2000" dirty="0" err="1"/>
              <a:t>is</a:t>
            </a:r>
            <a:r>
              <a:rPr lang="fr-FR" sz="2000" dirty="0"/>
              <a:t> </a:t>
            </a:r>
            <a:r>
              <a:rPr lang="fr-FR" sz="2000" dirty="0" err="1"/>
              <a:t>linked</a:t>
            </a:r>
            <a:r>
              <a:rPr lang="fr-FR" sz="2000" dirty="0"/>
              <a:t> to the </a:t>
            </a:r>
            <a:r>
              <a:rPr lang="fr-FR" sz="2000" i="1" dirty="0" err="1"/>
              <a:t>B</a:t>
            </a:r>
            <a:r>
              <a:rPr lang="fr-FR" sz="2000" baseline="-25000" dirty="0" err="1"/>
              <a:t>c</a:t>
            </a:r>
            <a:r>
              <a:rPr lang="fr-FR" sz="2000" dirty="0"/>
              <a:t> </a:t>
            </a:r>
            <a:r>
              <a:rPr lang="fr-FR" sz="2000" dirty="0" err="1" smtClean="0"/>
              <a:t>lifetime</a:t>
            </a:r>
            <a:r>
              <a:rPr lang="fr-FR" sz="2000" dirty="0" smtClean="0"/>
              <a:t> (~0.5 </a:t>
            </a:r>
            <a:r>
              <a:rPr lang="fr-FR" sz="2000" dirty="0" err="1" smtClean="0"/>
              <a:t>ps</a:t>
            </a:r>
            <a:r>
              <a:rPr lang="fr-FR" sz="2000" dirty="0" smtClean="0"/>
              <a:t>), </a:t>
            </a:r>
            <a:r>
              <a:rPr lang="fr-FR" sz="2000" dirty="0" err="1" smtClean="0"/>
              <a:t>shorter</a:t>
            </a:r>
            <a:r>
              <a:rPr lang="fr-FR" sz="2000" dirty="0" smtClean="0"/>
              <a:t> </a:t>
            </a:r>
            <a:r>
              <a:rPr lang="fr-FR" sz="2000" dirty="0" err="1" smtClean="0"/>
              <a:t>than</a:t>
            </a:r>
            <a:r>
              <a:rPr lang="fr-FR" sz="2000" dirty="0" smtClean="0"/>
              <a:t> the </a:t>
            </a:r>
            <a:r>
              <a:rPr lang="fr-FR" sz="2000" dirty="0" err="1" smtClean="0"/>
              <a:t>other</a:t>
            </a:r>
            <a:r>
              <a:rPr lang="fr-FR" sz="2000" dirty="0" smtClean="0"/>
              <a:t> </a:t>
            </a:r>
            <a:r>
              <a:rPr lang="fr-FR" sz="2000" i="1" dirty="0" smtClean="0"/>
              <a:t>B</a:t>
            </a:r>
            <a:r>
              <a:rPr lang="fr-FR" sz="2000" dirty="0" smtClean="0"/>
              <a:t> hadron </a:t>
            </a:r>
            <a:r>
              <a:rPr lang="fr-FR" sz="2000" dirty="0" err="1" smtClean="0"/>
              <a:t>lifetimes</a:t>
            </a:r>
            <a:r>
              <a:rPr lang="fr-FR" sz="2000" dirty="0" smtClean="0"/>
              <a:t>. </a:t>
            </a:r>
            <a:r>
              <a:rPr lang="fr-FR" sz="2000" dirty="0" err="1" smtClean="0"/>
              <a:t>Known</a:t>
            </a:r>
            <a:r>
              <a:rPr lang="fr-FR" sz="2000" dirty="0"/>
              <a:t> </a:t>
            </a:r>
            <a:r>
              <a:rPr lang="fr-FR" sz="2000" dirty="0" err="1" smtClean="0"/>
              <a:t>precisely</a:t>
            </a:r>
            <a:r>
              <a:rPr lang="fr-FR" sz="2000" dirty="0" smtClean="0"/>
              <a:t> </a:t>
            </a:r>
            <a:r>
              <a:rPr lang="fr-FR" sz="2000" dirty="0" err="1" smtClean="0"/>
              <a:t>from</a:t>
            </a:r>
            <a:r>
              <a:rPr lang="fr-FR" sz="2000" dirty="0" smtClean="0"/>
              <a:t> </a:t>
            </a:r>
            <a:r>
              <a:rPr lang="fr-FR" sz="2000" dirty="0" err="1" smtClean="0"/>
              <a:t>LHCb</a:t>
            </a:r>
            <a:r>
              <a:rPr lang="fr-FR" sz="2000" dirty="0" smtClean="0"/>
              <a:t> </a:t>
            </a:r>
            <a:r>
              <a:rPr lang="fr-FR" sz="2000" dirty="0" err="1" smtClean="0"/>
              <a:t>measurements</a:t>
            </a:r>
            <a:r>
              <a:rPr lang="fr-FR" sz="2000" dirty="0" smtClean="0"/>
              <a:t>.</a:t>
            </a:r>
            <a:endParaRPr lang="fr-FR" sz="2000" dirty="0"/>
          </a:p>
        </p:txBody>
      </p:sp>
      <p:sp>
        <p:nvSpPr>
          <p:cNvPr id="15" name="Slide Number Placeholder 3"/>
          <p:cNvSpPr txBox="1">
            <a:spLocks/>
          </p:cNvSpPr>
          <p:nvPr/>
        </p:nvSpPr>
        <p:spPr>
          <a:xfrm>
            <a:off x="6223000" y="5296959"/>
            <a:ext cx="1778000" cy="304271"/>
          </a:xfrm>
          <a:prstGeom prst="rect">
            <a:avLst/>
          </a:prstGeom>
        </p:spPr>
        <p:txBody>
          <a:bodyPr vert="horz" lIns="76200" tIns="38100" rIns="76200" bIns="3810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963249-6DEA-C342-93FE-A6F1573B3F1F}" type="slidenum">
              <a:rPr lang="fr-FR" sz="1000"/>
              <a:pPr/>
              <a:t>11</a:t>
            </a:fld>
            <a:endParaRPr lang="fr-FR" sz="100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55" y="2113816"/>
            <a:ext cx="5361605" cy="194119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8478" y="3265935"/>
            <a:ext cx="3160323" cy="203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227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First observation of a </a:t>
            </a:r>
            <a:r>
              <a:rPr lang="fr-FR" sz="2000" dirty="0" err="1"/>
              <a:t>decay</a:t>
            </a:r>
            <a:r>
              <a:rPr lang="fr-FR" sz="2000" dirty="0"/>
              <a:t> </a:t>
            </a:r>
            <a:r>
              <a:rPr lang="fr-FR" sz="2000" dirty="0" err="1"/>
              <a:t>with</a:t>
            </a:r>
            <a:r>
              <a:rPr lang="fr-FR" sz="2000" dirty="0"/>
              <a:t> a </a:t>
            </a:r>
            <a:r>
              <a:rPr lang="fr-FR" sz="2000" i="1" dirty="0"/>
              <a:t>b</a:t>
            </a:r>
            <a:r>
              <a:rPr lang="fr-FR" sz="2000" dirty="0"/>
              <a:t> </a:t>
            </a:r>
            <a:r>
              <a:rPr lang="fr-FR" sz="2000" dirty="0" err="1" smtClean="0"/>
              <a:t>spectator</a:t>
            </a:r>
            <a:r>
              <a:rPr lang="fr-FR" sz="2000" dirty="0" smtClean="0"/>
              <a:t> </a:t>
            </a:r>
            <a:r>
              <a:rPr lang="fr-FR" sz="2000" dirty="0"/>
              <a:t>quark.</a:t>
            </a:r>
          </a:p>
          <a:p>
            <a:r>
              <a:rPr lang="fr-FR" sz="2000" dirty="0"/>
              <a:t>Important to know dilution due </a:t>
            </a:r>
            <a:r>
              <a:rPr lang="fr-FR" sz="2000" dirty="0" smtClean="0"/>
              <a:t>to </a:t>
            </a:r>
            <a:r>
              <a:rPr lang="fr-FR" sz="2000" i="1" dirty="0" smtClean="0"/>
              <a:t>B</a:t>
            </a:r>
            <a:r>
              <a:rPr lang="fr-FR" sz="2000" baseline="-25000" dirty="0" smtClean="0"/>
              <a:t>s</a:t>
            </a:r>
            <a:r>
              <a:rPr lang="fr-FR" sz="2000" baseline="30000" dirty="0" smtClean="0"/>
              <a:t>0</a:t>
            </a:r>
            <a:r>
              <a:rPr lang="fr-FR" sz="2000" dirty="0" smtClean="0"/>
              <a:t> </a:t>
            </a:r>
            <a:r>
              <a:rPr lang="fr-FR" sz="2000" dirty="0" err="1"/>
              <a:t>from</a:t>
            </a:r>
            <a:r>
              <a:rPr lang="fr-FR" sz="2000" dirty="0"/>
              <a:t> </a:t>
            </a:r>
            <a:r>
              <a:rPr lang="fr-FR" sz="2000" i="1" dirty="0"/>
              <a:t>B</a:t>
            </a:r>
            <a:r>
              <a:rPr lang="fr-FR" sz="2000" baseline="-25000" dirty="0"/>
              <a:t>c</a:t>
            </a:r>
            <a:r>
              <a:rPr lang="fr-FR" sz="2000" baseline="30000" dirty="0"/>
              <a:t>+</a:t>
            </a:r>
            <a:r>
              <a:rPr lang="fr-FR" sz="2000" dirty="0"/>
              <a:t> </a:t>
            </a:r>
            <a:r>
              <a:rPr lang="fr-FR" sz="2000" dirty="0" err="1"/>
              <a:t>decays</a:t>
            </a:r>
            <a:r>
              <a:rPr lang="fr-FR" sz="2000" dirty="0"/>
              <a:t> in </a:t>
            </a:r>
            <a:r>
              <a:rPr lang="fr-FR" sz="2000" i="1" dirty="0"/>
              <a:t>B</a:t>
            </a:r>
            <a:r>
              <a:rPr lang="fr-FR" sz="2000" baseline="-25000" dirty="0"/>
              <a:t>s</a:t>
            </a:r>
            <a:r>
              <a:rPr lang="fr-FR" sz="2000" baseline="30000" dirty="0"/>
              <a:t>0</a:t>
            </a:r>
            <a:r>
              <a:rPr lang="fr-FR" sz="2000" dirty="0"/>
              <a:t> CP violation                         </a:t>
            </a:r>
            <a:r>
              <a:rPr lang="fr-FR" sz="2000" dirty="0" err="1"/>
              <a:t>measurements</a:t>
            </a:r>
            <a:endParaRPr lang="fr-FR" sz="2000" dirty="0"/>
          </a:p>
          <a:p>
            <a:r>
              <a:rPr lang="fr-FR" sz="2000" i="1" dirty="0"/>
              <a:t>B</a:t>
            </a:r>
            <a:r>
              <a:rPr lang="fr-FR" sz="2000" baseline="-25000" dirty="0"/>
              <a:t>s</a:t>
            </a:r>
            <a:r>
              <a:rPr lang="fr-FR" sz="2000" baseline="30000" dirty="0"/>
              <a:t>0</a:t>
            </a:r>
            <a:r>
              <a:rPr lang="fr-FR" sz="2000" dirty="0"/>
              <a:t> </a:t>
            </a:r>
            <a:r>
              <a:rPr lang="fr-FR" sz="2000" dirty="0" err="1"/>
              <a:t>reconstructed</a:t>
            </a:r>
            <a:r>
              <a:rPr lang="fr-FR" sz="2000" dirty="0"/>
              <a:t> in the </a:t>
            </a:r>
            <a:r>
              <a:rPr lang="fr-FR" sz="2000" i="1" dirty="0"/>
              <a:t>J</a:t>
            </a:r>
            <a:r>
              <a:rPr lang="fr-FR" sz="2000" dirty="0"/>
              <a:t>/</a:t>
            </a:r>
            <a:r>
              <a:rPr lang="fr-FR" sz="2000" dirty="0">
                <a:latin typeface="Symbol" charset="2"/>
                <a:cs typeface="Symbol" charset="2"/>
              </a:rPr>
              <a:t>y f</a:t>
            </a:r>
            <a:r>
              <a:rPr lang="fr-FR" sz="2000" dirty="0"/>
              <a:t> and </a:t>
            </a:r>
            <a:r>
              <a:rPr lang="fr-FR" sz="2000" i="1" dirty="0" err="1"/>
              <a:t>D</a:t>
            </a:r>
            <a:r>
              <a:rPr lang="fr-FR" sz="2000" baseline="-25000" dirty="0" err="1"/>
              <a:t>s</a:t>
            </a:r>
            <a:r>
              <a:rPr lang="fr-FR" sz="2000" dirty="0">
                <a:latin typeface="Symbol" charset="2"/>
                <a:cs typeface="Symbol" charset="2"/>
              </a:rPr>
              <a:t> p</a:t>
            </a:r>
            <a:r>
              <a:rPr lang="fr-FR" sz="2000" dirty="0"/>
              <a:t> modes.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5E96-CE1A-7447-94FE-2A90C1F4C2C7}" type="slidenum">
              <a:rPr lang="en-US" smtClean="0"/>
              <a:t>12</a:t>
            </a:fld>
            <a:endParaRPr lang="en-US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1143000" y="85301"/>
            <a:ext cx="6858000" cy="952500"/>
          </a:xfrm>
          <a:prstGeom prst="rect">
            <a:avLst/>
          </a:prstGeom>
          <a:gradFill flip="none" rotWithShape="1">
            <a:gsLst>
              <a:gs pos="13000">
                <a:schemeClr val="tx2">
                  <a:lumMod val="40000"/>
                  <a:lumOff val="60000"/>
                </a:schemeClr>
              </a:gs>
              <a:gs pos="100000">
                <a:prstClr val="white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76200" tIns="38100" rIns="76200" bIns="3810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33" i="1" dirty="0">
                <a:cs typeface="Symbol" charset="2"/>
              </a:rPr>
              <a:t>B</a:t>
            </a:r>
            <a:r>
              <a:rPr lang="en-US" sz="3333" i="1" baseline="-25000" dirty="0">
                <a:cs typeface="Symbol" charset="2"/>
              </a:rPr>
              <a:t>c</a:t>
            </a:r>
            <a:r>
              <a:rPr lang="en-US" sz="3333" i="1" baseline="30000" dirty="0">
                <a:cs typeface="Symbol" charset="2"/>
              </a:rPr>
              <a:t>+</a:t>
            </a:r>
            <a:r>
              <a:rPr lang="en-US" sz="3333" i="1" dirty="0">
                <a:cs typeface="Symbol" charset="2"/>
              </a:rPr>
              <a:t> </a:t>
            </a:r>
            <a:r>
              <a:rPr lang="en-US" sz="3333" dirty="0">
                <a:cs typeface="Symbol" charset="2"/>
              </a:rPr>
              <a:t>➝</a:t>
            </a:r>
            <a:r>
              <a:rPr lang="en-US" sz="3333" i="1" dirty="0">
                <a:cs typeface="Symbol" charset="2"/>
              </a:rPr>
              <a:t>B</a:t>
            </a:r>
            <a:r>
              <a:rPr lang="en-US" sz="3333" i="1" baseline="-25000" dirty="0">
                <a:cs typeface="Symbol" charset="2"/>
              </a:rPr>
              <a:t>s</a:t>
            </a:r>
            <a:r>
              <a:rPr lang="en-US" sz="3333" i="1" baseline="30000" dirty="0">
                <a:cs typeface="Symbol" charset="2"/>
              </a:rPr>
              <a:t>0</a:t>
            </a:r>
            <a:r>
              <a:rPr lang="en-US" sz="3333" i="1" dirty="0">
                <a:latin typeface="Symbol" charset="2"/>
                <a:cs typeface="Symbol" charset="2"/>
              </a:rPr>
              <a:t>p</a:t>
            </a:r>
            <a:r>
              <a:rPr lang="en-US" sz="3333" i="1" baseline="30000" dirty="0">
                <a:latin typeface="Symbol" charset="2"/>
                <a:cs typeface="Symbol" charset="2"/>
              </a:rPr>
              <a:t>+</a:t>
            </a:r>
            <a:endParaRPr lang="en-US" sz="3333" baseline="30000" dirty="0">
              <a:latin typeface="Symbol" charset="2"/>
              <a:cs typeface="Symbol" charset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8187" y="2002385"/>
            <a:ext cx="1865625" cy="15528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5004661"/>
            <a:ext cx="7620000" cy="7103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696" y="3369222"/>
            <a:ext cx="5586614" cy="175534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55536" y="1037801"/>
            <a:ext cx="297568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solidFill>
                  <a:schemeClr val="accent5">
                    <a:lumMod val="50000"/>
                  </a:schemeClr>
                </a:solidFill>
              </a:rPr>
              <a:t>[Phys</a:t>
            </a:r>
            <a:r>
              <a:rPr lang="en-US" sz="1500" dirty="0">
                <a:solidFill>
                  <a:schemeClr val="accent5">
                    <a:lumMod val="50000"/>
                  </a:schemeClr>
                </a:solidFill>
              </a:rPr>
              <a:t>. Rev. Lett. </a:t>
            </a:r>
            <a:r>
              <a:rPr lang="en-US" sz="1500" b="1" dirty="0">
                <a:solidFill>
                  <a:schemeClr val="accent5">
                    <a:lumMod val="50000"/>
                  </a:schemeClr>
                </a:solidFill>
              </a:rPr>
              <a:t>111</a:t>
            </a:r>
            <a:r>
              <a:rPr lang="en-US" sz="1500" dirty="0">
                <a:solidFill>
                  <a:schemeClr val="accent5">
                    <a:lumMod val="50000"/>
                  </a:schemeClr>
                </a:solidFill>
              </a:rPr>
              <a:t> (2013) </a:t>
            </a:r>
            <a:r>
              <a:rPr lang="en-US" sz="1500" dirty="0" smtClean="0">
                <a:solidFill>
                  <a:schemeClr val="accent5">
                    <a:lumMod val="50000"/>
                  </a:schemeClr>
                </a:solidFill>
              </a:rPr>
              <a:t>181801</a:t>
            </a:r>
            <a:r>
              <a:rPr lang="fr-FR" sz="1500" dirty="0">
                <a:solidFill>
                  <a:schemeClr val="accent5">
                    <a:lumMod val="50000"/>
                  </a:schemeClr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342031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9878"/>
            <a:ext cx="8229600" cy="3771636"/>
          </a:xfrm>
        </p:spPr>
        <p:txBody>
          <a:bodyPr>
            <a:normAutofit/>
          </a:bodyPr>
          <a:lstStyle/>
          <a:p>
            <a:r>
              <a:rPr lang="en-US" sz="2000" i="1" dirty="0">
                <a:cs typeface="Symbol" charset="2"/>
              </a:rPr>
              <a:t>B</a:t>
            </a:r>
            <a:r>
              <a:rPr lang="en-US" sz="2000" i="1" baseline="-25000" dirty="0">
                <a:cs typeface="Symbol" charset="2"/>
              </a:rPr>
              <a:t>c</a:t>
            </a:r>
            <a:r>
              <a:rPr lang="en-US" sz="2000" i="1" baseline="30000" dirty="0">
                <a:cs typeface="Symbol" charset="2"/>
              </a:rPr>
              <a:t>+</a:t>
            </a:r>
            <a:r>
              <a:rPr lang="en-US" sz="2000" i="1" dirty="0">
                <a:cs typeface="Symbol" charset="2"/>
              </a:rPr>
              <a:t> </a:t>
            </a:r>
            <a:r>
              <a:rPr lang="en-US" sz="2000" dirty="0">
                <a:cs typeface="Symbol" charset="2"/>
              </a:rPr>
              <a:t>➝</a:t>
            </a:r>
            <a:r>
              <a:rPr lang="en-US" sz="2000" i="1" dirty="0">
                <a:cs typeface="Symbol" charset="2"/>
              </a:rPr>
              <a:t>J/</a:t>
            </a:r>
            <a:r>
              <a:rPr lang="en-US" sz="2000" i="1" dirty="0">
                <a:latin typeface="Symbol" charset="2"/>
                <a:cs typeface="Symbol" charset="2"/>
              </a:rPr>
              <a:t>y</a:t>
            </a:r>
            <a:r>
              <a:rPr lang="en-US" sz="2000" i="1" dirty="0">
                <a:cs typeface="Symbol" charset="2"/>
              </a:rPr>
              <a:t> </a:t>
            </a:r>
            <a:r>
              <a:rPr lang="en-US" sz="2000" dirty="0">
                <a:latin typeface="Symbol" charset="2"/>
                <a:cs typeface="Symbol" charset="2"/>
              </a:rPr>
              <a:t>p</a:t>
            </a:r>
            <a:r>
              <a:rPr lang="en-US" sz="2000" i="1" baseline="30000" dirty="0">
                <a:latin typeface="Symbol" charset="2"/>
                <a:cs typeface="Symbol" charset="2"/>
              </a:rPr>
              <a:t>+ </a:t>
            </a:r>
            <a:r>
              <a:rPr lang="en-US" sz="2000" dirty="0">
                <a:latin typeface="+mj-lt"/>
                <a:cs typeface="Symbol" charset="2"/>
              </a:rPr>
              <a:t>is the reference decay mode</a:t>
            </a:r>
          </a:p>
          <a:p>
            <a:r>
              <a:rPr lang="fr-FR" sz="2000" dirty="0" err="1">
                <a:latin typeface="+mj-lt"/>
              </a:rPr>
              <a:t>Similar</a:t>
            </a:r>
            <a:r>
              <a:rPr lang="fr-FR" sz="2000" dirty="0">
                <a:latin typeface="+mj-lt"/>
              </a:rPr>
              <a:t> modes </a:t>
            </a:r>
            <a:r>
              <a:rPr lang="fr-FR" sz="2000" dirty="0" err="1">
                <a:latin typeface="+mj-lt"/>
              </a:rPr>
              <a:t>discovered</a:t>
            </a:r>
            <a:r>
              <a:rPr lang="fr-FR" sz="2000" dirty="0">
                <a:latin typeface="+mj-lt"/>
              </a:rPr>
              <a:t>:</a:t>
            </a:r>
          </a:p>
          <a:p>
            <a:pPr lvl="1"/>
            <a:r>
              <a:rPr lang="fr-FR" sz="1667" i="1" dirty="0"/>
              <a:t>B</a:t>
            </a:r>
            <a:r>
              <a:rPr lang="fr-FR" sz="1667" baseline="-25000" dirty="0"/>
              <a:t>c</a:t>
            </a:r>
            <a:r>
              <a:rPr lang="fr-FR" sz="1667" baseline="30000" dirty="0"/>
              <a:t>+</a:t>
            </a:r>
            <a:r>
              <a:rPr lang="fr-FR" sz="1667" dirty="0"/>
              <a:t> ➝ </a:t>
            </a:r>
            <a:r>
              <a:rPr lang="fr-FR" sz="1667" dirty="0">
                <a:latin typeface="Symbol" charset="2"/>
                <a:cs typeface="Symbol" charset="2"/>
              </a:rPr>
              <a:t>y</a:t>
            </a:r>
            <a:r>
              <a:rPr lang="fr-FR" sz="1667" dirty="0"/>
              <a:t>(2S) </a:t>
            </a:r>
            <a:r>
              <a:rPr lang="fr-FR" sz="1667" dirty="0">
                <a:latin typeface="Symbol" charset="2"/>
                <a:cs typeface="Symbol" charset="2"/>
              </a:rPr>
              <a:t>p</a:t>
            </a:r>
            <a:r>
              <a:rPr lang="fr-FR" sz="1667" baseline="30000" dirty="0"/>
              <a:t>+ </a:t>
            </a:r>
            <a:r>
              <a:rPr lang="fr-FR" sz="1100" dirty="0">
                <a:solidFill>
                  <a:srgbClr val="002060"/>
                </a:solidFill>
              </a:rPr>
              <a:t>[Phys. Rev. D 87 (2013) 071103</a:t>
            </a:r>
            <a:r>
              <a:rPr lang="fr-FR" sz="1100" dirty="0" smtClean="0">
                <a:solidFill>
                  <a:srgbClr val="002060"/>
                </a:solidFill>
              </a:rPr>
              <a:t>], </a:t>
            </a:r>
            <a:r>
              <a:rPr lang="fr-FR" sz="1100" dirty="0" err="1" smtClean="0"/>
              <a:t>updated</a:t>
            </a:r>
            <a:r>
              <a:rPr lang="fr-FR" sz="1100" dirty="0" smtClean="0"/>
              <a:t> in </a:t>
            </a:r>
            <a:r>
              <a:rPr lang="fr-FR" sz="1200" dirty="0" smtClean="0">
                <a:solidFill>
                  <a:srgbClr val="002060"/>
                </a:solidFill>
              </a:rPr>
              <a:t>[Phys</a:t>
            </a:r>
            <a:r>
              <a:rPr lang="fr-FR" sz="1200" dirty="0">
                <a:solidFill>
                  <a:srgbClr val="002060"/>
                </a:solidFill>
              </a:rPr>
              <a:t>. </a:t>
            </a:r>
            <a:r>
              <a:rPr lang="fr-FR" sz="1200" dirty="0" err="1">
                <a:solidFill>
                  <a:srgbClr val="002060"/>
                </a:solidFill>
              </a:rPr>
              <a:t>Rev</a:t>
            </a:r>
            <a:r>
              <a:rPr lang="fr-FR" sz="1200" dirty="0">
                <a:solidFill>
                  <a:srgbClr val="002060"/>
                </a:solidFill>
              </a:rPr>
              <a:t>. D 87 (2013) 071103</a:t>
            </a:r>
            <a:r>
              <a:rPr lang="fr-FR" sz="1200" dirty="0" smtClean="0">
                <a:solidFill>
                  <a:srgbClr val="002060"/>
                </a:solidFill>
              </a:rPr>
              <a:t>]</a:t>
            </a:r>
            <a:endParaRPr lang="fr-FR" sz="1667" dirty="0">
              <a:solidFill>
                <a:srgbClr val="002060"/>
              </a:solidFill>
            </a:endParaRPr>
          </a:p>
          <a:p>
            <a:pPr lvl="1"/>
            <a:r>
              <a:rPr lang="fr-FR" sz="1667" dirty="0" err="1" smtClean="0">
                <a:latin typeface="+mj-lt"/>
              </a:rPr>
              <a:t>Cabibbo</a:t>
            </a:r>
            <a:r>
              <a:rPr lang="fr-FR" sz="1667" dirty="0" smtClean="0">
                <a:latin typeface="+mj-lt"/>
              </a:rPr>
              <a:t> </a:t>
            </a:r>
            <a:r>
              <a:rPr lang="fr-FR" sz="1667" dirty="0" err="1" smtClean="0">
                <a:latin typeface="+mj-lt"/>
              </a:rPr>
              <a:t>suppressed</a:t>
            </a:r>
            <a:r>
              <a:rPr lang="fr-FR" sz="1667" dirty="0" smtClean="0">
                <a:latin typeface="+mj-lt"/>
              </a:rPr>
              <a:t> </a:t>
            </a:r>
            <a:r>
              <a:rPr lang="fr-FR" sz="1667" dirty="0" err="1" smtClean="0">
                <a:latin typeface="+mj-lt"/>
              </a:rPr>
              <a:t>counterpart</a:t>
            </a:r>
            <a:r>
              <a:rPr lang="fr-FR" sz="1667" dirty="0" smtClean="0">
                <a:latin typeface="+mj-lt"/>
              </a:rPr>
              <a:t>, </a:t>
            </a:r>
            <a:r>
              <a:rPr lang="fr-FR" sz="1667" i="1" dirty="0" err="1" smtClean="0"/>
              <a:t>B</a:t>
            </a:r>
            <a:r>
              <a:rPr lang="fr-FR" sz="1667" baseline="-25000" dirty="0" err="1" smtClean="0"/>
              <a:t>c</a:t>
            </a:r>
            <a:r>
              <a:rPr lang="fr-FR" sz="1667" baseline="30000" dirty="0" smtClean="0"/>
              <a:t>+</a:t>
            </a:r>
            <a:r>
              <a:rPr lang="fr-FR" sz="1667" dirty="0" smtClean="0"/>
              <a:t> ➝ J/</a:t>
            </a:r>
            <a:r>
              <a:rPr lang="fr-FR" sz="1667" dirty="0" smtClean="0">
                <a:latin typeface="Symbol" charset="2"/>
                <a:cs typeface="Symbol" charset="2"/>
              </a:rPr>
              <a:t>y</a:t>
            </a:r>
            <a:r>
              <a:rPr lang="fr-FR" sz="1667" dirty="0" smtClean="0"/>
              <a:t> </a:t>
            </a:r>
            <a:r>
              <a:rPr lang="fr-FR" sz="1667" i="1" dirty="0" smtClean="0"/>
              <a:t>K</a:t>
            </a:r>
            <a:r>
              <a:rPr lang="fr-FR" sz="1667" baseline="30000" dirty="0" smtClean="0"/>
              <a:t>+ </a:t>
            </a:r>
            <a:r>
              <a:rPr lang="fr-FR" sz="1400" dirty="0" smtClean="0">
                <a:solidFill>
                  <a:srgbClr val="002060"/>
                </a:solidFill>
              </a:rPr>
              <a:t>[</a:t>
            </a:r>
            <a:r>
              <a:rPr lang="hu-HU" sz="1100" dirty="0" smtClean="0">
                <a:solidFill>
                  <a:srgbClr val="002060"/>
                </a:solidFill>
              </a:rPr>
              <a:t>J. </a:t>
            </a:r>
            <a:r>
              <a:rPr lang="hu-HU" sz="1100" dirty="0" err="1" smtClean="0">
                <a:solidFill>
                  <a:srgbClr val="002060"/>
                </a:solidFill>
              </a:rPr>
              <a:t>High</a:t>
            </a:r>
            <a:r>
              <a:rPr lang="hu-HU" sz="1100" dirty="0" smtClean="0">
                <a:solidFill>
                  <a:srgbClr val="002060"/>
                </a:solidFill>
              </a:rPr>
              <a:t> </a:t>
            </a:r>
            <a:r>
              <a:rPr lang="hu-HU" sz="1100" dirty="0" err="1" smtClean="0">
                <a:solidFill>
                  <a:srgbClr val="002060"/>
                </a:solidFill>
              </a:rPr>
              <a:t>Energy</a:t>
            </a:r>
            <a:r>
              <a:rPr lang="hu-HU" sz="1100" dirty="0" smtClean="0">
                <a:solidFill>
                  <a:srgbClr val="002060"/>
                </a:solidFill>
              </a:rPr>
              <a:t> </a:t>
            </a:r>
            <a:r>
              <a:rPr lang="hu-HU" sz="1100" dirty="0" err="1" smtClean="0">
                <a:solidFill>
                  <a:srgbClr val="002060"/>
                </a:solidFill>
              </a:rPr>
              <a:t>Phys</a:t>
            </a:r>
            <a:r>
              <a:rPr lang="hu-HU" sz="1100" dirty="0" smtClean="0">
                <a:solidFill>
                  <a:srgbClr val="002060"/>
                </a:solidFill>
              </a:rPr>
              <a:t>. 09 (2013) 075]</a:t>
            </a:r>
          </a:p>
          <a:p>
            <a:pPr lvl="1"/>
            <a:r>
              <a:rPr lang="hu-HU" sz="1600" dirty="0" err="1" smtClean="0"/>
              <a:t>First</a:t>
            </a:r>
            <a:r>
              <a:rPr lang="hu-HU" sz="1600" dirty="0" smtClean="0"/>
              <a:t> </a:t>
            </a:r>
            <a:r>
              <a:rPr lang="hu-HU" sz="1600" dirty="0" err="1" smtClean="0"/>
              <a:t>baryonic</a:t>
            </a:r>
            <a:r>
              <a:rPr lang="hu-HU" sz="1600" dirty="0"/>
              <a:t> </a:t>
            </a:r>
            <a:r>
              <a:rPr lang="hu-HU" sz="1600" dirty="0" err="1" smtClean="0"/>
              <a:t>decay</a:t>
            </a:r>
            <a:r>
              <a:rPr lang="hu-HU" sz="1600" dirty="0" smtClean="0"/>
              <a:t>, </a:t>
            </a:r>
            <a:r>
              <a:rPr lang="fr-FR" sz="1600" i="1" dirty="0" err="1"/>
              <a:t>B</a:t>
            </a:r>
            <a:r>
              <a:rPr lang="fr-FR" sz="1600" baseline="-25000" dirty="0" err="1"/>
              <a:t>c</a:t>
            </a:r>
            <a:r>
              <a:rPr lang="fr-FR" sz="1600" baseline="30000" dirty="0"/>
              <a:t>+</a:t>
            </a:r>
            <a:r>
              <a:rPr lang="fr-FR" sz="1600" dirty="0"/>
              <a:t> ➝ J/</a:t>
            </a:r>
            <a:r>
              <a:rPr lang="fr-FR" sz="1600" dirty="0">
                <a:latin typeface="Symbol" charset="2"/>
                <a:cs typeface="Symbol" charset="2"/>
              </a:rPr>
              <a:t>y</a:t>
            </a:r>
            <a:r>
              <a:rPr lang="fr-FR" sz="1600" dirty="0"/>
              <a:t> </a:t>
            </a:r>
            <a:r>
              <a:rPr lang="fr-FR" sz="1600" i="1" dirty="0" smtClean="0"/>
              <a:t>p p</a:t>
            </a:r>
            <a:r>
              <a:rPr lang="fr-FR" sz="1600" baseline="30000" dirty="0" smtClean="0"/>
              <a:t>  </a:t>
            </a:r>
            <a:r>
              <a:rPr lang="fr-FR" sz="1400" dirty="0" smtClean="0">
                <a:solidFill>
                  <a:srgbClr val="002060"/>
                </a:solidFill>
              </a:rPr>
              <a:t>[</a:t>
            </a:r>
            <a:r>
              <a:rPr lang="hu-HU" sz="1100" dirty="0" err="1" smtClean="0">
                <a:solidFill>
                  <a:srgbClr val="002060"/>
                </a:solidFill>
              </a:rPr>
              <a:t>Phys</a:t>
            </a:r>
            <a:r>
              <a:rPr lang="hu-HU" sz="1100" dirty="0" smtClean="0">
                <a:solidFill>
                  <a:srgbClr val="002060"/>
                </a:solidFill>
              </a:rPr>
              <a:t>. </a:t>
            </a:r>
            <a:r>
              <a:rPr lang="hu-HU" sz="1100" dirty="0" err="1" smtClean="0">
                <a:solidFill>
                  <a:srgbClr val="002060"/>
                </a:solidFill>
              </a:rPr>
              <a:t>Rev</a:t>
            </a:r>
            <a:r>
              <a:rPr lang="hu-HU" sz="1100" dirty="0" smtClean="0">
                <a:solidFill>
                  <a:srgbClr val="002060"/>
                </a:solidFill>
              </a:rPr>
              <a:t>. Lett. 113 </a:t>
            </a:r>
            <a:r>
              <a:rPr lang="hu-HU" sz="1100" dirty="0">
                <a:solidFill>
                  <a:srgbClr val="002060"/>
                </a:solidFill>
              </a:rPr>
              <a:t>(</a:t>
            </a:r>
            <a:r>
              <a:rPr lang="hu-HU" sz="1100" dirty="0" smtClean="0">
                <a:solidFill>
                  <a:srgbClr val="002060"/>
                </a:solidFill>
              </a:rPr>
              <a:t>2014) 152003]</a:t>
            </a:r>
            <a:endParaRPr lang="fr-FR" sz="1600" baseline="30000" dirty="0" smtClean="0"/>
          </a:p>
          <a:p>
            <a:pPr lvl="1"/>
            <a:r>
              <a:rPr lang="fr-FR" sz="1667" dirty="0" err="1" smtClean="0">
                <a:latin typeface="+mj-lt"/>
              </a:rPr>
              <a:t>Measured</a:t>
            </a:r>
            <a:r>
              <a:rPr lang="fr-FR" sz="1667" dirty="0" smtClean="0">
                <a:latin typeface="+mj-lt"/>
              </a:rPr>
              <a:t> </a:t>
            </a:r>
            <a:r>
              <a:rPr lang="fr-FR" sz="1667" dirty="0">
                <a:latin typeface="+mj-lt"/>
              </a:rPr>
              <a:t>consistent </a:t>
            </a:r>
            <a:r>
              <a:rPr lang="fr-FR" sz="1667" dirty="0" err="1">
                <a:latin typeface="+mj-lt"/>
              </a:rPr>
              <a:t>with</a:t>
            </a:r>
            <a:r>
              <a:rPr lang="fr-FR" sz="1667" dirty="0">
                <a:latin typeface="+mj-lt"/>
              </a:rPr>
              <a:t> expectations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5E96-CE1A-7447-94FE-2A90C1F4C2C7}" type="slidenum">
              <a:rPr lang="en-US" smtClean="0"/>
              <a:t>13</a:t>
            </a:fld>
            <a:endParaRPr lang="en-US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228600" y="41341"/>
            <a:ext cx="8563708" cy="952500"/>
          </a:xfrm>
          <a:prstGeom prst="rect">
            <a:avLst/>
          </a:prstGeom>
          <a:gradFill flip="none" rotWithShape="1">
            <a:gsLst>
              <a:gs pos="13000">
                <a:schemeClr val="tx2">
                  <a:lumMod val="40000"/>
                  <a:lumOff val="60000"/>
                </a:schemeClr>
              </a:gs>
              <a:gs pos="100000">
                <a:prstClr val="white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76200" tIns="38100" rIns="76200" bIns="3810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33" i="1" dirty="0">
                <a:cs typeface="Symbol" charset="2"/>
              </a:rPr>
              <a:t>B</a:t>
            </a:r>
            <a:r>
              <a:rPr lang="en-US" sz="3333" i="1" baseline="-25000" dirty="0">
                <a:cs typeface="Symbol" charset="2"/>
              </a:rPr>
              <a:t>c</a:t>
            </a:r>
            <a:r>
              <a:rPr lang="en-US" sz="3333" i="1" baseline="30000" dirty="0">
                <a:cs typeface="Symbol" charset="2"/>
              </a:rPr>
              <a:t>+</a:t>
            </a:r>
            <a:r>
              <a:rPr lang="en-US" sz="3333" i="1" dirty="0">
                <a:cs typeface="Symbol" charset="2"/>
              </a:rPr>
              <a:t> </a:t>
            </a:r>
            <a:r>
              <a:rPr lang="en-US" sz="3333" dirty="0">
                <a:cs typeface="Symbol" charset="2"/>
              </a:rPr>
              <a:t>➝</a:t>
            </a:r>
            <a:r>
              <a:rPr lang="en-US" sz="3333" i="1" dirty="0">
                <a:cs typeface="Symbol" charset="2"/>
              </a:rPr>
              <a:t>J/</a:t>
            </a:r>
            <a:r>
              <a:rPr lang="en-US" sz="3333" i="1" dirty="0">
                <a:latin typeface="Symbol" charset="2"/>
                <a:cs typeface="Symbol" charset="2"/>
              </a:rPr>
              <a:t>y</a:t>
            </a:r>
            <a:r>
              <a:rPr lang="en-US" sz="3333" i="1" dirty="0">
                <a:cs typeface="Symbol" charset="2"/>
              </a:rPr>
              <a:t> </a:t>
            </a:r>
            <a:r>
              <a:rPr lang="en-US" sz="3333" dirty="0">
                <a:latin typeface="Symbol" charset="2"/>
                <a:cs typeface="Symbol" charset="2"/>
              </a:rPr>
              <a:t>p</a:t>
            </a:r>
            <a:r>
              <a:rPr lang="en-US" sz="3333" i="1" baseline="30000" dirty="0">
                <a:latin typeface="Symbol" charset="2"/>
                <a:cs typeface="Symbol" charset="2"/>
              </a:rPr>
              <a:t>+ </a:t>
            </a:r>
            <a:r>
              <a:rPr lang="en-US" sz="3333" dirty="0">
                <a:cs typeface="Symbol" charset="2"/>
              </a:rPr>
              <a:t>and friends</a:t>
            </a:r>
          </a:p>
        </p:txBody>
      </p:sp>
      <p:pic>
        <p:nvPicPr>
          <p:cNvPr id="17" name="Picture 16" descr="Fig1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45236" y="2459777"/>
            <a:ext cx="1948335" cy="27142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383" y="4807018"/>
            <a:ext cx="3557138" cy="36039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450" y="5285874"/>
            <a:ext cx="4743741" cy="30110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10534" y="4802549"/>
            <a:ext cx="693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7 </a:t>
            </a:r>
            <a:r>
              <a:rPr lang="fr-FR" dirty="0" err="1" smtClean="0"/>
              <a:t>TeV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10534" y="5167413"/>
            <a:ext cx="693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8</a:t>
            </a:r>
            <a:r>
              <a:rPr lang="fr-FR" smtClean="0"/>
              <a:t> </a:t>
            </a:r>
            <a:r>
              <a:rPr lang="fr-FR" dirty="0" err="1" smtClean="0"/>
              <a:t>TeV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2642" y="2980592"/>
            <a:ext cx="3531358" cy="165686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106008" y="3162691"/>
            <a:ext cx="1313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Theory </a:t>
            </a:r>
            <a:r>
              <a:rPr lang="fr-FR" dirty="0" err="1" smtClean="0"/>
              <a:t>predictions</a:t>
            </a:r>
            <a:endParaRPr lang="fr-FR" dirty="0"/>
          </a:p>
        </p:txBody>
      </p:sp>
      <p:sp>
        <p:nvSpPr>
          <p:cNvPr id="10" name="Accolade ouvrante 9"/>
          <p:cNvSpPr/>
          <p:nvPr/>
        </p:nvSpPr>
        <p:spPr>
          <a:xfrm>
            <a:off x="5419974" y="2980592"/>
            <a:ext cx="145217" cy="1002323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/>
          <p:cNvCxnSpPr/>
          <p:nvPr/>
        </p:nvCxnSpPr>
        <p:spPr>
          <a:xfrm>
            <a:off x="3904092" y="2381873"/>
            <a:ext cx="9098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904092" y="3742817"/>
            <a:ext cx="156805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fr-FR" i="1" dirty="0" err="1"/>
              <a:t>B</a:t>
            </a:r>
            <a:r>
              <a:rPr lang="fr-FR" baseline="-25000" dirty="0" err="1"/>
              <a:t>c</a:t>
            </a:r>
            <a:r>
              <a:rPr lang="fr-FR" baseline="30000" dirty="0"/>
              <a:t>+</a:t>
            </a:r>
            <a:r>
              <a:rPr lang="fr-FR" dirty="0"/>
              <a:t> ➝ </a:t>
            </a:r>
            <a:r>
              <a:rPr lang="fr-FR" dirty="0">
                <a:latin typeface="Symbol" charset="2"/>
                <a:cs typeface="Symbol" charset="2"/>
              </a:rPr>
              <a:t>y</a:t>
            </a:r>
            <a:r>
              <a:rPr lang="fr-FR" dirty="0"/>
              <a:t>(2S) </a:t>
            </a:r>
            <a:r>
              <a:rPr lang="fr-FR" dirty="0">
                <a:latin typeface="Symbol" charset="2"/>
                <a:cs typeface="Symbol" charset="2"/>
              </a:rPr>
              <a:t>p</a:t>
            </a:r>
            <a:r>
              <a:rPr lang="fr-FR" baseline="30000" dirty="0"/>
              <a:t>+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-19682" y="3470468"/>
            <a:ext cx="1255472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fr-FR" sz="1400" i="1" dirty="0" err="1"/>
              <a:t>B</a:t>
            </a:r>
            <a:r>
              <a:rPr lang="fr-FR" sz="1400" baseline="-25000" dirty="0" err="1"/>
              <a:t>c</a:t>
            </a:r>
            <a:r>
              <a:rPr lang="fr-FR" sz="1400" baseline="30000" dirty="0"/>
              <a:t>+</a:t>
            </a:r>
            <a:r>
              <a:rPr lang="fr-FR" sz="1400" dirty="0"/>
              <a:t> ➝ </a:t>
            </a:r>
            <a:r>
              <a:rPr lang="fr-FR" sz="1400" dirty="0">
                <a:latin typeface="Symbol" charset="2"/>
                <a:cs typeface="Symbol" charset="2"/>
              </a:rPr>
              <a:t>y</a:t>
            </a:r>
            <a:r>
              <a:rPr lang="fr-FR" sz="1400" dirty="0"/>
              <a:t>(2S) </a:t>
            </a:r>
            <a:r>
              <a:rPr lang="fr-FR" sz="1400" dirty="0">
                <a:latin typeface="Symbol" charset="2"/>
                <a:cs typeface="Symbol" charset="2"/>
              </a:rPr>
              <a:t>p</a:t>
            </a:r>
            <a:r>
              <a:rPr lang="fr-FR" sz="1400" baseline="30000" dirty="0"/>
              <a:t>+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722235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2000" dirty="0" smtClean="0"/>
              <a:t>Most </a:t>
            </a:r>
            <a:r>
              <a:rPr lang="fr-FR" sz="2000" dirty="0" err="1" smtClean="0"/>
              <a:t>recent</a:t>
            </a:r>
            <a:r>
              <a:rPr lang="fr-FR" sz="2000" dirty="0" smtClean="0"/>
              <a:t> LAL/</a:t>
            </a:r>
            <a:r>
              <a:rPr lang="fr-FR" sz="2000" dirty="0" err="1" smtClean="0"/>
              <a:t>Tsinghua</a:t>
            </a:r>
            <a:r>
              <a:rPr lang="fr-FR" sz="2000" dirty="0" smtClean="0"/>
              <a:t> </a:t>
            </a:r>
            <a:r>
              <a:rPr lang="fr-FR" sz="2000" dirty="0" err="1" smtClean="0"/>
              <a:t>analysis</a:t>
            </a:r>
            <a:r>
              <a:rPr lang="fr-FR" sz="2000" dirty="0" smtClean="0"/>
              <a:t>, </a:t>
            </a:r>
            <a:r>
              <a:rPr lang="fr-FR" sz="2000" dirty="0" err="1" smtClean="0"/>
              <a:t>published</a:t>
            </a:r>
            <a:r>
              <a:rPr lang="fr-FR" sz="2000" dirty="0" smtClean="0"/>
              <a:t> in 2017: </a:t>
            </a:r>
          </a:p>
          <a:p>
            <a:pPr lvl="1"/>
            <a:r>
              <a:rPr lang="fr-FR" sz="1600" dirty="0" smtClean="0"/>
              <a:t>Phys. </a:t>
            </a:r>
            <a:r>
              <a:rPr lang="fr-FR" sz="1600" dirty="0" err="1" smtClean="0"/>
              <a:t>Rev</a:t>
            </a:r>
            <a:r>
              <a:rPr lang="fr-FR" sz="1600" dirty="0" smtClean="0"/>
              <a:t>. D95 (2017) 032005.</a:t>
            </a:r>
          </a:p>
          <a:p>
            <a:r>
              <a:rPr lang="fr-FR" sz="2000" dirty="0" smtClean="0"/>
              <a:t>This </a:t>
            </a:r>
            <a:r>
              <a:rPr lang="fr-FR" sz="2000" dirty="0" err="1" smtClean="0"/>
              <a:t>is</a:t>
            </a:r>
            <a:r>
              <a:rPr lang="fr-FR" sz="2000" dirty="0" smtClean="0"/>
              <a:t> a </a:t>
            </a:r>
            <a:r>
              <a:rPr lang="fr-FR" sz="2000" dirty="0" err="1" smtClean="0"/>
              <a:t>favored</a:t>
            </a:r>
            <a:r>
              <a:rPr lang="fr-FR" sz="2000" dirty="0" smtClean="0"/>
              <a:t> </a:t>
            </a:r>
            <a:r>
              <a:rPr lang="fr-FR" sz="2000" i="1" dirty="0" err="1" smtClean="0">
                <a:solidFill>
                  <a:srgbClr val="0070C0"/>
                </a:solidFill>
              </a:rPr>
              <a:t>b</a:t>
            </a:r>
            <a:r>
              <a:rPr lang="fr-FR" sz="2000" dirty="0" err="1" smtClean="0">
                <a:solidFill>
                  <a:srgbClr val="0070C0"/>
                </a:solidFill>
              </a:rPr>
              <a:t>➝</a:t>
            </a:r>
            <a:r>
              <a:rPr lang="fr-FR" sz="2000" i="1" dirty="0" err="1" smtClean="0">
                <a:solidFill>
                  <a:srgbClr val="0070C0"/>
                </a:solidFill>
              </a:rPr>
              <a:t>ccs</a:t>
            </a:r>
            <a:r>
              <a:rPr lang="fr-FR" sz="2000" dirty="0" smtClean="0">
                <a:solidFill>
                  <a:srgbClr val="0070C0"/>
                </a:solidFill>
              </a:rPr>
              <a:t> </a:t>
            </a:r>
            <a:r>
              <a:rPr lang="fr-FR" sz="2000" dirty="0" smtClean="0"/>
              <a:t>transition,                                                                            </a:t>
            </a:r>
            <a:r>
              <a:rPr lang="fr-FR" sz="2000" dirty="0" err="1" smtClean="0"/>
              <a:t>giving</a:t>
            </a:r>
            <a:r>
              <a:rPr lang="fr-FR" sz="2000" dirty="0" smtClean="0"/>
              <a:t> the final states: </a:t>
            </a:r>
            <a:r>
              <a:rPr lang="en-US" sz="2000" i="1" dirty="0" err="1">
                <a:cs typeface="Symbol" charset="2"/>
              </a:rPr>
              <a:t>B</a:t>
            </a:r>
            <a:r>
              <a:rPr lang="en-US" sz="2000" i="1" baseline="-25000" dirty="0" err="1">
                <a:cs typeface="Symbol" charset="2"/>
              </a:rPr>
              <a:t>c</a:t>
            </a:r>
            <a:r>
              <a:rPr lang="en-US" sz="2000" i="1" baseline="30000" dirty="0">
                <a:cs typeface="Symbol" charset="2"/>
              </a:rPr>
              <a:t>+</a:t>
            </a:r>
            <a:r>
              <a:rPr lang="en-US" sz="2000" i="1" dirty="0">
                <a:cs typeface="Symbol" charset="2"/>
              </a:rPr>
              <a:t> </a:t>
            </a:r>
            <a:r>
              <a:rPr lang="en-US" sz="2000" dirty="0">
                <a:cs typeface="Symbol" charset="2"/>
              </a:rPr>
              <a:t>➝</a:t>
            </a:r>
            <a:r>
              <a:rPr lang="en-US" sz="2000" i="1" dirty="0">
                <a:cs typeface="Symbol" charset="2"/>
              </a:rPr>
              <a:t>J/</a:t>
            </a:r>
            <a:r>
              <a:rPr lang="en-US" sz="2000" i="1" dirty="0">
                <a:latin typeface="Symbol" charset="2"/>
                <a:cs typeface="Symbol" charset="2"/>
              </a:rPr>
              <a:t>y</a:t>
            </a:r>
            <a:r>
              <a:rPr lang="en-US" sz="2000" i="1" dirty="0">
                <a:cs typeface="Symbol" charset="2"/>
              </a:rPr>
              <a:t> D</a:t>
            </a:r>
            <a:r>
              <a:rPr lang="en-US" sz="2000" i="1" baseline="30000" dirty="0" smtClean="0">
                <a:cs typeface="Symbol" charset="2"/>
              </a:rPr>
              <a:t>(*)0</a:t>
            </a:r>
            <a:r>
              <a:rPr lang="en-US" sz="2000" i="1" dirty="0" smtClean="0">
                <a:cs typeface="Symbol" charset="2"/>
              </a:rPr>
              <a:t> K</a:t>
            </a:r>
            <a:r>
              <a:rPr lang="en-US" sz="2000" i="1" baseline="30000" dirty="0" smtClean="0">
                <a:cs typeface="Symbol" charset="2"/>
              </a:rPr>
              <a:t>+                                                                                          </a:t>
            </a:r>
            <a:r>
              <a:rPr lang="en-US" sz="2000" i="1" dirty="0" smtClean="0">
                <a:cs typeface="Symbol" charset="2"/>
              </a:rPr>
              <a:t> and </a:t>
            </a:r>
            <a:r>
              <a:rPr lang="en-US" sz="2000" i="1" dirty="0" err="1">
                <a:cs typeface="Symbol" charset="2"/>
              </a:rPr>
              <a:t>B</a:t>
            </a:r>
            <a:r>
              <a:rPr lang="en-US" sz="2000" i="1" baseline="-25000" dirty="0" err="1">
                <a:cs typeface="Symbol" charset="2"/>
              </a:rPr>
              <a:t>c</a:t>
            </a:r>
            <a:r>
              <a:rPr lang="en-US" sz="2000" i="1" baseline="30000" dirty="0">
                <a:cs typeface="Symbol" charset="2"/>
              </a:rPr>
              <a:t>+</a:t>
            </a:r>
            <a:r>
              <a:rPr lang="en-US" sz="2000" i="1" dirty="0">
                <a:cs typeface="Symbol" charset="2"/>
              </a:rPr>
              <a:t> </a:t>
            </a:r>
            <a:r>
              <a:rPr lang="en-US" sz="2000" dirty="0">
                <a:cs typeface="Symbol" charset="2"/>
              </a:rPr>
              <a:t>➝</a:t>
            </a:r>
            <a:r>
              <a:rPr lang="en-US" sz="2000" i="1" dirty="0">
                <a:cs typeface="Symbol" charset="2"/>
              </a:rPr>
              <a:t>J/</a:t>
            </a:r>
            <a:r>
              <a:rPr lang="en-US" sz="2000" i="1" dirty="0">
                <a:latin typeface="Symbol" charset="2"/>
                <a:cs typeface="Symbol" charset="2"/>
              </a:rPr>
              <a:t>y</a:t>
            </a:r>
            <a:r>
              <a:rPr lang="en-US" sz="2000" i="1" dirty="0">
                <a:cs typeface="Symbol" charset="2"/>
              </a:rPr>
              <a:t> D</a:t>
            </a:r>
            <a:r>
              <a:rPr lang="en-US" sz="2000" i="1" baseline="30000" dirty="0" smtClean="0">
                <a:cs typeface="Symbol" charset="2"/>
              </a:rPr>
              <a:t>(*)+</a:t>
            </a:r>
            <a:r>
              <a:rPr lang="en-US" sz="2000" i="1" dirty="0" smtClean="0">
                <a:cs typeface="Symbol" charset="2"/>
              </a:rPr>
              <a:t> K</a:t>
            </a:r>
            <a:r>
              <a:rPr lang="en-US" sz="2000" i="1" baseline="30000" dirty="0" smtClean="0">
                <a:cs typeface="Symbol" charset="2"/>
              </a:rPr>
              <a:t>*0</a:t>
            </a:r>
          </a:p>
          <a:p>
            <a:r>
              <a:rPr lang="en-US" sz="2000" dirty="0" smtClean="0">
                <a:cs typeface="Symbol" charset="2"/>
              </a:rPr>
              <a:t>Can be used to explore </a:t>
            </a:r>
            <a:r>
              <a:rPr lang="en-US" sz="2000" i="1" dirty="0" smtClean="0">
                <a:cs typeface="Symbol" charset="2"/>
              </a:rPr>
              <a:t>D</a:t>
            </a:r>
            <a:r>
              <a:rPr lang="en-US" sz="2000" baseline="-25000" dirty="0" smtClean="0">
                <a:cs typeface="Symbol" charset="2"/>
              </a:rPr>
              <a:t>s</a:t>
            </a:r>
            <a:r>
              <a:rPr lang="en-US" sz="2000" dirty="0" smtClean="0">
                <a:cs typeface="Symbol" charset="2"/>
              </a:rPr>
              <a:t> spectroscopy in </a:t>
            </a:r>
            <a:r>
              <a:rPr lang="en-US" sz="2000" i="1" dirty="0" err="1" smtClean="0">
                <a:cs typeface="Symbol" charset="2"/>
              </a:rPr>
              <a:t>D</a:t>
            </a:r>
            <a:r>
              <a:rPr lang="en-US" sz="2000" baseline="-25000" dirty="0" err="1" smtClean="0">
                <a:cs typeface="Symbol" charset="2"/>
              </a:rPr>
              <a:t>sJ</a:t>
            </a:r>
            <a:r>
              <a:rPr lang="en-US" sz="2000" dirty="0">
                <a:cs typeface="Symbol" charset="2"/>
              </a:rPr>
              <a:t> </a:t>
            </a:r>
            <a:r>
              <a:rPr lang="en-US" sz="2000" dirty="0" smtClean="0">
                <a:cs typeface="Symbol" charset="2"/>
              </a:rPr>
              <a:t>➝</a:t>
            </a:r>
            <a:r>
              <a:rPr lang="en-US" sz="2000" i="1" dirty="0" smtClean="0">
                <a:cs typeface="Symbol" charset="2"/>
              </a:rPr>
              <a:t>D</a:t>
            </a:r>
            <a:r>
              <a:rPr lang="en-US" sz="2000" baseline="30000" dirty="0" smtClean="0">
                <a:cs typeface="Symbol" charset="2"/>
              </a:rPr>
              <a:t>(*)</a:t>
            </a:r>
            <a:r>
              <a:rPr lang="en-US" sz="2000" i="1" dirty="0" smtClean="0">
                <a:cs typeface="Symbol" charset="2"/>
              </a:rPr>
              <a:t>K</a:t>
            </a:r>
            <a:r>
              <a:rPr lang="en-US" sz="2000" baseline="30000" dirty="0" smtClean="0">
                <a:cs typeface="Symbol" charset="2"/>
              </a:rPr>
              <a:t>(*)</a:t>
            </a:r>
            <a:r>
              <a:rPr lang="en-US" sz="2000" dirty="0" smtClean="0">
                <a:cs typeface="Symbol" charset="2"/>
              </a:rPr>
              <a:t> decays</a:t>
            </a:r>
          </a:p>
          <a:p>
            <a:endParaRPr lang="en-US" sz="2000" dirty="0">
              <a:cs typeface="Symbol" charset="2"/>
            </a:endParaRPr>
          </a:p>
          <a:p>
            <a:endParaRPr lang="en-US" sz="2000" dirty="0" smtClean="0">
              <a:cs typeface="Symbol" charset="2"/>
            </a:endParaRPr>
          </a:p>
          <a:p>
            <a:endParaRPr lang="en-US" sz="2000" dirty="0">
              <a:cs typeface="Symbol" charset="2"/>
            </a:endParaRPr>
          </a:p>
          <a:p>
            <a:r>
              <a:rPr lang="en-US" sz="2000" dirty="0" smtClean="0">
                <a:cs typeface="Symbol" charset="2"/>
              </a:rPr>
              <a:t>Complex final state, with up to 7 charged tracks:</a:t>
            </a:r>
          </a:p>
          <a:p>
            <a:pPr lvl="1"/>
            <a:r>
              <a:rPr lang="en-US" sz="1800" i="1" dirty="0" smtClean="0">
                <a:cs typeface="Symbol" charset="2"/>
              </a:rPr>
              <a:t>J/</a:t>
            </a:r>
            <a:r>
              <a:rPr lang="en-US" sz="1800" i="1" dirty="0" smtClean="0">
                <a:latin typeface="Symbol" charset="2"/>
                <a:cs typeface="Symbol" charset="2"/>
              </a:rPr>
              <a:t>y</a:t>
            </a:r>
            <a:r>
              <a:rPr lang="en-US" sz="1600" dirty="0">
                <a:cs typeface="Symbol" charset="2"/>
              </a:rPr>
              <a:t> </a:t>
            </a:r>
            <a:r>
              <a:rPr lang="en-US" sz="1600" dirty="0" smtClean="0">
                <a:cs typeface="Symbol" charset="2"/>
              </a:rPr>
              <a:t>➝</a:t>
            </a:r>
            <a:r>
              <a:rPr lang="en-US" sz="1600" dirty="0" err="1" smtClean="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sz="1600" baseline="30000" dirty="0" err="1" smtClean="0">
                <a:cs typeface="Symbol" charset="2"/>
              </a:rPr>
              <a:t>+</a:t>
            </a:r>
            <a:r>
              <a:rPr lang="en-US" sz="1600" dirty="0" err="1" smtClean="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sz="1600" baseline="30000" dirty="0" smtClean="0">
                <a:cs typeface="Symbol" charset="2"/>
              </a:rPr>
              <a:t>-</a:t>
            </a:r>
            <a:r>
              <a:rPr lang="en-US" sz="1600" dirty="0" smtClean="0">
                <a:cs typeface="Symbol" charset="2"/>
              </a:rPr>
              <a:t>, </a:t>
            </a:r>
            <a:r>
              <a:rPr lang="en-US" sz="1600" i="1" dirty="0" smtClean="0">
                <a:cs typeface="Symbol" charset="2"/>
              </a:rPr>
              <a:t>D</a:t>
            </a:r>
            <a:r>
              <a:rPr lang="en-US" sz="1600" baseline="30000" dirty="0" smtClean="0">
                <a:cs typeface="Symbol" charset="2"/>
              </a:rPr>
              <a:t>0</a:t>
            </a:r>
            <a:r>
              <a:rPr lang="en-US" sz="1600" dirty="0">
                <a:cs typeface="Symbol" charset="2"/>
              </a:rPr>
              <a:t> </a:t>
            </a:r>
            <a:r>
              <a:rPr lang="en-US" sz="1600" dirty="0" smtClean="0">
                <a:cs typeface="Symbol" charset="2"/>
              </a:rPr>
              <a:t>➝</a:t>
            </a:r>
            <a:r>
              <a:rPr lang="en-US" sz="1600" i="1" dirty="0" smtClean="0">
                <a:cs typeface="Symbol" charset="2"/>
              </a:rPr>
              <a:t>K</a:t>
            </a:r>
            <a:r>
              <a:rPr lang="en-US" sz="1600" baseline="30000" dirty="0" smtClean="0">
                <a:cs typeface="Symbol" charset="2"/>
              </a:rPr>
              <a:t>-</a:t>
            </a:r>
            <a:r>
              <a:rPr lang="en-US" sz="1600" dirty="0" smtClean="0"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sz="1600" baseline="30000" dirty="0" smtClean="0">
                <a:cs typeface="Symbol" charset="2"/>
              </a:rPr>
              <a:t>+</a:t>
            </a:r>
            <a:r>
              <a:rPr lang="en-US" sz="1600" dirty="0" smtClean="0">
                <a:cs typeface="Symbol" charset="2"/>
              </a:rPr>
              <a:t>, </a:t>
            </a:r>
            <a:r>
              <a:rPr lang="en-US" sz="1600" i="1" dirty="0" smtClean="0">
                <a:cs typeface="Symbol" charset="2"/>
              </a:rPr>
              <a:t>D</a:t>
            </a:r>
            <a:r>
              <a:rPr lang="en-US" sz="1600" baseline="30000" dirty="0" smtClean="0">
                <a:cs typeface="Symbol" charset="2"/>
              </a:rPr>
              <a:t>+</a:t>
            </a:r>
            <a:r>
              <a:rPr lang="en-US" sz="1600" dirty="0">
                <a:cs typeface="Symbol" charset="2"/>
              </a:rPr>
              <a:t> </a:t>
            </a:r>
            <a:r>
              <a:rPr lang="en-US" sz="1600" dirty="0" smtClean="0">
                <a:cs typeface="Symbol" charset="2"/>
              </a:rPr>
              <a:t>➝</a:t>
            </a:r>
            <a:r>
              <a:rPr lang="en-US" sz="1600" i="1" dirty="0" err="1" smtClean="0">
                <a:cs typeface="Symbol" charset="2"/>
              </a:rPr>
              <a:t>K</a:t>
            </a:r>
            <a:r>
              <a:rPr lang="en-US" sz="1600" baseline="30000" dirty="0" err="1" smtClean="0">
                <a:cs typeface="Symbol" charset="2"/>
              </a:rPr>
              <a:t>-</a:t>
            </a:r>
            <a:r>
              <a:rPr lang="en-US" sz="1600" dirty="0" err="1" smtClean="0"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sz="1600" baseline="30000" dirty="0" err="1" smtClean="0">
                <a:cs typeface="Symbol" charset="2"/>
              </a:rPr>
              <a:t>+</a:t>
            </a:r>
            <a:r>
              <a:rPr lang="en-US" sz="1600" dirty="0" err="1" smtClean="0"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sz="1600" baseline="30000" dirty="0" smtClean="0">
                <a:cs typeface="Symbol" charset="2"/>
              </a:rPr>
              <a:t>+</a:t>
            </a:r>
            <a:r>
              <a:rPr lang="en-US" sz="1600" dirty="0" smtClean="0">
                <a:cs typeface="Symbol" charset="2"/>
              </a:rPr>
              <a:t>, </a:t>
            </a:r>
            <a:r>
              <a:rPr lang="en-US" sz="1600" i="1" dirty="0" smtClean="0">
                <a:cs typeface="Symbol" charset="2"/>
              </a:rPr>
              <a:t>K</a:t>
            </a:r>
            <a:r>
              <a:rPr lang="en-US" sz="1600" baseline="30000" dirty="0" smtClean="0">
                <a:cs typeface="Symbol" charset="2"/>
              </a:rPr>
              <a:t>*0</a:t>
            </a:r>
            <a:r>
              <a:rPr lang="en-US" sz="1600" dirty="0">
                <a:cs typeface="Symbol" charset="2"/>
              </a:rPr>
              <a:t> </a:t>
            </a:r>
            <a:r>
              <a:rPr lang="en-US" sz="1600" dirty="0" smtClean="0">
                <a:cs typeface="Symbol" charset="2"/>
              </a:rPr>
              <a:t>➝</a:t>
            </a:r>
            <a:r>
              <a:rPr lang="en-US" sz="1600" i="1" dirty="0" err="1" smtClean="0">
                <a:cs typeface="Symbol" charset="2"/>
              </a:rPr>
              <a:t>K</a:t>
            </a:r>
            <a:r>
              <a:rPr lang="en-US" sz="1600" baseline="30000" dirty="0" err="1" smtClean="0">
                <a:cs typeface="Symbol" charset="2"/>
              </a:rPr>
              <a:t>+</a:t>
            </a:r>
            <a:r>
              <a:rPr lang="en-US" sz="1600" dirty="0" err="1" smtClean="0"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sz="1600" baseline="30000" dirty="0" smtClean="0">
                <a:cs typeface="Symbol" charset="2"/>
              </a:rPr>
              <a:t>-</a:t>
            </a:r>
          </a:p>
          <a:p>
            <a:pPr lvl="1"/>
            <a:r>
              <a:rPr lang="en-US" sz="1600" i="1" dirty="0" smtClean="0">
                <a:cs typeface="Symbol" charset="2"/>
              </a:rPr>
              <a:t>D</a:t>
            </a:r>
            <a:r>
              <a:rPr lang="en-US" sz="1600" baseline="30000" dirty="0" smtClean="0">
                <a:cs typeface="Symbol" charset="2"/>
              </a:rPr>
              <a:t>*0</a:t>
            </a:r>
            <a:r>
              <a:rPr lang="en-US" sz="1600" dirty="0" smtClean="0">
                <a:cs typeface="Symbol" charset="2"/>
              </a:rPr>
              <a:t> and </a:t>
            </a:r>
            <a:r>
              <a:rPr lang="en-US" sz="1600" i="1" dirty="0" smtClean="0">
                <a:cs typeface="Symbol" charset="2"/>
              </a:rPr>
              <a:t>D</a:t>
            </a:r>
            <a:r>
              <a:rPr lang="en-US" sz="1600" baseline="30000" dirty="0" smtClean="0">
                <a:cs typeface="Symbol" charset="2"/>
              </a:rPr>
              <a:t>*+</a:t>
            </a:r>
            <a:r>
              <a:rPr lang="en-US" sz="1600" dirty="0" smtClean="0">
                <a:cs typeface="Symbol" charset="2"/>
              </a:rPr>
              <a:t> are only </a:t>
            </a:r>
            <a:r>
              <a:rPr lang="en-US" sz="1600" b="1" i="1" dirty="0" smtClean="0">
                <a:cs typeface="Symbol" charset="2"/>
              </a:rPr>
              <a:t>partially</a:t>
            </a:r>
            <a:r>
              <a:rPr lang="en-US" sz="1600" dirty="0" smtClean="0">
                <a:cs typeface="Symbol" charset="2"/>
              </a:rPr>
              <a:t> reconstructed, </a:t>
            </a:r>
            <a:r>
              <a:rPr lang="en-US" sz="1600" i="1" dirty="0" err="1" smtClean="0">
                <a:cs typeface="Symbol" charset="2"/>
              </a:rPr>
              <a:t>ie</a:t>
            </a:r>
            <a:r>
              <a:rPr lang="en-US" sz="1600" dirty="0" smtClean="0">
                <a:cs typeface="Symbol" charset="2"/>
              </a:rPr>
              <a:t> the soft </a:t>
            </a:r>
            <a:r>
              <a:rPr lang="en-US" sz="1600" dirty="0" smtClean="0"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sz="1600" baseline="30000" dirty="0" smtClean="0">
                <a:cs typeface="Symbol" charset="2"/>
              </a:rPr>
              <a:t>0</a:t>
            </a:r>
            <a:r>
              <a:rPr lang="en-US" sz="1600" dirty="0" smtClean="0">
                <a:cs typeface="Symbol" charset="2"/>
              </a:rPr>
              <a:t>,</a:t>
            </a:r>
            <a:r>
              <a:rPr lang="en-US" sz="1600" dirty="0" smtClean="0">
                <a:latin typeface="Symbol" charset="2"/>
                <a:ea typeface="Symbol" charset="2"/>
                <a:cs typeface="Symbol" charset="2"/>
              </a:rPr>
              <a:t> p</a:t>
            </a:r>
            <a:r>
              <a:rPr lang="en-US" sz="1600" baseline="30000" dirty="0" smtClean="0">
                <a:cs typeface="Symbol" charset="2"/>
              </a:rPr>
              <a:t>+</a:t>
            </a:r>
            <a:r>
              <a:rPr lang="en-US" sz="1600" dirty="0" smtClean="0">
                <a:cs typeface="Symbol" charset="2"/>
              </a:rPr>
              <a:t> or </a:t>
            </a:r>
            <a:r>
              <a:rPr lang="en-US" sz="1600" dirty="0" smtClean="0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sz="1600" dirty="0" smtClean="0">
                <a:cs typeface="Symbol" charset="2"/>
              </a:rPr>
              <a:t> in their decays are not reconstructed: </a:t>
            </a:r>
            <a:r>
              <a:rPr lang="en-US" sz="1600" i="1" dirty="0" smtClean="0">
                <a:cs typeface="Symbol" charset="2"/>
              </a:rPr>
              <a:t>D</a:t>
            </a:r>
            <a:r>
              <a:rPr lang="en-US" sz="1600" baseline="30000" dirty="0" smtClean="0">
                <a:cs typeface="Symbol" charset="2"/>
              </a:rPr>
              <a:t>*0</a:t>
            </a:r>
            <a:r>
              <a:rPr lang="en-US" sz="1600" dirty="0">
                <a:cs typeface="Symbol" charset="2"/>
              </a:rPr>
              <a:t> </a:t>
            </a:r>
            <a:r>
              <a:rPr lang="en-US" sz="1600" dirty="0" smtClean="0">
                <a:cs typeface="Symbol" charset="2"/>
              </a:rPr>
              <a:t>➝</a:t>
            </a:r>
            <a:r>
              <a:rPr lang="en-US" sz="1600" i="1" dirty="0" smtClean="0">
                <a:cs typeface="Symbol" charset="2"/>
              </a:rPr>
              <a:t>D</a:t>
            </a:r>
            <a:r>
              <a:rPr lang="en-US" sz="1600" baseline="30000" dirty="0" smtClean="0">
                <a:cs typeface="Symbol" charset="2"/>
              </a:rPr>
              <a:t>0</a:t>
            </a:r>
            <a:r>
              <a:rPr lang="en-US" sz="1600" dirty="0" smtClean="0"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sz="1600" baseline="30000" dirty="0" smtClean="0">
                <a:cs typeface="Symbol" charset="2"/>
              </a:rPr>
              <a:t>0</a:t>
            </a:r>
            <a:r>
              <a:rPr lang="en-US" sz="1600" dirty="0" smtClean="0">
                <a:cs typeface="Symbol" charset="2"/>
              </a:rPr>
              <a:t>, </a:t>
            </a:r>
            <a:r>
              <a:rPr lang="en-US" sz="1600" i="1" dirty="0" smtClean="0">
                <a:cs typeface="Symbol" charset="2"/>
              </a:rPr>
              <a:t>D</a:t>
            </a:r>
            <a:r>
              <a:rPr lang="en-US" sz="1600" baseline="30000" dirty="0" smtClean="0">
                <a:cs typeface="Symbol" charset="2"/>
              </a:rPr>
              <a:t>*0</a:t>
            </a:r>
            <a:r>
              <a:rPr lang="en-US" sz="1600" dirty="0">
                <a:cs typeface="Symbol" charset="2"/>
              </a:rPr>
              <a:t> </a:t>
            </a:r>
            <a:r>
              <a:rPr lang="en-US" sz="1600" dirty="0" smtClean="0">
                <a:cs typeface="Symbol" charset="2"/>
              </a:rPr>
              <a:t>➝</a:t>
            </a:r>
            <a:r>
              <a:rPr lang="en-US" sz="1600" i="1" dirty="0" smtClean="0">
                <a:cs typeface="Symbol" charset="2"/>
              </a:rPr>
              <a:t>D</a:t>
            </a:r>
            <a:r>
              <a:rPr lang="en-US" sz="1600" baseline="30000" dirty="0" smtClean="0">
                <a:cs typeface="Symbol" charset="2"/>
              </a:rPr>
              <a:t>0</a:t>
            </a:r>
            <a:r>
              <a:rPr lang="en-US" sz="1600" dirty="0" smtClean="0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sz="1600" dirty="0" smtClean="0">
                <a:cs typeface="Symbol" charset="2"/>
              </a:rPr>
              <a:t>, </a:t>
            </a:r>
            <a:r>
              <a:rPr lang="en-US" sz="1600" i="1" dirty="0" smtClean="0">
                <a:cs typeface="Symbol" charset="2"/>
              </a:rPr>
              <a:t>D</a:t>
            </a:r>
            <a:r>
              <a:rPr lang="en-US" sz="1600" baseline="30000" dirty="0" smtClean="0">
                <a:cs typeface="Symbol" charset="2"/>
              </a:rPr>
              <a:t>*+</a:t>
            </a:r>
            <a:r>
              <a:rPr lang="en-US" sz="1600" dirty="0">
                <a:cs typeface="Symbol" charset="2"/>
              </a:rPr>
              <a:t> </a:t>
            </a:r>
            <a:r>
              <a:rPr lang="en-US" sz="1600" dirty="0" smtClean="0">
                <a:cs typeface="Symbol" charset="2"/>
              </a:rPr>
              <a:t>➝</a:t>
            </a:r>
            <a:r>
              <a:rPr lang="en-US" sz="1600" i="1" dirty="0" smtClean="0">
                <a:cs typeface="Symbol" charset="2"/>
              </a:rPr>
              <a:t>D</a:t>
            </a:r>
            <a:r>
              <a:rPr lang="en-US" sz="1600" baseline="30000" dirty="0" smtClean="0">
                <a:cs typeface="Symbol" charset="2"/>
              </a:rPr>
              <a:t>0</a:t>
            </a:r>
            <a:r>
              <a:rPr lang="en-US" sz="1600" dirty="0" smtClean="0"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sz="1600" baseline="30000" dirty="0" smtClean="0">
                <a:cs typeface="Symbol" charset="2"/>
              </a:rPr>
              <a:t>+</a:t>
            </a:r>
            <a:endParaRPr lang="fr-FR" sz="1600" baseline="30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5E96-CE1A-7447-94FE-2A90C1F4C2C7}" type="slidenum">
              <a:rPr lang="en-US" smtClean="0"/>
              <a:t>14</a:t>
            </a:fld>
            <a:endParaRPr lang="en-US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228600" y="41341"/>
            <a:ext cx="8563708" cy="952500"/>
          </a:xfrm>
          <a:prstGeom prst="rect">
            <a:avLst/>
          </a:prstGeom>
          <a:gradFill flip="none" rotWithShape="1">
            <a:gsLst>
              <a:gs pos="13000">
                <a:schemeClr val="tx2">
                  <a:lumMod val="40000"/>
                  <a:lumOff val="60000"/>
                </a:schemeClr>
              </a:gs>
              <a:gs pos="100000">
                <a:prstClr val="white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76200" tIns="38100" rIns="76200" bIns="3810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33" dirty="0" smtClean="0">
                <a:cs typeface="Symbol" charset="2"/>
              </a:rPr>
              <a:t>Study of </a:t>
            </a:r>
            <a:r>
              <a:rPr lang="en-US" sz="3333" i="1" dirty="0" err="1" smtClean="0">
                <a:cs typeface="Symbol" charset="2"/>
              </a:rPr>
              <a:t>B</a:t>
            </a:r>
            <a:r>
              <a:rPr lang="en-US" sz="3333" i="1" baseline="-25000" dirty="0" err="1" smtClean="0">
                <a:cs typeface="Symbol" charset="2"/>
              </a:rPr>
              <a:t>c</a:t>
            </a:r>
            <a:r>
              <a:rPr lang="en-US" sz="3333" i="1" baseline="30000" dirty="0">
                <a:cs typeface="Symbol" charset="2"/>
              </a:rPr>
              <a:t>+</a:t>
            </a:r>
            <a:r>
              <a:rPr lang="en-US" sz="3333" i="1" dirty="0">
                <a:cs typeface="Symbol" charset="2"/>
              </a:rPr>
              <a:t> </a:t>
            </a:r>
            <a:r>
              <a:rPr lang="en-US" sz="3333" dirty="0">
                <a:cs typeface="Symbol" charset="2"/>
              </a:rPr>
              <a:t>➝</a:t>
            </a:r>
            <a:r>
              <a:rPr lang="en-US" sz="3333" i="1" dirty="0" smtClean="0">
                <a:cs typeface="Symbol" charset="2"/>
              </a:rPr>
              <a:t>J/</a:t>
            </a:r>
            <a:r>
              <a:rPr lang="en-US" sz="3333" i="1" dirty="0" smtClean="0">
                <a:latin typeface="Symbol" charset="2"/>
                <a:cs typeface="Symbol" charset="2"/>
              </a:rPr>
              <a:t>y</a:t>
            </a:r>
            <a:r>
              <a:rPr lang="en-US" sz="3333" i="1" dirty="0" smtClean="0">
                <a:cs typeface="Symbol" charset="2"/>
              </a:rPr>
              <a:t> D</a:t>
            </a:r>
            <a:r>
              <a:rPr lang="en-US" sz="3333" i="1" baseline="30000" dirty="0" smtClean="0">
                <a:cs typeface="Symbol" charset="2"/>
              </a:rPr>
              <a:t>(*)</a:t>
            </a:r>
            <a:r>
              <a:rPr lang="en-US" sz="3333" i="1" dirty="0" smtClean="0">
                <a:cs typeface="Symbol" charset="2"/>
              </a:rPr>
              <a:t> K</a:t>
            </a:r>
            <a:r>
              <a:rPr lang="en-US" sz="3333" i="1" baseline="30000" dirty="0" smtClean="0">
                <a:cs typeface="Symbol" charset="2"/>
              </a:rPr>
              <a:t>(*)</a:t>
            </a:r>
            <a:endParaRPr lang="en-US" sz="3333" baseline="30000" dirty="0">
              <a:cs typeface="Symbol" charset="2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4981" y="1991578"/>
            <a:ext cx="3864719" cy="1050118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>
            <a:off x="3045347" y="2127431"/>
            <a:ext cx="9098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958" y="3381356"/>
            <a:ext cx="4540195" cy="985245"/>
          </a:xfrm>
          <a:prstGeom prst="rect">
            <a:avLst/>
          </a:prstGeom>
        </p:spPr>
      </p:pic>
      <p:cxnSp>
        <p:nvCxnSpPr>
          <p:cNvPr id="11" name="Connecteur droit 10"/>
          <p:cNvCxnSpPr/>
          <p:nvPr/>
        </p:nvCxnSpPr>
        <p:spPr>
          <a:xfrm flipV="1">
            <a:off x="3090837" y="5449095"/>
            <a:ext cx="185100" cy="1521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3090837" y="5444797"/>
            <a:ext cx="185100" cy="1564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4062222" y="5449095"/>
            <a:ext cx="185100" cy="1521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4062222" y="5444797"/>
            <a:ext cx="185100" cy="1564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4972431" y="5449095"/>
            <a:ext cx="185100" cy="1521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4972431" y="5444797"/>
            <a:ext cx="185100" cy="1564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826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93841"/>
            <a:ext cx="8229600" cy="3771636"/>
          </a:xfrm>
        </p:spPr>
        <p:txBody>
          <a:bodyPr>
            <a:normAutofit/>
          </a:bodyPr>
          <a:lstStyle/>
          <a:p>
            <a:r>
              <a:rPr lang="fr-FR" sz="2000" dirty="0" err="1" smtClean="0"/>
              <a:t>With</a:t>
            </a:r>
            <a:r>
              <a:rPr lang="fr-FR" sz="2000" dirty="0" smtClean="0"/>
              <a:t> </a:t>
            </a:r>
            <a:r>
              <a:rPr lang="fr-FR" sz="2000" dirty="0" err="1" smtClean="0"/>
              <a:t>Run</a:t>
            </a:r>
            <a:r>
              <a:rPr lang="fr-FR" sz="2000" dirty="0" smtClean="0"/>
              <a:t> 1 data, </a:t>
            </a:r>
            <a:r>
              <a:rPr lang="fr-FR" sz="2000" dirty="0" err="1" smtClean="0"/>
              <a:t>two</a:t>
            </a:r>
            <a:r>
              <a:rPr lang="fr-FR" sz="2000" dirty="0" smtClean="0"/>
              <a:t> observations and </a:t>
            </a:r>
            <a:r>
              <a:rPr lang="fr-FR" sz="2000" dirty="0" err="1" smtClean="0"/>
              <a:t>two</a:t>
            </a:r>
            <a:r>
              <a:rPr lang="fr-FR" sz="2000" dirty="0" smtClean="0"/>
              <a:t> </a:t>
            </a:r>
            <a:r>
              <a:rPr lang="fr-FR" sz="2000" dirty="0" err="1" smtClean="0"/>
              <a:t>evidences</a:t>
            </a:r>
            <a:r>
              <a:rPr lang="fr-FR" sz="2000" dirty="0" smtClean="0"/>
              <a:t> of </a:t>
            </a:r>
            <a:r>
              <a:rPr lang="fr-FR" sz="2000" dirty="0" err="1" smtClean="0"/>
              <a:t>these</a:t>
            </a:r>
            <a:r>
              <a:rPr lang="fr-FR" sz="2000" dirty="0" smtClean="0"/>
              <a:t> new </a:t>
            </a:r>
            <a:r>
              <a:rPr lang="fr-FR" sz="2000" dirty="0" err="1" smtClean="0"/>
              <a:t>decay</a:t>
            </a:r>
            <a:r>
              <a:rPr lang="fr-FR" sz="2000" dirty="0" smtClean="0"/>
              <a:t> modes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5E96-CE1A-7447-94FE-2A90C1F4C2C7}" type="slidenum">
              <a:rPr lang="en-US" smtClean="0"/>
              <a:t>15</a:t>
            </a:fld>
            <a:endParaRPr lang="en-US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228600" y="41341"/>
            <a:ext cx="8563708" cy="952500"/>
          </a:xfrm>
          <a:prstGeom prst="rect">
            <a:avLst/>
          </a:prstGeom>
          <a:gradFill flip="none" rotWithShape="1">
            <a:gsLst>
              <a:gs pos="13000">
                <a:schemeClr val="tx2">
                  <a:lumMod val="40000"/>
                  <a:lumOff val="60000"/>
                </a:schemeClr>
              </a:gs>
              <a:gs pos="100000">
                <a:prstClr val="white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76200" tIns="38100" rIns="76200" bIns="3810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33" dirty="0" smtClean="0">
                <a:cs typeface="Symbol" charset="2"/>
              </a:rPr>
              <a:t>Study of </a:t>
            </a:r>
            <a:r>
              <a:rPr lang="en-US" sz="3333" i="1" dirty="0" err="1" smtClean="0">
                <a:cs typeface="Symbol" charset="2"/>
              </a:rPr>
              <a:t>B</a:t>
            </a:r>
            <a:r>
              <a:rPr lang="en-US" sz="3333" i="1" baseline="-25000" dirty="0" err="1" smtClean="0">
                <a:cs typeface="Symbol" charset="2"/>
              </a:rPr>
              <a:t>c</a:t>
            </a:r>
            <a:r>
              <a:rPr lang="en-US" sz="3333" i="1" baseline="30000" dirty="0">
                <a:cs typeface="Symbol" charset="2"/>
              </a:rPr>
              <a:t>+</a:t>
            </a:r>
            <a:r>
              <a:rPr lang="en-US" sz="3333" i="1" dirty="0">
                <a:cs typeface="Symbol" charset="2"/>
              </a:rPr>
              <a:t> </a:t>
            </a:r>
            <a:r>
              <a:rPr lang="en-US" sz="3333" dirty="0">
                <a:cs typeface="Symbol" charset="2"/>
              </a:rPr>
              <a:t>➝</a:t>
            </a:r>
            <a:r>
              <a:rPr lang="en-US" sz="3333" i="1" dirty="0" smtClean="0">
                <a:cs typeface="Symbol" charset="2"/>
              </a:rPr>
              <a:t>J/</a:t>
            </a:r>
            <a:r>
              <a:rPr lang="en-US" sz="3333" i="1" dirty="0" smtClean="0">
                <a:latin typeface="Symbol" charset="2"/>
                <a:cs typeface="Symbol" charset="2"/>
              </a:rPr>
              <a:t>y</a:t>
            </a:r>
            <a:r>
              <a:rPr lang="en-US" sz="3333" i="1" dirty="0" smtClean="0">
                <a:cs typeface="Symbol" charset="2"/>
              </a:rPr>
              <a:t> D</a:t>
            </a:r>
            <a:r>
              <a:rPr lang="en-US" sz="3333" i="1" baseline="30000" dirty="0" smtClean="0">
                <a:cs typeface="Symbol" charset="2"/>
              </a:rPr>
              <a:t>(*)</a:t>
            </a:r>
            <a:r>
              <a:rPr lang="en-US" sz="3333" i="1" dirty="0" smtClean="0">
                <a:cs typeface="Symbol" charset="2"/>
              </a:rPr>
              <a:t> K</a:t>
            </a:r>
            <a:r>
              <a:rPr lang="en-US" sz="3333" i="1" baseline="30000" dirty="0" smtClean="0">
                <a:cs typeface="Symbol" charset="2"/>
              </a:rPr>
              <a:t>(*)</a:t>
            </a:r>
            <a:endParaRPr lang="en-US" sz="3333" baseline="30000" dirty="0">
              <a:cs typeface="Symbol" charset="2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849" y="1744310"/>
            <a:ext cx="2957325" cy="188574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3172" y="1727760"/>
            <a:ext cx="3163907" cy="188143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8712" y="4234639"/>
            <a:ext cx="2743200" cy="143969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3141" y="3692185"/>
            <a:ext cx="1531951" cy="32314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90" y="4218950"/>
            <a:ext cx="1531951" cy="323146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996277" y="414891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*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813" y="1946341"/>
            <a:ext cx="478607" cy="20781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0597" y="1642711"/>
            <a:ext cx="506393" cy="201259"/>
          </a:xfrm>
          <a:prstGeom prst="rect">
            <a:avLst/>
          </a:prstGeom>
        </p:spPr>
      </p:pic>
      <p:cxnSp>
        <p:nvCxnSpPr>
          <p:cNvPr id="19" name="Connecteur droit avec flèche 18"/>
          <p:cNvCxnSpPr>
            <a:stCxn id="14" idx="0"/>
          </p:cNvCxnSpPr>
          <p:nvPr/>
        </p:nvCxnSpPr>
        <p:spPr>
          <a:xfrm flipV="1">
            <a:off x="807166" y="3148717"/>
            <a:ext cx="339152" cy="10702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stCxn id="13" idx="0"/>
          </p:cNvCxnSpPr>
          <p:nvPr/>
        </p:nvCxnSpPr>
        <p:spPr>
          <a:xfrm flipH="1" flipV="1">
            <a:off x="1659882" y="3240054"/>
            <a:ext cx="679235" cy="4521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Imag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6957" y="1518319"/>
            <a:ext cx="590716" cy="325651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2486" y="3607153"/>
            <a:ext cx="1491753" cy="288499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29957" y="1525324"/>
            <a:ext cx="539050" cy="300328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30980" y="3757925"/>
            <a:ext cx="1433057" cy="275454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12036" y="1761689"/>
            <a:ext cx="3113942" cy="186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521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800" dirty="0" err="1" smtClean="0"/>
              <a:t>Because</a:t>
            </a:r>
            <a:r>
              <a:rPr lang="fr-FR" sz="1800" dirty="0" smtClean="0"/>
              <a:t> of the </a:t>
            </a:r>
            <a:r>
              <a:rPr lang="fr-FR" sz="1800" dirty="0" err="1" smtClean="0"/>
              <a:t>small</a:t>
            </a:r>
            <a:r>
              <a:rPr lang="fr-FR" sz="1800" dirty="0" smtClean="0"/>
              <a:t> </a:t>
            </a:r>
            <a:r>
              <a:rPr lang="fr-FR" sz="1800" i="1" dirty="0" smtClean="0"/>
              <a:t>q</a:t>
            </a:r>
            <a:r>
              <a:rPr lang="fr-FR" sz="1800" baseline="30000" dirty="0" smtClean="0"/>
              <a:t>2</a:t>
            </a:r>
            <a:r>
              <a:rPr lang="fr-FR" sz="1800" dirty="0" smtClean="0"/>
              <a:t> value in the </a:t>
            </a:r>
            <a:r>
              <a:rPr lang="fr-FR" sz="1800" dirty="0" err="1" smtClean="0"/>
              <a:t>decay</a:t>
            </a:r>
            <a:r>
              <a:rPr lang="fr-FR" sz="1800" dirty="0" smtClean="0"/>
              <a:t>, </a:t>
            </a:r>
            <a:r>
              <a:rPr lang="fr-FR" sz="1800" dirty="0" err="1" smtClean="0"/>
              <a:t>it</a:t>
            </a:r>
            <a:r>
              <a:rPr lang="fr-FR" sz="1800" dirty="0" smtClean="0"/>
              <a:t> </a:t>
            </a:r>
            <a:r>
              <a:rPr lang="fr-FR" sz="1800" dirty="0" err="1" smtClean="0"/>
              <a:t>can</a:t>
            </a:r>
            <a:r>
              <a:rPr lang="fr-FR" sz="1800" dirty="0" smtClean="0"/>
              <a:t> </a:t>
            </a:r>
            <a:r>
              <a:rPr lang="fr-FR" sz="1800" dirty="0" err="1" smtClean="0"/>
              <a:t>give</a:t>
            </a:r>
            <a:r>
              <a:rPr lang="fr-FR" sz="1800" dirty="0" smtClean="0"/>
              <a:t> a </a:t>
            </a:r>
            <a:r>
              <a:rPr lang="fr-FR" sz="1800" dirty="0" err="1" smtClean="0"/>
              <a:t>precise</a:t>
            </a:r>
            <a:r>
              <a:rPr lang="fr-FR" sz="1800" dirty="0" smtClean="0"/>
              <a:t> </a:t>
            </a:r>
            <a:r>
              <a:rPr lang="fr-FR" sz="1800" dirty="0" err="1" smtClean="0"/>
              <a:t>measurement</a:t>
            </a:r>
            <a:r>
              <a:rPr lang="fr-FR" sz="1800" dirty="0" smtClean="0"/>
              <a:t> of the </a:t>
            </a:r>
            <a:r>
              <a:rPr lang="fr-FR" sz="1800" i="1" dirty="0" err="1" smtClean="0"/>
              <a:t>B</a:t>
            </a:r>
            <a:r>
              <a:rPr lang="fr-FR" sz="1800" baseline="-25000" dirty="0" err="1" smtClean="0"/>
              <a:t>c</a:t>
            </a:r>
            <a:r>
              <a:rPr lang="fr-FR" sz="1800" dirty="0" smtClean="0"/>
              <a:t> mass</a:t>
            </a:r>
          </a:p>
          <a:p>
            <a:r>
              <a:rPr lang="fr-FR" sz="1800" dirty="0" err="1" smtClean="0"/>
              <a:t>With</a:t>
            </a:r>
            <a:r>
              <a:rPr lang="fr-FR" sz="1800" dirty="0" smtClean="0"/>
              <a:t> </a:t>
            </a:r>
            <a:r>
              <a:rPr lang="fr-FR" sz="1800" dirty="0" err="1" smtClean="0"/>
              <a:t>this</a:t>
            </a:r>
            <a:r>
              <a:rPr lang="fr-FR" sz="1800" dirty="0" smtClean="0"/>
              <a:t> </a:t>
            </a:r>
            <a:r>
              <a:rPr lang="fr-FR" sz="1800" dirty="0" err="1" smtClean="0"/>
              <a:t>analysis</a:t>
            </a:r>
            <a:r>
              <a:rPr lang="fr-FR" sz="1800" dirty="0" smtClean="0"/>
              <a:t>, the value </a:t>
            </a:r>
            <a:r>
              <a:rPr lang="fr-FR" sz="1800" dirty="0" err="1" smtClean="0"/>
              <a:t>obtained</a:t>
            </a:r>
            <a:r>
              <a:rPr lang="fr-FR" sz="1800" dirty="0" smtClean="0"/>
              <a:t> </a:t>
            </a:r>
            <a:r>
              <a:rPr lang="fr-FR" sz="1800" dirty="0" err="1" smtClean="0"/>
              <a:t>is</a:t>
            </a:r>
            <a:r>
              <a:rPr lang="fr-FR" sz="1800" dirty="0" smtClean="0"/>
              <a:t>                                                               </a:t>
            </a:r>
            <a:r>
              <a:rPr lang="fr-FR" sz="1800" dirty="0" err="1" smtClean="0"/>
              <a:t>which</a:t>
            </a:r>
            <a:r>
              <a:rPr lang="fr-FR" sz="1800" dirty="0" smtClean="0"/>
              <a:t> </a:t>
            </a:r>
            <a:r>
              <a:rPr lang="fr-FR" sz="1800" dirty="0" err="1" smtClean="0"/>
              <a:t>is</a:t>
            </a:r>
            <a:r>
              <a:rPr lang="fr-FR" sz="1800" dirty="0" smtClean="0"/>
              <a:t> the single </a:t>
            </a:r>
            <a:r>
              <a:rPr lang="fr-FR" sz="1800" dirty="0" err="1" smtClean="0"/>
              <a:t>most</a:t>
            </a:r>
            <a:r>
              <a:rPr lang="fr-FR" sz="1800" dirty="0" smtClean="0"/>
              <a:t> </a:t>
            </a:r>
            <a:r>
              <a:rPr lang="fr-FR" sz="1800" dirty="0" err="1" smtClean="0"/>
              <a:t>precise</a:t>
            </a:r>
            <a:r>
              <a:rPr lang="fr-FR" sz="1800" dirty="0" smtClean="0"/>
              <a:t> </a:t>
            </a:r>
            <a:r>
              <a:rPr lang="fr-FR" sz="1800" dirty="0" err="1" smtClean="0"/>
              <a:t>measurement</a:t>
            </a:r>
            <a:r>
              <a:rPr lang="fr-FR" sz="1800" dirty="0" smtClean="0"/>
              <a:t>.</a:t>
            </a:r>
          </a:p>
          <a:p>
            <a:r>
              <a:rPr lang="fr-FR" sz="1800" dirty="0" err="1" smtClean="0"/>
              <a:t>Combining</a:t>
            </a:r>
            <a:r>
              <a:rPr lang="fr-FR" sz="1800" dirty="0" smtClean="0"/>
              <a:t> </a:t>
            </a:r>
            <a:r>
              <a:rPr lang="fr-FR" sz="1800" dirty="0" err="1" smtClean="0"/>
              <a:t>with</a:t>
            </a:r>
            <a:r>
              <a:rPr lang="fr-FR" sz="1800" dirty="0" smtClean="0"/>
              <a:t> </a:t>
            </a:r>
            <a:r>
              <a:rPr lang="fr-FR" sz="1800" dirty="0" err="1" smtClean="0"/>
              <a:t>other</a:t>
            </a:r>
            <a:r>
              <a:rPr lang="fr-FR" sz="1800" dirty="0" smtClean="0"/>
              <a:t> </a:t>
            </a:r>
            <a:r>
              <a:rPr lang="fr-FR" sz="1800" dirty="0" err="1" smtClean="0"/>
              <a:t>measurements</a:t>
            </a:r>
            <a:r>
              <a:rPr lang="fr-FR" sz="1800" dirty="0" smtClean="0"/>
              <a:t>:</a:t>
            </a:r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5E96-CE1A-7447-94FE-2A90C1F4C2C7}" type="slidenum">
              <a:rPr lang="en-US" smtClean="0"/>
              <a:t>16</a:t>
            </a:fld>
            <a:endParaRPr lang="en-US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228600" y="41341"/>
            <a:ext cx="8563708" cy="952500"/>
          </a:xfrm>
          <a:prstGeom prst="rect">
            <a:avLst/>
          </a:prstGeom>
          <a:gradFill flip="none" rotWithShape="1">
            <a:gsLst>
              <a:gs pos="13000">
                <a:schemeClr val="tx2">
                  <a:lumMod val="40000"/>
                  <a:lumOff val="60000"/>
                </a:schemeClr>
              </a:gs>
              <a:gs pos="100000">
                <a:prstClr val="white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76200" tIns="38100" rIns="76200" bIns="3810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33" i="1" dirty="0" err="1" smtClean="0">
                <a:cs typeface="Symbol" charset="2"/>
              </a:rPr>
              <a:t>B</a:t>
            </a:r>
            <a:r>
              <a:rPr lang="en-US" sz="3333" baseline="-25000" dirty="0" err="1" smtClean="0">
                <a:cs typeface="Symbol" charset="2"/>
              </a:rPr>
              <a:t>c</a:t>
            </a:r>
            <a:r>
              <a:rPr lang="en-US" sz="3333" dirty="0" smtClean="0">
                <a:cs typeface="Symbol" charset="2"/>
              </a:rPr>
              <a:t> mass measurement with </a:t>
            </a:r>
            <a:r>
              <a:rPr lang="en-US" sz="3333" i="1" dirty="0" err="1" smtClean="0">
                <a:cs typeface="Symbol" charset="2"/>
              </a:rPr>
              <a:t>B</a:t>
            </a:r>
            <a:r>
              <a:rPr lang="en-US" sz="3333" i="1" baseline="-25000" dirty="0" err="1" smtClean="0">
                <a:cs typeface="Symbol" charset="2"/>
              </a:rPr>
              <a:t>c</a:t>
            </a:r>
            <a:r>
              <a:rPr lang="en-US" sz="3333" i="1" baseline="30000" dirty="0">
                <a:cs typeface="Symbol" charset="2"/>
              </a:rPr>
              <a:t>+</a:t>
            </a:r>
            <a:r>
              <a:rPr lang="en-US" sz="3333" i="1" dirty="0">
                <a:cs typeface="Symbol" charset="2"/>
              </a:rPr>
              <a:t> </a:t>
            </a:r>
            <a:r>
              <a:rPr lang="en-US" sz="3333" dirty="0">
                <a:cs typeface="Symbol" charset="2"/>
              </a:rPr>
              <a:t>➝</a:t>
            </a:r>
            <a:r>
              <a:rPr lang="en-US" sz="3333" i="1" dirty="0" smtClean="0">
                <a:cs typeface="Symbol" charset="2"/>
              </a:rPr>
              <a:t>J/</a:t>
            </a:r>
            <a:r>
              <a:rPr lang="en-US" sz="3333" i="1" dirty="0" smtClean="0">
                <a:latin typeface="Symbol" charset="2"/>
                <a:cs typeface="Symbol" charset="2"/>
              </a:rPr>
              <a:t>y</a:t>
            </a:r>
            <a:r>
              <a:rPr lang="en-US" sz="3333" i="1" dirty="0" smtClean="0">
                <a:cs typeface="Symbol" charset="2"/>
              </a:rPr>
              <a:t> D</a:t>
            </a:r>
            <a:r>
              <a:rPr lang="en-US" sz="3333" i="1" baseline="30000" dirty="0" smtClean="0">
                <a:cs typeface="Symbol" charset="2"/>
              </a:rPr>
              <a:t>(*)</a:t>
            </a:r>
            <a:r>
              <a:rPr lang="en-US" sz="3333" i="1" dirty="0" smtClean="0">
                <a:cs typeface="Symbol" charset="2"/>
              </a:rPr>
              <a:t> K</a:t>
            </a:r>
            <a:r>
              <a:rPr lang="en-US" sz="3333" i="1" baseline="30000" dirty="0" smtClean="0">
                <a:cs typeface="Symbol" charset="2"/>
              </a:rPr>
              <a:t>(*)</a:t>
            </a:r>
            <a:endParaRPr lang="en-US" sz="3333" baseline="30000" dirty="0">
              <a:cs typeface="Symbol" charset="2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292" y="1840044"/>
            <a:ext cx="3250372" cy="59802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l="1637"/>
          <a:stretch/>
        </p:blipFill>
        <p:spPr>
          <a:xfrm>
            <a:off x="1304014" y="2910176"/>
            <a:ext cx="4063392" cy="263315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9941" y="4395532"/>
            <a:ext cx="3649594" cy="30760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903059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7523"/>
            <a:ext cx="8229600" cy="4543707"/>
          </a:xfrm>
        </p:spPr>
        <p:txBody>
          <a:bodyPr>
            <a:normAutofit/>
          </a:bodyPr>
          <a:lstStyle/>
          <a:p>
            <a:r>
              <a:rPr lang="fr-FR" sz="1800" dirty="0" smtClean="0"/>
              <a:t>First publications </a:t>
            </a:r>
            <a:r>
              <a:rPr lang="fr-FR" sz="1800" dirty="0" err="1" smtClean="0"/>
              <a:t>obtained</a:t>
            </a:r>
            <a:r>
              <a:rPr lang="fr-FR" sz="1800" dirty="0" smtClean="0"/>
              <a:t> by the LAL/</a:t>
            </a:r>
            <a:r>
              <a:rPr lang="fr-FR" sz="1800" dirty="0" err="1" smtClean="0"/>
              <a:t>Tsinghua</a:t>
            </a:r>
            <a:r>
              <a:rPr lang="fr-FR" sz="1800" dirty="0" smtClean="0"/>
              <a:t> collaboration </a:t>
            </a:r>
            <a:r>
              <a:rPr lang="fr-FR" sz="1800" dirty="0" err="1" smtClean="0"/>
              <a:t>were</a:t>
            </a:r>
            <a:r>
              <a:rPr lang="fr-FR" sz="1800" dirty="0" smtClean="0"/>
              <a:t> about J/</a:t>
            </a:r>
            <a:r>
              <a:rPr lang="fr-FR" sz="1800" dirty="0" smtClean="0">
                <a:latin typeface="Symbol" charset="2"/>
                <a:ea typeface="Symbol" charset="2"/>
                <a:cs typeface="Symbol" charset="2"/>
              </a:rPr>
              <a:t>y</a:t>
            </a:r>
            <a:r>
              <a:rPr lang="fr-FR" sz="1800" dirty="0" smtClean="0"/>
              <a:t> </a:t>
            </a:r>
            <a:r>
              <a:rPr lang="fr-FR" sz="1100" dirty="0" smtClean="0">
                <a:solidFill>
                  <a:srgbClr val="0070C0"/>
                </a:solidFill>
              </a:rPr>
              <a:t>[</a:t>
            </a:r>
            <a:r>
              <a:rPr lang="tr-TR" sz="1100" dirty="0" smtClean="0">
                <a:solidFill>
                  <a:srgbClr val="0070C0"/>
                </a:solidFill>
              </a:rPr>
              <a:t>Eur.Phys.J.C71 </a:t>
            </a:r>
            <a:r>
              <a:rPr lang="tr-TR" sz="1100" dirty="0">
                <a:solidFill>
                  <a:srgbClr val="0070C0"/>
                </a:solidFill>
              </a:rPr>
              <a:t>(2011) </a:t>
            </a:r>
            <a:r>
              <a:rPr lang="tr-TR" sz="1100" dirty="0" smtClean="0">
                <a:solidFill>
                  <a:srgbClr val="0070C0"/>
                </a:solidFill>
              </a:rPr>
              <a:t>1645]</a:t>
            </a:r>
            <a:r>
              <a:rPr lang="tr-TR" sz="1800" dirty="0" smtClean="0"/>
              <a:t> </a:t>
            </a:r>
            <a:r>
              <a:rPr lang="fr-FR" sz="1800" dirty="0" smtClean="0"/>
              <a:t>and </a:t>
            </a:r>
            <a:r>
              <a:rPr lang="fr-FR" sz="1800" i="1" dirty="0" smtClean="0"/>
              <a:t>B</a:t>
            </a:r>
            <a:r>
              <a:rPr lang="fr-FR" sz="1800" baseline="30000" dirty="0" smtClean="0"/>
              <a:t>+</a:t>
            </a:r>
            <a:r>
              <a:rPr lang="fr-FR" sz="1800" dirty="0" smtClean="0"/>
              <a:t> </a:t>
            </a:r>
            <a:r>
              <a:rPr lang="fr-FR" sz="1100" dirty="0" smtClean="0">
                <a:solidFill>
                  <a:srgbClr val="0070C0"/>
                </a:solidFill>
              </a:rPr>
              <a:t>[</a:t>
            </a:r>
            <a:r>
              <a:rPr lang="tr-TR" sz="1100" dirty="0" smtClean="0">
                <a:solidFill>
                  <a:srgbClr val="0070C0"/>
                </a:solidFill>
              </a:rPr>
              <a:t>JHEP 08 (2013) 117]</a:t>
            </a:r>
            <a:r>
              <a:rPr lang="tr-TR" sz="1800" dirty="0" smtClean="0">
                <a:solidFill>
                  <a:srgbClr val="0070C0"/>
                </a:solidFill>
              </a:rPr>
              <a:t> </a:t>
            </a:r>
            <a:r>
              <a:rPr lang="fr-FR" sz="1800" dirty="0" smtClean="0"/>
              <a:t>production in </a:t>
            </a:r>
            <a:r>
              <a:rPr lang="fr-FR" sz="1800" i="1" dirty="0" smtClean="0"/>
              <a:t>pp</a:t>
            </a:r>
            <a:r>
              <a:rPr lang="fr-FR" sz="1800" dirty="0" smtClean="0"/>
              <a:t> collisions </a:t>
            </a:r>
            <a:r>
              <a:rPr lang="fr-FR" sz="1800" dirty="0"/>
              <a:t>at 7 </a:t>
            </a:r>
            <a:r>
              <a:rPr lang="fr-FR" sz="1800" dirty="0" err="1" smtClean="0"/>
              <a:t>TeV</a:t>
            </a:r>
            <a:r>
              <a:rPr lang="fr-FR" sz="1800" dirty="0" smtClean="0"/>
              <a:t>. </a:t>
            </a:r>
          </a:p>
          <a:p>
            <a:r>
              <a:rPr lang="fr-FR" sz="1800" dirty="0" err="1" smtClean="0"/>
              <a:t>Re-use</a:t>
            </a:r>
            <a:r>
              <a:rPr lang="fr-FR" sz="1800" dirty="0" smtClean="0"/>
              <a:t> </a:t>
            </a:r>
            <a:r>
              <a:rPr lang="fr-FR" sz="1800" dirty="0" err="1" smtClean="0"/>
              <a:t>this</a:t>
            </a:r>
            <a:r>
              <a:rPr lang="fr-FR" sz="1800" dirty="0" smtClean="0"/>
              <a:t> expertise to </a:t>
            </a:r>
            <a:r>
              <a:rPr lang="fr-FR" sz="1800" dirty="0" err="1" smtClean="0"/>
              <a:t>perform</a:t>
            </a:r>
            <a:r>
              <a:rPr lang="fr-FR" sz="1800" dirty="0" smtClean="0"/>
              <a:t> </a:t>
            </a:r>
            <a:r>
              <a:rPr lang="fr-FR" sz="1800" dirty="0" err="1" smtClean="0"/>
              <a:t>charmonium</a:t>
            </a:r>
            <a:r>
              <a:rPr lang="fr-FR" sz="1800" dirty="0" smtClean="0"/>
              <a:t> and </a:t>
            </a:r>
            <a:r>
              <a:rPr lang="fr-FR" sz="1800" i="1" dirty="0" smtClean="0"/>
              <a:t>b</a:t>
            </a:r>
            <a:r>
              <a:rPr lang="fr-FR" sz="1800" dirty="0" smtClean="0"/>
              <a:t> hadron </a:t>
            </a:r>
            <a:r>
              <a:rPr lang="fr-FR" sz="1800" dirty="0" err="1" smtClean="0"/>
              <a:t>measurements</a:t>
            </a:r>
            <a:r>
              <a:rPr lang="fr-FR" sz="1800" dirty="0" smtClean="0"/>
              <a:t> in </a:t>
            </a:r>
            <a:r>
              <a:rPr lang="fr-FR" sz="1800" i="1" dirty="0" err="1" smtClean="0"/>
              <a:t>p</a:t>
            </a:r>
            <a:r>
              <a:rPr lang="fr-FR" sz="1800" dirty="0" err="1" smtClean="0"/>
              <a:t>Pb</a:t>
            </a:r>
            <a:r>
              <a:rPr lang="fr-FR" sz="1800" dirty="0" smtClean="0"/>
              <a:t> and </a:t>
            </a:r>
            <a:r>
              <a:rPr lang="fr-FR" sz="1800" dirty="0" err="1" smtClean="0"/>
              <a:t>Pb</a:t>
            </a:r>
            <a:r>
              <a:rPr lang="fr-FR" sz="1800" i="1" dirty="0" err="1" smtClean="0"/>
              <a:t>p</a:t>
            </a:r>
            <a:r>
              <a:rPr lang="fr-FR" sz="1800" dirty="0" smtClean="0"/>
              <a:t> collisions at 8 </a:t>
            </a:r>
            <a:r>
              <a:rPr lang="fr-FR" sz="1800" dirty="0" err="1" smtClean="0"/>
              <a:t>TeV</a:t>
            </a:r>
            <a:r>
              <a:rPr lang="fr-FR" sz="1800" dirty="0" smtClean="0"/>
              <a:t>: a large </a:t>
            </a:r>
            <a:r>
              <a:rPr lang="fr-FR" sz="1800" dirty="0" err="1" smtClean="0"/>
              <a:t>dataset</a:t>
            </a:r>
            <a:r>
              <a:rPr lang="fr-FR" sz="1800" dirty="0" smtClean="0"/>
              <a:t> </a:t>
            </a:r>
            <a:r>
              <a:rPr lang="fr-FR" sz="1800" dirty="0" err="1" smtClean="0"/>
              <a:t>was</a:t>
            </a:r>
            <a:r>
              <a:rPr lang="fr-FR" sz="1800" dirty="0" smtClean="0"/>
              <a:t> </a:t>
            </a:r>
            <a:r>
              <a:rPr lang="fr-FR" sz="1800" dirty="0" err="1" smtClean="0"/>
              <a:t>recorded</a:t>
            </a:r>
            <a:r>
              <a:rPr lang="fr-FR" sz="1800" dirty="0" smtClean="0"/>
              <a:t> end of 2016, in </a:t>
            </a:r>
            <a:r>
              <a:rPr lang="fr-FR" sz="1800" dirty="0" err="1" smtClean="0"/>
              <a:t>which</a:t>
            </a:r>
            <a:r>
              <a:rPr lang="fr-FR" sz="1800" dirty="0" smtClean="0"/>
              <a:t> </a:t>
            </a:r>
            <a:r>
              <a:rPr lang="fr-FR" sz="1800" dirty="0" err="1" smtClean="0"/>
              <a:t>several</a:t>
            </a:r>
            <a:r>
              <a:rPr lang="fr-FR" sz="1800" dirty="0" smtClean="0"/>
              <a:t> clean </a:t>
            </a:r>
            <a:r>
              <a:rPr lang="fr-FR" sz="1800" dirty="0" err="1" smtClean="0"/>
              <a:t>signals</a:t>
            </a:r>
            <a:r>
              <a:rPr lang="fr-FR" sz="1800" dirty="0" smtClean="0"/>
              <a:t> are </a:t>
            </a:r>
            <a:r>
              <a:rPr lang="fr-FR" sz="1800" dirty="0" err="1" smtClean="0"/>
              <a:t>seen</a:t>
            </a:r>
            <a:r>
              <a:rPr lang="fr-FR" sz="1800" dirty="0" smtClean="0"/>
              <a:t>, </a:t>
            </a:r>
            <a:r>
              <a:rPr lang="fr-FR" sz="1800" dirty="0" err="1" smtClean="0"/>
              <a:t>promissing</a:t>
            </a:r>
            <a:r>
              <a:rPr lang="fr-FR" sz="1800" dirty="0" smtClean="0"/>
              <a:t> </a:t>
            </a:r>
            <a:r>
              <a:rPr lang="fr-FR" sz="1800" dirty="0" err="1" smtClean="0"/>
              <a:t>precise</a:t>
            </a:r>
            <a:r>
              <a:rPr lang="fr-FR" sz="1800" dirty="0" smtClean="0"/>
              <a:t> production </a:t>
            </a:r>
            <a:r>
              <a:rPr lang="fr-FR" sz="1800" dirty="0" err="1" smtClean="0"/>
              <a:t>measurements</a:t>
            </a:r>
            <a:r>
              <a:rPr lang="fr-FR" sz="1800" dirty="0" smtClean="0"/>
              <a:t>.</a:t>
            </a:r>
          </a:p>
          <a:p>
            <a:endParaRPr lang="fr-FR" sz="1800" dirty="0"/>
          </a:p>
          <a:p>
            <a:endParaRPr lang="fr-FR" sz="1800" dirty="0" smtClean="0"/>
          </a:p>
          <a:p>
            <a:endParaRPr lang="fr-FR" sz="1800" dirty="0"/>
          </a:p>
          <a:p>
            <a:endParaRPr lang="fr-FR" sz="1800" dirty="0" smtClean="0"/>
          </a:p>
          <a:p>
            <a:endParaRPr lang="fr-FR" sz="1800" dirty="0"/>
          </a:p>
          <a:p>
            <a:endParaRPr lang="fr-FR" sz="1800" dirty="0" smtClean="0"/>
          </a:p>
          <a:p>
            <a:endParaRPr lang="fr-FR" sz="1800" dirty="0"/>
          </a:p>
          <a:p>
            <a:r>
              <a:rPr lang="fr-FR" sz="1800" dirty="0" smtClean="0"/>
              <a:t>An </a:t>
            </a:r>
            <a:r>
              <a:rPr lang="fr-FR" sz="1800" dirty="0" err="1" smtClean="0"/>
              <a:t>undergraduate</a:t>
            </a:r>
            <a:r>
              <a:rPr lang="fr-FR" sz="1800" dirty="0" smtClean="0"/>
              <a:t> </a:t>
            </a:r>
            <a:r>
              <a:rPr lang="fr-FR" sz="1800" dirty="0" err="1" smtClean="0"/>
              <a:t>student</a:t>
            </a:r>
            <a:r>
              <a:rPr lang="fr-FR" sz="1800" dirty="0" smtClean="0"/>
              <a:t> </a:t>
            </a:r>
            <a:r>
              <a:rPr lang="fr-FR" sz="1800" dirty="0" err="1" smtClean="0"/>
              <a:t>from</a:t>
            </a:r>
            <a:r>
              <a:rPr lang="fr-FR" sz="1800" dirty="0" smtClean="0"/>
              <a:t> </a:t>
            </a:r>
            <a:r>
              <a:rPr lang="fr-FR" sz="1800" dirty="0" err="1" smtClean="0"/>
              <a:t>Tsinghua</a:t>
            </a:r>
            <a:r>
              <a:rPr lang="fr-FR" sz="1800" dirty="0" smtClean="0"/>
              <a:t> </a:t>
            </a:r>
            <a:r>
              <a:rPr lang="fr-FR" sz="1800" dirty="0" err="1" smtClean="0"/>
              <a:t>will</a:t>
            </a:r>
            <a:r>
              <a:rPr lang="fr-FR" sz="1800" dirty="0" smtClean="0"/>
              <a:t> </a:t>
            </a:r>
            <a:r>
              <a:rPr lang="fr-FR" sz="1800" dirty="0" err="1" smtClean="0"/>
              <a:t>join</a:t>
            </a:r>
            <a:r>
              <a:rPr lang="fr-FR" sz="1800" dirty="0" smtClean="0"/>
              <a:t> LAL for 3 </a:t>
            </a:r>
            <a:r>
              <a:rPr lang="fr-FR" sz="1800" dirty="0" err="1" smtClean="0"/>
              <a:t>months</a:t>
            </a:r>
            <a:r>
              <a:rPr lang="fr-FR" sz="1800" dirty="0" smtClean="0"/>
              <a:t> </a:t>
            </a:r>
            <a:r>
              <a:rPr lang="fr-FR" sz="1800" dirty="0" err="1" smtClean="0"/>
              <a:t>this</a:t>
            </a:r>
            <a:r>
              <a:rPr lang="fr-FR" sz="1800" dirty="0" smtClean="0"/>
              <a:t> </a:t>
            </a:r>
            <a:r>
              <a:rPr lang="fr-FR" sz="1800" dirty="0" err="1" smtClean="0"/>
              <a:t>summer</a:t>
            </a:r>
            <a:r>
              <a:rPr lang="fr-FR" sz="1800" dirty="0" smtClean="0"/>
              <a:t> to </a:t>
            </a:r>
            <a:r>
              <a:rPr lang="fr-FR" sz="1800" dirty="0" err="1" smtClean="0"/>
              <a:t>participate</a:t>
            </a:r>
            <a:r>
              <a:rPr lang="fr-FR" sz="1800" dirty="0" smtClean="0"/>
              <a:t> to </a:t>
            </a:r>
            <a:r>
              <a:rPr lang="fr-FR" sz="1800" dirty="0" err="1" smtClean="0"/>
              <a:t>these</a:t>
            </a:r>
            <a:r>
              <a:rPr lang="fr-FR" sz="1800" dirty="0" smtClean="0"/>
              <a:t> analyses. </a:t>
            </a:r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5E96-CE1A-7447-94FE-2A90C1F4C2C7}" type="slidenum">
              <a:rPr lang="en-US" smtClean="0"/>
              <a:t>17</a:t>
            </a:fld>
            <a:endParaRPr lang="en-US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228600" y="41341"/>
            <a:ext cx="8563708" cy="952500"/>
          </a:xfrm>
          <a:prstGeom prst="rect">
            <a:avLst/>
          </a:prstGeom>
          <a:gradFill flip="none" rotWithShape="1">
            <a:gsLst>
              <a:gs pos="13000">
                <a:schemeClr val="tx2">
                  <a:lumMod val="40000"/>
                  <a:lumOff val="60000"/>
                </a:schemeClr>
              </a:gs>
              <a:gs pos="100000">
                <a:prstClr val="white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76200" tIns="38100" rIns="76200" bIns="3810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 smtClean="0">
                <a:cs typeface="Symbol" charset="2"/>
              </a:rPr>
              <a:t>Quarkonium</a:t>
            </a:r>
            <a:r>
              <a:rPr lang="en-US" sz="2800" dirty="0" smtClean="0">
                <a:cs typeface="Symbol" charset="2"/>
              </a:rPr>
              <a:t> and </a:t>
            </a:r>
            <a:r>
              <a:rPr lang="en-US" sz="2800" i="1" dirty="0" smtClean="0">
                <a:cs typeface="Symbol" charset="2"/>
              </a:rPr>
              <a:t>b</a:t>
            </a:r>
            <a:r>
              <a:rPr lang="en-US" sz="2800" dirty="0" smtClean="0">
                <a:cs typeface="Symbol" charset="2"/>
              </a:rPr>
              <a:t> hadron production in </a:t>
            </a:r>
            <a:r>
              <a:rPr lang="en-US" sz="2800" i="1" dirty="0" err="1" smtClean="0">
                <a:cs typeface="Symbol" charset="2"/>
              </a:rPr>
              <a:t>p</a:t>
            </a:r>
            <a:r>
              <a:rPr lang="en-US" sz="2800" dirty="0" err="1" smtClean="0">
                <a:cs typeface="Symbol" charset="2"/>
              </a:rPr>
              <a:t>Pb</a:t>
            </a:r>
            <a:r>
              <a:rPr lang="en-US" sz="2800" dirty="0" smtClean="0">
                <a:cs typeface="Symbol" charset="2"/>
              </a:rPr>
              <a:t> collisions</a:t>
            </a:r>
            <a:endParaRPr lang="en-US" sz="2800" baseline="30000" dirty="0">
              <a:cs typeface="Symbol" charset="2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8" y="2592179"/>
            <a:ext cx="3342542" cy="227094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076" y="2642575"/>
            <a:ext cx="2993834" cy="222054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453" y="2713689"/>
            <a:ext cx="2818926" cy="214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51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48151"/>
            <a:ext cx="6858000" cy="3771636"/>
          </a:xfrm>
        </p:spPr>
        <p:txBody>
          <a:bodyPr>
            <a:normAutofit/>
          </a:bodyPr>
          <a:lstStyle/>
          <a:p>
            <a:r>
              <a:rPr lang="fr-FR" sz="2000" dirty="0" err="1"/>
              <a:t>LHCb</a:t>
            </a:r>
            <a:r>
              <a:rPr lang="fr-FR" sz="2000" dirty="0"/>
              <a:t> </a:t>
            </a:r>
            <a:r>
              <a:rPr lang="fr-FR" sz="2000" dirty="0" err="1" smtClean="0"/>
              <a:t>recorded</a:t>
            </a:r>
            <a:r>
              <a:rPr lang="fr-FR" sz="2000" dirty="0" smtClean="0"/>
              <a:t> high </a:t>
            </a:r>
            <a:r>
              <a:rPr lang="fr-FR" sz="2000" dirty="0" err="1" smtClean="0"/>
              <a:t>quality</a:t>
            </a:r>
            <a:r>
              <a:rPr lang="fr-FR" sz="2000" dirty="0" smtClean="0"/>
              <a:t> </a:t>
            </a:r>
            <a:r>
              <a:rPr lang="fr-FR" sz="2000" i="1" dirty="0" smtClean="0"/>
              <a:t>pp</a:t>
            </a:r>
            <a:r>
              <a:rPr lang="fr-FR" sz="2000" dirty="0" smtClean="0"/>
              <a:t> and </a:t>
            </a:r>
            <a:r>
              <a:rPr lang="fr-FR" sz="2000" i="1" dirty="0" err="1" smtClean="0"/>
              <a:t>p</a:t>
            </a:r>
            <a:r>
              <a:rPr lang="fr-FR" sz="2000" dirty="0" err="1" smtClean="0"/>
              <a:t>Pb</a:t>
            </a:r>
            <a:r>
              <a:rPr lang="fr-FR" sz="2000" dirty="0" smtClean="0"/>
              <a:t> data </a:t>
            </a:r>
            <a:r>
              <a:rPr lang="fr-FR" sz="2000" dirty="0" err="1" smtClean="0"/>
              <a:t>since</a:t>
            </a:r>
            <a:r>
              <a:rPr lang="fr-FR" sz="2000" dirty="0" smtClean="0"/>
              <a:t> the </a:t>
            </a:r>
            <a:r>
              <a:rPr lang="fr-FR" sz="2000" dirty="0" err="1" smtClean="0"/>
              <a:t>beginning</a:t>
            </a:r>
            <a:r>
              <a:rPr lang="fr-FR" sz="2000" dirty="0" smtClean="0"/>
              <a:t> of </a:t>
            </a:r>
            <a:r>
              <a:rPr lang="fr-FR" sz="2000" dirty="0" err="1" smtClean="0"/>
              <a:t>Run</a:t>
            </a:r>
            <a:r>
              <a:rPr lang="fr-FR" sz="2000" dirty="0" smtClean="0"/>
              <a:t> 2.  </a:t>
            </a:r>
            <a:endParaRPr lang="fr-FR" sz="2000" dirty="0"/>
          </a:p>
          <a:p>
            <a:r>
              <a:rPr lang="fr-FR" sz="2000" dirty="0"/>
              <a:t>LAL/Tsinghua collaboration </a:t>
            </a:r>
            <a:r>
              <a:rPr lang="fr-FR" sz="2000" dirty="0" err="1" smtClean="0"/>
              <a:t>is</a:t>
            </a:r>
            <a:r>
              <a:rPr lang="fr-FR" sz="2000" dirty="0" smtClean="0"/>
              <a:t> </a:t>
            </a:r>
            <a:r>
              <a:rPr lang="fr-FR" sz="2000" dirty="0" err="1" smtClean="0"/>
              <a:t>involved</a:t>
            </a:r>
            <a:r>
              <a:rPr lang="fr-FR" sz="2000" dirty="0" smtClean="0"/>
              <a:t> </a:t>
            </a:r>
            <a:r>
              <a:rPr lang="fr-FR" sz="2000" dirty="0"/>
              <a:t>in </a:t>
            </a:r>
            <a:r>
              <a:rPr lang="fr-FR" sz="2000" dirty="0" err="1"/>
              <a:t>many</a:t>
            </a:r>
            <a:r>
              <a:rPr lang="fr-FR" sz="2000" dirty="0"/>
              <a:t> of the </a:t>
            </a:r>
            <a:r>
              <a:rPr lang="fr-FR" sz="2000" i="1" dirty="0"/>
              <a:t>B</a:t>
            </a:r>
            <a:r>
              <a:rPr lang="fr-FR" sz="2000" baseline="-25000" dirty="0"/>
              <a:t>c</a:t>
            </a:r>
            <a:r>
              <a:rPr lang="fr-FR" sz="2000" dirty="0"/>
              <a:t> </a:t>
            </a:r>
            <a:r>
              <a:rPr lang="fr-FR" sz="2000" dirty="0" err="1"/>
              <a:t>results</a:t>
            </a:r>
            <a:r>
              <a:rPr lang="fr-FR" sz="2000" dirty="0"/>
              <a:t> </a:t>
            </a:r>
            <a:r>
              <a:rPr lang="fr-FR" sz="2000" dirty="0" err="1"/>
              <a:t>from</a:t>
            </a:r>
            <a:r>
              <a:rPr lang="fr-FR" sz="2000" dirty="0"/>
              <a:t> </a:t>
            </a:r>
            <a:r>
              <a:rPr lang="fr-FR" sz="2000" dirty="0" err="1" smtClean="0"/>
              <a:t>LHCb</a:t>
            </a:r>
            <a:r>
              <a:rPr lang="fr-FR" sz="2000" dirty="0" smtClean="0"/>
              <a:t>, and </a:t>
            </a:r>
            <a:r>
              <a:rPr lang="fr-FR" sz="2000" dirty="0" err="1" smtClean="0"/>
              <a:t>will</a:t>
            </a:r>
            <a:r>
              <a:rPr lang="fr-FR" sz="2000" dirty="0" smtClean="0"/>
              <a:t> continue </a:t>
            </a:r>
            <a:r>
              <a:rPr lang="fr-FR" sz="2000" dirty="0" err="1" smtClean="0"/>
              <a:t>with</a:t>
            </a:r>
            <a:r>
              <a:rPr lang="fr-FR" sz="2000" dirty="0" smtClean="0"/>
              <a:t> analyses </a:t>
            </a:r>
            <a:r>
              <a:rPr lang="fr-FR" sz="2000" dirty="0" err="1" smtClean="0"/>
              <a:t>requiring</a:t>
            </a:r>
            <a:r>
              <a:rPr lang="fr-FR" sz="2000" dirty="0" smtClean="0"/>
              <a:t> more </a:t>
            </a:r>
            <a:r>
              <a:rPr lang="fr-FR" sz="2000" dirty="0" err="1" smtClean="0"/>
              <a:t>statistics</a:t>
            </a:r>
            <a:r>
              <a:rPr lang="fr-FR" sz="2000" dirty="0" smtClean="0"/>
              <a:t>:</a:t>
            </a:r>
          </a:p>
          <a:p>
            <a:pPr lvl="1"/>
            <a:r>
              <a:rPr lang="fr-FR" sz="1666" dirty="0" err="1" smtClean="0"/>
              <a:t>Excited</a:t>
            </a:r>
            <a:r>
              <a:rPr lang="fr-FR" sz="1666" dirty="0" smtClean="0"/>
              <a:t> </a:t>
            </a:r>
            <a:r>
              <a:rPr lang="fr-FR" sz="1666" i="1" dirty="0" err="1" smtClean="0"/>
              <a:t>B</a:t>
            </a:r>
            <a:r>
              <a:rPr lang="fr-FR" sz="1666" baseline="-25000" dirty="0" err="1" smtClean="0"/>
              <a:t>c</a:t>
            </a:r>
            <a:r>
              <a:rPr lang="fr-FR" sz="1666" dirty="0" smtClean="0"/>
              <a:t> states</a:t>
            </a:r>
          </a:p>
          <a:p>
            <a:pPr lvl="1"/>
            <a:r>
              <a:rPr lang="fr-FR" sz="1666" dirty="0" smtClean="0"/>
              <a:t>Annihilation </a:t>
            </a:r>
            <a:r>
              <a:rPr lang="fr-FR" sz="1666" dirty="0" err="1" smtClean="0"/>
              <a:t>decays</a:t>
            </a:r>
            <a:r>
              <a:rPr lang="fr-FR" sz="1666" dirty="0" smtClean="0"/>
              <a:t> </a:t>
            </a:r>
            <a:r>
              <a:rPr lang="fr-FR" sz="1666" dirty="0" err="1" smtClean="0"/>
              <a:t>such</a:t>
            </a:r>
            <a:r>
              <a:rPr lang="fr-FR" sz="1666" dirty="0" smtClean="0"/>
              <a:t> as </a:t>
            </a:r>
            <a:r>
              <a:rPr lang="fr-FR" sz="1666" i="1" dirty="0" err="1" smtClean="0"/>
              <a:t>B</a:t>
            </a:r>
            <a:r>
              <a:rPr lang="fr-FR" sz="1666" baseline="-25000" dirty="0" err="1" smtClean="0"/>
              <a:t>c</a:t>
            </a:r>
            <a:r>
              <a:rPr lang="fr-FR" sz="1666" baseline="30000" dirty="0" smtClean="0"/>
              <a:t>+</a:t>
            </a:r>
            <a:r>
              <a:rPr lang="fr-FR" sz="1666" dirty="0" smtClean="0"/>
              <a:t>➝ </a:t>
            </a:r>
            <a:r>
              <a:rPr lang="fr-FR" sz="1666" dirty="0" smtClean="0">
                <a:latin typeface="Symbol" charset="2"/>
                <a:ea typeface="Symbol" charset="2"/>
                <a:cs typeface="Symbol" charset="2"/>
              </a:rPr>
              <a:t>f</a:t>
            </a:r>
            <a:r>
              <a:rPr lang="fr-FR" sz="1666" dirty="0" smtClean="0"/>
              <a:t> </a:t>
            </a:r>
            <a:r>
              <a:rPr lang="fr-FR" sz="1666" i="1" dirty="0" smtClean="0"/>
              <a:t>K</a:t>
            </a:r>
            <a:r>
              <a:rPr lang="fr-FR" sz="1666" baseline="30000" dirty="0" smtClean="0"/>
              <a:t>+</a:t>
            </a:r>
          </a:p>
          <a:p>
            <a:r>
              <a:rPr lang="fr-FR" sz="2000" dirty="0" smtClean="0"/>
              <a:t>Upgrade </a:t>
            </a:r>
            <a:r>
              <a:rPr lang="fr-FR" sz="2000" dirty="0" err="1" smtClean="0"/>
              <a:t>after</a:t>
            </a:r>
            <a:r>
              <a:rPr lang="fr-FR" sz="2000" dirty="0" smtClean="0"/>
              <a:t> LS2 </a:t>
            </a:r>
            <a:r>
              <a:rPr lang="fr-FR" sz="2000" dirty="0" err="1" smtClean="0"/>
              <a:t>will</a:t>
            </a:r>
            <a:r>
              <a:rPr lang="fr-FR" sz="2000" dirty="0" smtClean="0"/>
              <a:t> </a:t>
            </a:r>
            <a:r>
              <a:rPr lang="fr-FR" sz="2000" dirty="0" err="1" smtClean="0"/>
              <a:t>also</a:t>
            </a:r>
            <a:r>
              <a:rPr lang="fr-FR" sz="2000" dirty="0" smtClean="0"/>
              <a:t> </a:t>
            </a:r>
            <a:r>
              <a:rPr lang="fr-FR" sz="2000" dirty="0" err="1" smtClean="0"/>
              <a:t>boost</a:t>
            </a:r>
            <a:r>
              <a:rPr lang="fr-FR" sz="2000" dirty="0" smtClean="0"/>
              <a:t> </a:t>
            </a:r>
            <a:r>
              <a:rPr lang="fr-FR" sz="2000" i="1" dirty="0" err="1" smtClean="0"/>
              <a:t>B</a:t>
            </a:r>
            <a:r>
              <a:rPr lang="fr-FR" sz="2000" baseline="-25000" dirty="0" err="1" smtClean="0"/>
              <a:t>c</a:t>
            </a:r>
            <a:r>
              <a:rPr lang="fr-FR" sz="2000" dirty="0" smtClean="0"/>
              <a:t> </a:t>
            </a:r>
            <a:r>
              <a:rPr lang="fr-FR" sz="2000" dirty="0" err="1" smtClean="0"/>
              <a:t>physics</a:t>
            </a:r>
            <a:r>
              <a:rPr lang="fr-FR" sz="2000" dirty="0" smtClean="0"/>
              <a:t> at the LHC</a:t>
            </a:r>
            <a:endParaRPr lang="fr-F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5E96-CE1A-7447-94FE-2A90C1F4C2C7}" type="slidenum">
              <a:rPr lang="en-US" smtClean="0"/>
              <a:t>18</a:t>
            </a:fld>
            <a:endParaRPr lang="en-US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1143000" y="134899"/>
            <a:ext cx="6858000" cy="952500"/>
          </a:xfrm>
          <a:prstGeom prst="rect">
            <a:avLst/>
          </a:prstGeom>
          <a:gradFill flip="none" rotWithShape="1">
            <a:gsLst>
              <a:gs pos="13000">
                <a:schemeClr val="tx2">
                  <a:lumMod val="40000"/>
                  <a:lumOff val="60000"/>
                </a:schemeClr>
              </a:gs>
              <a:gs pos="100000">
                <a:prstClr val="white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76200" tIns="38100" rIns="76200" bIns="3810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33" dirty="0">
                <a:cs typeface="Symbol" charset="2"/>
              </a:rPr>
              <a:t>Conclusions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186" y="3985342"/>
            <a:ext cx="5893242" cy="161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058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tp://lhcb-public.web.cern.ch/lhcb-public/en/LHCb-outreach/multimedia/LHCbDetectorpnglight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596" y="1785399"/>
            <a:ext cx="5498821" cy="295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3825" y="185200"/>
            <a:ext cx="8542610" cy="84207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>
            <a:normAutofit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LHCb</a:t>
            </a:r>
            <a:r>
              <a:rPr lang="fr-FR" dirty="0" smtClean="0"/>
              <a:t> </a:t>
            </a:r>
            <a:r>
              <a:rPr lang="fr-FR" dirty="0" err="1" smtClean="0"/>
              <a:t>experiment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69FD-F6FD-0649-A221-1E17ECBCC294}" type="slidenum">
              <a:rPr lang="fr-FR" smtClean="0"/>
              <a:t>2</a:t>
            </a:fld>
            <a:endParaRPr lang="fr-FR"/>
          </a:p>
        </p:txBody>
      </p:sp>
      <p:cxnSp>
        <p:nvCxnSpPr>
          <p:cNvPr id="30" name="Straight Arrow Connector 6"/>
          <p:cNvCxnSpPr/>
          <p:nvPr/>
        </p:nvCxnSpPr>
        <p:spPr bwMode="auto">
          <a:xfrm flipV="1">
            <a:off x="2548187" y="2801245"/>
            <a:ext cx="4153929" cy="58569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8"/>
          <p:cNvSpPr txBox="1"/>
          <p:nvPr/>
        </p:nvSpPr>
        <p:spPr bwMode="auto">
          <a:xfrm>
            <a:off x="5679093" y="2736710"/>
            <a:ext cx="410690" cy="209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760" dirty="0">
                <a:solidFill>
                  <a:srgbClr val="FFC70D"/>
                </a:solidFill>
                <a:ea typeface="ＭＳ Ｐゴシック" charset="0"/>
                <a:cs typeface="ＭＳ Ｐゴシック" charset="0"/>
              </a:rPr>
              <a:t>~20m</a:t>
            </a:r>
          </a:p>
        </p:txBody>
      </p:sp>
      <p:cxnSp>
        <p:nvCxnSpPr>
          <p:cNvPr id="32" name="Straight Arrow Connector 21"/>
          <p:cNvCxnSpPr/>
          <p:nvPr/>
        </p:nvCxnSpPr>
        <p:spPr bwMode="auto">
          <a:xfrm flipV="1">
            <a:off x="6614635" y="2034482"/>
            <a:ext cx="197086" cy="199985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23"/>
          <p:cNvSpPr txBox="1"/>
          <p:nvPr/>
        </p:nvSpPr>
        <p:spPr bwMode="auto">
          <a:xfrm>
            <a:off x="6757991" y="2304591"/>
            <a:ext cx="410690" cy="209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760" dirty="0">
                <a:solidFill>
                  <a:srgbClr val="FFC70D"/>
                </a:solidFill>
                <a:ea typeface="ＭＳ Ｐゴシック" charset="0"/>
                <a:cs typeface="ＭＳ Ｐゴシック" charset="0"/>
              </a:rPr>
              <a:t>~12m</a:t>
            </a:r>
          </a:p>
        </p:txBody>
      </p:sp>
      <p:cxnSp>
        <p:nvCxnSpPr>
          <p:cNvPr id="34" name="Straight Arrow Connector 24"/>
          <p:cNvCxnSpPr/>
          <p:nvPr/>
        </p:nvCxnSpPr>
        <p:spPr bwMode="auto">
          <a:xfrm flipV="1">
            <a:off x="3007593" y="3007972"/>
            <a:ext cx="2390478" cy="317898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26"/>
          <p:cNvCxnSpPr/>
          <p:nvPr/>
        </p:nvCxnSpPr>
        <p:spPr bwMode="auto">
          <a:xfrm flipV="1">
            <a:off x="3007599" y="3213587"/>
            <a:ext cx="3469801" cy="98887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1"/>
          <p:cNvSpPr txBox="1"/>
          <p:nvPr/>
        </p:nvSpPr>
        <p:spPr bwMode="auto">
          <a:xfrm>
            <a:off x="6409586" y="3157596"/>
            <a:ext cx="838691" cy="24808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altLang="fr-FR" sz="1012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10-300mrad</a:t>
            </a:r>
          </a:p>
        </p:txBody>
      </p:sp>
      <p:cxnSp>
        <p:nvCxnSpPr>
          <p:cNvPr id="37" name="Straight Connector 18"/>
          <p:cNvCxnSpPr/>
          <p:nvPr/>
        </p:nvCxnSpPr>
        <p:spPr bwMode="auto">
          <a:xfrm>
            <a:off x="5398071" y="3007969"/>
            <a:ext cx="1079323" cy="20293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4"/>
          <p:cNvCxnSpPr/>
          <p:nvPr/>
        </p:nvCxnSpPr>
        <p:spPr bwMode="auto">
          <a:xfrm flipV="1">
            <a:off x="2975446" y="2103061"/>
            <a:ext cx="2422624" cy="1222804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41"/>
          <p:cNvCxnSpPr/>
          <p:nvPr/>
        </p:nvCxnSpPr>
        <p:spPr bwMode="auto">
          <a:xfrm>
            <a:off x="5398069" y="2087671"/>
            <a:ext cx="0" cy="92029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48"/>
          <p:cNvSpPr txBox="1"/>
          <p:nvPr/>
        </p:nvSpPr>
        <p:spPr bwMode="auto">
          <a:xfrm>
            <a:off x="4682428" y="1930451"/>
            <a:ext cx="838691" cy="24808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altLang="fr-FR" sz="1012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10-250mrad</a:t>
            </a:r>
          </a:p>
        </p:txBody>
      </p:sp>
      <p:sp>
        <p:nvSpPr>
          <p:cNvPr id="10" name="TextBox 22"/>
          <p:cNvSpPr txBox="1"/>
          <p:nvPr/>
        </p:nvSpPr>
        <p:spPr bwMode="auto">
          <a:xfrm>
            <a:off x="1806919" y="2289729"/>
            <a:ext cx="1314784" cy="59420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altLang="fr-FR" sz="900" b="1" dirty="0">
                <a:solidFill>
                  <a:srgbClr val="F2F2F2"/>
                </a:solidFill>
                <a:latin typeface="Calibri" charset="0"/>
              </a:rPr>
              <a:t>Vertex Detector</a:t>
            </a:r>
          </a:p>
          <a:p>
            <a:pPr eaLnBrk="1" hangingPunct="1"/>
            <a:r>
              <a:rPr lang="en-GB" altLang="fr-FR" sz="787" dirty="0">
                <a:solidFill>
                  <a:srgbClr val="F2F2F2"/>
                </a:solidFill>
                <a:latin typeface="Calibri" charset="0"/>
              </a:rPr>
              <a:t>reconstruct vertices</a:t>
            </a:r>
          </a:p>
          <a:p>
            <a:pPr eaLnBrk="1" hangingPunct="1"/>
            <a:r>
              <a:rPr lang="en-US" altLang="fr-FR" sz="787" dirty="0">
                <a:solidFill>
                  <a:srgbClr val="F2F2F2"/>
                </a:solidFill>
                <a:latin typeface="Calibri" charset="0"/>
              </a:rPr>
              <a:t>decay time resolution: 45 fs</a:t>
            </a:r>
          </a:p>
          <a:p>
            <a:pPr eaLnBrk="1" hangingPunct="1"/>
            <a:r>
              <a:rPr lang="en-GB" altLang="fr-FR" sz="787" dirty="0">
                <a:solidFill>
                  <a:srgbClr val="F2F2F2"/>
                </a:solidFill>
                <a:latin typeface="Calibri" charset="0"/>
              </a:rPr>
              <a:t>IP resolution: 20 </a:t>
            </a:r>
            <a:r>
              <a:rPr lang="el-GR" altLang="fr-FR" sz="787" dirty="0">
                <a:solidFill>
                  <a:srgbClr val="F2F2F2"/>
                </a:solidFill>
                <a:latin typeface="Calibri" charset="0"/>
              </a:rPr>
              <a:t>μ</a:t>
            </a:r>
            <a:r>
              <a:rPr lang="en-GB" altLang="fr-FR" sz="787" dirty="0">
                <a:solidFill>
                  <a:srgbClr val="F2F2F2"/>
                </a:solidFill>
                <a:latin typeface="Calibri" charset="0"/>
              </a:rPr>
              <a:t>m</a:t>
            </a:r>
          </a:p>
        </p:txBody>
      </p:sp>
      <p:sp>
        <p:nvSpPr>
          <p:cNvPr id="11" name="TextBox 25"/>
          <p:cNvSpPr txBox="1"/>
          <p:nvPr/>
        </p:nvSpPr>
        <p:spPr bwMode="auto">
          <a:xfrm>
            <a:off x="3514351" y="1739956"/>
            <a:ext cx="1136850" cy="59420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altLang="fr-FR" sz="900" b="1" dirty="0">
                <a:solidFill>
                  <a:schemeClr val="bg1"/>
                </a:solidFill>
                <a:latin typeface="Calibri" charset="0"/>
              </a:rPr>
              <a:t>RICH detectors</a:t>
            </a:r>
          </a:p>
          <a:p>
            <a:pPr eaLnBrk="1" hangingPunct="1"/>
            <a:r>
              <a:rPr lang="en-GB" altLang="fr-FR" sz="787" dirty="0">
                <a:solidFill>
                  <a:schemeClr val="bg1"/>
                </a:solidFill>
                <a:latin typeface="Calibri" charset="0"/>
              </a:rPr>
              <a:t>K/</a:t>
            </a:r>
            <a:r>
              <a:rPr lang="el-GR" altLang="fr-FR" sz="787" dirty="0">
                <a:solidFill>
                  <a:schemeClr val="bg1"/>
                </a:solidFill>
                <a:latin typeface="Calibri" charset="0"/>
              </a:rPr>
              <a:t>π/</a:t>
            </a:r>
            <a:r>
              <a:rPr lang="en-GB" altLang="fr-FR" sz="787" dirty="0">
                <a:solidFill>
                  <a:schemeClr val="bg1"/>
                </a:solidFill>
                <a:latin typeface="Calibri" charset="0"/>
              </a:rPr>
              <a:t>p separation</a:t>
            </a:r>
          </a:p>
          <a:p>
            <a:pPr eaLnBrk="1" hangingPunct="1"/>
            <a:r>
              <a:rPr lang="el-GR" altLang="fr-FR" sz="787" dirty="0">
                <a:solidFill>
                  <a:schemeClr val="bg1"/>
                </a:solidFill>
              </a:rPr>
              <a:t>ε(</a:t>
            </a:r>
            <a:r>
              <a:rPr lang="en-GB" altLang="fr-FR" sz="787" dirty="0">
                <a:solidFill>
                  <a:schemeClr val="bg1"/>
                </a:solidFill>
              </a:rPr>
              <a:t>K→K) ~ 95 %, </a:t>
            </a:r>
          </a:p>
          <a:p>
            <a:pPr eaLnBrk="1" hangingPunct="1"/>
            <a:r>
              <a:rPr lang="en-GB" altLang="fr-FR" sz="787" dirty="0" err="1">
                <a:solidFill>
                  <a:schemeClr val="bg1"/>
                </a:solidFill>
              </a:rPr>
              <a:t>mis</a:t>
            </a:r>
            <a:r>
              <a:rPr lang="en-GB" altLang="fr-FR" sz="787" dirty="0">
                <a:solidFill>
                  <a:schemeClr val="bg1"/>
                </a:solidFill>
              </a:rPr>
              <a:t>-ID </a:t>
            </a:r>
            <a:r>
              <a:rPr lang="el-GR" altLang="fr-FR" sz="787" dirty="0">
                <a:solidFill>
                  <a:schemeClr val="bg1"/>
                </a:solidFill>
              </a:rPr>
              <a:t>ε(π→</a:t>
            </a:r>
            <a:r>
              <a:rPr lang="en-GB" altLang="fr-FR" sz="787" dirty="0">
                <a:solidFill>
                  <a:schemeClr val="bg1"/>
                </a:solidFill>
              </a:rPr>
              <a:t>K) ~ 5 %</a:t>
            </a:r>
            <a:endParaRPr lang="en-GB" altLang="fr-FR" sz="787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2" name="TextBox 27"/>
          <p:cNvSpPr txBox="1"/>
          <p:nvPr/>
        </p:nvSpPr>
        <p:spPr bwMode="auto">
          <a:xfrm>
            <a:off x="2753081" y="4247407"/>
            <a:ext cx="1055097" cy="3519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900" b="1" dirty="0">
                <a:solidFill>
                  <a:schemeClr val="bg1">
                    <a:lumMod val="95000"/>
                  </a:schemeClr>
                </a:solidFill>
                <a:ea typeface="ＭＳ Ｐゴシック" charset="0"/>
                <a:cs typeface="ＭＳ Ｐゴシック" charset="0"/>
              </a:rPr>
              <a:t>Dipole Magnet</a:t>
            </a:r>
          </a:p>
          <a:p>
            <a:pPr>
              <a:defRPr/>
            </a:pPr>
            <a:r>
              <a:rPr lang="en-GB" sz="787" dirty="0">
                <a:solidFill>
                  <a:schemeClr val="bg1">
                    <a:lumMod val="95000"/>
                  </a:schemeClr>
                </a:solidFill>
                <a:ea typeface="ＭＳ Ｐゴシック" charset="0"/>
                <a:cs typeface="ＭＳ Ｐゴシック" charset="0"/>
              </a:rPr>
              <a:t>bending power: 4 Tm</a:t>
            </a:r>
          </a:p>
        </p:txBody>
      </p:sp>
      <p:sp>
        <p:nvSpPr>
          <p:cNvPr id="13" name="TextBox 28"/>
          <p:cNvSpPr txBox="1"/>
          <p:nvPr/>
        </p:nvSpPr>
        <p:spPr bwMode="auto">
          <a:xfrm>
            <a:off x="4658698" y="4137573"/>
            <a:ext cx="1500732" cy="59420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altLang="fr-FR" sz="900" b="1" dirty="0">
                <a:solidFill>
                  <a:schemeClr val="bg1"/>
                </a:solidFill>
                <a:latin typeface="Calibri" charset="0"/>
              </a:rPr>
              <a:t>Tracking system: TT and OT</a:t>
            </a:r>
          </a:p>
          <a:p>
            <a:pPr eaLnBrk="1" hangingPunct="1"/>
            <a:r>
              <a:rPr lang="en-GB" altLang="fr-FR" sz="787" dirty="0">
                <a:solidFill>
                  <a:schemeClr val="bg1"/>
                </a:solidFill>
                <a:latin typeface="Calibri" charset="0"/>
              </a:rPr>
              <a:t>momentum resolution</a:t>
            </a:r>
          </a:p>
          <a:p>
            <a:pPr eaLnBrk="1" hangingPunct="1"/>
            <a:r>
              <a:rPr lang="el-GR" altLang="fr-FR" sz="787" dirty="0">
                <a:solidFill>
                  <a:schemeClr val="bg1"/>
                </a:solidFill>
                <a:latin typeface="Calibri" charset="0"/>
              </a:rPr>
              <a:t>Δ</a:t>
            </a:r>
            <a:r>
              <a:rPr lang="en-GB" altLang="fr-FR" sz="787" i="1" dirty="0">
                <a:solidFill>
                  <a:schemeClr val="bg1"/>
                </a:solidFill>
                <a:latin typeface="Calibri" charset="0"/>
              </a:rPr>
              <a:t>p</a:t>
            </a:r>
            <a:r>
              <a:rPr lang="en-GB" altLang="fr-FR" sz="787" dirty="0">
                <a:solidFill>
                  <a:schemeClr val="bg1"/>
                </a:solidFill>
                <a:latin typeface="Calibri" charset="0"/>
              </a:rPr>
              <a:t>/</a:t>
            </a:r>
            <a:r>
              <a:rPr lang="en-GB" altLang="fr-FR" sz="787" i="1" dirty="0">
                <a:solidFill>
                  <a:schemeClr val="bg1"/>
                </a:solidFill>
                <a:latin typeface="Calibri" charset="0"/>
              </a:rPr>
              <a:t>p </a:t>
            </a:r>
            <a:r>
              <a:rPr lang="en-GB" altLang="fr-FR" sz="787" dirty="0">
                <a:solidFill>
                  <a:schemeClr val="bg1"/>
                </a:solidFill>
                <a:latin typeface="Calibri" charset="0"/>
              </a:rPr>
              <a:t>= 0.5%–1.0%</a:t>
            </a:r>
          </a:p>
          <a:p>
            <a:pPr eaLnBrk="1" hangingPunct="1"/>
            <a:r>
              <a:rPr lang="en-GB" altLang="fr-FR" sz="787" dirty="0">
                <a:solidFill>
                  <a:schemeClr val="bg1"/>
                </a:solidFill>
                <a:latin typeface="Calibri" charset="0"/>
              </a:rPr>
              <a:t>(5 </a:t>
            </a:r>
            <a:r>
              <a:rPr lang="en-GB" altLang="fr-FR" sz="787" dirty="0" err="1">
                <a:solidFill>
                  <a:schemeClr val="bg1"/>
                </a:solidFill>
                <a:latin typeface="Calibri" charset="0"/>
              </a:rPr>
              <a:t>GeV</a:t>
            </a:r>
            <a:r>
              <a:rPr lang="en-GB" altLang="fr-FR" sz="787" dirty="0">
                <a:solidFill>
                  <a:schemeClr val="bg1"/>
                </a:solidFill>
                <a:latin typeface="Calibri" charset="0"/>
              </a:rPr>
              <a:t>/c – 100 </a:t>
            </a:r>
            <a:r>
              <a:rPr lang="en-GB" altLang="fr-FR" sz="787" dirty="0" err="1">
                <a:solidFill>
                  <a:schemeClr val="bg1"/>
                </a:solidFill>
                <a:latin typeface="Calibri" charset="0"/>
              </a:rPr>
              <a:t>GeV</a:t>
            </a:r>
            <a:r>
              <a:rPr lang="en-GB" altLang="fr-FR" sz="787" dirty="0">
                <a:solidFill>
                  <a:schemeClr val="bg1"/>
                </a:solidFill>
                <a:latin typeface="Calibri" charset="0"/>
              </a:rPr>
              <a:t>/c)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03510" y="4122158"/>
            <a:ext cx="1476004" cy="715324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altLang="fr-FR" sz="900" b="1">
                <a:solidFill>
                  <a:schemeClr val="bg1"/>
                </a:solidFill>
                <a:latin typeface="Calibri" charset="0"/>
              </a:rPr>
              <a:t>Calorimeters (ECAL, HCAL)</a:t>
            </a:r>
            <a:endParaRPr lang="en-GB" altLang="fr-FR" sz="900" b="1" dirty="0">
              <a:solidFill>
                <a:schemeClr val="bg1"/>
              </a:solidFill>
              <a:latin typeface="Calibri" charset="0"/>
            </a:endParaRPr>
          </a:p>
          <a:p>
            <a:pPr eaLnBrk="1" hangingPunct="1"/>
            <a:r>
              <a:rPr lang="en-GB" altLang="fr-FR" sz="787" dirty="0">
                <a:solidFill>
                  <a:schemeClr val="bg1"/>
                </a:solidFill>
                <a:latin typeface="Calibri" charset="0"/>
              </a:rPr>
              <a:t>energy measurement</a:t>
            </a:r>
          </a:p>
          <a:p>
            <a:pPr eaLnBrk="1" hangingPunct="1"/>
            <a:r>
              <a:rPr lang="en-GB" altLang="fr-FR" sz="787" dirty="0">
                <a:solidFill>
                  <a:schemeClr val="bg1"/>
                </a:solidFill>
                <a:latin typeface="Calibri" charset="0"/>
              </a:rPr>
              <a:t>e/</a:t>
            </a:r>
            <a:r>
              <a:rPr lang="el-GR" altLang="fr-FR" sz="787" dirty="0">
                <a:solidFill>
                  <a:schemeClr val="bg1"/>
                </a:solidFill>
                <a:latin typeface="Calibri" charset="0"/>
              </a:rPr>
              <a:t>γ</a:t>
            </a:r>
            <a:r>
              <a:rPr lang="en-GB" altLang="fr-FR" sz="787" dirty="0">
                <a:solidFill>
                  <a:schemeClr val="bg1"/>
                </a:solidFill>
                <a:latin typeface="Calibri" charset="0"/>
              </a:rPr>
              <a:t> identification</a:t>
            </a:r>
          </a:p>
          <a:p>
            <a:pPr eaLnBrk="1" hangingPunct="1"/>
            <a:r>
              <a:rPr lang="pt-BR" altLang="fr-FR" sz="787" dirty="0">
                <a:solidFill>
                  <a:schemeClr val="bg1"/>
                </a:solidFill>
                <a:latin typeface="Calibri" charset="0"/>
              </a:rPr>
              <a:t>ΔE/E = 1 % ⨁10 %/√E (GeV)</a:t>
            </a:r>
            <a:endParaRPr lang="en-GB" altLang="fr-FR" sz="787" dirty="0">
              <a:solidFill>
                <a:schemeClr val="bg1"/>
              </a:solidFill>
              <a:latin typeface="Calibri" charset="0"/>
            </a:endParaRPr>
          </a:p>
          <a:p>
            <a:pPr eaLnBrk="1" hangingPunct="1"/>
            <a:endParaRPr lang="en-GB" altLang="fr-FR" sz="787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5" name="TextBox 30"/>
          <p:cNvSpPr txBox="1"/>
          <p:nvPr/>
        </p:nvSpPr>
        <p:spPr bwMode="auto">
          <a:xfrm>
            <a:off x="5286163" y="1349112"/>
            <a:ext cx="1476686" cy="47307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fr-FR" sz="900" b="1" dirty="0" err="1">
                <a:latin typeface="Calibri" charset="0"/>
              </a:rPr>
              <a:t>Muon</a:t>
            </a:r>
            <a:r>
              <a:rPr lang="en-US" altLang="fr-FR" sz="900" b="1" dirty="0">
                <a:latin typeface="Calibri" charset="0"/>
              </a:rPr>
              <a:t> system</a:t>
            </a:r>
          </a:p>
          <a:p>
            <a:pPr eaLnBrk="1" hangingPunct="1"/>
            <a:r>
              <a:rPr lang="el-GR" altLang="fr-FR" sz="787" dirty="0">
                <a:latin typeface="Calibri" charset="0"/>
              </a:rPr>
              <a:t>μ</a:t>
            </a:r>
            <a:r>
              <a:rPr lang="en-US" altLang="fr-FR" sz="787" dirty="0">
                <a:latin typeface="Calibri" charset="0"/>
              </a:rPr>
              <a:t> identification </a:t>
            </a:r>
            <a:r>
              <a:rPr lang="el-GR" altLang="fr-FR" sz="787" dirty="0">
                <a:latin typeface="Calibri" charset="0"/>
              </a:rPr>
              <a:t>ε(</a:t>
            </a:r>
            <a:r>
              <a:rPr lang="el-GR" altLang="fr-FR" sz="787" dirty="0" err="1">
                <a:latin typeface="Calibri" charset="0"/>
              </a:rPr>
              <a:t>μ→μ</a:t>
            </a:r>
            <a:r>
              <a:rPr lang="el-GR" altLang="fr-FR" sz="787" dirty="0">
                <a:latin typeface="Calibri" charset="0"/>
              </a:rPr>
              <a:t>) ~ 97 %, </a:t>
            </a:r>
            <a:endParaRPr lang="en-GB" altLang="fr-FR" sz="787" dirty="0">
              <a:latin typeface="Calibri" charset="0"/>
            </a:endParaRPr>
          </a:p>
          <a:p>
            <a:pPr eaLnBrk="1" hangingPunct="1"/>
            <a:r>
              <a:rPr lang="en-GB" altLang="fr-FR" sz="787" dirty="0" err="1">
                <a:latin typeface="Calibri" charset="0"/>
              </a:rPr>
              <a:t>mis</a:t>
            </a:r>
            <a:r>
              <a:rPr lang="en-GB" altLang="fr-FR" sz="787" dirty="0">
                <a:latin typeface="Calibri" charset="0"/>
              </a:rPr>
              <a:t>-ID </a:t>
            </a:r>
            <a:r>
              <a:rPr lang="el-GR" altLang="fr-FR" sz="787" dirty="0">
                <a:latin typeface="Calibri" charset="0"/>
              </a:rPr>
              <a:t>ε(</a:t>
            </a:r>
            <a:r>
              <a:rPr lang="el-GR" altLang="fr-FR" sz="787" dirty="0" err="1">
                <a:latin typeface="Calibri" charset="0"/>
              </a:rPr>
              <a:t>π→μ</a:t>
            </a:r>
            <a:r>
              <a:rPr lang="el-GR" altLang="fr-FR" sz="787" dirty="0">
                <a:latin typeface="Calibri" charset="0"/>
              </a:rPr>
              <a:t>) ~ 1-3 %</a:t>
            </a:r>
            <a:endParaRPr lang="en-GB" altLang="fr-FR" sz="787" dirty="0">
              <a:latin typeface="Calibri" charset="0"/>
            </a:endParaRPr>
          </a:p>
        </p:txBody>
      </p:sp>
      <p:grpSp>
        <p:nvGrpSpPr>
          <p:cNvPr id="16" name="Group 32"/>
          <p:cNvGrpSpPr>
            <a:grpSpLocks/>
          </p:cNvGrpSpPr>
          <p:nvPr/>
        </p:nvGrpSpPr>
        <p:grpSpPr bwMode="auto">
          <a:xfrm>
            <a:off x="3138751" y="2044549"/>
            <a:ext cx="300559" cy="874588"/>
            <a:chOff x="2677542" y="3429000"/>
            <a:chExt cx="582567" cy="818198"/>
          </a:xfrm>
        </p:grpSpPr>
        <p:cxnSp>
          <p:nvCxnSpPr>
            <p:cNvPr id="27" name="Straight Arrow Connector 33"/>
            <p:cNvCxnSpPr/>
            <p:nvPr/>
          </p:nvCxnSpPr>
          <p:spPr>
            <a:xfrm>
              <a:off x="2677853" y="3429312"/>
              <a:ext cx="0" cy="818508"/>
            </a:xfrm>
            <a:prstGeom prst="straightConnector1">
              <a:avLst/>
            </a:prstGeom>
            <a:ln w="19050">
              <a:solidFill>
                <a:schemeClr val="bg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35"/>
            <p:cNvCxnSpPr/>
            <p:nvPr/>
          </p:nvCxnSpPr>
          <p:spPr>
            <a:xfrm>
              <a:off x="2677853" y="3429312"/>
              <a:ext cx="581557" cy="0"/>
            </a:xfrm>
            <a:prstGeom prst="line">
              <a:avLst/>
            </a:prstGeom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36"/>
          <p:cNvGrpSpPr>
            <a:grpSpLocks/>
          </p:cNvGrpSpPr>
          <p:nvPr/>
        </p:nvGrpSpPr>
        <p:grpSpPr bwMode="auto">
          <a:xfrm>
            <a:off x="4510281" y="2064327"/>
            <a:ext cx="202528" cy="752334"/>
            <a:chOff x="4371806" y="3429000"/>
            <a:chExt cx="392556" cy="432048"/>
          </a:xfrm>
        </p:grpSpPr>
        <p:cxnSp>
          <p:nvCxnSpPr>
            <p:cNvPr id="25" name="Straight Arrow Connector 37"/>
            <p:cNvCxnSpPr/>
            <p:nvPr/>
          </p:nvCxnSpPr>
          <p:spPr>
            <a:xfrm>
              <a:off x="4764845" y="3429793"/>
              <a:ext cx="0" cy="432112"/>
            </a:xfrm>
            <a:prstGeom prst="straightConnector1">
              <a:avLst/>
            </a:prstGeom>
            <a:ln w="19050">
              <a:solidFill>
                <a:schemeClr val="bg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38"/>
            <p:cNvCxnSpPr/>
            <p:nvPr/>
          </p:nvCxnSpPr>
          <p:spPr>
            <a:xfrm>
              <a:off x="4371947" y="3429793"/>
              <a:ext cx="392898" cy="0"/>
            </a:xfrm>
            <a:prstGeom prst="line">
              <a:avLst/>
            </a:prstGeom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39"/>
          <p:cNvGrpSpPr>
            <a:grpSpLocks/>
          </p:cNvGrpSpPr>
          <p:nvPr/>
        </p:nvGrpSpPr>
        <p:grpSpPr bwMode="auto">
          <a:xfrm>
            <a:off x="3649027" y="3752413"/>
            <a:ext cx="917007" cy="201320"/>
            <a:chOff x="3275856" y="5468452"/>
            <a:chExt cx="1777417" cy="418111"/>
          </a:xfrm>
        </p:grpSpPr>
        <p:cxnSp>
          <p:nvCxnSpPr>
            <p:cNvPr id="23" name="Straight Arrow Connector 40"/>
            <p:cNvCxnSpPr/>
            <p:nvPr/>
          </p:nvCxnSpPr>
          <p:spPr>
            <a:xfrm flipV="1">
              <a:off x="3275317" y="5469062"/>
              <a:ext cx="0" cy="417277"/>
            </a:xfrm>
            <a:prstGeom prst="straightConnector1">
              <a:avLst/>
            </a:prstGeom>
            <a:ln w="19050">
              <a:solidFill>
                <a:schemeClr val="bg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42"/>
            <p:cNvCxnSpPr/>
            <p:nvPr/>
          </p:nvCxnSpPr>
          <p:spPr>
            <a:xfrm>
              <a:off x="3275317" y="5877065"/>
              <a:ext cx="1777559" cy="9273"/>
            </a:xfrm>
            <a:prstGeom prst="line">
              <a:avLst/>
            </a:prstGeom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43"/>
          <p:cNvCxnSpPr/>
          <p:nvPr/>
        </p:nvCxnSpPr>
        <p:spPr bwMode="auto">
          <a:xfrm flipV="1">
            <a:off x="4838178" y="3405344"/>
            <a:ext cx="0" cy="455414"/>
          </a:xfrm>
          <a:prstGeom prst="straightConnector1">
            <a:avLst/>
          </a:prstGeom>
          <a:ln w="1905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44"/>
          <p:cNvCxnSpPr/>
          <p:nvPr/>
        </p:nvCxnSpPr>
        <p:spPr bwMode="auto">
          <a:xfrm flipH="1" flipV="1">
            <a:off x="5916886" y="3746455"/>
            <a:ext cx="110728" cy="391121"/>
          </a:xfrm>
          <a:prstGeom prst="straightConnector1">
            <a:avLst/>
          </a:prstGeom>
          <a:ln w="1905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45"/>
          <p:cNvCxnSpPr/>
          <p:nvPr/>
        </p:nvCxnSpPr>
        <p:spPr bwMode="auto">
          <a:xfrm flipH="1">
            <a:off x="5840092" y="1750108"/>
            <a:ext cx="3572" cy="40451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47"/>
          <p:cNvCxnSpPr/>
          <p:nvPr/>
        </p:nvCxnSpPr>
        <p:spPr bwMode="auto">
          <a:xfrm>
            <a:off x="2447439" y="2863311"/>
            <a:ext cx="323892" cy="445137"/>
          </a:xfrm>
          <a:prstGeom prst="straightConnector1">
            <a:avLst/>
          </a:prstGeom>
          <a:ln w="1905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ttp://lhcb.web.cern.ch/lhcb/speakersbureau/html/bb_ProductionAngles/14_eta_col_ac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85" y="3666405"/>
            <a:ext cx="1402958" cy="133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ZoneTexte 52"/>
              <p:cNvSpPr txBox="1"/>
              <p:nvPr/>
            </p:nvSpPr>
            <p:spPr>
              <a:xfrm>
                <a:off x="1118364" y="3606768"/>
                <a:ext cx="760657" cy="2119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760" i="1" dirty="0"/>
                  <a:t>b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sz="760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760" i="1">
                            <a:latin typeface="Cambria Math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fr-FR" sz="760" dirty="0"/>
                  <a:t> </a:t>
                </a:r>
                <a:r>
                  <a:rPr lang="fr-FR" sz="760" dirty="0" err="1"/>
                  <a:t>acceptance</a:t>
                </a:r>
                <a:endParaRPr lang="fr-FR" sz="760" dirty="0"/>
              </a:p>
            </p:txBody>
          </p:sp>
        </mc:Choice>
        <mc:Fallback xmlns="">
          <p:sp>
            <p:nvSpPr>
              <p:cNvPr id="53" name="ZoneTexte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364" y="3606768"/>
                <a:ext cx="760657" cy="211917"/>
              </a:xfrm>
              <a:prstGeom prst="rect">
                <a:avLst/>
              </a:prstGeom>
              <a:blipFill rotWithShape="0">
                <a:blip r:embed="rId4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6963336" y="1151758"/>
            <a:ext cx="167545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dirty="0">
                <a:solidFill>
                  <a:schemeClr val="accent1">
                    <a:lumMod val="50000"/>
                  </a:schemeClr>
                </a:solidFill>
              </a:rPr>
              <a:t>[IJMPA 30 (2015) 1530022]</a:t>
            </a:r>
          </a:p>
          <a:p>
            <a:r>
              <a:rPr lang="fr-FR" sz="1050" dirty="0">
                <a:solidFill>
                  <a:schemeClr val="accent1">
                    <a:lumMod val="50000"/>
                  </a:schemeClr>
                </a:solidFill>
              </a:rPr>
              <a:t>[JINST 3 (2008) S08005]</a:t>
            </a:r>
          </a:p>
        </p:txBody>
      </p:sp>
    </p:spTree>
    <p:extLst>
      <p:ext uri="{BB962C8B-B14F-4D97-AF65-F5344CB8AC3E}">
        <p14:creationId xmlns:p14="http://schemas.microsoft.com/office/powerpoint/2010/main" val="11549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33500"/>
            <a:ext cx="4703197" cy="4264398"/>
          </a:xfrm>
        </p:spPr>
        <p:txBody>
          <a:bodyPr>
            <a:normAutofit fontScale="92500"/>
          </a:bodyPr>
          <a:lstStyle/>
          <a:p>
            <a:r>
              <a:rPr lang="fr-FR" b="1" dirty="0" smtClean="0"/>
              <a:t>3 fb</a:t>
            </a:r>
            <a:r>
              <a:rPr lang="fr-FR" b="1" baseline="30000" dirty="0" smtClean="0"/>
              <a:t>-1</a:t>
            </a:r>
            <a:r>
              <a:rPr lang="fr-FR" dirty="0" smtClean="0"/>
              <a:t> </a:t>
            </a:r>
            <a:r>
              <a:rPr lang="fr-FR" dirty="0" err="1" smtClean="0"/>
              <a:t>collected</a:t>
            </a:r>
            <a:r>
              <a:rPr lang="fr-FR" dirty="0" smtClean="0"/>
              <a:t> in </a:t>
            </a:r>
            <a:r>
              <a:rPr lang="fr-FR" i="1" dirty="0" err="1" smtClean="0">
                <a:solidFill>
                  <a:srgbClr val="0070C0"/>
                </a:solidFill>
              </a:rPr>
              <a:t>Run</a:t>
            </a:r>
            <a:r>
              <a:rPr lang="fr-FR" i="1" dirty="0" smtClean="0">
                <a:solidFill>
                  <a:srgbClr val="0070C0"/>
                </a:solidFill>
              </a:rPr>
              <a:t> 1</a:t>
            </a:r>
          </a:p>
          <a:p>
            <a:r>
              <a:rPr lang="fr-FR" b="1" dirty="0" smtClean="0"/>
              <a:t>2 fb</a:t>
            </a:r>
            <a:r>
              <a:rPr lang="fr-FR" b="1" baseline="30000" dirty="0" smtClean="0"/>
              <a:t>-1</a:t>
            </a:r>
            <a:r>
              <a:rPr lang="fr-FR" dirty="0" smtClean="0"/>
              <a:t> </a:t>
            </a:r>
            <a:r>
              <a:rPr lang="fr-FR" dirty="0" err="1" smtClean="0"/>
              <a:t>collected</a:t>
            </a:r>
            <a:r>
              <a:rPr lang="fr-FR" dirty="0" smtClean="0"/>
              <a:t> in </a:t>
            </a:r>
            <a:r>
              <a:rPr lang="fr-FR" i="1" dirty="0" smtClean="0">
                <a:solidFill>
                  <a:srgbClr val="0070C0"/>
                </a:solidFill>
              </a:rPr>
              <a:t>2015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smtClean="0"/>
              <a:t>and </a:t>
            </a:r>
            <a:r>
              <a:rPr lang="fr-FR" i="1" dirty="0" smtClean="0">
                <a:solidFill>
                  <a:srgbClr val="0070C0"/>
                </a:solidFill>
              </a:rPr>
              <a:t>2016</a:t>
            </a:r>
            <a:r>
              <a:rPr lang="fr-FR" dirty="0" smtClean="0"/>
              <a:t>, ~1.5 fb</a:t>
            </a:r>
            <a:r>
              <a:rPr lang="fr-FR" baseline="30000" dirty="0" smtClean="0"/>
              <a:t>-1</a:t>
            </a:r>
            <a:r>
              <a:rPr lang="fr-FR" dirty="0" smtClean="0"/>
              <a:t> </a:t>
            </a:r>
            <a:r>
              <a:rPr lang="fr-FR" dirty="0" err="1" smtClean="0"/>
              <a:t>expected</a:t>
            </a:r>
            <a:r>
              <a:rPr lang="fr-FR" dirty="0" smtClean="0"/>
              <a:t> in 2017</a:t>
            </a:r>
          </a:p>
          <a:p>
            <a:pPr lvl="1"/>
            <a:r>
              <a:rPr lang="fr-FR" dirty="0" err="1" smtClean="0"/>
              <a:t>Higher</a:t>
            </a:r>
            <a:r>
              <a:rPr lang="fr-FR" dirty="0" smtClean="0"/>
              <a:t> </a:t>
            </a:r>
            <a:r>
              <a:rPr lang="fr-FR" dirty="0" err="1" smtClean="0"/>
              <a:t>run</a:t>
            </a:r>
            <a:r>
              <a:rPr lang="fr-FR" dirty="0" smtClean="0"/>
              <a:t> 2 </a:t>
            </a:r>
            <a:r>
              <a:rPr lang="fr-FR" dirty="0" err="1" smtClean="0"/>
              <a:t>energy</a:t>
            </a:r>
            <a:r>
              <a:rPr lang="fr-FR" dirty="0" smtClean="0"/>
              <a:t>: </a:t>
            </a:r>
            <a:r>
              <a:rPr lang="fr-FR" dirty="0" err="1" smtClean="0"/>
              <a:t>beneficial</a:t>
            </a:r>
            <a:r>
              <a:rPr lang="fr-FR" dirty="0" smtClean="0"/>
              <a:t> for </a:t>
            </a:r>
            <a:r>
              <a:rPr lang="fr-FR" dirty="0" err="1" smtClean="0"/>
              <a:t>LHCb</a:t>
            </a:r>
            <a:r>
              <a:rPr lang="fr-FR" dirty="0" smtClean="0"/>
              <a:t> </a:t>
            </a:r>
            <a:r>
              <a:rPr lang="fr-FR" dirty="0" err="1" smtClean="0"/>
              <a:t>core</a:t>
            </a:r>
            <a:r>
              <a:rPr lang="fr-FR" dirty="0" smtClean="0"/>
              <a:t> </a:t>
            </a:r>
            <a:r>
              <a:rPr lang="fr-FR" dirty="0" err="1" smtClean="0"/>
              <a:t>physics</a:t>
            </a:r>
            <a:r>
              <a:rPr lang="fr-FR" dirty="0" smtClean="0"/>
              <a:t> program: </a:t>
            </a:r>
            <a:r>
              <a:rPr lang="fr-FR" i="1" dirty="0" err="1"/>
              <a:t>b</a:t>
            </a:r>
            <a:r>
              <a:rPr lang="fr-FR" i="1" dirty="0" err="1" smtClean="0"/>
              <a:t>b</a:t>
            </a:r>
            <a:r>
              <a:rPr lang="fr-FR" dirty="0" smtClean="0"/>
              <a:t> production (and </a:t>
            </a:r>
            <a:r>
              <a:rPr lang="fr-FR" i="1" dirty="0" err="1" smtClean="0"/>
              <a:t>B</a:t>
            </a:r>
            <a:r>
              <a:rPr lang="fr-FR" i="1" baseline="-25000" dirty="0" err="1" smtClean="0"/>
              <a:t>c</a:t>
            </a:r>
            <a:r>
              <a:rPr lang="fr-FR" dirty="0" smtClean="0"/>
              <a:t> production) cross-section </a:t>
            </a:r>
            <a:r>
              <a:rPr lang="fr-FR" dirty="0" err="1" smtClean="0"/>
              <a:t>almost</a:t>
            </a:r>
            <a:r>
              <a:rPr lang="fr-FR" dirty="0" smtClean="0"/>
              <a:t> </a:t>
            </a:r>
            <a:r>
              <a:rPr lang="fr-FR" dirty="0" err="1" smtClean="0"/>
              <a:t>doubled</a:t>
            </a:r>
            <a:endParaRPr lang="fr-FR" dirty="0" smtClean="0"/>
          </a:p>
          <a:p>
            <a:pPr lvl="1"/>
            <a:r>
              <a:rPr lang="fr-FR" dirty="0" err="1" smtClean="0"/>
              <a:t>Since</a:t>
            </a:r>
            <a:r>
              <a:rPr lang="fr-FR" dirty="0" smtClean="0"/>
              <a:t> 2015, calibration and </a:t>
            </a:r>
            <a:r>
              <a:rPr lang="fr-FR" dirty="0" err="1" smtClean="0"/>
              <a:t>alignment</a:t>
            </a:r>
            <a:r>
              <a:rPr lang="fr-FR" dirty="0" smtClean="0"/>
              <a:t> </a:t>
            </a:r>
            <a:r>
              <a:rPr lang="fr-FR" dirty="0" err="1" smtClean="0"/>
              <a:t>performed</a:t>
            </a:r>
            <a:r>
              <a:rPr lang="fr-FR" dirty="0" smtClean="0"/>
              <a:t> </a:t>
            </a:r>
            <a:r>
              <a:rPr lang="fr-FR" i="1" dirty="0" smtClean="0"/>
              <a:t>online</a:t>
            </a:r>
            <a:r>
              <a:rPr lang="fr-FR" dirty="0" smtClean="0"/>
              <a:t>: </a:t>
            </a:r>
            <a:r>
              <a:rPr lang="fr-FR" dirty="0" err="1" smtClean="0"/>
              <a:t>analysis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done</a:t>
            </a:r>
            <a:r>
              <a:rPr lang="fr-FR" dirty="0" smtClean="0"/>
              <a:t> </a:t>
            </a:r>
            <a:r>
              <a:rPr lang="fr-FR" dirty="0" err="1" smtClean="0"/>
              <a:t>directly</a:t>
            </a:r>
            <a:r>
              <a:rPr lang="fr-FR" dirty="0" smtClean="0"/>
              <a:t> on the trigger output.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5E96-CE1A-7447-94FE-2A90C1F4C2C7}" type="slidenum">
              <a:rPr lang="en-US" smtClean="0"/>
              <a:t>3</a:t>
            </a:fld>
            <a:endParaRPr lang="en-US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199" y="185200"/>
            <a:ext cx="8229601" cy="84207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>
            <a:normAutofit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LHCb</a:t>
            </a:r>
            <a:r>
              <a:rPr lang="fr-FR" dirty="0" smtClean="0"/>
              <a:t> data </a:t>
            </a:r>
            <a:r>
              <a:rPr lang="fr-FR" dirty="0" err="1" smtClean="0"/>
              <a:t>taking</a:t>
            </a:r>
            <a:endParaRPr lang="fr-FR" dirty="0"/>
          </a:p>
        </p:txBody>
      </p:sp>
      <p:pic>
        <p:nvPicPr>
          <p:cNvPr id="6" name="Picture 2" descr="ttps://twiki.cern.ch/twiki/pub/LHCb/LHCbTriggerConferenceDiagramsPlots/LHCb_Trigger_RunII_May20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700" y="3219319"/>
            <a:ext cx="1560682" cy="237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tps://lbgroups.cern.ch/online/OperationsPlots/index_files/IntegratedLumiLHCbTime_Yearl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414" y="1101572"/>
            <a:ext cx="3360586" cy="212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necteur droit 6"/>
          <p:cNvCxnSpPr/>
          <p:nvPr/>
        </p:nvCxnSpPr>
        <p:spPr>
          <a:xfrm>
            <a:off x="4500438" y="3045350"/>
            <a:ext cx="14312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815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200" y="1071421"/>
            <a:ext cx="8229600" cy="3771636"/>
          </a:xfrm>
        </p:spPr>
        <p:txBody>
          <a:bodyPr/>
          <a:lstStyle/>
          <a:p>
            <a:r>
              <a:rPr lang="fr-FR" dirty="0" smtClean="0"/>
              <a:t>Rare </a:t>
            </a:r>
            <a:r>
              <a:rPr lang="fr-FR" dirty="0" err="1" smtClean="0"/>
              <a:t>decay</a:t>
            </a:r>
            <a:r>
              <a:rPr lang="fr-FR" dirty="0" smtClean="0"/>
              <a:t> sensitive to new </a:t>
            </a:r>
            <a:r>
              <a:rPr lang="fr-FR" dirty="0" err="1" smtClean="0"/>
              <a:t>physics</a:t>
            </a:r>
            <a:r>
              <a:rPr lang="fr-FR" dirty="0" smtClean="0"/>
              <a:t>: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5E96-CE1A-7447-94FE-2A90C1F4C2C7}" type="slidenum">
              <a:rPr lang="en-US" smtClean="0"/>
              <a:t>4</a:t>
            </a:fld>
            <a:endParaRPr lang="en-US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57199" y="185200"/>
            <a:ext cx="8229601" cy="84207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380985" rtl="0" eaLnBrk="1" latinLnBrk="0" hangingPunct="1">
              <a:spcBef>
                <a:spcPct val="0"/>
              </a:spcBef>
              <a:buNone/>
              <a:defRPr sz="36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/>
              <a:t>LHCb</a:t>
            </a:r>
            <a:r>
              <a:rPr lang="fr-FR" dirty="0"/>
              <a:t> </a:t>
            </a:r>
            <a:r>
              <a:rPr lang="fr-FR" dirty="0" err="1"/>
              <a:t>recent</a:t>
            </a:r>
            <a:r>
              <a:rPr lang="fr-FR" dirty="0"/>
              <a:t> </a:t>
            </a:r>
            <a:r>
              <a:rPr lang="fr-FR" dirty="0" err="1"/>
              <a:t>highlights</a:t>
            </a:r>
            <a:r>
              <a:rPr lang="fr-FR" dirty="0"/>
              <a:t>: </a:t>
            </a:r>
            <a:r>
              <a:rPr lang="fr-FR" i="1" dirty="0"/>
              <a:t>B</a:t>
            </a:r>
            <a:r>
              <a:rPr lang="fr-FR" baseline="-25000" dirty="0"/>
              <a:t>s</a:t>
            </a:r>
            <a:r>
              <a:rPr lang="fr-FR" dirty="0"/>
              <a:t> ➝ </a:t>
            </a:r>
            <a:r>
              <a:rPr lang="fr-FR" dirty="0" err="1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fr-FR" baseline="30000" dirty="0" err="1"/>
              <a:t>+</a:t>
            </a:r>
            <a:r>
              <a:rPr lang="fr-FR" dirty="0" err="1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fr-FR" baseline="30000" dirty="0"/>
              <a:t>-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396" y="1637916"/>
            <a:ext cx="2125262" cy="143211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963336" y="1151758"/>
            <a:ext cx="126028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dirty="0" smtClean="0">
                <a:solidFill>
                  <a:schemeClr val="accent1">
                    <a:lumMod val="50000"/>
                  </a:schemeClr>
                </a:solidFill>
              </a:rPr>
              <a:t>[arXiv:1703.05747 ]</a:t>
            </a:r>
            <a:endParaRPr lang="fr-FR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6" name="Picture 4" descr="ttp://lhcbproject.web.cern.ch/lhcbproject/Publications/LHCbProjectPublic/Directory_LHCb-PAPER-2017-001/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90" y="3523828"/>
            <a:ext cx="3625795" cy="216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6459" y="3433104"/>
            <a:ext cx="3351751" cy="226015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91949" y="2017324"/>
            <a:ext cx="17311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/>
              <a:t>Standard model </a:t>
            </a:r>
            <a:r>
              <a:rPr lang="fr-FR" sz="1200" i="1" dirty="0" err="1" smtClean="0"/>
              <a:t>diagram</a:t>
            </a:r>
            <a:endParaRPr lang="fr-FR" sz="1200" i="1" dirty="0"/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6690" y="1779704"/>
            <a:ext cx="2099012" cy="893919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4697159" y="1995830"/>
            <a:ext cx="1709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err="1" smtClean="0"/>
              <a:t>Diagram</a:t>
            </a:r>
            <a:r>
              <a:rPr lang="fr-FR" sz="1200" i="1" dirty="0" smtClean="0"/>
              <a:t> </a:t>
            </a:r>
            <a:r>
              <a:rPr lang="fr-FR" sz="1200" i="1" dirty="0" err="1" smtClean="0"/>
              <a:t>with</a:t>
            </a:r>
            <a:r>
              <a:rPr lang="fr-FR" sz="1200" i="1" dirty="0" smtClean="0"/>
              <a:t> new </a:t>
            </a:r>
            <a:r>
              <a:rPr lang="fr-FR" sz="1200" i="1" dirty="0" err="1" smtClean="0"/>
              <a:t>particles</a:t>
            </a:r>
            <a:r>
              <a:rPr lang="fr-FR" sz="1200" i="1" dirty="0" smtClean="0"/>
              <a:t> in </a:t>
            </a:r>
            <a:r>
              <a:rPr lang="fr-FR" sz="1200" i="1" dirty="0" err="1" smtClean="0"/>
              <a:t>loops</a:t>
            </a:r>
            <a:endParaRPr lang="fr-FR" sz="1200" i="1" dirty="0"/>
          </a:p>
        </p:txBody>
      </p:sp>
      <p:sp>
        <p:nvSpPr>
          <p:cNvPr id="3" name="ZoneTexte 2"/>
          <p:cNvSpPr txBox="1"/>
          <p:nvPr/>
        </p:nvSpPr>
        <p:spPr>
          <a:xfrm>
            <a:off x="97370" y="3234596"/>
            <a:ext cx="5022593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Using</a:t>
            </a:r>
            <a:r>
              <a:rPr lang="fr-FR" sz="1400" dirty="0" smtClean="0"/>
              <a:t> </a:t>
            </a:r>
            <a:r>
              <a:rPr lang="fr-FR" sz="1400" dirty="0" err="1" smtClean="0"/>
              <a:t>Run</a:t>
            </a:r>
            <a:r>
              <a:rPr lang="fr-FR" sz="1400" dirty="0" smtClean="0"/>
              <a:t> 1+2 data, first signal observation of 7.8</a:t>
            </a:r>
            <a:r>
              <a:rPr lang="fr-FR" sz="1400" dirty="0" smtClean="0">
                <a:latin typeface="Symbol" charset="2"/>
                <a:ea typeface="Symbol" charset="2"/>
                <a:cs typeface="Symbol" charset="2"/>
              </a:rPr>
              <a:t>s</a:t>
            </a:r>
            <a:r>
              <a:rPr lang="fr-FR" sz="1400" dirty="0" smtClean="0"/>
              <a:t> by </a:t>
            </a:r>
            <a:r>
              <a:rPr lang="fr-FR" sz="1400" dirty="0" err="1" smtClean="0"/>
              <a:t>LHCb</a:t>
            </a:r>
            <a:r>
              <a:rPr lang="fr-FR" sz="1400" dirty="0" smtClean="0"/>
              <a:t> </a:t>
            </a:r>
            <a:r>
              <a:rPr lang="fr-FR" sz="1400" dirty="0" err="1" smtClean="0"/>
              <a:t>alone</a:t>
            </a:r>
            <a:r>
              <a:rPr lang="fr-FR" sz="1400" dirty="0" smtClean="0"/>
              <a:t> </a:t>
            </a:r>
            <a:endParaRPr lang="fr-FR" sz="14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8550" y="3039077"/>
            <a:ext cx="3593659" cy="2727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13842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5E96-CE1A-7447-94FE-2A90C1F4C2C7}" type="slidenum">
              <a:rPr lang="en-US" smtClean="0"/>
              <a:t>5</a:t>
            </a:fld>
            <a:endParaRPr lang="en-US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57199" y="185200"/>
            <a:ext cx="8229601" cy="84207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380985" rtl="0" eaLnBrk="1" latinLnBrk="0" hangingPunct="1">
              <a:spcBef>
                <a:spcPct val="0"/>
              </a:spcBef>
              <a:buNone/>
              <a:defRPr sz="36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/>
              <a:t>LHCb</a:t>
            </a:r>
            <a:r>
              <a:rPr lang="fr-FR" dirty="0"/>
              <a:t> </a:t>
            </a:r>
            <a:r>
              <a:rPr lang="fr-FR" dirty="0" err="1"/>
              <a:t>recent</a:t>
            </a:r>
            <a:r>
              <a:rPr lang="fr-FR" dirty="0"/>
              <a:t> </a:t>
            </a:r>
            <a:r>
              <a:rPr lang="fr-FR" dirty="0" err="1"/>
              <a:t>highlights</a:t>
            </a:r>
            <a:r>
              <a:rPr lang="fr-FR" dirty="0"/>
              <a:t>: </a:t>
            </a:r>
            <a:r>
              <a:rPr lang="fr-FR" dirty="0" err="1" smtClean="0">
                <a:latin typeface="Symbol" charset="2"/>
                <a:ea typeface="Symbol" charset="2"/>
                <a:cs typeface="Symbol" charset="2"/>
              </a:rPr>
              <a:t>W</a:t>
            </a:r>
            <a:r>
              <a:rPr lang="fr-FR" i="1" baseline="-25000" dirty="0" err="1" smtClean="0"/>
              <a:t>c</a:t>
            </a:r>
            <a:r>
              <a:rPr lang="fr-FR" i="1" dirty="0" smtClean="0"/>
              <a:t> </a:t>
            </a:r>
            <a:r>
              <a:rPr lang="fr-FR" dirty="0" err="1" smtClean="0"/>
              <a:t>spectrum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24785" y="1208598"/>
            <a:ext cx="40472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members</a:t>
            </a:r>
            <a:r>
              <a:rPr lang="fr-FR" dirty="0" smtClean="0"/>
              <a:t> of the </a:t>
            </a:r>
            <a:r>
              <a:rPr lang="fr-FR" dirty="0" err="1" smtClean="0">
                <a:latin typeface="Symbol" charset="2"/>
                <a:ea typeface="Symbol" charset="2"/>
                <a:cs typeface="Symbol" charset="2"/>
              </a:rPr>
              <a:t>W</a:t>
            </a:r>
            <a:r>
              <a:rPr lang="fr-FR" baseline="-25000" dirty="0" err="1" smtClean="0"/>
              <a:t>c</a:t>
            </a:r>
            <a:r>
              <a:rPr lang="fr-FR" dirty="0" smtClean="0"/>
              <a:t> (</a:t>
            </a:r>
            <a:r>
              <a:rPr lang="fr-FR" dirty="0" err="1" smtClean="0"/>
              <a:t>css</a:t>
            </a:r>
            <a:r>
              <a:rPr lang="fr-FR" dirty="0" smtClean="0"/>
              <a:t> baryon) </a:t>
            </a:r>
            <a:r>
              <a:rPr lang="fr-FR" dirty="0" err="1" smtClean="0"/>
              <a:t>spectrum</a:t>
            </a:r>
            <a:r>
              <a:rPr lang="fr-FR" dirty="0" smtClean="0"/>
              <a:t> </a:t>
            </a:r>
            <a:r>
              <a:rPr lang="fr-FR" dirty="0" err="1" smtClean="0"/>
              <a:t>observed</a:t>
            </a:r>
            <a:r>
              <a:rPr lang="fr-FR" dirty="0" smtClean="0"/>
              <a:t>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smtClean="0"/>
              <a:t>far.</a:t>
            </a:r>
            <a:endParaRPr lang="fr-FR" dirty="0" smtClean="0"/>
          </a:p>
          <a:p>
            <a:r>
              <a:rPr lang="fr-FR" dirty="0" smtClean="0"/>
              <a:t>Reconstruction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Run</a:t>
            </a:r>
            <a:r>
              <a:rPr lang="fr-FR" dirty="0" smtClean="0"/>
              <a:t> 1 + 2015 data </a:t>
            </a:r>
            <a:r>
              <a:rPr lang="fr-FR" dirty="0" smtClean="0"/>
              <a:t>of </a:t>
            </a:r>
            <a:r>
              <a:rPr lang="fr-FR" dirty="0" smtClean="0"/>
              <a:t>the </a:t>
            </a:r>
            <a:r>
              <a:rPr lang="fr-FR" dirty="0" err="1" smtClean="0"/>
              <a:t>decay</a:t>
            </a:r>
            <a:r>
              <a:rPr lang="fr-FR" dirty="0" smtClean="0"/>
              <a:t> </a:t>
            </a:r>
            <a:r>
              <a:rPr lang="fr-FR" dirty="0" smtClean="0">
                <a:latin typeface="Symbol" charset="2"/>
                <a:ea typeface="Symbol" charset="2"/>
                <a:cs typeface="Symbol" charset="2"/>
              </a:rPr>
              <a:t>W</a:t>
            </a:r>
            <a:r>
              <a:rPr lang="fr-FR" baseline="-25000" dirty="0" smtClean="0"/>
              <a:t>c</a:t>
            </a:r>
            <a:r>
              <a:rPr lang="fr-FR" baseline="30000" dirty="0" smtClean="0"/>
              <a:t>0</a:t>
            </a:r>
            <a:r>
              <a:rPr lang="fr-FR" dirty="0" smtClean="0"/>
              <a:t> </a:t>
            </a:r>
            <a:r>
              <a:rPr lang="fr-FR" dirty="0" smtClean="0"/>
              <a:t>➝ </a:t>
            </a:r>
            <a:r>
              <a:rPr lang="fr-FR" dirty="0" err="1" smtClean="0">
                <a:latin typeface="Symbol" charset="2"/>
                <a:ea typeface="Symbol" charset="2"/>
                <a:cs typeface="Symbol" charset="2"/>
              </a:rPr>
              <a:t>X</a:t>
            </a:r>
            <a:r>
              <a:rPr lang="fr-FR" baseline="-25000" dirty="0" err="1" smtClean="0"/>
              <a:t>c</a:t>
            </a:r>
            <a:r>
              <a:rPr lang="fr-FR" baseline="30000" dirty="0" smtClean="0"/>
              <a:t>+</a:t>
            </a:r>
            <a:r>
              <a:rPr lang="fr-FR" dirty="0" smtClean="0"/>
              <a:t> K</a:t>
            </a:r>
            <a:r>
              <a:rPr lang="fr-FR" baseline="30000" dirty="0" smtClean="0"/>
              <a:t>-</a:t>
            </a:r>
          </a:p>
          <a:p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1035222"/>
            <a:ext cx="4186610" cy="287550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989859" y="984927"/>
            <a:ext cx="126028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dirty="0" smtClean="0">
                <a:solidFill>
                  <a:schemeClr val="accent1">
                    <a:lumMod val="50000"/>
                  </a:schemeClr>
                </a:solidFill>
              </a:rPr>
              <a:t>[arXiv:1703.04639 ]</a:t>
            </a:r>
            <a:endParaRPr lang="fr-FR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 descr="ttp://lhcbproject.web.cern.ch/lhcbproject/Publications/LHCbProjectPublic/Directory_LHCb-PAPER-2017-002/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15" y="2555646"/>
            <a:ext cx="3171991" cy="304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4342736" y="3840318"/>
            <a:ext cx="4047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Observation of 5 </a:t>
            </a:r>
            <a:r>
              <a:rPr lang="fr-FR" dirty="0" err="1" smtClean="0"/>
              <a:t>narrow</a:t>
            </a:r>
            <a:r>
              <a:rPr lang="fr-FR" dirty="0" smtClean="0"/>
              <a:t> </a:t>
            </a:r>
            <a:r>
              <a:rPr lang="fr-FR" dirty="0" smtClean="0">
                <a:latin typeface="Symbol" charset="2"/>
                <a:ea typeface="Symbol" charset="2"/>
                <a:cs typeface="Symbol" charset="2"/>
              </a:rPr>
              <a:t>W</a:t>
            </a:r>
            <a:r>
              <a:rPr lang="fr-FR" baseline="-25000" dirty="0" smtClean="0"/>
              <a:t>c</a:t>
            </a:r>
            <a:r>
              <a:rPr lang="fr-FR" baseline="30000" dirty="0" smtClean="0"/>
              <a:t>0 </a:t>
            </a:r>
            <a:r>
              <a:rPr lang="fr-FR" dirty="0" smtClean="0"/>
              <a:t>new states, </a:t>
            </a:r>
            <a:r>
              <a:rPr lang="fr-FR" dirty="0" err="1" smtClean="0"/>
              <a:t>bringing</a:t>
            </a:r>
            <a:r>
              <a:rPr lang="fr-FR" dirty="0" smtClean="0"/>
              <a:t> important information on quark bindings and HQET. 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618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33501"/>
            <a:ext cx="6858000" cy="4267729"/>
          </a:xfrm>
        </p:spPr>
        <p:txBody>
          <a:bodyPr>
            <a:normAutofit fontScale="77500" lnSpcReduction="20000"/>
          </a:bodyPr>
          <a:lstStyle/>
          <a:p>
            <a:r>
              <a:rPr lang="fr-FR" dirty="0" err="1" smtClean="0"/>
              <a:t>Started</a:t>
            </a:r>
            <a:r>
              <a:rPr lang="fr-FR" dirty="0" smtClean="0"/>
              <a:t> in 2006</a:t>
            </a:r>
          </a:p>
          <a:p>
            <a:r>
              <a:rPr lang="fr-FR" dirty="0" err="1" smtClean="0"/>
              <a:t>Current</a:t>
            </a:r>
            <a:r>
              <a:rPr lang="fr-FR" dirty="0" smtClean="0"/>
              <a:t> </a:t>
            </a:r>
            <a:r>
              <a:rPr lang="fr-FR" dirty="0" err="1" smtClean="0"/>
              <a:t>members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LAL: Patrick Robbe, </a:t>
            </a:r>
            <a:r>
              <a:rPr lang="fr-FR" dirty="0" err="1" smtClean="0"/>
              <a:t>Marie-Helene</a:t>
            </a:r>
            <a:r>
              <a:rPr lang="fr-FR" dirty="0" smtClean="0"/>
              <a:t> Schune, </a:t>
            </a:r>
            <a:r>
              <a:rPr lang="fr-FR" dirty="0" err="1" smtClean="0"/>
              <a:t>Sergey</a:t>
            </a:r>
            <a:r>
              <a:rPr lang="fr-FR" dirty="0" smtClean="0"/>
              <a:t> </a:t>
            </a:r>
            <a:r>
              <a:rPr lang="fr-FR" dirty="0" err="1" smtClean="0"/>
              <a:t>Barsuk</a:t>
            </a:r>
            <a:r>
              <a:rPr lang="fr-FR" dirty="0" smtClean="0"/>
              <a:t>, </a:t>
            </a:r>
            <a:r>
              <a:rPr lang="fr-FR" dirty="0" err="1" smtClean="0"/>
              <a:t>Yanxi</a:t>
            </a:r>
            <a:r>
              <a:rPr lang="fr-FR" dirty="0" smtClean="0"/>
              <a:t> Zhang</a:t>
            </a:r>
          </a:p>
          <a:p>
            <a:pPr lvl="1"/>
            <a:r>
              <a:rPr lang="fr-FR" dirty="0" smtClean="0"/>
              <a:t>Tsinghua: Yuanning Gao, </a:t>
            </a:r>
            <a:r>
              <a:rPr lang="fr-FR" dirty="0" err="1" smtClean="0"/>
              <a:t>Zhenwei</a:t>
            </a:r>
            <a:r>
              <a:rPr lang="fr-FR" dirty="0" smtClean="0"/>
              <a:t> Yang, </a:t>
            </a:r>
            <a:r>
              <a:rPr lang="fr-FR" dirty="0" err="1" smtClean="0"/>
              <a:t>Liupan</a:t>
            </a:r>
            <a:r>
              <a:rPr lang="fr-FR" dirty="0" smtClean="0"/>
              <a:t> An</a:t>
            </a:r>
          </a:p>
          <a:p>
            <a:r>
              <a:rPr lang="fr-FR" dirty="0" err="1" smtClean="0"/>
              <a:t>Activities</a:t>
            </a:r>
            <a:r>
              <a:rPr lang="fr-FR" dirty="0" smtClean="0"/>
              <a:t>, data </a:t>
            </a:r>
            <a:r>
              <a:rPr lang="fr-FR" dirty="0" err="1" smtClean="0"/>
              <a:t>analysis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LHCb:</a:t>
            </a:r>
          </a:p>
          <a:p>
            <a:pPr lvl="1"/>
            <a:r>
              <a:rPr lang="fr-FR" dirty="0" err="1" smtClean="0"/>
              <a:t>Quarkonium</a:t>
            </a:r>
            <a:r>
              <a:rPr lang="fr-FR" dirty="0" smtClean="0"/>
              <a:t> and B hadron production in </a:t>
            </a:r>
            <a:r>
              <a:rPr lang="fr-FR" i="1" dirty="0" smtClean="0"/>
              <a:t>pp</a:t>
            </a:r>
            <a:r>
              <a:rPr lang="fr-FR" dirty="0" smtClean="0"/>
              <a:t> and </a:t>
            </a:r>
            <a:r>
              <a:rPr lang="fr-FR" i="1" dirty="0" err="1" smtClean="0"/>
              <a:t>p</a:t>
            </a:r>
            <a:r>
              <a:rPr lang="fr-FR" dirty="0" err="1" smtClean="0"/>
              <a:t>Pb</a:t>
            </a:r>
            <a:r>
              <a:rPr lang="fr-FR" dirty="0" smtClean="0"/>
              <a:t> collisions </a:t>
            </a:r>
          </a:p>
          <a:p>
            <a:pPr lvl="1"/>
            <a:r>
              <a:rPr lang="fr-FR" dirty="0" err="1" smtClean="0"/>
              <a:t>Measurements</a:t>
            </a:r>
            <a:r>
              <a:rPr lang="fr-FR" dirty="0" smtClean="0"/>
              <a:t> of the </a:t>
            </a:r>
            <a:r>
              <a:rPr lang="fr-FR" i="1" dirty="0" err="1" smtClean="0"/>
              <a:t>B</a:t>
            </a:r>
            <a:r>
              <a:rPr lang="fr-FR" baseline="-25000" dirty="0" err="1" smtClean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meson</a:t>
            </a:r>
            <a:endParaRPr lang="fr-FR" dirty="0" smtClean="0"/>
          </a:p>
          <a:p>
            <a:r>
              <a:rPr lang="fr-FR" dirty="0" smtClean="0"/>
              <a:t>Long </a:t>
            </a:r>
            <a:r>
              <a:rPr lang="fr-FR" dirty="0" err="1" smtClean="0"/>
              <a:t>term</a:t>
            </a:r>
            <a:r>
              <a:rPr lang="fr-FR" dirty="0" smtClean="0"/>
              <a:t> exchanges:</a:t>
            </a:r>
          </a:p>
          <a:p>
            <a:pPr lvl="1"/>
            <a:r>
              <a:rPr lang="fr-FR" dirty="0" smtClean="0"/>
              <a:t>2009 </a:t>
            </a:r>
            <a:r>
              <a:rPr lang="mr-IN" dirty="0" smtClean="0"/>
              <a:t>–</a:t>
            </a:r>
            <a:r>
              <a:rPr lang="fr-FR" dirty="0" smtClean="0"/>
              <a:t> 2012: </a:t>
            </a:r>
            <a:r>
              <a:rPr lang="fr-FR" dirty="0" err="1" smtClean="0"/>
              <a:t>Jibo</a:t>
            </a:r>
            <a:r>
              <a:rPr lang="fr-FR" dirty="0" smtClean="0"/>
              <a:t> He, CNRS post-doc (</a:t>
            </a:r>
            <a:r>
              <a:rPr lang="fr-FR" dirty="0" err="1" smtClean="0"/>
              <a:t>now</a:t>
            </a:r>
            <a:r>
              <a:rPr lang="fr-FR" dirty="0" smtClean="0"/>
              <a:t> UCAS </a:t>
            </a:r>
            <a:r>
              <a:rPr lang="fr-FR" dirty="0" err="1" smtClean="0"/>
              <a:t>researcher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2007 </a:t>
            </a:r>
            <a:r>
              <a:rPr lang="mr-IN" dirty="0" smtClean="0"/>
              <a:t>–</a:t>
            </a:r>
            <a:r>
              <a:rPr lang="fr-FR" dirty="0" smtClean="0"/>
              <a:t> 2010: </a:t>
            </a:r>
            <a:r>
              <a:rPr lang="fr-FR" dirty="0" err="1" smtClean="0"/>
              <a:t>Wenbin</a:t>
            </a:r>
            <a:r>
              <a:rPr lang="fr-FR" dirty="0" smtClean="0"/>
              <a:t> Qian, </a:t>
            </a:r>
            <a:r>
              <a:rPr lang="fr-FR" dirty="0" err="1" smtClean="0"/>
              <a:t>Embassy</a:t>
            </a:r>
            <a:r>
              <a:rPr lang="fr-FR" dirty="0" smtClean="0"/>
              <a:t> </a:t>
            </a:r>
            <a:r>
              <a:rPr lang="fr-FR" dirty="0" err="1" smtClean="0"/>
              <a:t>co-tutelle</a:t>
            </a:r>
            <a:r>
              <a:rPr lang="fr-FR" dirty="0" smtClean="0"/>
              <a:t> PhD (</a:t>
            </a:r>
            <a:r>
              <a:rPr lang="fr-FR" dirty="0" err="1" smtClean="0"/>
              <a:t>now</a:t>
            </a:r>
            <a:r>
              <a:rPr lang="fr-FR" dirty="0" smtClean="0"/>
              <a:t> post-doc at</a:t>
            </a:r>
            <a:r>
              <a:rPr lang="fr-FR" dirty="0"/>
              <a:t> </a:t>
            </a:r>
            <a:r>
              <a:rPr lang="fr-FR" dirty="0" smtClean="0"/>
              <a:t>Warwick </a:t>
            </a:r>
            <a:r>
              <a:rPr lang="fr-FR" dirty="0" err="1" smtClean="0"/>
              <a:t>University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2011 </a:t>
            </a:r>
            <a:r>
              <a:rPr lang="mr-IN" dirty="0" smtClean="0"/>
              <a:t>–</a:t>
            </a:r>
            <a:r>
              <a:rPr lang="fr-FR" dirty="0" smtClean="0"/>
              <a:t> 2012: Bo Liu, CSC </a:t>
            </a:r>
            <a:r>
              <a:rPr lang="fr-FR" dirty="0" err="1" smtClean="0"/>
              <a:t>grant</a:t>
            </a:r>
            <a:r>
              <a:rPr lang="fr-FR" dirty="0" smtClean="0"/>
              <a:t>, one </a:t>
            </a:r>
            <a:r>
              <a:rPr lang="fr-FR" dirty="0" err="1" smtClean="0"/>
              <a:t>year</a:t>
            </a:r>
            <a:r>
              <a:rPr lang="fr-FR" dirty="0" smtClean="0"/>
              <a:t> at LAL</a:t>
            </a:r>
          </a:p>
          <a:p>
            <a:pPr lvl="1"/>
            <a:r>
              <a:rPr lang="fr-FR" dirty="0" smtClean="0"/>
              <a:t>2014 </a:t>
            </a:r>
            <a:r>
              <a:rPr lang="mr-IN" dirty="0" smtClean="0"/>
              <a:t>–</a:t>
            </a:r>
            <a:r>
              <a:rPr lang="fr-FR" dirty="0" smtClean="0"/>
              <a:t> 2016: </a:t>
            </a:r>
            <a:r>
              <a:rPr lang="fr-FR" dirty="0" err="1" smtClean="0"/>
              <a:t>Yiming</a:t>
            </a:r>
            <a:r>
              <a:rPr lang="fr-FR" dirty="0" smtClean="0"/>
              <a:t> Li, CNRS post-doc (</a:t>
            </a:r>
            <a:r>
              <a:rPr lang="fr-FR" dirty="0" err="1" smtClean="0"/>
              <a:t>now</a:t>
            </a:r>
            <a:r>
              <a:rPr lang="fr-FR" dirty="0" smtClean="0"/>
              <a:t> at IHEP)</a:t>
            </a:r>
          </a:p>
          <a:p>
            <a:pPr lvl="1"/>
            <a:r>
              <a:rPr lang="fr-FR" dirty="0" err="1" smtClean="0"/>
              <a:t>Since</a:t>
            </a:r>
            <a:r>
              <a:rPr lang="fr-FR" dirty="0" smtClean="0"/>
              <a:t> 2015: </a:t>
            </a:r>
            <a:r>
              <a:rPr lang="fr-FR" dirty="0" err="1" smtClean="0"/>
              <a:t>Yanxi</a:t>
            </a:r>
            <a:r>
              <a:rPr lang="fr-FR" dirty="0" smtClean="0"/>
              <a:t> Zhang, CNRS post-doc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5E96-CE1A-7447-94FE-2A90C1F4C2C7}" type="slidenum">
              <a:rPr lang="en-US" smtClean="0"/>
              <a:t>6</a:t>
            </a:fld>
            <a:endParaRPr lang="en-US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1143000" y="168643"/>
            <a:ext cx="6858000" cy="952500"/>
          </a:xfrm>
          <a:prstGeom prst="rect">
            <a:avLst/>
          </a:prstGeom>
          <a:gradFill flip="none" rotWithShape="1">
            <a:gsLst>
              <a:gs pos="13000">
                <a:schemeClr val="tx2">
                  <a:lumMod val="40000"/>
                  <a:lumOff val="60000"/>
                </a:schemeClr>
              </a:gs>
              <a:gs pos="100000">
                <a:prstClr val="white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76200" tIns="38100" rIns="76200" bIns="3810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33" dirty="0">
                <a:cs typeface="Symbol" charset="2"/>
              </a:rPr>
              <a:t>LAL/Tsinghua collaboration</a:t>
            </a:r>
            <a:endParaRPr lang="en-US" sz="3333" baseline="30000" dirty="0"/>
          </a:p>
        </p:txBody>
      </p:sp>
    </p:spTree>
    <p:extLst>
      <p:ext uri="{BB962C8B-B14F-4D97-AF65-F5344CB8AC3E}">
        <p14:creationId xmlns:p14="http://schemas.microsoft.com/office/powerpoint/2010/main" val="2630761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5E96-CE1A-7447-94FE-2A90C1F4C2C7}" type="slidenum">
              <a:rPr lang="en-US" smtClean="0"/>
              <a:t>7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43000" y="1016811"/>
            <a:ext cx="6952534" cy="3771636"/>
          </a:xfrm>
        </p:spPr>
        <p:txBody>
          <a:bodyPr>
            <a:normAutofit/>
          </a:bodyPr>
          <a:lstStyle/>
          <a:p>
            <a:pPr>
              <a:spcBef>
                <a:spcPts val="940"/>
              </a:spcBef>
            </a:pPr>
            <a:r>
              <a:rPr lang="fr-FR" sz="1600" dirty="0"/>
              <a:t>Unique </a:t>
            </a:r>
            <a:r>
              <a:rPr lang="fr-FR" sz="1600" dirty="0" err="1"/>
              <a:t>family</a:t>
            </a:r>
            <a:r>
              <a:rPr lang="fr-FR" sz="1600" dirty="0"/>
              <a:t> of </a:t>
            </a:r>
            <a:r>
              <a:rPr lang="fr-FR" sz="1600" dirty="0" err="1"/>
              <a:t>meson</a:t>
            </a:r>
            <a:r>
              <a:rPr lang="fr-FR" sz="1600" dirty="0"/>
              <a:t> </a:t>
            </a:r>
            <a:r>
              <a:rPr lang="fr-FR" sz="1600" dirty="0" err="1"/>
              <a:t>formed</a:t>
            </a:r>
            <a:r>
              <a:rPr lang="fr-FR" sz="1600" dirty="0"/>
              <a:t> </a:t>
            </a:r>
            <a:r>
              <a:rPr lang="fr-FR" sz="1600" dirty="0" err="1"/>
              <a:t>with</a:t>
            </a:r>
            <a:r>
              <a:rPr lang="fr-FR" sz="1600" dirty="0"/>
              <a:t> 2 </a:t>
            </a:r>
            <a:r>
              <a:rPr lang="fr-FR" sz="1600" dirty="0" err="1"/>
              <a:t>different</a:t>
            </a:r>
            <a:r>
              <a:rPr lang="fr-FR" sz="1600" dirty="0"/>
              <a:t> </a:t>
            </a:r>
            <a:r>
              <a:rPr lang="fr-FR" sz="1600" dirty="0" err="1"/>
              <a:t>heavy</a:t>
            </a:r>
            <a:r>
              <a:rPr lang="fr-FR" sz="1600" dirty="0"/>
              <a:t> </a:t>
            </a:r>
            <a:r>
              <a:rPr lang="fr-FR" sz="1600" dirty="0" err="1"/>
              <a:t>flavours</a:t>
            </a:r>
            <a:r>
              <a:rPr lang="fr-FR" sz="1600" dirty="0"/>
              <a:t>: (</a:t>
            </a:r>
            <a:r>
              <a:rPr lang="fr-FR" sz="1600" dirty="0" err="1"/>
              <a:t>bc</a:t>
            </a:r>
            <a:r>
              <a:rPr lang="fr-FR" sz="1600" dirty="0"/>
              <a:t>). </a:t>
            </a:r>
          </a:p>
          <a:p>
            <a:pPr>
              <a:spcBef>
                <a:spcPts val="940"/>
              </a:spcBef>
            </a:pPr>
            <a:r>
              <a:rPr lang="fr-FR" sz="1600" dirty="0"/>
              <a:t>It </a:t>
            </a:r>
            <a:r>
              <a:rPr lang="fr-FR" sz="1600" dirty="0" err="1"/>
              <a:t>is</a:t>
            </a:r>
            <a:r>
              <a:rPr lang="fr-FR" sz="1600" dirty="0"/>
              <a:t> </a:t>
            </a:r>
            <a:r>
              <a:rPr lang="fr-FR" sz="1600" dirty="0" err="1"/>
              <a:t>considered</a:t>
            </a:r>
            <a:r>
              <a:rPr lang="fr-FR" sz="1600" dirty="0"/>
              <a:t> as a quarkonium state, </a:t>
            </a:r>
            <a:r>
              <a:rPr lang="fr-FR" sz="1600" dirty="0" err="1"/>
              <a:t>because</a:t>
            </a:r>
            <a:r>
              <a:rPr lang="fr-FR" sz="1600" dirty="0"/>
              <a:t> the </a:t>
            </a:r>
            <a:r>
              <a:rPr lang="fr-FR" sz="1600" dirty="0" err="1"/>
              <a:t>study</a:t>
            </a:r>
            <a:r>
              <a:rPr lang="fr-FR" sz="1600" dirty="0"/>
              <a:t> of </a:t>
            </a:r>
            <a:r>
              <a:rPr lang="fr-FR" sz="1600" dirty="0" err="1"/>
              <a:t>its</a:t>
            </a:r>
            <a:r>
              <a:rPr lang="fr-FR" sz="1600" dirty="0"/>
              <a:t> </a:t>
            </a:r>
            <a:r>
              <a:rPr lang="fr-FR" sz="1600" b="1" u="sng" dirty="0"/>
              <a:t>production</a:t>
            </a:r>
            <a:r>
              <a:rPr lang="fr-FR" sz="1600" dirty="0"/>
              <a:t> </a:t>
            </a:r>
            <a:r>
              <a:rPr lang="fr-FR" sz="1600" dirty="0" err="1"/>
              <a:t>properties</a:t>
            </a:r>
            <a:r>
              <a:rPr lang="fr-FR" sz="1600" dirty="0"/>
              <a:t> </a:t>
            </a:r>
            <a:r>
              <a:rPr lang="fr-FR" sz="1600" dirty="0" err="1"/>
              <a:t>can</a:t>
            </a:r>
            <a:r>
              <a:rPr lang="fr-FR" sz="1600" dirty="0"/>
              <a:t> </a:t>
            </a:r>
            <a:r>
              <a:rPr lang="fr-FR" sz="1600" dirty="0" err="1"/>
              <a:t>give</a:t>
            </a:r>
            <a:r>
              <a:rPr lang="fr-FR" sz="1600" dirty="0"/>
              <a:t> </a:t>
            </a:r>
            <a:r>
              <a:rPr lang="fr-FR" sz="1600" dirty="0" err="1"/>
              <a:t>constraints</a:t>
            </a:r>
            <a:r>
              <a:rPr lang="fr-FR" sz="1600" dirty="0"/>
              <a:t> for the </a:t>
            </a:r>
            <a:r>
              <a:rPr lang="fr-FR" sz="1600" dirty="0" err="1"/>
              <a:t>understanding</a:t>
            </a:r>
            <a:r>
              <a:rPr lang="fr-FR" sz="1600" dirty="0"/>
              <a:t> of production </a:t>
            </a:r>
            <a:r>
              <a:rPr lang="fr-FR" sz="1600" dirty="0" err="1"/>
              <a:t>mechanisms</a:t>
            </a:r>
            <a:r>
              <a:rPr lang="fr-FR" sz="1600" dirty="0"/>
              <a:t> of </a:t>
            </a:r>
            <a:r>
              <a:rPr lang="fr-FR" sz="1600" dirty="0" err="1"/>
              <a:t>heavy</a:t>
            </a:r>
            <a:r>
              <a:rPr lang="fr-FR" sz="1600" dirty="0"/>
              <a:t>-quark states.</a:t>
            </a:r>
          </a:p>
          <a:p>
            <a:pPr>
              <a:spcBef>
                <a:spcPts val="940"/>
              </a:spcBef>
            </a:pPr>
            <a:r>
              <a:rPr lang="fr-FR" sz="1600" dirty="0" err="1"/>
              <a:t>Study</a:t>
            </a:r>
            <a:r>
              <a:rPr lang="fr-FR" sz="1600" dirty="0"/>
              <a:t> of </a:t>
            </a:r>
            <a:r>
              <a:rPr lang="fr-FR" sz="1600" dirty="0" err="1"/>
              <a:t>its</a:t>
            </a:r>
            <a:r>
              <a:rPr lang="fr-FR" sz="1600" dirty="0"/>
              <a:t> </a:t>
            </a:r>
            <a:r>
              <a:rPr lang="fr-FR" sz="1600" b="1" u="sng" dirty="0"/>
              <a:t>mass</a:t>
            </a:r>
            <a:r>
              <a:rPr lang="fr-FR" sz="1600" dirty="0"/>
              <a:t>, </a:t>
            </a:r>
            <a:r>
              <a:rPr lang="fr-FR" sz="1600" b="1" u="sng" dirty="0" err="1"/>
              <a:t>lifetime</a:t>
            </a:r>
            <a:r>
              <a:rPr lang="fr-FR" sz="1600" dirty="0"/>
              <a:t> and </a:t>
            </a:r>
            <a:r>
              <a:rPr lang="fr-FR" sz="1600" b="1" u="sng" dirty="0" err="1"/>
              <a:t>decay</a:t>
            </a:r>
            <a:r>
              <a:rPr lang="fr-FR" sz="1600" b="1" u="sng" dirty="0"/>
              <a:t> </a:t>
            </a:r>
            <a:r>
              <a:rPr lang="fr-FR" sz="1600" b="1" u="sng" dirty="0" err="1"/>
              <a:t>channels</a:t>
            </a:r>
            <a:r>
              <a:rPr lang="fr-FR" sz="1600" b="1" dirty="0"/>
              <a:t> </a:t>
            </a:r>
            <a:r>
              <a:rPr lang="fr-FR" sz="1600" dirty="0" err="1"/>
              <a:t>can</a:t>
            </a:r>
            <a:r>
              <a:rPr lang="fr-FR" sz="1600" dirty="0"/>
              <a:t> </a:t>
            </a:r>
            <a:r>
              <a:rPr lang="fr-FR" sz="1600" dirty="0" err="1"/>
              <a:t>be</a:t>
            </a:r>
            <a:r>
              <a:rPr lang="fr-FR" sz="1600" dirty="0"/>
              <a:t> </a:t>
            </a:r>
            <a:r>
              <a:rPr lang="fr-FR" sz="1600" dirty="0" err="1"/>
              <a:t>used</a:t>
            </a:r>
            <a:r>
              <a:rPr lang="fr-FR" sz="1600" dirty="0"/>
              <a:t> to test and </a:t>
            </a:r>
            <a:r>
              <a:rPr lang="fr-FR" sz="1600" dirty="0" err="1"/>
              <a:t>constrain</a:t>
            </a:r>
            <a:r>
              <a:rPr lang="fr-FR" sz="1600" dirty="0"/>
              <a:t> QCD </a:t>
            </a:r>
            <a:r>
              <a:rPr lang="fr-FR" sz="1600" dirty="0" err="1"/>
              <a:t>calculations</a:t>
            </a:r>
            <a:r>
              <a:rPr lang="fr-FR" sz="1600" dirty="0"/>
              <a:t> </a:t>
            </a:r>
            <a:r>
              <a:rPr lang="fr-FR" sz="1600" dirty="0" err="1"/>
              <a:t>similar</a:t>
            </a:r>
            <a:r>
              <a:rPr lang="fr-FR" sz="1600" dirty="0"/>
              <a:t> to </a:t>
            </a:r>
            <a:r>
              <a:rPr lang="fr-FR" sz="1600" dirty="0" err="1"/>
              <a:t>these</a:t>
            </a:r>
            <a:r>
              <a:rPr lang="fr-FR" sz="1600" dirty="0"/>
              <a:t> in the quarkonium </a:t>
            </a:r>
            <a:r>
              <a:rPr lang="fr-FR" sz="1600" dirty="0" err="1"/>
              <a:t>sector</a:t>
            </a:r>
            <a:r>
              <a:rPr lang="fr-FR" sz="1600" dirty="0"/>
              <a:t>. </a:t>
            </a:r>
            <a:endParaRPr lang="fr-FR" sz="1600" dirty="0" smtClean="0"/>
          </a:p>
          <a:p>
            <a:pPr>
              <a:spcBef>
                <a:spcPts val="940"/>
              </a:spcBef>
            </a:pPr>
            <a:r>
              <a:rPr lang="fr-FR" sz="1600" dirty="0" smtClean="0"/>
              <a:t>In </a:t>
            </a:r>
            <a:r>
              <a:rPr lang="fr-FR" sz="1600" dirty="0" err="1" smtClean="0"/>
              <a:t>LHCb</a:t>
            </a:r>
            <a:r>
              <a:rPr lang="fr-FR" sz="1600" dirty="0" smtClean="0"/>
              <a:t>, the LAL/</a:t>
            </a:r>
            <a:r>
              <a:rPr lang="fr-FR" sz="1600" dirty="0" err="1" smtClean="0"/>
              <a:t>Tsinghua</a:t>
            </a:r>
            <a:r>
              <a:rPr lang="fr-FR" sz="1600" dirty="0" smtClean="0"/>
              <a:t> team </a:t>
            </a:r>
            <a:r>
              <a:rPr lang="fr-FR" sz="1600" dirty="0" err="1" smtClean="0"/>
              <a:t>is</a:t>
            </a:r>
            <a:r>
              <a:rPr lang="fr-FR" sz="1600" dirty="0" smtClean="0"/>
              <a:t> </a:t>
            </a:r>
            <a:r>
              <a:rPr lang="fr-FR" sz="1600" dirty="0" err="1" smtClean="0"/>
              <a:t>involved</a:t>
            </a:r>
            <a:r>
              <a:rPr lang="fr-FR" sz="1600" dirty="0" smtClean="0"/>
              <a:t> in the </a:t>
            </a:r>
            <a:r>
              <a:rPr lang="fr-FR" sz="1600" dirty="0" err="1" smtClean="0"/>
              <a:t>majority</a:t>
            </a:r>
            <a:r>
              <a:rPr lang="fr-FR" sz="1600" dirty="0" smtClean="0"/>
              <a:t> of </a:t>
            </a:r>
            <a:r>
              <a:rPr lang="fr-FR" sz="1600" i="1" dirty="0" err="1" smtClean="0"/>
              <a:t>B</a:t>
            </a:r>
            <a:r>
              <a:rPr lang="fr-FR" sz="1600" baseline="-25000" dirty="0" err="1" smtClean="0"/>
              <a:t>c</a:t>
            </a:r>
            <a:r>
              <a:rPr lang="fr-FR" sz="1600" dirty="0" smtClean="0"/>
              <a:t> </a:t>
            </a:r>
            <a:r>
              <a:rPr lang="fr-FR" sz="1600" dirty="0" err="1" smtClean="0"/>
              <a:t>related</a:t>
            </a:r>
            <a:r>
              <a:rPr lang="fr-FR" sz="1600" dirty="0" smtClean="0"/>
              <a:t> publications</a:t>
            </a:r>
            <a:endParaRPr lang="fr-FR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339" y="3401967"/>
            <a:ext cx="3041393" cy="21992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28685" y="4763445"/>
            <a:ext cx="358343" cy="2452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00"/>
          </a:p>
        </p:txBody>
      </p:sp>
      <p:sp>
        <p:nvSpPr>
          <p:cNvPr id="9" name="TextBox 8"/>
          <p:cNvSpPr txBox="1"/>
          <p:nvPr/>
        </p:nvSpPr>
        <p:spPr>
          <a:xfrm>
            <a:off x="4403766" y="4291980"/>
            <a:ext cx="35972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i="1" dirty="0" err="1"/>
              <a:t>B</a:t>
            </a:r>
            <a:r>
              <a:rPr lang="fr-FR" sz="1500" baseline="-25000" dirty="0" err="1"/>
              <a:t>c</a:t>
            </a:r>
            <a:r>
              <a:rPr lang="fr-FR" sz="1500" baseline="30000" dirty="0"/>
              <a:t>+</a:t>
            </a:r>
            <a:r>
              <a:rPr lang="fr-FR" sz="1500" dirty="0"/>
              <a:t>: </a:t>
            </a:r>
            <a:r>
              <a:rPr lang="fr-FR" sz="1500" dirty="0" err="1"/>
              <a:t>ground</a:t>
            </a:r>
            <a:r>
              <a:rPr lang="fr-FR" sz="1500" dirty="0"/>
              <a:t> state, </a:t>
            </a:r>
            <a:r>
              <a:rPr lang="fr-FR" sz="1500" dirty="0" err="1"/>
              <a:t>only</a:t>
            </a:r>
            <a:r>
              <a:rPr lang="fr-FR" sz="1500" dirty="0"/>
              <a:t> one </a:t>
            </a:r>
            <a:r>
              <a:rPr lang="fr-FR" sz="1500" dirty="0" err="1"/>
              <a:t>observed</a:t>
            </a:r>
            <a:r>
              <a:rPr lang="fr-FR" sz="1500" dirty="0"/>
              <a:t> </a:t>
            </a:r>
            <a:r>
              <a:rPr lang="fr-FR" sz="1500" dirty="0" err="1"/>
              <a:t>so</a:t>
            </a:r>
            <a:r>
              <a:rPr lang="fr-FR" sz="1500" dirty="0"/>
              <a:t> far (1998, CDF)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818587" y="1082891"/>
            <a:ext cx="1166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845363" y="4483661"/>
            <a:ext cx="2458400" cy="4416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 noGrp="1"/>
          </p:cNvSpPr>
          <p:nvPr>
            <p:ph type="title"/>
          </p:nvPr>
        </p:nvSpPr>
        <p:spPr>
          <a:xfrm>
            <a:off x="1143000" y="85301"/>
            <a:ext cx="6858000" cy="952500"/>
          </a:xfrm>
          <a:prstGeom prst="rect">
            <a:avLst/>
          </a:prstGeom>
          <a:gradFill flip="none" rotWithShape="1">
            <a:gsLst>
              <a:gs pos="13000">
                <a:schemeClr val="tx2">
                  <a:lumMod val="40000"/>
                  <a:lumOff val="60000"/>
                </a:schemeClr>
              </a:gs>
              <a:gs pos="100000">
                <a:prstClr val="white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76200" tIns="38100" rIns="76200" bIns="3810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33" i="1" dirty="0">
                <a:cs typeface="Symbol" charset="2"/>
              </a:rPr>
              <a:t>B</a:t>
            </a:r>
            <a:r>
              <a:rPr lang="en-US" sz="3333" baseline="-25000" dirty="0">
                <a:cs typeface="Symbol" charset="2"/>
              </a:rPr>
              <a:t>c</a:t>
            </a:r>
            <a:r>
              <a:rPr lang="en-US" sz="3333" dirty="0">
                <a:cs typeface="Symbol" charset="2"/>
              </a:rPr>
              <a:t> Meson</a:t>
            </a:r>
            <a:endParaRPr lang="en-US" sz="3333" baseline="30000" dirty="0"/>
          </a:p>
        </p:txBody>
      </p:sp>
    </p:spTree>
    <p:extLst>
      <p:ext uri="{BB962C8B-B14F-4D97-AF65-F5344CB8AC3E}">
        <p14:creationId xmlns:p14="http://schemas.microsoft.com/office/powerpoint/2010/main" val="629257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5E96-CE1A-7447-94FE-2A90C1F4C2C7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037801"/>
            <a:ext cx="1944907" cy="12620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45410" y="1291755"/>
            <a:ext cx="269708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0" dirty="0" err="1"/>
              <a:t>Typical</a:t>
            </a:r>
            <a:r>
              <a:rPr lang="fr-FR" sz="1500" dirty="0"/>
              <a:t> production </a:t>
            </a:r>
            <a:r>
              <a:rPr lang="fr-FR" sz="1500" dirty="0" err="1"/>
              <a:t>diagram</a:t>
            </a:r>
            <a:r>
              <a:rPr lang="fr-FR" sz="1500" dirty="0"/>
              <a:t> (</a:t>
            </a:r>
            <a:r>
              <a:rPr lang="fr-FR" sz="1500" dirty="0">
                <a:latin typeface="Symbol" charset="2"/>
                <a:cs typeface="Symbol" charset="2"/>
              </a:rPr>
              <a:t>a</a:t>
            </a:r>
            <a:r>
              <a:rPr lang="fr-FR" sz="1500" baseline="-25000" dirty="0"/>
              <a:t>s</a:t>
            </a:r>
            <a:r>
              <a:rPr lang="fr-FR" sz="1500" baseline="30000" dirty="0"/>
              <a:t>4</a:t>
            </a:r>
            <a:r>
              <a:rPr lang="fr-FR" sz="1500" dirty="0"/>
              <a:t>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471" y="2183363"/>
            <a:ext cx="2496920" cy="18762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174" y="2451127"/>
            <a:ext cx="2280372" cy="4163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7991" y="3121512"/>
            <a:ext cx="4063009" cy="2660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45410" y="1990395"/>
            <a:ext cx="51413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err="1"/>
              <a:t>Measured</a:t>
            </a:r>
            <a:r>
              <a:rPr lang="fr-FR" sz="1500" dirty="0"/>
              <a:t> </a:t>
            </a:r>
            <a:r>
              <a:rPr lang="fr-FR" sz="1500" dirty="0" err="1"/>
              <a:t>with</a:t>
            </a:r>
            <a:r>
              <a:rPr lang="fr-FR" sz="1500" dirty="0"/>
              <a:t> the </a:t>
            </a:r>
            <a:r>
              <a:rPr lang="fr-FR" sz="1500" dirty="0" err="1"/>
              <a:t>decay</a:t>
            </a:r>
            <a:r>
              <a:rPr lang="fr-FR" sz="1500" dirty="0"/>
              <a:t> mode </a:t>
            </a:r>
            <a:r>
              <a:rPr lang="fr-FR" sz="1500" i="1" dirty="0" err="1"/>
              <a:t>B</a:t>
            </a:r>
            <a:r>
              <a:rPr lang="fr-FR" sz="1500" i="1" baseline="-25000" dirty="0" err="1"/>
              <a:t>c</a:t>
            </a:r>
            <a:r>
              <a:rPr lang="fr-FR" sz="1500" baseline="30000" dirty="0"/>
              <a:t>+</a:t>
            </a:r>
            <a:r>
              <a:rPr lang="fr-FR" sz="1500" dirty="0"/>
              <a:t>➝J/</a:t>
            </a:r>
            <a:r>
              <a:rPr lang="fr-FR" sz="1500" dirty="0">
                <a:latin typeface="Symbol" charset="2"/>
                <a:cs typeface="Symbol" charset="2"/>
              </a:rPr>
              <a:t>y</a:t>
            </a:r>
            <a:r>
              <a:rPr lang="fr-FR" sz="1500" dirty="0"/>
              <a:t> </a:t>
            </a:r>
            <a:r>
              <a:rPr lang="fr-FR" sz="1500" dirty="0">
                <a:latin typeface="Symbol" charset="2"/>
                <a:cs typeface="Symbol" charset="2"/>
              </a:rPr>
              <a:t>p</a:t>
            </a:r>
            <a:r>
              <a:rPr lang="fr-FR" sz="1500" baseline="30000" dirty="0"/>
              <a:t>+</a:t>
            </a:r>
            <a:r>
              <a:rPr lang="fr-FR" sz="1500" dirty="0"/>
              <a:t>, relative to the </a:t>
            </a:r>
            <a:r>
              <a:rPr lang="fr-FR" sz="1500" i="1" dirty="0"/>
              <a:t>B</a:t>
            </a:r>
            <a:r>
              <a:rPr lang="fr-FR" sz="1500" baseline="30000" dirty="0"/>
              <a:t>+</a:t>
            </a:r>
            <a:r>
              <a:rPr lang="fr-FR" sz="1500" dirty="0"/>
              <a:t> production (</a:t>
            </a:r>
            <a:r>
              <a:rPr lang="fr-FR" sz="1500" i="1" dirty="0"/>
              <a:t>B</a:t>
            </a:r>
            <a:r>
              <a:rPr lang="fr-FR" sz="1500" baseline="30000" dirty="0"/>
              <a:t>+</a:t>
            </a:r>
            <a:r>
              <a:rPr lang="fr-FR" sz="1500" dirty="0"/>
              <a:t>➝J/</a:t>
            </a:r>
            <a:r>
              <a:rPr lang="fr-FR" sz="1500" dirty="0">
                <a:latin typeface="Symbol" charset="2"/>
                <a:cs typeface="Symbol" charset="2"/>
              </a:rPr>
              <a:t>y</a:t>
            </a:r>
            <a:r>
              <a:rPr lang="fr-FR" sz="1500" dirty="0"/>
              <a:t> </a:t>
            </a:r>
            <a:r>
              <a:rPr lang="fr-FR" sz="1500" i="1" dirty="0"/>
              <a:t>K</a:t>
            </a:r>
            <a:r>
              <a:rPr lang="fr-FR" sz="1500" baseline="30000" dirty="0"/>
              <a:t>+</a:t>
            </a:r>
            <a:r>
              <a:rPr lang="fr-FR" sz="1500" dirty="0"/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89841" y="3496987"/>
            <a:ext cx="355930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0" dirty="0" smtClean="0"/>
              <a:t>Integrated over </a:t>
            </a:r>
            <a:r>
              <a:rPr lang="fr-FR" sz="1500" i="1" dirty="0" err="1" smtClean="0"/>
              <a:t>p</a:t>
            </a:r>
            <a:r>
              <a:rPr lang="fr-FR" sz="1500" baseline="-25000" dirty="0" err="1" smtClean="0"/>
              <a:t>T</a:t>
            </a:r>
            <a:r>
              <a:rPr lang="fr-FR" sz="1500" dirty="0" smtClean="0"/>
              <a:t> </a:t>
            </a:r>
            <a:r>
              <a:rPr lang="fr-FR" sz="1500" dirty="0"/>
              <a:t>&gt;</a:t>
            </a:r>
            <a:r>
              <a:rPr lang="fr-FR" sz="1500" dirty="0" smtClean="0"/>
              <a:t> </a:t>
            </a:r>
            <a:r>
              <a:rPr lang="fr-FR" sz="1500" dirty="0"/>
              <a:t>4 </a:t>
            </a:r>
            <a:r>
              <a:rPr lang="fr-FR" sz="1500" dirty="0" err="1"/>
              <a:t>GeV</a:t>
            </a:r>
            <a:r>
              <a:rPr lang="fr-FR" sz="1500" dirty="0"/>
              <a:t>/</a:t>
            </a:r>
            <a:r>
              <a:rPr lang="fr-FR" sz="1500" i="1" dirty="0"/>
              <a:t>c</a:t>
            </a:r>
            <a:r>
              <a:rPr lang="fr-FR" sz="1500" dirty="0"/>
              <a:t> and 2.5&lt;</a:t>
            </a:r>
            <a:r>
              <a:rPr lang="fr-FR" sz="1500" dirty="0">
                <a:latin typeface="Symbol" charset="2"/>
                <a:cs typeface="Symbol" charset="2"/>
              </a:rPr>
              <a:t>h</a:t>
            </a:r>
            <a:r>
              <a:rPr lang="fr-FR" sz="1500" dirty="0"/>
              <a:t>&lt;4.5</a:t>
            </a:r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1143000" y="85301"/>
            <a:ext cx="6858000" cy="952500"/>
          </a:xfrm>
          <a:prstGeom prst="rect">
            <a:avLst/>
          </a:prstGeom>
          <a:gradFill flip="none" rotWithShape="1">
            <a:gsLst>
              <a:gs pos="13000">
                <a:schemeClr val="tx2">
                  <a:lumMod val="40000"/>
                  <a:lumOff val="60000"/>
                </a:schemeClr>
              </a:gs>
              <a:gs pos="100000">
                <a:prstClr val="white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76200" tIns="38100" rIns="76200" bIns="3810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33" i="1" dirty="0">
                <a:cs typeface="Symbol" charset="2"/>
              </a:rPr>
              <a:t>B</a:t>
            </a:r>
            <a:r>
              <a:rPr lang="en-US" sz="3333" i="1" baseline="-25000" dirty="0">
                <a:cs typeface="Symbol" charset="2"/>
              </a:rPr>
              <a:t>c</a:t>
            </a:r>
            <a:r>
              <a:rPr lang="en-US" sz="3333" dirty="0">
                <a:cs typeface="Symbol" charset="2"/>
              </a:rPr>
              <a:t> Production</a:t>
            </a:r>
            <a:endParaRPr lang="en-US" sz="3333" baseline="30000" dirty="0"/>
          </a:p>
        </p:txBody>
      </p:sp>
      <p:sp>
        <p:nvSpPr>
          <p:cNvPr id="2" name="Rectangle 1"/>
          <p:cNvSpPr/>
          <p:nvPr/>
        </p:nvSpPr>
        <p:spPr>
          <a:xfrm>
            <a:off x="6864844" y="1123325"/>
            <a:ext cx="21791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rgbClr val="002060"/>
                </a:solidFill>
              </a:rPr>
              <a:t>7 </a:t>
            </a:r>
            <a:r>
              <a:rPr lang="fr-FR" sz="1200" dirty="0" err="1" smtClean="0">
                <a:solidFill>
                  <a:srgbClr val="002060"/>
                </a:solidFill>
              </a:rPr>
              <a:t>TeV</a:t>
            </a:r>
            <a:r>
              <a:rPr lang="fr-FR" sz="1200" dirty="0" smtClean="0">
                <a:solidFill>
                  <a:srgbClr val="002060"/>
                </a:solidFill>
              </a:rPr>
              <a:t>: [PRL </a:t>
            </a:r>
            <a:r>
              <a:rPr lang="fr-FR" sz="1200" dirty="0">
                <a:solidFill>
                  <a:srgbClr val="002060"/>
                </a:solidFill>
              </a:rPr>
              <a:t>109 (2012) </a:t>
            </a:r>
            <a:r>
              <a:rPr lang="fr-FR" sz="1200" dirty="0" smtClean="0">
                <a:solidFill>
                  <a:srgbClr val="002060"/>
                </a:solidFill>
              </a:rPr>
              <a:t>232001]</a:t>
            </a:r>
          </a:p>
          <a:p>
            <a:r>
              <a:rPr lang="fr-FR" sz="1200" dirty="0" smtClean="0">
                <a:solidFill>
                  <a:srgbClr val="002060"/>
                </a:solidFill>
              </a:rPr>
              <a:t>8 </a:t>
            </a:r>
            <a:r>
              <a:rPr lang="fr-FR" sz="1200" dirty="0" err="1" smtClean="0">
                <a:solidFill>
                  <a:srgbClr val="002060"/>
                </a:solidFill>
              </a:rPr>
              <a:t>TeV</a:t>
            </a:r>
            <a:r>
              <a:rPr lang="fr-FR" sz="1200" dirty="0">
                <a:solidFill>
                  <a:srgbClr val="002060"/>
                </a:solidFill>
              </a:rPr>
              <a:t>: [PRL </a:t>
            </a:r>
            <a:r>
              <a:rPr lang="fr-FR" sz="1200" dirty="0" smtClean="0">
                <a:solidFill>
                  <a:srgbClr val="002060"/>
                </a:solidFill>
              </a:rPr>
              <a:t>114 </a:t>
            </a:r>
            <a:r>
              <a:rPr lang="fr-FR" sz="1200" dirty="0">
                <a:solidFill>
                  <a:srgbClr val="002060"/>
                </a:solidFill>
              </a:rPr>
              <a:t>(</a:t>
            </a:r>
            <a:r>
              <a:rPr lang="fr-FR" sz="1200" dirty="0" smtClean="0">
                <a:solidFill>
                  <a:srgbClr val="002060"/>
                </a:solidFill>
              </a:rPr>
              <a:t>2015) 132001</a:t>
            </a:r>
            <a:r>
              <a:rPr lang="fr-FR" sz="1200" dirty="0">
                <a:solidFill>
                  <a:srgbClr val="002060"/>
                </a:solidFill>
              </a:rPr>
              <a:t>]</a:t>
            </a:r>
          </a:p>
          <a:p>
            <a:endParaRPr lang="fr-FR" sz="1200" dirty="0">
              <a:solidFill>
                <a:srgbClr val="00206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377" y="3850117"/>
            <a:ext cx="2359108" cy="1880785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3601941" y="2615979"/>
            <a:ext cx="700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7 </a:t>
            </a:r>
            <a:r>
              <a:rPr lang="fr-FR" b="1" dirty="0" err="1" smtClean="0"/>
              <a:t>TeV</a:t>
            </a:r>
            <a:endParaRPr lang="fr-FR" b="1" dirty="0"/>
          </a:p>
        </p:txBody>
      </p:sp>
      <p:sp>
        <p:nvSpPr>
          <p:cNvPr id="18" name="TextBox 13"/>
          <p:cNvSpPr txBox="1"/>
          <p:nvPr/>
        </p:nvSpPr>
        <p:spPr>
          <a:xfrm>
            <a:off x="4262387" y="4894678"/>
            <a:ext cx="351121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0" dirty="0" smtClean="0"/>
              <a:t>Integrated over </a:t>
            </a:r>
            <a:r>
              <a:rPr lang="fr-FR" sz="1500" i="1" dirty="0" err="1" smtClean="0"/>
              <a:t>p</a:t>
            </a:r>
            <a:r>
              <a:rPr lang="fr-FR" sz="1500" baseline="-25000" dirty="0" err="1" smtClean="0"/>
              <a:t>T</a:t>
            </a:r>
            <a:r>
              <a:rPr lang="fr-FR" sz="1500" dirty="0" smtClean="0"/>
              <a:t> </a:t>
            </a:r>
            <a:r>
              <a:rPr lang="fr-FR" sz="1500" dirty="0"/>
              <a:t>&lt;</a:t>
            </a:r>
            <a:r>
              <a:rPr lang="fr-FR" sz="1500" dirty="0" smtClean="0"/>
              <a:t> 20 </a:t>
            </a:r>
            <a:r>
              <a:rPr lang="fr-FR" sz="1500" dirty="0" err="1"/>
              <a:t>GeV</a:t>
            </a:r>
            <a:r>
              <a:rPr lang="fr-FR" sz="1500" dirty="0"/>
              <a:t>/</a:t>
            </a:r>
            <a:r>
              <a:rPr lang="fr-FR" sz="1500" i="1" dirty="0"/>
              <a:t>c</a:t>
            </a:r>
            <a:r>
              <a:rPr lang="fr-FR" sz="1500" dirty="0"/>
              <a:t> and </a:t>
            </a:r>
            <a:r>
              <a:rPr lang="fr-FR" sz="1500" dirty="0" smtClean="0"/>
              <a:t>2&lt;</a:t>
            </a:r>
            <a:r>
              <a:rPr lang="fr-FR" sz="1500" dirty="0">
                <a:cs typeface="Symbol" charset="2"/>
              </a:rPr>
              <a:t>y</a:t>
            </a:r>
            <a:r>
              <a:rPr lang="fr-FR" sz="1500" dirty="0" smtClean="0"/>
              <a:t>&lt;4.5</a:t>
            </a:r>
            <a:endParaRPr lang="fr-FR" sz="1500" dirty="0"/>
          </a:p>
        </p:txBody>
      </p:sp>
      <p:sp>
        <p:nvSpPr>
          <p:cNvPr id="19" name="ZoneTexte 18"/>
          <p:cNvSpPr txBox="1"/>
          <p:nvPr/>
        </p:nvSpPr>
        <p:spPr>
          <a:xfrm>
            <a:off x="3674487" y="4013670"/>
            <a:ext cx="700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8</a:t>
            </a:r>
            <a:r>
              <a:rPr lang="fr-FR" b="1" dirty="0" smtClean="0"/>
              <a:t> </a:t>
            </a:r>
            <a:r>
              <a:rPr lang="fr-FR" b="1" dirty="0" err="1" smtClean="0"/>
              <a:t>TeV</a:t>
            </a:r>
            <a:endParaRPr lang="fr-FR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4262387" y="4391854"/>
            <a:ext cx="303334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err="1" smtClean="0"/>
              <a:t>R</a:t>
            </a:r>
            <a:r>
              <a:rPr lang="fr-FR" baseline="-25000" dirty="0" err="1" smtClean="0"/>
              <a:t>c</a:t>
            </a:r>
            <a:r>
              <a:rPr lang="fr-FR" baseline="-25000" dirty="0" smtClean="0"/>
              <a:t>/u</a:t>
            </a:r>
            <a:r>
              <a:rPr lang="fr-FR" dirty="0" smtClean="0"/>
              <a:t> = (0.683 ± 0.018 ± 0.009)%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3861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38085"/>
            <a:ext cx="8229600" cy="3771636"/>
          </a:xfrm>
        </p:spPr>
        <p:txBody>
          <a:bodyPr>
            <a:normAutofit/>
          </a:bodyPr>
          <a:lstStyle/>
          <a:p>
            <a:r>
              <a:rPr lang="fr-FR" sz="1800" dirty="0" smtClean="0"/>
              <a:t>At 8 </a:t>
            </a:r>
            <a:r>
              <a:rPr lang="fr-FR" sz="1800" dirty="0" err="1" smtClean="0"/>
              <a:t>TeV</a:t>
            </a:r>
            <a:r>
              <a:rPr lang="fr-FR" sz="1800" dirty="0" smtClean="0"/>
              <a:t>, </a:t>
            </a:r>
            <a:r>
              <a:rPr lang="fr-FR" sz="1800" dirty="0" err="1" smtClean="0"/>
              <a:t>enough</a:t>
            </a:r>
            <a:r>
              <a:rPr lang="fr-FR" sz="1800" dirty="0" smtClean="0"/>
              <a:t> </a:t>
            </a:r>
            <a:r>
              <a:rPr lang="fr-FR" sz="1800" dirty="0" err="1" smtClean="0"/>
              <a:t>statistics</a:t>
            </a:r>
            <a:r>
              <a:rPr lang="fr-FR" sz="1800" dirty="0" smtClean="0"/>
              <a:t> to </a:t>
            </a:r>
            <a:r>
              <a:rPr lang="fr-FR" sz="1800" dirty="0" err="1" smtClean="0"/>
              <a:t>perform</a:t>
            </a:r>
            <a:r>
              <a:rPr lang="fr-FR" sz="1800" dirty="0" smtClean="0"/>
              <a:t> a </a:t>
            </a:r>
            <a:r>
              <a:rPr lang="fr-FR" sz="1800" dirty="0" err="1" smtClean="0"/>
              <a:t>differential</a:t>
            </a:r>
            <a:r>
              <a:rPr lang="fr-FR" sz="1800" dirty="0" smtClean="0"/>
              <a:t> </a:t>
            </a:r>
            <a:r>
              <a:rPr lang="fr-FR" sz="1800" dirty="0" err="1" smtClean="0"/>
              <a:t>measurement</a:t>
            </a:r>
            <a:r>
              <a:rPr lang="fr-FR" sz="1800" dirty="0" smtClean="0"/>
              <a:t> as a </a:t>
            </a:r>
            <a:r>
              <a:rPr lang="fr-FR" sz="1800" dirty="0" err="1" smtClean="0"/>
              <a:t>function</a:t>
            </a:r>
            <a:r>
              <a:rPr lang="fr-FR" sz="1800" dirty="0" smtClean="0"/>
              <a:t> of </a:t>
            </a:r>
            <a:r>
              <a:rPr lang="fr-FR" sz="1800" i="1" dirty="0" err="1" smtClean="0"/>
              <a:t>p</a:t>
            </a:r>
            <a:r>
              <a:rPr lang="fr-FR" sz="1800" baseline="-25000" dirty="0" err="1" smtClean="0"/>
              <a:t>T</a:t>
            </a:r>
            <a:r>
              <a:rPr lang="fr-FR" sz="1800" dirty="0" smtClean="0"/>
              <a:t> and </a:t>
            </a:r>
            <a:r>
              <a:rPr lang="fr-FR" sz="1800" i="1" dirty="0" smtClean="0"/>
              <a:t>y</a:t>
            </a:r>
            <a:r>
              <a:rPr lang="fr-FR" sz="1800" dirty="0" smtClean="0"/>
              <a:t>. </a:t>
            </a:r>
          </a:p>
          <a:p>
            <a:r>
              <a:rPr lang="fr-FR" sz="1800" dirty="0" smtClean="0"/>
              <a:t>Compare </a:t>
            </a:r>
            <a:r>
              <a:rPr lang="fr-FR" sz="1800" dirty="0" err="1" smtClean="0"/>
              <a:t>with</a:t>
            </a:r>
            <a:r>
              <a:rPr lang="fr-FR" sz="1800" dirty="0" smtClean="0"/>
              <a:t> NRQCD at </a:t>
            </a:r>
            <a:r>
              <a:rPr lang="fr-FR" sz="1800" dirty="0" err="1" smtClean="0"/>
              <a:t>fixed</a:t>
            </a:r>
            <a:r>
              <a:rPr lang="fr-FR" sz="1800" dirty="0" smtClean="0"/>
              <a:t> </a:t>
            </a:r>
            <a:r>
              <a:rPr lang="fr-FR" sz="1800" dirty="0" err="1" smtClean="0"/>
              <a:t>order</a:t>
            </a:r>
            <a:r>
              <a:rPr lang="fr-FR" sz="1800" dirty="0" smtClean="0"/>
              <a:t>, </a:t>
            </a:r>
            <a:r>
              <a:rPr lang="fr-FR" sz="1800" dirty="0" err="1" smtClean="0"/>
              <a:t>implemented</a:t>
            </a:r>
            <a:r>
              <a:rPr lang="fr-FR" sz="1800" dirty="0" smtClean="0"/>
              <a:t> in the </a:t>
            </a:r>
            <a:r>
              <a:rPr lang="fr-FR" sz="1800" cap="small" dirty="0" err="1" smtClean="0"/>
              <a:t>BcVegPy</a:t>
            </a:r>
            <a:r>
              <a:rPr lang="fr-FR" sz="1800" dirty="0" smtClean="0"/>
              <a:t> </a:t>
            </a:r>
            <a:r>
              <a:rPr lang="fr-FR" sz="1800" dirty="0" err="1" smtClean="0"/>
              <a:t>generator</a:t>
            </a:r>
            <a:r>
              <a:rPr lang="fr-FR" sz="1800" dirty="0" smtClean="0"/>
              <a:t> </a:t>
            </a:r>
            <a:r>
              <a:rPr lang="fr-FR" sz="1800" dirty="0" smtClean="0"/>
              <a:t>          </a:t>
            </a:r>
            <a:r>
              <a:rPr lang="fr-FR" sz="1200" dirty="0" smtClean="0">
                <a:solidFill>
                  <a:srgbClr val="0070C0"/>
                </a:solidFill>
              </a:rPr>
              <a:t>[</a:t>
            </a:r>
            <a:r>
              <a:rPr lang="fr-FR" sz="1200" dirty="0" smtClean="0">
                <a:solidFill>
                  <a:srgbClr val="0070C0"/>
                </a:solidFill>
              </a:rPr>
              <a:t>C.-H. Chang et al., CPC 174 (2006) 241]</a:t>
            </a:r>
            <a:r>
              <a:rPr lang="fr-FR" sz="1800" dirty="0" smtClean="0"/>
              <a:t>, </a:t>
            </a:r>
            <a:r>
              <a:rPr lang="fr-FR" sz="1800" dirty="0" err="1" smtClean="0"/>
              <a:t>which</a:t>
            </a:r>
            <a:r>
              <a:rPr lang="fr-FR" sz="1800" dirty="0" smtClean="0"/>
              <a:t> </a:t>
            </a:r>
            <a:r>
              <a:rPr lang="fr-FR" sz="1800" dirty="0" err="1" smtClean="0"/>
              <a:t>can</a:t>
            </a:r>
            <a:r>
              <a:rPr lang="fr-FR" sz="1800" dirty="0" smtClean="0"/>
              <a:t> </a:t>
            </a:r>
            <a:r>
              <a:rPr lang="fr-FR" sz="1800" dirty="0" err="1" smtClean="0"/>
              <a:t>describe</a:t>
            </a:r>
            <a:r>
              <a:rPr lang="fr-FR" sz="1800" dirty="0" smtClean="0"/>
              <a:t> </a:t>
            </a:r>
            <a:r>
              <a:rPr lang="fr-FR" sz="1800" dirty="0" err="1" smtClean="0"/>
              <a:t>well</a:t>
            </a:r>
            <a:r>
              <a:rPr lang="fr-FR" sz="1800" dirty="0" smtClean="0"/>
              <a:t> the </a:t>
            </a:r>
            <a:r>
              <a:rPr lang="fr-FR" sz="1800" i="1" dirty="0" err="1" smtClean="0"/>
              <a:t>B</a:t>
            </a:r>
            <a:r>
              <a:rPr lang="fr-FR" sz="1800" baseline="-25000" dirty="0" err="1" smtClean="0"/>
              <a:t>c</a:t>
            </a:r>
            <a:r>
              <a:rPr lang="fr-FR" sz="1800" dirty="0" smtClean="0"/>
              <a:t> production.</a:t>
            </a:r>
          </a:p>
          <a:p>
            <a:r>
              <a:rPr lang="fr-FR" sz="1800" u="sng" dirty="0" smtClean="0"/>
              <a:t>NB:</a:t>
            </a:r>
            <a:r>
              <a:rPr lang="fr-FR" sz="1800" dirty="0" smtClean="0"/>
              <a:t> </a:t>
            </a:r>
            <a:r>
              <a:rPr lang="fr-FR" sz="1800" dirty="0" err="1" smtClean="0"/>
              <a:t>implementing</a:t>
            </a:r>
            <a:r>
              <a:rPr lang="fr-FR" sz="1800" dirty="0" smtClean="0"/>
              <a:t> </a:t>
            </a:r>
            <a:r>
              <a:rPr lang="fr-FR" sz="1800" dirty="0" err="1" smtClean="0"/>
              <a:t>this</a:t>
            </a:r>
            <a:r>
              <a:rPr lang="fr-FR" sz="1800" dirty="0" smtClean="0"/>
              <a:t> </a:t>
            </a:r>
            <a:r>
              <a:rPr lang="fr-FR" sz="1800" dirty="0" err="1" smtClean="0"/>
              <a:t>generator</a:t>
            </a:r>
            <a:r>
              <a:rPr lang="fr-FR" sz="1800" dirty="0" smtClean="0"/>
              <a:t> in </a:t>
            </a:r>
            <a:r>
              <a:rPr lang="fr-FR" sz="1800" dirty="0" err="1" smtClean="0"/>
              <a:t>LHCb</a:t>
            </a:r>
            <a:r>
              <a:rPr lang="fr-FR" sz="1800" dirty="0" smtClean="0"/>
              <a:t> </a:t>
            </a:r>
            <a:r>
              <a:rPr lang="fr-FR" sz="1800" dirty="0" err="1" smtClean="0"/>
              <a:t>was</a:t>
            </a:r>
            <a:r>
              <a:rPr lang="fr-FR" sz="1800" dirty="0" smtClean="0"/>
              <a:t> the </a:t>
            </a:r>
            <a:r>
              <a:rPr lang="fr-FR" sz="1800" dirty="0" err="1" smtClean="0"/>
              <a:t>object</a:t>
            </a:r>
            <a:r>
              <a:rPr lang="fr-FR" sz="1800" dirty="0" smtClean="0"/>
              <a:t> of the first LAL/</a:t>
            </a:r>
            <a:r>
              <a:rPr lang="fr-FR" sz="1800" dirty="0" err="1" smtClean="0"/>
              <a:t>Tsinghua</a:t>
            </a:r>
            <a:r>
              <a:rPr lang="fr-FR" sz="1800" dirty="0" smtClean="0"/>
              <a:t> meeting in </a:t>
            </a:r>
            <a:r>
              <a:rPr lang="fr-FR" sz="1800" dirty="0" err="1" smtClean="0"/>
              <a:t>Tsinghua</a:t>
            </a:r>
            <a:r>
              <a:rPr lang="fr-FR" sz="1800" dirty="0" smtClean="0"/>
              <a:t> in 2006.</a:t>
            </a:r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5E96-CE1A-7447-94FE-2A90C1F4C2C7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14"/>
          <p:cNvSpPr txBox="1"/>
          <p:nvPr/>
        </p:nvSpPr>
        <p:spPr>
          <a:xfrm>
            <a:off x="457200" y="5105137"/>
            <a:ext cx="8132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/>
              <a:t>The </a:t>
            </a:r>
            <a:r>
              <a:rPr lang="fr-FR" sz="1500" dirty="0" err="1"/>
              <a:t>absolute</a:t>
            </a:r>
            <a:r>
              <a:rPr lang="fr-FR" sz="1500" dirty="0"/>
              <a:t> BR of </a:t>
            </a:r>
            <a:r>
              <a:rPr lang="fr-FR" sz="1500" i="1" dirty="0" err="1"/>
              <a:t>B</a:t>
            </a:r>
            <a:r>
              <a:rPr lang="fr-FR" sz="1500" baseline="-25000" dirty="0" err="1"/>
              <a:t>c</a:t>
            </a:r>
            <a:r>
              <a:rPr lang="fr-FR" sz="1500" baseline="30000" dirty="0"/>
              <a:t>+</a:t>
            </a:r>
            <a:r>
              <a:rPr lang="fr-FR" sz="1500" dirty="0"/>
              <a:t>➝</a:t>
            </a:r>
            <a:r>
              <a:rPr lang="fr-FR" sz="1500" i="1" dirty="0"/>
              <a:t>J</a:t>
            </a:r>
            <a:r>
              <a:rPr lang="fr-FR" sz="1500" dirty="0"/>
              <a:t>/</a:t>
            </a:r>
            <a:r>
              <a:rPr lang="fr-FR" sz="1500" dirty="0">
                <a:latin typeface="Symbol" charset="2"/>
                <a:cs typeface="Symbol" charset="2"/>
              </a:rPr>
              <a:t>y</a:t>
            </a:r>
            <a:r>
              <a:rPr lang="fr-FR" sz="1500" dirty="0"/>
              <a:t> </a:t>
            </a:r>
            <a:r>
              <a:rPr lang="fr-FR" sz="1500" dirty="0">
                <a:latin typeface="Symbol" charset="2"/>
                <a:cs typeface="Symbol" charset="2"/>
              </a:rPr>
              <a:t>p</a:t>
            </a:r>
            <a:r>
              <a:rPr lang="fr-FR" sz="1500" baseline="30000" dirty="0"/>
              <a:t>+</a:t>
            </a:r>
            <a:r>
              <a:rPr lang="fr-FR" sz="1500" dirty="0"/>
              <a:t> </a:t>
            </a:r>
            <a:r>
              <a:rPr lang="fr-FR" sz="1500" dirty="0" err="1"/>
              <a:t>is</a:t>
            </a:r>
            <a:r>
              <a:rPr lang="fr-FR" sz="1500" dirty="0"/>
              <a:t> not </a:t>
            </a:r>
            <a:r>
              <a:rPr lang="fr-FR" sz="1500" dirty="0" err="1"/>
              <a:t>known</a:t>
            </a:r>
            <a:r>
              <a:rPr lang="fr-FR" sz="1500" dirty="0"/>
              <a:t>, but </a:t>
            </a:r>
            <a:r>
              <a:rPr lang="fr-FR" sz="1500" dirty="0" err="1"/>
              <a:t>using</a:t>
            </a:r>
            <a:r>
              <a:rPr lang="fr-FR" sz="1500" dirty="0"/>
              <a:t> </a:t>
            </a:r>
            <a:r>
              <a:rPr lang="fr-FR" sz="1500" dirty="0" err="1"/>
              <a:t>theoretical</a:t>
            </a:r>
            <a:r>
              <a:rPr lang="fr-FR" sz="1500" dirty="0"/>
              <a:t> </a:t>
            </a:r>
            <a:r>
              <a:rPr lang="fr-FR" sz="1500" dirty="0" err="1"/>
              <a:t>estimates</a:t>
            </a:r>
            <a:r>
              <a:rPr lang="fr-FR" sz="1500" dirty="0"/>
              <a:t>, </a:t>
            </a:r>
            <a:r>
              <a:rPr lang="fr-FR" sz="1500" dirty="0" err="1"/>
              <a:t>this</a:t>
            </a:r>
            <a:r>
              <a:rPr lang="fr-FR" sz="1500" dirty="0"/>
              <a:t> </a:t>
            </a:r>
            <a:r>
              <a:rPr lang="fr-FR" sz="1500" dirty="0" err="1"/>
              <a:t>means</a:t>
            </a:r>
            <a:r>
              <a:rPr lang="fr-FR" sz="1500" dirty="0"/>
              <a:t>            </a:t>
            </a:r>
            <a:r>
              <a:rPr lang="fr-FR" sz="1500" b="1" dirty="0">
                <a:solidFill>
                  <a:srgbClr val="953735"/>
                </a:solidFill>
                <a:latin typeface="Symbol" charset="2"/>
                <a:cs typeface="Symbol" charset="2"/>
              </a:rPr>
              <a:t>s</a:t>
            </a:r>
            <a:r>
              <a:rPr lang="fr-FR" sz="1500" b="1" dirty="0">
                <a:solidFill>
                  <a:srgbClr val="953735"/>
                </a:solidFill>
              </a:rPr>
              <a:t>(</a:t>
            </a:r>
            <a:r>
              <a:rPr lang="fr-FR" sz="1500" b="1" i="1" dirty="0" err="1">
                <a:solidFill>
                  <a:srgbClr val="953735"/>
                </a:solidFill>
              </a:rPr>
              <a:t>B</a:t>
            </a:r>
            <a:r>
              <a:rPr lang="fr-FR" sz="1500" b="1" i="1" baseline="-25000" dirty="0" err="1">
                <a:solidFill>
                  <a:srgbClr val="953735"/>
                </a:solidFill>
              </a:rPr>
              <a:t>c</a:t>
            </a:r>
            <a:r>
              <a:rPr lang="fr-FR" sz="1500" b="1" baseline="30000" dirty="0">
                <a:solidFill>
                  <a:srgbClr val="953735"/>
                </a:solidFill>
              </a:rPr>
              <a:t>+</a:t>
            </a:r>
            <a:r>
              <a:rPr lang="fr-FR" sz="1500" b="1" dirty="0">
                <a:solidFill>
                  <a:srgbClr val="953735"/>
                </a:solidFill>
              </a:rPr>
              <a:t>)~</a:t>
            </a:r>
            <a:r>
              <a:rPr lang="fr-FR" sz="1500" b="1" dirty="0">
                <a:solidFill>
                  <a:srgbClr val="953735"/>
                </a:solidFill>
                <a:latin typeface="Symbol" charset="2"/>
                <a:cs typeface="Symbol" charset="2"/>
              </a:rPr>
              <a:t>s</a:t>
            </a:r>
            <a:r>
              <a:rPr lang="fr-FR" sz="1500" b="1" dirty="0">
                <a:solidFill>
                  <a:srgbClr val="953735"/>
                </a:solidFill>
              </a:rPr>
              <a:t>(</a:t>
            </a:r>
            <a:r>
              <a:rPr lang="fr-FR" sz="1500" b="1" i="1" dirty="0">
                <a:solidFill>
                  <a:srgbClr val="953735"/>
                </a:solidFill>
              </a:rPr>
              <a:t>B</a:t>
            </a:r>
            <a:r>
              <a:rPr lang="fr-FR" sz="1500" b="1" baseline="30000" dirty="0">
                <a:solidFill>
                  <a:srgbClr val="953735"/>
                </a:solidFill>
              </a:rPr>
              <a:t>+</a:t>
            </a:r>
            <a:r>
              <a:rPr lang="fr-FR" sz="1500" b="1" dirty="0">
                <a:solidFill>
                  <a:srgbClr val="953735"/>
                </a:solidFill>
              </a:rPr>
              <a:t>)/100</a:t>
            </a:r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457200" y="85301"/>
            <a:ext cx="8229600" cy="952500"/>
          </a:xfrm>
          <a:prstGeom prst="rect">
            <a:avLst/>
          </a:prstGeom>
          <a:gradFill flip="none" rotWithShape="1">
            <a:gsLst>
              <a:gs pos="13000">
                <a:schemeClr val="tx2">
                  <a:lumMod val="40000"/>
                  <a:lumOff val="60000"/>
                </a:schemeClr>
              </a:gs>
              <a:gs pos="100000">
                <a:prstClr val="white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76200" tIns="38100" rIns="76200" bIns="3810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33" i="1" dirty="0">
                <a:cs typeface="Symbol" charset="2"/>
              </a:rPr>
              <a:t>B</a:t>
            </a:r>
            <a:r>
              <a:rPr lang="en-US" sz="3333" i="1" baseline="-25000" dirty="0">
                <a:cs typeface="Symbol" charset="2"/>
              </a:rPr>
              <a:t>c</a:t>
            </a:r>
            <a:r>
              <a:rPr lang="en-US" sz="3333" dirty="0">
                <a:cs typeface="Symbol" charset="2"/>
              </a:rPr>
              <a:t> Production</a:t>
            </a:r>
            <a:endParaRPr lang="en-US" sz="3333" baseline="300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977" y="3073953"/>
            <a:ext cx="5600700" cy="212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384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11295</TotalTime>
  <Words>1381</Words>
  <Application>Microsoft Macintosh PowerPoint</Application>
  <PresentationFormat>Présentation à l'écran (16:10)</PresentationFormat>
  <Paragraphs>168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5" baseType="lpstr">
      <vt:lpstr>Calibri</vt:lpstr>
      <vt:lpstr>Cambria Math</vt:lpstr>
      <vt:lpstr>Mangal</vt:lpstr>
      <vt:lpstr>ＭＳ Ｐゴシック</vt:lpstr>
      <vt:lpstr>Symbol</vt:lpstr>
      <vt:lpstr>Arial</vt:lpstr>
      <vt:lpstr>Office Theme</vt:lpstr>
      <vt:lpstr>Présentation PowerPoint</vt:lpstr>
      <vt:lpstr>The LHCb experiment</vt:lpstr>
      <vt:lpstr>The LHCb data taking</vt:lpstr>
      <vt:lpstr>Présentation PowerPoint</vt:lpstr>
      <vt:lpstr>Présentation PowerPoint</vt:lpstr>
      <vt:lpstr>LAL/Tsinghua collaboration</vt:lpstr>
      <vt:lpstr>Bc Meson</vt:lpstr>
      <vt:lpstr>Bc Production</vt:lpstr>
      <vt:lpstr>Bc Production</vt:lpstr>
      <vt:lpstr>Bc Decays</vt:lpstr>
      <vt:lpstr>Bc Decays</vt:lpstr>
      <vt:lpstr>Bc+ ➝Bs0p+</vt:lpstr>
      <vt:lpstr>Bc+ ➝J/y p+ and friends</vt:lpstr>
      <vt:lpstr>Study of Bc+ ➝J/y D(*) K(*)</vt:lpstr>
      <vt:lpstr>Study of Bc+ ➝J/y D(*) K(*)</vt:lpstr>
      <vt:lpstr>Bc mass measurement with Bc+ ➝J/y D(*) K(*)</vt:lpstr>
      <vt:lpstr>Quarkonium and b hadron production in pPb collisions</vt:lpstr>
      <vt:lpstr>Conclusions</vt:lpstr>
    </vt:vector>
  </TitlesOfParts>
  <Company>LAL Orsay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Prompt J/y and bJpsi X production in pp collisions at LHCb</dc:title>
  <dc:creator>Patrick Robbe</dc:creator>
  <cp:lastModifiedBy>Utilisateur de Microsoft Office</cp:lastModifiedBy>
  <cp:revision>1151</cp:revision>
  <dcterms:created xsi:type="dcterms:W3CDTF">2010-12-02T14:10:32Z</dcterms:created>
  <dcterms:modified xsi:type="dcterms:W3CDTF">2017-03-28T15:18:37Z</dcterms:modified>
</cp:coreProperties>
</file>