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56" r:id="rId2"/>
    <p:sldId id="291" r:id="rId3"/>
    <p:sldId id="309" r:id="rId4"/>
    <p:sldId id="292" r:id="rId5"/>
    <p:sldId id="294" r:id="rId6"/>
    <p:sldId id="310" r:id="rId7"/>
    <p:sldId id="308" r:id="rId8"/>
    <p:sldId id="306" r:id="rId9"/>
    <p:sldId id="307" r:id="rId10"/>
    <p:sldId id="300" r:id="rId11"/>
    <p:sldId id="295" r:id="rId12"/>
    <p:sldId id="311" r:id="rId13"/>
    <p:sldId id="301" r:id="rId14"/>
    <p:sldId id="303" r:id="rId15"/>
    <p:sldId id="304" r:id="rId16"/>
    <p:sldId id="305" r:id="rId17"/>
    <p:sldId id="269"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2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82D9C-E09B-4C6A-B9C0-77C010547869}" type="datetimeFigureOut">
              <a:rPr lang="zh-CN" altLang="en-US" smtClean="0"/>
              <a:pPr/>
              <a:t>2017/3/30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D9B5D-B47F-4B8C-BD9C-1D990C08C4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8784F23D-BA96-494E-871D-5B450CF0DF33}"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8784F23D-BA96-494E-871D-5B450CF0DF3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30/Mar/2017</a:t>
            </a:r>
            <a:endParaRPr lang="zh-CN" altLang="en-US"/>
          </a:p>
        </p:txBody>
      </p:sp>
      <p:sp>
        <p:nvSpPr>
          <p:cNvPr id="5" name="页脚占位符 4"/>
          <p:cNvSpPr>
            <a:spLocks noGrp="1"/>
          </p:cNvSpPr>
          <p:nvPr>
            <p:ph type="ftr" sz="quarter" idx="11"/>
          </p:nvPr>
        </p:nvSpPr>
        <p:spPr/>
        <p:txBody>
          <a:bodyPr/>
          <a:lstStyle/>
          <a:p>
            <a:r>
              <a:rPr lang="en-US" altLang="zh-CN" smtClean="0"/>
              <a:t>ll</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30/Mar/2017</a:t>
            </a:r>
            <a:endParaRPr lang="zh-CN" altLang="en-US"/>
          </a:p>
        </p:txBody>
      </p:sp>
      <p:sp>
        <p:nvSpPr>
          <p:cNvPr id="5" name="页脚占位符 4"/>
          <p:cNvSpPr>
            <a:spLocks noGrp="1"/>
          </p:cNvSpPr>
          <p:nvPr>
            <p:ph type="ftr" sz="quarter" idx="11"/>
          </p:nvPr>
        </p:nvSpPr>
        <p:spPr/>
        <p:txBody>
          <a:bodyPr/>
          <a:lstStyle/>
          <a:p>
            <a:r>
              <a:rPr lang="en-US" altLang="zh-CN" smtClean="0"/>
              <a:t>ll</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30/Mar/2017</a:t>
            </a:r>
            <a:endParaRPr lang="zh-CN" altLang="en-US"/>
          </a:p>
        </p:txBody>
      </p:sp>
      <p:sp>
        <p:nvSpPr>
          <p:cNvPr id="5" name="页脚占位符 4"/>
          <p:cNvSpPr>
            <a:spLocks noGrp="1"/>
          </p:cNvSpPr>
          <p:nvPr>
            <p:ph type="ftr" sz="quarter" idx="11"/>
          </p:nvPr>
        </p:nvSpPr>
        <p:spPr/>
        <p:txBody>
          <a:bodyPr/>
          <a:lstStyle/>
          <a:p>
            <a:r>
              <a:rPr lang="en-US" altLang="zh-CN" smtClean="0"/>
              <a:t>ll</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30/Mar/2017</a:t>
            </a:r>
            <a:endParaRPr lang="zh-CN" altLang="en-US"/>
          </a:p>
        </p:txBody>
      </p:sp>
      <p:sp>
        <p:nvSpPr>
          <p:cNvPr id="5" name="页脚占位符 4"/>
          <p:cNvSpPr>
            <a:spLocks noGrp="1"/>
          </p:cNvSpPr>
          <p:nvPr>
            <p:ph type="ftr" sz="quarter" idx="11"/>
          </p:nvPr>
        </p:nvSpPr>
        <p:spPr/>
        <p:txBody>
          <a:bodyPr/>
          <a:lstStyle/>
          <a:p>
            <a:r>
              <a:rPr lang="en-US" altLang="zh-CN" smtClean="0"/>
              <a:t>ll</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30/Mar/2017</a:t>
            </a:r>
            <a:endParaRPr lang="zh-CN" altLang="en-US"/>
          </a:p>
        </p:txBody>
      </p:sp>
      <p:sp>
        <p:nvSpPr>
          <p:cNvPr id="5" name="页脚占位符 4"/>
          <p:cNvSpPr>
            <a:spLocks noGrp="1"/>
          </p:cNvSpPr>
          <p:nvPr>
            <p:ph type="ftr" sz="quarter" idx="11"/>
          </p:nvPr>
        </p:nvSpPr>
        <p:spPr/>
        <p:txBody>
          <a:bodyPr/>
          <a:lstStyle/>
          <a:p>
            <a:r>
              <a:rPr lang="en-US" altLang="zh-CN" smtClean="0"/>
              <a:t>ll</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30/Mar/2017</a:t>
            </a:r>
            <a:endParaRPr lang="zh-CN" altLang="en-US"/>
          </a:p>
        </p:txBody>
      </p:sp>
      <p:sp>
        <p:nvSpPr>
          <p:cNvPr id="6" name="页脚占位符 5"/>
          <p:cNvSpPr>
            <a:spLocks noGrp="1"/>
          </p:cNvSpPr>
          <p:nvPr>
            <p:ph type="ftr" sz="quarter" idx="11"/>
          </p:nvPr>
        </p:nvSpPr>
        <p:spPr/>
        <p:txBody>
          <a:bodyPr/>
          <a:lstStyle/>
          <a:p>
            <a:r>
              <a:rPr lang="en-US" altLang="zh-CN" smtClean="0"/>
              <a:t>ll</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30/Mar/2017</a:t>
            </a:r>
            <a:endParaRPr lang="zh-CN" altLang="en-US"/>
          </a:p>
        </p:txBody>
      </p:sp>
      <p:sp>
        <p:nvSpPr>
          <p:cNvPr id="8" name="页脚占位符 7"/>
          <p:cNvSpPr>
            <a:spLocks noGrp="1"/>
          </p:cNvSpPr>
          <p:nvPr>
            <p:ph type="ftr" sz="quarter" idx="11"/>
          </p:nvPr>
        </p:nvSpPr>
        <p:spPr/>
        <p:txBody>
          <a:bodyPr/>
          <a:lstStyle/>
          <a:p>
            <a:r>
              <a:rPr lang="en-US" altLang="zh-CN" smtClean="0"/>
              <a:t>ll</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30/Mar/2017</a:t>
            </a:r>
            <a:endParaRPr lang="zh-CN" altLang="en-US"/>
          </a:p>
        </p:txBody>
      </p:sp>
      <p:sp>
        <p:nvSpPr>
          <p:cNvPr id="4" name="页脚占位符 3"/>
          <p:cNvSpPr>
            <a:spLocks noGrp="1"/>
          </p:cNvSpPr>
          <p:nvPr>
            <p:ph type="ftr" sz="quarter" idx="11"/>
          </p:nvPr>
        </p:nvSpPr>
        <p:spPr/>
        <p:txBody>
          <a:bodyPr/>
          <a:lstStyle/>
          <a:p>
            <a:r>
              <a:rPr lang="en-US" altLang="zh-CN" smtClean="0"/>
              <a:t>ll</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30/Mar/2017</a:t>
            </a:r>
            <a:endParaRPr lang="zh-CN" altLang="en-US"/>
          </a:p>
        </p:txBody>
      </p:sp>
      <p:sp>
        <p:nvSpPr>
          <p:cNvPr id="3" name="页脚占位符 2"/>
          <p:cNvSpPr>
            <a:spLocks noGrp="1"/>
          </p:cNvSpPr>
          <p:nvPr>
            <p:ph type="ftr" sz="quarter" idx="11"/>
          </p:nvPr>
        </p:nvSpPr>
        <p:spPr/>
        <p:txBody>
          <a:bodyPr/>
          <a:lstStyle/>
          <a:p>
            <a:r>
              <a:rPr lang="en-US" altLang="zh-CN" smtClean="0"/>
              <a:t>ll</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30/Mar/2017</a:t>
            </a:r>
            <a:endParaRPr lang="zh-CN" altLang="en-US"/>
          </a:p>
        </p:txBody>
      </p:sp>
      <p:sp>
        <p:nvSpPr>
          <p:cNvPr id="6" name="页脚占位符 5"/>
          <p:cNvSpPr>
            <a:spLocks noGrp="1"/>
          </p:cNvSpPr>
          <p:nvPr>
            <p:ph type="ftr" sz="quarter" idx="11"/>
          </p:nvPr>
        </p:nvSpPr>
        <p:spPr/>
        <p:txBody>
          <a:bodyPr/>
          <a:lstStyle/>
          <a:p>
            <a:r>
              <a:rPr lang="en-US" altLang="zh-CN" smtClean="0"/>
              <a:t>ll</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30/Mar/2017</a:t>
            </a:r>
            <a:endParaRPr lang="zh-CN" altLang="en-US"/>
          </a:p>
        </p:txBody>
      </p:sp>
      <p:sp>
        <p:nvSpPr>
          <p:cNvPr id="6" name="页脚占位符 5"/>
          <p:cNvSpPr>
            <a:spLocks noGrp="1"/>
          </p:cNvSpPr>
          <p:nvPr>
            <p:ph type="ftr" sz="quarter" idx="11"/>
          </p:nvPr>
        </p:nvSpPr>
        <p:spPr/>
        <p:txBody>
          <a:bodyPr/>
          <a:lstStyle/>
          <a:p>
            <a:r>
              <a:rPr lang="en-US" altLang="zh-CN" smtClean="0"/>
              <a:t>ll</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30/Mar/2017</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ll</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liuj@hepg.sdu.edu.cn"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0.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4.png"/><Relationship Id="rId11" Type="http://schemas.openxmlformats.org/officeDocument/2006/relationships/image" Target="../media/image7.jpeg"/><Relationship Id="rId5" Type="http://schemas.openxmlformats.org/officeDocument/2006/relationships/image" Target="../media/image43.png"/><Relationship Id="rId10" Type="http://schemas.openxmlformats.org/officeDocument/2006/relationships/oleObject" Target="../embeddings/oleObject2.bin"/><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7.jpeg"/><Relationship Id="rId7" Type="http://schemas.openxmlformats.org/officeDocument/2006/relationships/image" Target="../media/image18.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7.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844824"/>
            <a:ext cx="8496944" cy="1470025"/>
          </a:xfrm>
        </p:spPr>
        <p:txBody>
          <a:bodyPr>
            <a:normAutofit/>
          </a:bodyPr>
          <a:lstStyle/>
          <a:p>
            <a:r>
              <a:rPr lang="en-US" altLang="zh-CN" dirty="0" smtClean="0"/>
              <a:t>Development of HV/HR CMOS sensors for the ATLAS </a:t>
            </a:r>
            <a:r>
              <a:rPr lang="en-US" altLang="zh-CN" dirty="0" err="1" smtClean="0"/>
              <a:t>ITk</a:t>
            </a:r>
            <a:endParaRPr lang="zh-CN" altLang="zh-CN" dirty="0"/>
          </a:p>
        </p:txBody>
      </p:sp>
      <p:sp>
        <p:nvSpPr>
          <p:cNvPr id="3" name="副标题 2"/>
          <p:cNvSpPr>
            <a:spLocks noGrp="1"/>
          </p:cNvSpPr>
          <p:nvPr>
            <p:ph type="subTitle" idx="1"/>
          </p:nvPr>
        </p:nvSpPr>
        <p:spPr>
          <a:xfrm>
            <a:off x="1371600" y="3789040"/>
            <a:ext cx="6400800" cy="1752600"/>
          </a:xfrm>
        </p:spPr>
        <p:txBody>
          <a:bodyPr>
            <a:normAutofit fontScale="70000" lnSpcReduction="20000"/>
          </a:bodyPr>
          <a:lstStyle/>
          <a:p>
            <a:r>
              <a:rPr lang="en-US" altLang="zh-CN" dirty="0" err="1" smtClean="0">
                <a:solidFill>
                  <a:schemeClr val="tx1"/>
                </a:solidFill>
                <a:latin typeface="Times New Roman" pitchFamily="18" charset="0"/>
                <a:cs typeface="Times New Roman" pitchFamily="18" charset="0"/>
              </a:rPr>
              <a:t>Jian</a:t>
            </a:r>
            <a:r>
              <a:rPr lang="en-US" altLang="zh-CN" dirty="0" smtClean="0">
                <a:solidFill>
                  <a:schemeClr val="tx1"/>
                </a:solidFill>
                <a:latin typeface="Times New Roman" pitchFamily="18" charset="0"/>
                <a:cs typeface="Times New Roman" pitchFamily="18" charset="0"/>
              </a:rPr>
              <a:t> LIU (</a:t>
            </a:r>
            <a:r>
              <a:rPr lang="zh-CN" altLang="en-US" dirty="0" smtClean="0">
                <a:solidFill>
                  <a:schemeClr val="tx1"/>
                </a:solidFill>
                <a:latin typeface="Times New Roman" pitchFamily="18" charset="0"/>
                <a:cs typeface="Times New Roman" pitchFamily="18" charset="0"/>
              </a:rPr>
              <a:t>刘剑</a:t>
            </a:r>
            <a:r>
              <a:rPr lang="en-US" altLang="zh-CN" dirty="0" smtClean="0">
                <a:solidFill>
                  <a:schemeClr val="tx1"/>
                </a:solidFill>
                <a:latin typeface="Times New Roman" pitchFamily="18" charset="0"/>
                <a:cs typeface="Times New Roman" pitchFamily="18" charset="0"/>
              </a:rPr>
              <a:t>)</a:t>
            </a:r>
          </a:p>
          <a:p>
            <a:r>
              <a:rPr lang="en-US" altLang="zh-CN" dirty="0" smtClean="0">
                <a:solidFill>
                  <a:schemeClr val="tx1"/>
                </a:solidFill>
                <a:latin typeface="Times New Roman" pitchFamily="18" charset="0"/>
                <a:cs typeface="Times New Roman" pitchFamily="18" charset="0"/>
              </a:rPr>
              <a:t>Shandong University</a:t>
            </a:r>
          </a:p>
          <a:p>
            <a:r>
              <a:rPr lang="en-US" altLang="zh-CN" dirty="0" smtClean="0">
                <a:latin typeface="Times New Roman" pitchFamily="18" charset="0"/>
                <a:cs typeface="Times New Roman" pitchFamily="18" charset="0"/>
                <a:hlinkClick r:id="rId2"/>
              </a:rPr>
              <a:t>liuj@hepg.sdu.edu.cn</a:t>
            </a:r>
            <a:r>
              <a:rPr lang="en-US" altLang="zh-CN" dirty="0" smtClean="0">
                <a:latin typeface="Times New Roman" pitchFamily="18" charset="0"/>
                <a:cs typeface="Times New Roman" pitchFamily="18" charset="0"/>
              </a:rPr>
              <a:t> </a:t>
            </a:r>
          </a:p>
          <a:p>
            <a:r>
              <a:rPr lang="en-US" altLang="zh-CN" dirty="0" smtClean="0"/>
              <a:t>FCPPL 2017 — </a:t>
            </a:r>
            <a:r>
              <a:rPr lang="en-US" altLang="zh-CN" dirty="0" err="1" smtClean="0"/>
              <a:t>Tsinghua</a:t>
            </a:r>
            <a:r>
              <a:rPr lang="en-US" altLang="zh-CN" dirty="0" smtClean="0"/>
              <a:t> </a:t>
            </a:r>
            <a:r>
              <a:rPr lang="en-US" altLang="zh-CN" dirty="0" err="1" smtClean="0"/>
              <a:t>Univerisity</a:t>
            </a:r>
            <a:r>
              <a:rPr lang="en-US" altLang="zh-CN" dirty="0" smtClean="0">
                <a:latin typeface="Times New Roman" pitchFamily="18" charset="0"/>
                <a:cs typeface="Times New Roman" pitchFamily="18" charset="0"/>
              </a:rPr>
              <a:t>, Beijing, CHINA 30 Mar 2017</a:t>
            </a:r>
          </a:p>
          <a:p>
            <a:endParaRPr lang="zh-CN" altLang="en-US" dirty="0"/>
          </a:p>
        </p:txBody>
      </p:sp>
      <p:pic>
        <p:nvPicPr>
          <p:cNvPr id="4" name="Picture 3" descr="C:\Users\Think\Desktop\QQ截图20160823162818.png"/>
          <p:cNvPicPr>
            <a:picLocks noChangeAspect="1" noChangeArrowheads="1"/>
          </p:cNvPicPr>
          <p:nvPr/>
        </p:nvPicPr>
        <p:blipFill>
          <a:blip r:embed="rId3" cstate="print"/>
          <a:srcRect/>
          <a:stretch>
            <a:fillRect/>
          </a:stretch>
        </p:blipFill>
        <p:spPr bwMode="auto">
          <a:xfrm>
            <a:off x="0" y="0"/>
            <a:ext cx="3635896" cy="1147450"/>
          </a:xfrm>
          <a:prstGeom prst="rect">
            <a:avLst/>
          </a:prstGeom>
          <a:noFill/>
        </p:spPr>
      </p:pic>
      <p:pic>
        <p:nvPicPr>
          <p:cNvPr id="5" name="图片 4" descr="pppi_white.png"/>
          <p:cNvPicPr>
            <a:picLocks noChangeAspect="1"/>
          </p:cNvPicPr>
          <p:nvPr/>
        </p:nvPicPr>
        <p:blipFill>
          <a:blip r:embed="rId4" cstate="print"/>
          <a:stretch>
            <a:fillRect/>
          </a:stretch>
        </p:blipFill>
        <p:spPr>
          <a:xfrm>
            <a:off x="3653020" y="0"/>
            <a:ext cx="1196752" cy="1196752"/>
          </a:xfrm>
          <a:prstGeom prst="rect">
            <a:avLst/>
          </a:prstGeom>
        </p:spPr>
      </p:pic>
      <p:pic>
        <p:nvPicPr>
          <p:cNvPr id="6" name="图片 5" descr="download.jpg"/>
          <p:cNvPicPr>
            <a:picLocks noChangeAspect="1"/>
          </p:cNvPicPr>
          <p:nvPr/>
        </p:nvPicPr>
        <p:blipFill>
          <a:blip r:embed="rId5" cstate="print"/>
          <a:stretch>
            <a:fillRect/>
          </a:stretch>
        </p:blipFill>
        <p:spPr>
          <a:xfrm>
            <a:off x="5868144" y="142852"/>
            <a:ext cx="2399037" cy="857256"/>
          </a:xfrm>
          <a:prstGeom prst="rect">
            <a:avLst/>
          </a:prstGeom>
        </p:spPr>
      </p:pic>
      <p:pic>
        <p:nvPicPr>
          <p:cNvPr id="7" name="图片 6" descr="CPPM JPG.jpg"/>
          <p:cNvPicPr>
            <a:picLocks noChangeAspect="1"/>
          </p:cNvPicPr>
          <p:nvPr/>
        </p:nvPicPr>
        <p:blipFill>
          <a:blip r:embed="rId6" cstate="print"/>
          <a:stretch>
            <a:fillRect/>
          </a:stretch>
        </p:blipFill>
        <p:spPr>
          <a:xfrm>
            <a:off x="8338619" y="13415"/>
            <a:ext cx="785818" cy="967313"/>
          </a:xfrm>
          <a:prstGeom prst="rect">
            <a:avLst/>
          </a:prstGeom>
        </p:spPr>
      </p:pic>
      <p:pic>
        <p:nvPicPr>
          <p:cNvPr id="8" name="图片 7" descr="ATLAS-chrome-logo-blue-wh_lo.png"/>
          <p:cNvPicPr>
            <a:picLocks noChangeAspect="1"/>
          </p:cNvPicPr>
          <p:nvPr/>
        </p:nvPicPr>
        <p:blipFill>
          <a:blip r:embed="rId7" cstate="print"/>
          <a:stretch>
            <a:fillRect/>
          </a:stretch>
        </p:blipFill>
        <p:spPr>
          <a:xfrm>
            <a:off x="0" y="6000768"/>
            <a:ext cx="2557660" cy="857232"/>
          </a:xfrm>
          <a:prstGeom prst="rect">
            <a:avLst/>
          </a:prstGeom>
        </p:spPr>
      </p:pic>
      <p:pic>
        <p:nvPicPr>
          <p:cNvPr id="9" name="Picture 2" descr="C:\Users\Think\Desktop\aida-2020.png"/>
          <p:cNvPicPr>
            <a:picLocks noChangeAspect="1" noChangeArrowheads="1"/>
          </p:cNvPicPr>
          <p:nvPr/>
        </p:nvPicPr>
        <p:blipFill>
          <a:blip r:embed="rId8" cstate="print"/>
          <a:srcRect/>
          <a:stretch>
            <a:fillRect/>
          </a:stretch>
        </p:blipFill>
        <p:spPr bwMode="auto">
          <a:xfrm>
            <a:off x="6084795" y="6021288"/>
            <a:ext cx="3023709" cy="7920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418058"/>
          </a:xfrm>
        </p:spPr>
        <p:txBody>
          <a:bodyPr>
            <a:noAutofit/>
          </a:bodyPr>
          <a:lstStyle/>
          <a:p>
            <a:r>
              <a:rPr lang="en-US" sz="3200" dirty="0" smtClean="0">
                <a:latin typeface="Times New Roman" pitchFamily="18" charset="0"/>
                <a:cs typeface="Times New Roman" pitchFamily="18" charset="0"/>
              </a:rPr>
              <a:t>LF CPIX demonstrator</a:t>
            </a:r>
            <a:endParaRPr lang="en-US" sz="3200" dirty="0">
              <a:latin typeface="Times New Roman" pitchFamily="18" charset="0"/>
              <a:cs typeface="Times New Roman" pitchFamily="18" charset="0"/>
            </a:endParaRPr>
          </a:p>
        </p:txBody>
      </p:sp>
      <p:sp>
        <p:nvSpPr>
          <p:cNvPr id="3" name="内容占位符 2"/>
          <p:cNvSpPr>
            <a:spLocks noGrp="1"/>
          </p:cNvSpPr>
          <p:nvPr>
            <p:ph idx="1"/>
          </p:nvPr>
        </p:nvSpPr>
        <p:spPr>
          <a:xfrm>
            <a:off x="0" y="4437112"/>
            <a:ext cx="9144000" cy="1944216"/>
          </a:xfrm>
        </p:spPr>
        <p:txBody>
          <a:bodyPr>
            <a:normAutofit fontScale="62500" lnSpcReduction="20000"/>
          </a:bodyPr>
          <a:lstStyle/>
          <a:p>
            <a:pPr>
              <a:buNone/>
            </a:pPr>
            <a:r>
              <a:rPr lang="en-US" altLang="zh-CN" sz="2600" dirty="0" smtClean="0">
                <a:solidFill>
                  <a:prstClr val="black"/>
                </a:solidFill>
                <a:latin typeface="Times New Roman" pitchFamily="18" charset="0"/>
                <a:cs typeface="Times New Roman" pitchFamily="18" charset="0"/>
                <a:sym typeface="Wingdings" pitchFamily="2" charset="2"/>
              </a:rPr>
              <a:t>New large demonstrator LF CPIX was submitted on March 2016: </a:t>
            </a:r>
          </a:p>
          <a:p>
            <a:pPr lvl="1"/>
            <a:r>
              <a:rPr lang="en-US" altLang="zh-CN" dirty="0" smtClean="0">
                <a:solidFill>
                  <a:prstClr val="black"/>
                </a:solidFill>
                <a:latin typeface="Times New Roman" pitchFamily="18" charset="0"/>
                <a:cs typeface="Times New Roman" pitchFamily="18" charset="0"/>
                <a:sym typeface="Wingdings" pitchFamily="2" charset="2"/>
              </a:rPr>
              <a:t>Pixel size </a:t>
            </a:r>
            <a:r>
              <a:rPr lang="en-US" dirty="0" smtClean="0"/>
              <a:t>250 µm × 50 µm (FE-I4 like).</a:t>
            </a:r>
            <a:endParaRPr lang="en-US" altLang="zh-CN" dirty="0" smtClean="0">
              <a:solidFill>
                <a:prstClr val="black"/>
              </a:solidFill>
              <a:latin typeface="Times New Roman" pitchFamily="18" charset="0"/>
              <a:cs typeface="Times New Roman" pitchFamily="18" charset="0"/>
              <a:sym typeface="Wingdings" pitchFamily="2" charset="2"/>
            </a:endParaRPr>
          </a:p>
          <a:p>
            <a:pPr lvl="1"/>
            <a:r>
              <a:rPr lang="en-US" altLang="zh-CN" dirty="0" smtClean="0">
                <a:solidFill>
                  <a:prstClr val="black"/>
                </a:solidFill>
                <a:latin typeface="Times New Roman" pitchFamily="18" charset="0"/>
                <a:cs typeface="Times New Roman" pitchFamily="18" charset="0"/>
                <a:sym typeface="Wingdings" pitchFamily="2" charset="2"/>
              </a:rPr>
              <a:t>Consists of three pixel flavors: passive, digital and analog pixel.  Some improvements have been brought to them with respect to the characterizations of the LF CCPD prototypes.</a:t>
            </a:r>
          </a:p>
          <a:p>
            <a:pPr lvl="1"/>
            <a:r>
              <a:rPr lang="en-US" altLang="zh-CN" dirty="0" smtClean="0">
                <a:solidFill>
                  <a:srgbClr val="00B050"/>
                </a:solidFill>
                <a:latin typeface="Times New Roman" pitchFamily="18" charset="0"/>
                <a:cs typeface="Times New Roman" pitchFamily="18" charset="0"/>
                <a:sym typeface="Wingdings" pitchFamily="2" charset="2"/>
              </a:rPr>
              <a:t>New guard-ring strategy </a:t>
            </a:r>
            <a:r>
              <a:rPr lang="en-US" altLang="zh-CN" dirty="0" smtClean="0">
                <a:solidFill>
                  <a:prstClr val="black"/>
                </a:solidFill>
                <a:latin typeface="Times New Roman" pitchFamily="18" charset="0"/>
                <a:cs typeface="Times New Roman" pitchFamily="18" charset="0"/>
                <a:sym typeface="Wingdings" pitchFamily="2" charset="2"/>
              </a:rPr>
              <a:t>in LF CPIX </a:t>
            </a:r>
            <a:r>
              <a:rPr lang="en-US" altLang="zh-CN" dirty="0" smtClean="0">
                <a:solidFill>
                  <a:srgbClr val="00B050"/>
                </a:solidFill>
                <a:latin typeface="Times New Roman" pitchFamily="18" charset="0"/>
                <a:cs typeface="Times New Roman" pitchFamily="18" charset="0"/>
                <a:sym typeface="Wingdings" pitchFamily="2" charset="2"/>
              </a:rPr>
              <a:t>Ver2</a:t>
            </a:r>
            <a:r>
              <a:rPr lang="en-US" altLang="zh-CN" dirty="0" smtClean="0">
                <a:solidFill>
                  <a:prstClr val="black"/>
                </a:solidFill>
                <a:latin typeface="Times New Roman" pitchFamily="18" charset="0"/>
                <a:cs typeface="Times New Roman" pitchFamily="18" charset="0"/>
                <a:sym typeface="Wingdings" pitchFamily="2" charset="2"/>
              </a:rPr>
              <a:t> to increase the breakdown voltage and reduce the inactive region.</a:t>
            </a:r>
          </a:p>
        </p:txBody>
      </p:sp>
      <p:sp>
        <p:nvSpPr>
          <p:cNvPr id="9" name="日期占位符 8"/>
          <p:cNvSpPr>
            <a:spLocks noGrp="1"/>
          </p:cNvSpPr>
          <p:nvPr>
            <p:ph type="dt" sz="half" idx="10"/>
          </p:nvPr>
        </p:nvSpPr>
        <p:spPr/>
        <p:txBody>
          <a:bodyPr/>
          <a:lstStyle/>
          <a:p>
            <a:r>
              <a:rPr lang="en-US" altLang="zh-CN" smtClean="0"/>
              <a:t>30/Mar/2017</a:t>
            </a:r>
            <a:endParaRPr lang="zh-CN" altLang="en-US" dirty="0"/>
          </a:p>
        </p:txBody>
      </p:sp>
      <p:pic>
        <p:nvPicPr>
          <p:cNvPr id="22532" name="Picture 4" descr="D:\cppm\CCPD\Interview_Bonn\lf.png"/>
          <p:cNvPicPr>
            <a:picLocks noChangeAspect="1" noChangeArrowheads="1"/>
          </p:cNvPicPr>
          <p:nvPr/>
        </p:nvPicPr>
        <p:blipFill>
          <a:blip r:embed="rId2" cstate="print"/>
          <a:srcRect/>
          <a:stretch>
            <a:fillRect/>
          </a:stretch>
        </p:blipFill>
        <p:spPr bwMode="auto">
          <a:xfrm>
            <a:off x="395536" y="1268760"/>
            <a:ext cx="5454879" cy="2149288"/>
          </a:xfrm>
          <a:prstGeom prst="rect">
            <a:avLst/>
          </a:prstGeom>
          <a:noFill/>
        </p:spPr>
      </p:pic>
      <p:pic>
        <p:nvPicPr>
          <p:cNvPr id="10" name="Image 23"/>
          <p:cNvPicPr>
            <a:picLocks noChangeAspect="1"/>
          </p:cNvPicPr>
          <p:nvPr/>
        </p:nvPicPr>
        <p:blipFill>
          <a:blip r:embed="rId3" cstate="print"/>
          <a:srcRect/>
          <a:stretch>
            <a:fillRect/>
          </a:stretch>
        </p:blipFill>
        <p:spPr bwMode="auto">
          <a:xfrm>
            <a:off x="6228184" y="980728"/>
            <a:ext cx="2432818" cy="2592288"/>
          </a:xfrm>
          <a:prstGeom prst="rect">
            <a:avLst/>
          </a:prstGeom>
          <a:noFill/>
          <a:ln w="9525">
            <a:noFill/>
            <a:miter lim="800000"/>
            <a:headEnd/>
            <a:tailEnd/>
          </a:ln>
        </p:spPr>
      </p:pic>
      <p:pic>
        <p:nvPicPr>
          <p:cNvPr id="14" name="Picture 1" descr="D:\cppm\sdu_meeting\Shandong_University.jpg"/>
          <p:cNvPicPr>
            <a:picLocks noChangeAspect="1" noChangeArrowheads="1"/>
          </p:cNvPicPr>
          <p:nvPr/>
        </p:nvPicPr>
        <p:blipFill>
          <a:blip r:embed="rId4" cstate="print"/>
          <a:srcRect/>
          <a:stretch>
            <a:fillRect/>
          </a:stretch>
        </p:blipFill>
        <p:spPr bwMode="auto">
          <a:xfrm>
            <a:off x="0" y="0"/>
            <a:ext cx="980728" cy="980728"/>
          </a:xfrm>
          <a:prstGeom prst="rect">
            <a:avLst/>
          </a:prstGeom>
          <a:noFill/>
        </p:spPr>
      </p:pic>
      <p:pic>
        <p:nvPicPr>
          <p:cNvPr id="16" name="图片 15" descr="lf_cpix_designer.png"/>
          <p:cNvPicPr>
            <a:picLocks noChangeAspect="1"/>
          </p:cNvPicPr>
          <p:nvPr/>
        </p:nvPicPr>
        <p:blipFill>
          <a:blip r:embed="rId5" cstate="print"/>
          <a:stretch>
            <a:fillRect/>
          </a:stretch>
        </p:blipFill>
        <p:spPr>
          <a:xfrm>
            <a:off x="5724129" y="3717032"/>
            <a:ext cx="3384376" cy="1232720"/>
          </a:xfrm>
          <a:prstGeom prst="rect">
            <a:avLst/>
          </a:prstGeom>
        </p:spPr>
      </p:pic>
      <p:pic>
        <p:nvPicPr>
          <p:cNvPr id="11" name="图片 10" descr="CPPM JPG.jpg"/>
          <p:cNvPicPr>
            <a:picLocks noChangeAspect="1"/>
          </p:cNvPicPr>
          <p:nvPr/>
        </p:nvPicPr>
        <p:blipFill>
          <a:blip r:embed="rId6" cstate="print"/>
          <a:stretch>
            <a:fillRect/>
          </a:stretch>
        </p:blipFill>
        <p:spPr>
          <a:xfrm>
            <a:off x="8338619" y="13415"/>
            <a:ext cx="785818" cy="967313"/>
          </a:xfrm>
          <a:prstGeom prst="rect">
            <a:avLst/>
          </a:prstGeom>
        </p:spPr>
      </p:pic>
      <p:sp>
        <p:nvSpPr>
          <p:cNvPr id="12" name="灯片编号占位符 11"/>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13" name="TextBox 12"/>
          <p:cNvSpPr txBox="1"/>
          <p:nvPr/>
        </p:nvSpPr>
        <p:spPr>
          <a:xfrm>
            <a:off x="1259632" y="3347700"/>
            <a:ext cx="1287760" cy="369332"/>
          </a:xfrm>
          <a:prstGeom prst="rect">
            <a:avLst/>
          </a:prstGeom>
          <a:noFill/>
          <a:ln>
            <a:solidFill>
              <a:schemeClr val="accent1"/>
            </a:solidFill>
          </a:ln>
        </p:spPr>
        <p:txBody>
          <a:bodyPr wrap="square" rtlCol="0">
            <a:spAutoFit/>
          </a:bodyPr>
          <a:lstStyle/>
          <a:p>
            <a:r>
              <a:rPr lang="en-US" dirty="0" smtClean="0"/>
              <a:t>LF CPIX V1</a:t>
            </a:r>
            <a:endParaRPr lang="en-US" dirty="0"/>
          </a:p>
        </p:txBody>
      </p:sp>
      <p:sp>
        <p:nvSpPr>
          <p:cNvPr id="15" name="TextBox 14"/>
          <p:cNvSpPr txBox="1"/>
          <p:nvPr/>
        </p:nvSpPr>
        <p:spPr>
          <a:xfrm>
            <a:off x="2996208" y="3347700"/>
            <a:ext cx="1287760" cy="369332"/>
          </a:xfrm>
          <a:prstGeom prst="rect">
            <a:avLst/>
          </a:prstGeom>
          <a:noFill/>
          <a:ln>
            <a:solidFill>
              <a:schemeClr val="accent1"/>
            </a:solidFill>
          </a:ln>
        </p:spPr>
        <p:txBody>
          <a:bodyPr wrap="square" rtlCol="0">
            <a:spAutoFit/>
          </a:bodyPr>
          <a:lstStyle/>
          <a:p>
            <a:r>
              <a:rPr lang="en-US" dirty="0" smtClean="0"/>
              <a:t>LF CPIX V2</a:t>
            </a:r>
            <a:endParaRPr lang="en-US" dirty="0"/>
          </a:p>
        </p:txBody>
      </p:sp>
      <p:sp>
        <p:nvSpPr>
          <p:cNvPr id="17" name="TextBox 16"/>
          <p:cNvSpPr txBox="1"/>
          <p:nvPr/>
        </p:nvSpPr>
        <p:spPr>
          <a:xfrm>
            <a:off x="4427984" y="3356992"/>
            <a:ext cx="1656184" cy="369332"/>
          </a:xfrm>
          <a:prstGeom prst="rect">
            <a:avLst/>
          </a:prstGeom>
          <a:noFill/>
          <a:ln>
            <a:solidFill>
              <a:schemeClr val="accent1"/>
            </a:solidFill>
          </a:ln>
        </p:spPr>
        <p:txBody>
          <a:bodyPr wrap="square" rtlCol="0">
            <a:spAutoFit/>
          </a:bodyPr>
          <a:lstStyle/>
          <a:p>
            <a:r>
              <a:rPr lang="en-US" dirty="0" smtClean="0"/>
              <a:t>Test structures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634082"/>
          </a:xfrm>
        </p:spPr>
        <p:txBody>
          <a:bodyPr>
            <a:normAutofit fontScale="90000"/>
          </a:bodyPr>
          <a:lstStyle/>
          <a:p>
            <a:r>
              <a:rPr lang="en-US" sz="3600" dirty="0" smtClean="0">
                <a:latin typeface="Times New Roman" pitchFamily="18" charset="0"/>
                <a:cs typeface="Times New Roman" pitchFamily="18" charset="0"/>
              </a:rPr>
              <a:t>What we </a:t>
            </a:r>
            <a:r>
              <a:rPr lang="en-US" altLang="zh-CN" sz="3600" dirty="0" smtClean="0">
                <a:latin typeface="Times New Roman" pitchFamily="18" charset="0"/>
                <a:cs typeface="Times New Roman" pitchFamily="18" charset="0"/>
              </a:rPr>
              <a:t>have done</a:t>
            </a:r>
            <a:r>
              <a:rPr lang="en-US" sz="3600" dirty="0" smtClean="0">
                <a:latin typeface="Times New Roman" pitchFamily="18" charset="0"/>
                <a:cs typeface="Times New Roman" pitchFamily="18" charset="0"/>
              </a:rPr>
              <a:t> by using TCAD</a:t>
            </a:r>
            <a:endParaRPr lang="en-US" sz="3600" dirty="0">
              <a:latin typeface="Times New Roman" pitchFamily="18" charset="0"/>
              <a:cs typeface="Times New Roman" pitchFamily="18" charset="0"/>
            </a:endParaRPr>
          </a:p>
        </p:txBody>
      </p:sp>
      <p:sp>
        <p:nvSpPr>
          <p:cNvPr id="9" name="日期占位符 8"/>
          <p:cNvSpPr>
            <a:spLocks noGrp="1"/>
          </p:cNvSpPr>
          <p:nvPr>
            <p:ph type="dt" sz="half" idx="10"/>
          </p:nvPr>
        </p:nvSpPr>
        <p:spPr/>
        <p:txBody>
          <a:bodyPr/>
          <a:lstStyle/>
          <a:p>
            <a:r>
              <a:rPr lang="en-US" altLang="zh-CN" smtClean="0"/>
              <a:t>30/Mar/2017</a:t>
            </a:r>
            <a:endParaRPr lang="zh-CN" altLang="en-US" dirty="0"/>
          </a:p>
        </p:txBody>
      </p:sp>
      <p:pic>
        <p:nvPicPr>
          <p:cNvPr id="70658" name="Picture 2" descr="D:\cppm\PhD\Thesis\Phd_Thesis\fig\sensor_diagram.png"/>
          <p:cNvPicPr>
            <a:picLocks noChangeAspect="1" noChangeArrowheads="1"/>
          </p:cNvPicPr>
          <p:nvPr/>
        </p:nvPicPr>
        <p:blipFill>
          <a:blip r:embed="rId3" cstate="print"/>
          <a:srcRect/>
          <a:stretch>
            <a:fillRect/>
          </a:stretch>
        </p:blipFill>
        <p:spPr bwMode="auto">
          <a:xfrm>
            <a:off x="1547664" y="1772816"/>
            <a:ext cx="6390086" cy="3168352"/>
          </a:xfrm>
          <a:prstGeom prst="rect">
            <a:avLst/>
          </a:prstGeom>
          <a:noFill/>
        </p:spPr>
      </p:pic>
      <p:sp>
        <p:nvSpPr>
          <p:cNvPr id="13" name="矩形标注 12"/>
          <p:cNvSpPr/>
          <p:nvPr/>
        </p:nvSpPr>
        <p:spPr>
          <a:xfrm>
            <a:off x="395536" y="4941168"/>
            <a:ext cx="4320480" cy="1080120"/>
          </a:xfrm>
          <a:prstGeom prst="wedgeRectCallout">
            <a:avLst>
              <a:gd name="adj1" fmla="val -11149"/>
              <a:gd name="adj2" fmla="val -13421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DC: Depletion evaluation depending on the biasing voltage and the resistivity.</a:t>
            </a:r>
          </a:p>
          <a:p>
            <a:endParaRPr lang="en-US" dirty="0" smtClean="0">
              <a:solidFill>
                <a:schemeClr val="tx1"/>
              </a:solidFill>
            </a:endParaRPr>
          </a:p>
          <a:p>
            <a:r>
              <a:rPr lang="en-US" dirty="0" smtClean="0">
                <a:solidFill>
                  <a:schemeClr val="tx1"/>
                </a:solidFill>
              </a:rPr>
              <a:t>DC: Leakage current.</a:t>
            </a:r>
            <a:endParaRPr lang="en-US" dirty="0">
              <a:solidFill>
                <a:schemeClr val="tx1"/>
              </a:solidFill>
            </a:endParaRPr>
          </a:p>
        </p:txBody>
      </p:sp>
      <p:grpSp>
        <p:nvGrpSpPr>
          <p:cNvPr id="3" name="组合 26"/>
          <p:cNvGrpSpPr/>
          <p:nvPr/>
        </p:nvGrpSpPr>
        <p:grpSpPr>
          <a:xfrm>
            <a:off x="2051720" y="3212976"/>
            <a:ext cx="432048" cy="792088"/>
            <a:chOff x="9183601" y="3212976"/>
            <a:chExt cx="861007" cy="1500555"/>
          </a:xfrm>
        </p:grpSpPr>
        <p:grpSp>
          <p:nvGrpSpPr>
            <p:cNvPr id="4" name="组合 18"/>
            <p:cNvGrpSpPr/>
            <p:nvPr/>
          </p:nvGrpSpPr>
          <p:grpSpPr>
            <a:xfrm rot="5400000">
              <a:off x="8967577" y="3429000"/>
              <a:ext cx="1008112" cy="576064"/>
              <a:chOff x="6372200" y="2492896"/>
              <a:chExt cx="1008112" cy="576064"/>
            </a:xfrm>
          </p:grpSpPr>
          <p:cxnSp>
            <p:nvCxnSpPr>
              <p:cNvPr id="20" name="直接连接符 19"/>
              <p:cNvCxnSpPr/>
              <p:nvPr/>
            </p:nvCxnSpPr>
            <p:spPr>
              <a:xfrm>
                <a:off x="6948264" y="2492896"/>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372200" y="278092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804248" y="2492896"/>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48264" y="278092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255609" y="4221088"/>
              <a:ext cx="788999" cy="492443"/>
            </a:xfrm>
            <a:prstGeom prst="rect">
              <a:avLst/>
            </a:prstGeom>
            <a:noFill/>
          </p:spPr>
          <p:txBody>
            <a:bodyPr wrap="none" rtlCol="0">
              <a:spAutoFit/>
            </a:bodyPr>
            <a:lstStyle/>
            <a:p>
              <a:r>
                <a:rPr lang="en-US" sz="2600" dirty="0" err="1" smtClean="0">
                  <a:latin typeface="Times New Roman" pitchFamily="18" charset="0"/>
                  <a:cs typeface="Times New Roman" pitchFamily="18" charset="0"/>
                </a:rPr>
                <a:t>C</a:t>
              </a:r>
              <a:r>
                <a:rPr lang="en-US" sz="2600" baseline="-25000" dirty="0" err="1" smtClean="0">
                  <a:latin typeface="Times New Roman" pitchFamily="18" charset="0"/>
                  <a:cs typeface="Times New Roman" pitchFamily="18" charset="0"/>
                </a:rPr>
                <a:t>dnw</a:t>
              </a:r>
              <a:endParaRPr lang="en-US" sz="2600" baseline="-25000" dirty="0">
                <a:latin typeface="Times New Roman" pitchFamily="18" charset="0"/>
                <a:cs typeface="Times New Roman" pitchFamily="18" charset="0"/>
              </a:endParaRPr>
            </a:p>
          </p:txBody>
        </p:sp>
      </p:grpSp>
      <p:grpSp>
        <p:nvGrpSpPr>
          <p:cNvPr id="5" name="组合 25"/>
          <p:cNvGrpSpPr/>
          <p:nvPr/>
        </p:nvGrpSpPr>
        <p:grpSpPr>
          <a:xfrm>
            <a:off x="2555776" y="2852936"/>
            <a:ext cx="720080" cy="504056"/>
            <a:chOff x="9919076" y="2204864"/>
            <a:chExt cx="1133644" cy="924491"/>
          </a:xfrm>
        </p:grpSpPr>
        <p:grpSp>
          <p:nvGrpSpPr>
            <p:cNvPr id="6" name="组合 13"/>
            <p:cNvGrpSpPr/>
            <p:nvPr/>
          </p:nvGrpSpPr>
          <p:grpSpPr>
            <a:xfrm>
              <a:off x="9991084" y="2204864"/>
              <a:ext cx="1008112" cy="576064"/>
              <a:chOff x="6372200" y="2492896"/>
              <a:chExt cx="1008112" cy="576064"/>
            </a:xfrm>
          </p:grpSpPr>
          <p:cxnSp>
            <p:nvCxnSpPr>
              <p:cNvPr id="15" name="直接连接符 14"/>
              <p:cNvCxnSpPr/>
              <p:nvPr/>
            </p:nvCxnSpPr>
            <p:spPr>
              <a:xfrm>
                <a:off x="6948264" y="2492896"/>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372200" y="278092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04248" y="2492896"/>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48264" y="278092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9919076" y="2636912"/>
              <a:ext cx="1133644" cy="492443"/>
            </a:xfrm>
            <a:prstGeom prst="rect">
              <a:avLst/>
            </a:prstGeom>
            <a:noFill/>
          </p:spPr>
          <p:txBody>
            <a:bodyPr wrap="none" rtlCol="0">
              <a:spAutoFit/>
            </a:bodyPr>
            <a:lstStyle/>
            <a:p>
              <a:r>
                <a:rPr lang="en-US" sz="2600" dirty="0" err="1" smtClean="0">
                  <a:latin typeface="Times New Roman" pitchFamily="18" charset="0"/>
                  <a:cs typeface="Times New Roman" pitchFamily="18" charset="0"/>
                </a:rPr>
                <a:t>C</a:t>
              </a:r>
              <a:r>
                <a:rPr lang="en-US" sz="2600" baseline="-25000" dirty="0" err="1" smtClean="0">
                  <a:latin typeface="Times New Roman" pitchFamily="18" charset="0"/>
                  <a:cs typeface="Times New Roman" pitchFamily="18" charset="0"/>
                </a:rPr>
                <a:t>pw-dnw</a:t>
              </a:r>
              <a:endParaRPr lang="en-US" sz="2600" baseline="-25000" dirty="0">
                <a:latin typeface="Times New Roman" pitchFamily="18" charset="0"/>
                <a:cs typeface="Times New Roman" pitchFamily="18" charset="0"/>
              </a:endParaRPr>
            </a:p>
          </p:txBody>
        </p:sp>
      </p:grpSp>
      <p:sp>
        <p:nvSpPr>
          <p:cNvPr id="28" name="矩形标注 27"/>
          <p:cNvSpPr/>
          <p:nvPr/>
        </p:nvSpPr>
        <p:spPr>
          <a:xfrm>
            <a:off x="251520" y="1124744"/>
            <a:ext cx="3024336" cy="936104"/>
          </a:xfrm>
          <a:prstGeom prst="wedgeRectCallout">
            <a:avLst>
              <a:gd name="adj1" fmla="val 40542"/>
              <a:gd name="adj2" fmla="val 13362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 Input capacitance from the </a:t>
            </a:r>
            <a:r>
              <a:rPr lang="en-US" dirty="0" err="1" smtClean="0">
                <a:solidFill>
                  <a:schemeClr val="tx1"/>
                </a:solidFill>
              </a:rPr>
              <a:t>Pwell</a:t>
            </a:r>
            <a:r>
              <a:rPr lang="en-US" dirty="0" smtClean="0">
                <a:solidFill>
                  <a:schemeClr val="tx1"/>
                </a:solidFill>
              </a:rPr>
              <a:t> and DNW.</a:t>
            </a:r>
            <a:endParaRPr lang="en-US" dirty="0">
              <a:solidFill>
                <a:schemeClr val="tx1"/>
              </a:solidFill>
            </a:endParaRPr>
          </a:p>
        </p:txBody>
      </p:sp>
      <p:sp>
        <p:nvSpPr>
          <p:cNvPr id="29" name="矩形标注 28"/>
          <p:cNvSpPr/>
          <p:nvPr/>
        </p:nvSpPr>
        <p:spPr>
          <a:xfrm>
            <a:off x="5436096" y="1052736"/>
            <a:ext cx="3024336" cy="936104"/>
          </a:xfrm>
          <a:prstGeom prst="wedgeRectCallout">
            <a:avLst>
              <a:gd name="adj1" fmla="val -44798"/>
              <a:gd name="adj2" fmla="val 13992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DC: Breakdown voltage in the critical region.</a:t>
            </a:r>
            <a:endParaRPr lang="en-US" dirty="0">
              <a:solidFill>
                <a:schemeClr val="tx1"/>
              </a:solidFill>
            </a:endParaRPr>
          </a:p>
        </p:txBody>
      </p:sp>
      <p:sp>
        <p:nvSpPr>
          <p:cNvPr id="30" name="矩形标注 29"/>
          <p:cNvSpPr/>
          <p:nvPr/>
        </p:nvSpPr>
        <p:spPr>
          <a:xfrm>
            <a:off x="5796136" y="4941168"/>
            <a:ext cx="3024336" cy="936104"/>
          </a:xfrm>
          <a:prstGeom prst="wedgeRectCallout">
            <a:avLst>
              <a:gd name="adj1" fmla="val -51625"/>
              <a:gd name="adj2" fmla="val -12948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Transient: Charge collection behavior.</a:t>
            </a:r>
            <a:endParaRPr lang="en-US" dirty="0">
              <a:solidFill>
                <a:schemeClr val="tx1"/>
              </a:solidFill>
            </a:endParaRPr>
          </a:p>
        </p:txBody>
      </p:sp>
      <p:grpSp>
        <p:nvGrpSpPr>
          <p:cNvPr id="7" name="组合 30"/>
          <p:cNvGrpSpPr/>
          <p:nvPr/>
        </p:nvGrpSpPr>
        <p:grpSpPr>
          <a:xfrm>
            <a:off x="3321598" y="2852936"/>
            <a:ext cx="1106389" cy="708468"/>
            <a:chOff x="9991084" y="2204864"/>
            <a:chExt cx="1741822" cy="1299404"/>
          </a:xfrm>
        </p:grpSpPr>
        <p:grpSp>
          <p:nvGrpSpPr>
            <p:cNvPr id="10" name="组合 13"/>
            <p:cNvGrpSpPr/>
            <p:nvPr/>
          </p:nvGrpSpPr>
          <p:grpSpPr>
            <a:xfrm>
              <a:off x="9991084" y="2204864"/>
              <a:ext cx="1008112" cy="576064"/>
              <a:chOff x="6372200" y="2492896"/>
              <a:chExt cx="1008112" cy="576064"/>
            </a:xfrm>
          </p:grpSpPr>
          <p:cxnSp>
            <p:nvCxnSpPr>
              <p:cNvPr id="34" name="直接连接符 33"/>
              <p:cNvCxnSpPr/>
              <p:nvPr/>
            </p:nvCxnSpPr>
            <p:spPr>
              <a:xfrm>
                <a:off x="6948264" y="2492896"/>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372200" y="278092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804248" y="2492896"/>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948264" y="2780928"/>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0447860" y="2601076"/>
              <a:ext cx="1285046" cy="903192"/>
            </a:xfrm>
            <a:prstGeom prst="rect">
              <a:avLst/>
            </a:prstGeom>
            <a:noFill/>
          </p:spPr>
          <p:txBody>
            <a:bodyPr wrap="none" rtlCol="0">
              <a:spAutoFit/>
            </a:bodyPr>
            <a:lstStyle/>
            <a:p>
              <a:r>
                <a:rPr lang="en-US" sz="2600" dirty="0" err="1" smtClean="0">
                  <a:latin typeface="Times New Roman" pitchFamily="18" charset="0"/>
                  <a:cs typeface="Times New Roman" pitchFamily="18" charset="0"/>
                </a:rPr>
                <a:t>C</a:t>
              </a:r>
              <a:r>
                <a:rPr lang="en-US" sz="2600" baseline="-25000" dirty="0" err="1" smtClean="0">
                  <a:latin typeface="Times New Roman" pitchFamily="18" charset="0"/>
                  <a:cs typeface="Times New Roman" pitchFamily="18" charset="0"/>
                </a:rPr>
                <a:t>inter</a:t>
              </a:r>
              <a:endParaRPr lang="en-US" sz="2600" baseline="-25000" dirty="0">
                <a:latin typeface="Times New Roman" pitchFamily="18" charset="0"/>
                <a:cs typeface="Times New Roman" pitchFamily="18" charset="0"/>
              </a:endParaRPr>
            </a:p>
          </p:txBody>
        </p:sp>
      </p:grpSp>
      <p:pic>
        <p:nvPicPr>
          <p:cNvPr id="38" name="Picture 1" descr="D:\cppm\sdu_meeting\Shandong_University.jpg"/>
          <p:cNvPicPr>
            <a:picLocks noChangeAspect="1" noChangeArrowheads="1"/>
          </p:cNvPicPr>
          <p:nvPr/>
        </p:nvPicPr>
        <p:blipFill>
          <a:blip r:embed="rId4" cstate="print"/>
          <a:srcRect/>
          <a:stretch>
            <a:fillRect/>
          </a:stretch>
        </p:blipFill>
        <p:spPr bwMode="auto">
          <a:xfrm>
            <a:off x="0" y="0"/>
            <a:ext cx="980728" cy="980728"/>
          </a:xfrm>
          <a:prstGeom prst="rect">
            <a:avLst/>
          </a:prstGeom>
          <a:noFill/>
        </p:spPr>
      </p:pic>
      <p:pic>
        <p:nvPicPr>
          <p:cNvPr id="40" name="图片 39" descr="CPPM JPG.jpg"/>
          <p:cNvPicPr>
            <a:picLocks noChangeAspect="1"/>
          </p:cNvPicPr>
          <p:nvPr/>
        </p:nvPicPr>
        <p:blipFill>
          <a:blip r:embed="rId5" cstate="print"/>
          <a:stretch>
            <a:fillRect/>
          </a:stretch>
        </p:blipFill>
        <p:spPr>
          <a:xfrm>
            <a:off x="8338619" y="13415"/>
            <a:ext cx="785818" cy="967313"/>
          </a:xfrm>
          <a:prstGeom prst="rect">
            <a:avLst/>
          </a:prstGeom>
        </p:spPr>
      </p:pic>
      <p:sp>
        <p:nvSpPr>
          <p:cNvPr id="41" name="灯片编号占位符 40"/>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418058"/>
          </a:xfrm>
        </p:spPr>
        <p:txBody>
          <a:bodyPr>
            <a:normAutofit fontScale="90000"/>
          </a:bodyPr>
          <a:lstStyle/>
          <a:p>
            <a:r>
              <a:rPr lang="en-US" dirty="0" smtClean="0"/>
              <a:t>Guard-ring strategy of LF </a:t>
            </a:r>
            <a:r>
              <a:rPr lang="en-US" dirty="0" smtClean="0"/>
              <a:t>CPIX</a:t>
            </a:r>
            <a:endParaRPr lang="en-US" dirty="0"/>
          </a:p>
        </p:txBody>
      </p:sp>
      <p:sp>
        <p:nvSpPr>
          <p:cNvPr id="4" name="日期占位符 3"/>
          <p:cNvSpPr>
            <a:spLocks noGrp="1"/>
          </p:cNvSpPr>
          <p:nvPr>
            <p:ph type="dt" sz="half" idx="10"/>
          </p:nvPr>
        </p:nvSpPr>
        <p:spPr/>
        <p:txBody>
          <a:bodyPr/>
          <a:lstStyle/>
          <a:p>
            <a:r>
              <a:rPr lang="en-US" altLang="zh-CN" smtClean="0"/>
              <a:t>30/Mar/2017</a:t>
            </a:r>
            <a:endParaRPr lang="zh-CN" altLang="en-US" dirty="0"/>
          </a:p>
        </p:txBody>
      </p:sp>
      <p:grpSp>
        <p:nvGrpSpPr>
          <p:cNvPr id="3" name="组合 5"/>
          <p:cNvGrpSpPr/>
          <p:nvPr/>
        </p:nvGrpSpPr>
        <p:grpSpPr>
          <a:xfrm>
            <a:off x="107504" y="1052736"/>
            <a:ext cx="9577064" cy="1296144"/>
            <a:chOff x="107504" y="2348880"/>
            <a:chExt cx="9577064" cy="1296144"/>
          </a:xfrm>
        </p:grpSpPr>
        <p:sp>
          <p:nvSpPr>
            <p:cNvPr id="7" name="Rectangle à coins arrondis 4"/>
            <p:cNvSpPr/>
            <p:nvPr/>
          </p:nvSpPr>
          <p:spPr>
            <a:xfrm>
              <a:off x="107504" y="2708920"/>
              <a:ext cx="1224136"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4"/>
            <p:cNvSpPr/>
            <p:nvPr/>
          </p:nvSpPr>
          <p:spPr>
            <a:xfrm>
              <a:off x="1691680" y="2708920"/>
              <a:ext cx="4320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4"/>
            <p:cNvSpPr/>
            <p:nvPr/>
          </p:nvSpPr>
          <p:spPr>
            <a:xfrm>
              <a:off x="2411760" y="2708920"/>
              <a:ext cx="720080"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4"/>
            <p:cNvSpPr/>
            <p:nvPr/>
          </p:nvSpPr>
          <p:spPr>
            <a:xfrm>
              <a:off x="3419872"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4"/>
            <p:cNvSpPr/>
            <p:nvPr/>
          </p:nvSpPr>
          <p:spPr>
            <a:xfrm>
              <a:off x="4067944"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4"/>
            <p:cNvSpPr/>
            <p:nvPr/>
          </p:nvSpPr>
          <p:spPr>
            <a:xfrm>
              <a:off x="4644008"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4"/>
            <p:cNvSpPr/>
            <p:nvPr/>
          </p:nvSpPr>
          <p:spPr>
            <a:xfrm>
              <a:off x="5220072"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4"/>
            <p:cNvSpPr/>
            <p:nvPr/>
          </p:nvSpPr>
          <p:spPr>
            <a:xfrm>
              <a:off x="5868144"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4"/>
            <p:cNvSpPr/>
            <p:nvPr/>
          </p:nvSpPr>
          <p:spPr>
            <a:xfrm>
              <a:off x="7020272"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4"/>
            <p:cNvSpPr/>
            <p:nvPr/>
          </p:nvSpPr>
          <p:spPr>
            <a:xfrm>
              <a:off x="7596336"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4"/>
            <p:cNvSpPr/>
            <p:nvPr/>
          </p:nvSpPr>
          <p:spPr>
            <a:xfrm>
              <a:off x="8172400"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4"/>
            <p:cNvSpPr/>
            <p:nvPr/>
          </p:nvSpPr>
          <p:spPr>
            <a:xfrm>
              <a:off x="8748464"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31"/>
            <p:cNvCxnSpPr/>
            <p:nvPr/>
          </p:nvCxnSpPr>
          <p:spPr>
            <a:xfrm>
              <a:off x="1331640" y="3356992"/>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0" name="Connecteur droit avec flèche 31"/>
            <p:cNvCxnSpPr/>
            <p:nvPr/>
          </p:nvCxnSpPr>
          <p:spPr>
            <a:xfrm>
              <a:off x="107504" y="3356992"/>
              <a:ext cx="122413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Connecteur droit avec flèche 31"/>
            <p:cNvCxnSpPr/>
            <p:nvPr/>
          </p:nvCxnSpPr>
          <p:spPr>
            <a:xfrm>
              <a:off x="1691680" y="3356992"/>
              <a:ext cx="432048"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 name="Connecteur droit avec flèche 31"/>
            <p:cNvCxnSpPr/>
            <p:nvPr/>
          </p:nvCxnSpPr>
          <p:spPr>
            <a:xfrm>
              <a:off x="2123728"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 name="Connecteur droit avec flèche 31"/>
            <p:cNvCxnSpPr/>
            <p:nvPr/>
          </p:nvCxnSpPr>
          <p:spPr>
            <a:xfrm>
              <a:off x="2411760" y="3356992"/>
              <a:ext cx="72008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 name="Connecteur droit avec flèche 31"/>
            <p:cNvCxnSpPr/>
            <p:nvPr/>
          </p:nvCxnSpPr>
          <p:spPr>
            <a:xfrm>
              <a:off x="3131840"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5" name="Connecteur droit avec flèche 31"/>
            <p:cNvCxnSpPr/>
            <p:nvPr/>
          </p:nvCxnSpPr>
          <p:spPr>
            <a:xfrm>
              <a:off x="3419872" y="3356992"/>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6" name="Connecteur droit avec flèche 31"/>
            <p:cNvCxnSpPr/>
            <p:nvPr/>
          </p:nvCxnSpPr>
          <p:spPr>
            <a:xfrm>
              <a:off x="377991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7" name="Connecteur droit avec flèche 31"/>
            <p:cNvCxnSpPr/>
            <p:nvPr/>
          </p:nvCxnSpPr>
          <p:spPr>
            <a:xfrm>
              <a:off x="4067944" y="3356992"/>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8" name="Connecteur droit avec flèche 31"/>
            <p:cNvCxnSpPr/>
            <p:nvPr/>
          </p:nvCxnSpPr>
          <p:spPr>
            <a:xfrm>
              <a:off x="4427984"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9" name="Connecteur droit avec flèche 31"/>
            <p:cNvCxnSpPr/>
            <p:nvPr/>
          </p:nvCxnSpPr>
          <p:spPr>
            <a:xfrm>
              <a:off x="471601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0" name="Connecteur droit avec flèche 31"/>
            <p:cNvCxnSpPr/>
            <p:nvPr/>
          </p:nvCxnSpPr>
          <p:spPr>
            <a:xfrm>
              <a:off x="5004048"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1" name="Connecteur droit avec flèche 31"/>
            <p:cNvCxnSpPr/>
            <p:nvPr/>
          </p:nvCxnSpPr>
          <p:spPr>
            <a:xfrm>
              <a:off x="5292080"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2" name="Connecteur droit avec flèche 31"/>
            <p:cNvCxnSpPr/>
            <p:nvPr/>
          </p:nvCxnSpPr>
          <p:spPr>
            <a:xfrm>
              <a:off x="558011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3" name="Connecteur droit avec flèche 31"/>
            <p:cNvCxnSpPr/>
            <p:nvPr/>
          </p:nvCxnSpPr>
          <p:spPr>
            <a:xfrm>
              <a:off x="5868144"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4" name="Connecteur droit avec flèche 31"/>
            <p:cNvCxnSpPr/>
            <p:nvPr/>
          </p:nvCxnSpPr>
          <p:spPr>
            <a:xfrm>
              <a:off x="615617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5" name="Connecteur droit avec flèche 31"/>
            <p:cNvCxnSpPr/>
            <p:nvPr/>
          </p:nvCxnSpPr>
          <p:spPr>
            <a:xfrm>
              <a:off x="7092280"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6" name="Connecteur droit avec flèche 31"/>
            <p:cNvCxnSpPr/>
            <p:nvPr/>
          </p:nvCxnSpPr>
          <p:spPr>
            <a:xfrm>
              <a:off x="738031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7" name="Connecteur droit avec flèche 31"/>
            <p:cNvCxnSpPr/>
            <p:nvPr/>
          </p:nvCxnSpPr>
          <p:spPr>
            <a:xfrm>
              <a:off x="7668344"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8" name="Connecteur droit avec flèche 31"/>
            <p:cNvCxnSpPr/>
            <p:nvPr/>
          </p:nvCxnSpPr>
          <p:spPr>
            <a:xfrm>
              <a:off x="795637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9" name="Connecteur droit avec flèche 31"/>
            <p:cNvCxnSpPr/>
            <p:nvPr/>
          </p:nvCxnSpPr>
          <p:spPr>
            <a:xfrm>
              <a:off x="8244408"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0" name="Connecteur droit avec flèche 31"/>
            <p:cNvCxnSpPr/>
            <p:nvPr/>
          </p:nvCxnSpPr>
          <p:spPr>
            <a:xfrm>
              <a:off x="8532440"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1" name="Connecteur droit avec flèche 31"/>
            <p:cNvCxnSpPr/>
            <p:nvPr/>
          </p:nvCxnSpPr>
          <p:spPr>
            <a:xfrm>
              <a:off x="882047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67544" y="3356992"/>
              <a:ext cx="864096" cy="276999"/>
            </a:xfrm>
            <a:prstGeom prst="rect">
              <a:avLst/>
            </a:prstGeom>
            <a:noFill/>
          </p:spPr>
          <p:txBody>
            <a:bodyPr wrap="square" rtlCol="0">
              <a:spAutoFit/>
            </a:bodyPr>
            <a:lstStyle/>
            <a:p>
              <a:r>
                <a:rPr lang="en-US" sz="1200" dirty="0" smtClean="0"/>
                <a:t>230</a:t>
              </a:r>
              <a:endParaRPr lang="en-US" sz="1200" dirty="0"/>
            </a:p>
          </p:txBody>
        </p:sp>
        <p:sp>
          <p:nvSpPr>
            <p:cNvPr id="43" name="TextBox 42"/>
            <p:cNvSpPr txBox="1"/>
            <p:nvPr/>
          </p:nvSpPr>
          <p:spPr>
            <a:xfrm>
              <a:off x="1331640" y="3356992"/>
              <a:ext cx="864096" cy="276999"/>
            </a:xfrm>
            <a:prstGeom prst="rect">
              <a:avLst/>
            </a:prstGeom>
            <a:noFill/>
          </p:spPr>
          <p:txBody>
            <a:bodyPr wrap="square" rtlCol="0">
              <a:spAutoFit/>
            </a:bodyPr>
            <a:lstStyle/>
            <a:p>
              <a:r>
                <a:rPr lang="en-US" sz="1200" dirty="0" smtClean="0"/>
                <a:t>8</a:t>
              </a:r>
              <a:endParaRPr lang="en-US" sz="1200" dirty="0"/>
            </a:p>
          </p:txBody>
        </p:sp>
        <p:sp>
          <p:nvSpPr>
            <p:cNvPr id="44" name="TextBox 43"/>
            <p:cNvSpPr txBox="1"/>
            <p:nvPr/>
          </p:nvSpPr>
          <p:spPr>
            <a:xfrm>
              <a:off x="1763688" y="3356992"/>
              <a:ext cx="864096" cy="276999"/>
            </a:xfrm>
            <a:prstGeom prst="rect">
              <a:avLst/>
            </a:prstGeom>
            <a:noFill/>
          </p:spPr>
          <p:txBody>
            <a:bodyPr wrap="square" rtlCol="0">
              <a:spAutoFit/>
            </a:bodyPr>
            <a:lstStyle/>
            <a:p>
              <a:r>
                <a:rPr lang="en-US" sz="1200" dirty="0" smtClean="0"/>
                <a:t>4</a:t>
              </a:r>
              <a:endParaRPr lang="en-US" sz="1200" dirty="0"/>
            </a:p>
          </p:txBody>
        </p:sp>
        <p:sp>
          <p:nvSpPr>
            <p:cNvPr id="45" name="TextBox 44"/>
            <p:cNvSpPr txBox="1"/>
            <p:nvPr/>
          </p:nvSpPr>
          <p:spPr>
            <a:xfrm>
              <a:off x="2123728" y="3356992"/>
              <a:ext cx="864096" cy="276999"/>
            </a:xfrm>
            <a:prstGeom prst="rect">
              <a:avLst/>
            </a:prstGeom>
            <a:noFill/>
          </p:spPr>
          <p:txBody>
            <a:bodyPr wrap="square" rtlCol="0">
              <a:spAutoFit/>
            </a:bodyPr>
            <a:lstStyle/>
            <a:p>
              <a:r>
                <a:rPr lang="en-US" sz="1200" dirty="0" smtClean="0"/>
                <a:t>5.5</a:t>
              </a:r>
              <a:endParaRPr lang="en-US" sz="1200" dirty="0"/>
            </a:p>
          </p:txBody>
        </p:sp>
        <p:sp>
          <p:nvSpPr>
            <p:cNvPr id="46" name="TextBox 45"/>
            <p:cNvSpPr txBox="1"/>
            <p:nvPr/>
          </p:nvSpPr>
          <p:spPr>
            <a:xfrm>
              <a:off x="2555776" y="3356992"/>
              <a:ext cx="864096" cy="276999"/>
            </a:xfrm>
            <a:prstGeom prst="rect">
              <a:avLst/>
            </a:prstGeom>
            <a:noFill/>
          </p:spPr>
          <p:txBody>
            <a:bodyPr wrap="square" rtlCol="0">
              <a:spAutoFit/>
            </a:bodyPr>
            <a:lstStyle/>
            <a:p>
              <a:r>
                <a:rPr lang="en-US" sz="1200" dirty="0" smtClean="0"/>
                <a:t>19</a:t>
              </a:r>
              <a:endParaRPr lang="en-US" sz="1200" dirty="0"/>
            </a:p>
          </p:txBody>
        </p:sp>
        <p:sp>
          <p:nvSpPr>
            <p:cNvPr id="47" name="TextBox 46"/>
            <p:cNvSpPr txBox="1"/>
            <p:nvPr/>
          </p:nvSpPr>
          <p:spPr>
            <a:xfrm>
              <a:off x="3059832" y="3368025"/>
              <a:ext cx="864096" cy="276999"/>
            </a:xfrm>
            <a:prstGeom prst="rect">
              <a:avLst/>
            </a:prstGeom>
            <a:noFill/>
          </p:spPr>
          <p:txBody>
            <a:bodyPr wrap="square" rtlCol="0">
              <a:spAutoFit/>
            </a:bodyPr>
            <a:lstStyle/>
            <a:p>
              <a:r>
                <a:rPr lang="en-US" sz="1200" dirty="0" smtClean="0"/>
                <a:t>5.4</a:t>
              </a:r>
              <a:endParaRPr lang="en-US" sz="1200" dirty="0"/>
            </a:p>
          </p:txBody>
        </p:sp>
        <p:sp>
          <p:nvSpPr>
            <p:cNvPr id="48" name="TextBox 47"/>
            <p:cNvSpPr txBox="1"/>
            <p:nvPr/>
          </p:nvSpPr>
          <p:spPr>
            <a:xfrm>
              <a:off x="3419872" y="3356992"/>
              <a:ext cx="864096" cy="276999"/>
            </a:xfrm>
            <a:prstGeom prst="rect">
              <a:avLst/>
            </a:prstGeom>
            <a:noFill/>
          </p:spPr>
          <p:txBody>
            <a:bodyPr wrap="square" rtlCol="0">
              <a:spAutoFit/>
            </a:bodyPr>
            <a:lstStyle/>
            <a:p>
              <a:r>
                <a:rPr lang="en-US" sz="1200" dirty="0" smtClean="0"/>
                <a:t>3</a:t>
              </a:r>
              <a:endParaRPr lang="en-US" sz="1200" dirty="0"/>
            </a:p>
          </p:txBody>
        </p:sp>
        <p:sp>
          <p:nvSpPr>
            <p:cNvPr id="49" name="TextBox 48"/>
            <p:cNvSpPr txBox="1"/>
            <p:nvPr/>
          </p:nvSpPr>
          <p:spPr>
            <a:xfrm>
              <a:off x="3707904" y="3356992"/>
              <a:ext cx="864096" cy="276999"/>
            </a:xfrm>
            <a:prstGeom prst="rect">
              <a:avLst/>
            </a:prstGeom>
            <a:noFill/>
          </p:spPr>
          <p:txBody>
            <a:bodyPr wrap="square" rtlCol="0">
              <a:spAutoFit/>
            </a:bodyPr>
            <a:lstStyle/>
            <a:p>
              <a:r>
                <a:rPr lang="en-US" sz="1200" dirty="0" smtClean="0"/>
                <a:t>19</a:t>
              </a:r>
              <a:endParaRPr lang="en-US" sz="1200" dirty="0"/>
            </a:p>
          </p:txBody>
        </p:sp>
        <p:sp>
          <p:nvSpPr>
            <p:cNvPr id="50" name="TextBox 49"/>
            <p:cNvSpPr txBox="1"/>
            <p:nvPr/>
          </p:nvSpPr>
          <p:spPr>
            <a:xfrm>
              <a:off x="4067944" y="3356992"/>
              <a:ext cx="864096" cy="276999"/>
            </a:xfrm>
            <a:prstGeom prst="rect">
              <a:avLst/>
            </a:prstGeom>
            <a:noFill/>
          </p:spPr>
          <p:txBody>
            <a:bodyPr wrap="square" rtlCol="0">
              <a:spAutoFit/>
            </a:bodyPr>
            <a:lstStyle/>
            <a:p>
              <a:r>
                <a:rPr lang="en-US" sz="1200" dirty="0" smtClean="0"/>
                <a:t>5</a:t>
              </a:r>
              <a:endParaRPr lang="en-US" sz="1200" dirty="0"/>
            </a:p>
          </p:txBody>
        </p:sp>
        <p:sp>
          <p:nvSpPr>
            <p:cNvPr id="51" name="TextBox 50"/>
            <p:cNvSpPr txBox="1"/>
            <p:nvPr/>
          </p:nvSpPr>
          <p:spPr>
            <a:xfrm>
              <a:off x="4427984" y="3356992"/>
              <a:ext cx="864096" cy="276999"/>
            </a:xfrm>
            <a:prstGeom prst="rect">
              <a:avLst/>
            </a:prstGeom>
            <a:noFill/>
          </p:spPr>
          <p:txBody>
            <a:bodyPr wrap="square" rtlCol="0">
              <a:spAutoFit/>
            </a:bodyPr>
            <a:lstStyle/>
            <a:p>
              <a:r>
                <a:rPr lang="en-US" sz="1200" dirty="0" smtClean="0"/>
                <a:t>20</a:t>
              </a:r>
              <a:endParaRPr lang="en-US" sz="1200" dirty="0"/>
            </a:p>
          </p:txBody>
        </p:sp>
        <p:sp>
          <p:nvSpPr>
            <p:cNvPr id="52" name="TextBox 51"/>
            <p:cNvSpPr txBox="1"/>
            <p:nvPr/>
          </p:nvSpPr>
          <p:spPr>
            <a:xfrm>
              <a:off x="4716016" y="3356992"/>
              <a:ext cx="864096" cy="276999"/>
            </a:xfrm>
            <a:prstGeom prst="rect">
              <a:avLst/>
            </a:prstGeom>
            <a:noFill/>
          </p:spPr>
          <p:txBody>
            <a:bodyPr wrap="square" rtlCol="0">
              <a:spAutoFit/>
            </a:bodyPr>
            <a:lstStyle/>
            <a:p>
              <a:r>
                <a:rPr lang="en-US" sz="1200" dirty="0" smtClean="0"/>
                <a:t>5</a:t>
              </a:r>
              <a:endParaRPr lang="en-US" sz="1200" dirty="0"/>
            </a:p>
          </p:txBody>
        </p:sp>
        <p:sp>
          <p:nvSpPr>
            <p:cNvPr id="53" name="TextBox 52"/>
            <p:cNvSpPr txBox="1"/>
            <p:nvPr/>
          </p:nvSpPr>
          <p:spPr>
            <a:xfrm>
              <a:off x="5004048" y="3356992"/>
              <a:ext cx="864096" cy="276999"/>
            </a:xfrm>
            <a:prstGeom prst="rect">
              <a:avLst/>
            </a:prstGeom>
            <a:noFill/>
          </p:spPr>
          <p:txBody>
            <a:bodyPr wrap="square" rtlCol="0">
              <a:spAutoFit/>
            </a:bodyPr>
            <a:lstStyle/>
            <a:p>
              <a:r>
                <a:rPr lang="en-US" sz="1200" dirty="0" smtClean="0"/>
                <a:t>35</a:t>
              </a:r>
              <a:endParaRPr lang="en-US" sz="1200" dirty="0"/>
            </a:p>
          </p:txBody>
        </p:sp>
        <p:sp>
          <p:nvSpPr>
            <p:cNvPr id="54" name="TextBox 53"/>
            <p:cNvSpPr txBox="1"/>
            <p:nvPr/>
          </p:nvSpPr>
          <p:spPr>
            <a:xfrm>
              <a:off x="5292080" y="3356992"/>
              <a:ext cx="864096" cy="276999"/>
            </a:xfrm>
            <a:prstGeom prst="rect">
              <a:avLst/>
            </a:prstGeom>
            <a:noFill/>
          </p:spPr>
          <p:txBody>
            <a:bodyPr wrap="square" rtlCol="0">
              <a:spAutoFit/>
            </a:bodyPr>
            <a:lstStyle/>
            <a:p>
              <a:r>
                <a:rPr lang="en-US" sz="1200" dirty="0" smtClean="0"/>
                <a:t>8</a:t>
              </a:r>
              <a:endParaRPr lang="en-US" sz="1200" dirty="0"/>
            </a:p>
          </p:txBody>
        </p:sp>
        <p:sp>
          <p:nvSpPr>
            <p:cNvPr id="55" name="TextBox 54"/>
            <p:cNvSpPr txBox="1"/>
            <p:nvPr/>
          </p:nvSpPr>
          <p:spPr>
            <a:xfrm>
              <a:off x="5580112" y="3368025"/>
              <a:ext cx="864096" cy="276999"/>
            </a:xfrm>
            <a:prstGeom prst="rect">
              <a:avLst/>
            </a:prstGeom>
            <a:noFill/>
          </p:spPr>
          <p:txBody>
            <a:bodyPr wrap="square" rtlCol="0">
              <a:spAutoFit/>
            </a:bodyPr>
            <a:lstStyle/>
            <a:p>
              <a:r>
                <a:rPr lang="en-US" sz="1200" dirty="0" smtClean="0"/>
                <a:t>35</a:t>
              </a:r>
              <a:endParaRPr lang="en-US" sz="1200" dirty="0"/>
            </a:p>
          </p:txBody>
        </p:sp>
        <p:sp>
          <p:nvSpPr>
            <p:cNvPr id="56" name="TextBox 55"/>
            <p:cNvSpPr txBox="1"/>
            <p:nvPr/>
          </p:nvSpPr>
          <p:spPr>
            <a:xfrm>
              <a:off x="5868144" y="3356992"/>
              <a:ext cx="864096" cy="276999"/>
            </a:xfrm>
            <a:prstGeom prst="rect">
              <a:avLst/>
            </a:prstGeom>
            <a:noFill/>
          </p:spPr>
          <p:txBody>
            <a:bodyPr wrap="square" rtlCol="0">
              <a:spAutoFit/>
            </a:bodyPr>
            <a:lstStyle/>
            <a:p>
              <a:r>
                <a:rPr lang="en-US" sz="1200" dirty="0" smtClean="0"/>
                <a:t>8</a:t>
              </a:r>
              <a:endParaRPr lang="en-US" sz="1200" dirty="0"/>
            </a:p>
          </p:txBody>
        </p:sp>
        <p:sp>
          <p:nvSpPr>
            <p:cNvPr id="57" name="TextBox 56"/>
            <p:cNvSpPr txBox="1"/>
            <p:nvPr/>
          </p:nvSpPr>
          <p:spPr>
            <a:xfrm>
              <a:off x="6156176" y="3356992"/>
              <a:ext cx="864096" cy="276999"/>
            </a:xfrm>
            <a:prstGeom prst="rect">
              <a:avLst/>
            </a:prstGeom>
            <a:noFill/>
          </p:spPr>
          <p:txBody>
            <a:bodyPr wrap="square" rtlCol="0">
              <a:spAutoFit/>
            </a:bodyPr>
            <a:lstStyle/>
            <a:p>
              <a:r>
                <a:rPr lang="en-US" sz="1200" dirty="0" smtClean="0"/>
                <a:t>35</a:t>
              </a:r>
              <a:endParaRPr lang="en-US" sz="1200" dirty="0"/>
            </a:p>
          </p:txBody>
        </p:sp>
        <p:sp>
          <p:nvSpPr>
            <p:cNvPr id="58" name="TextBox 57"/>
            <p:cNvSpPr txBox="1"/>
            <p:nvPr/>
          </p:nvSpPr>
          <p:spPr>
            <a:xfrm>
              <a:off x="7092280" y="3356992"/>
              <a:ext cx="864096" cy="276999"/>
            </a:xfrm>
            <a:prstGeom prst="rect">
              <a:avLst/>
            </a:prstGeom>
            <a:noFill/>
          </p:spPr>
          <p:txBody>
            <a:bodyPr wrap="square" rtlCol="0">
              <a:spAutoFit/>
            </a:bodyPr>
            <a:lstStyle/>
            <a:p>
              <a:r>
                <a:rPr lang="en-US" sz="1200" dirty="0" smtClean="0"/>
                <a:t>10</a:t>
              </a:r>
              <a:endParaRPr lang="en-US" sz="1200" dirty="0"/>
            </a:p>
          </p:txBody>
        </p:sp>
        <p:sp>
          <p:nvSpPr>
            <p:cNvPr id="59" name="TextBox 58"/>
            <p:cNvSpPr txBox="1"/>
            <p:nvPr/>
          </p:nvSpPr>
          <p:spPr>
            <a:xfrm>
              <a:off x="7380312" y="3356992"/>
              <a:ext cx="864096" cy="276999"/>
            </a:xfrm>
            <a:prstGeom prst="rect">
              <a:avLst/>
            </a:prstGeom>
            <a:noFill/>
          </p:spPr>
          <p:txBody>
            <a:bodyPr wrap="square" rtlCol="0">
              <a:spAutoFit/>
            </a:bodyPr>
            <a:lstStyle/>
            <a:p>
              <a:r>
                <a:rPr lang="en-US" sz="1200" dirty="0" smtClean="0"/>
                <a:t>35</a:t>
              </a:r>
              <a:endParaRPr lang="en-US" sz="1200" dirty="0"/>
            </a:p>
          </p:txBody>
        </p:sp>
        <p:sp>
          <p:nvSpPr>
            <p:cNvPr id="60" name="TextBox 59"/>
            <p:cNvSpPr txBox="1"/>
            <p:nvPr/>
          </p:nvSpPr>
          <p:spPr>
            <a:xfrm>
              <a:off x="7596336" y="3356992"/>
              <a:ext cx="864096" cy="276999"/>
            </a:xfrm>
            <a:prstGeom prst="rect">
              <a:avLst/>
            </a:prstGeom>
            <a:noFill/>
          </p:spPr>
          <p:txBody>
            <a:bodyPr wrap="square" rtlCol="0">
              <a:spAutoFit/>
            </a:bodyPr>
            <a:lstStyle/>
            <a:p>
              <a:r>
                <a:rPr lang="en-US" sz="1200" dirty="0" smtClean="0"/>
                <a:t>10</a:t>
              </a:r>
              <a:endParaRPr lang="en-US" sz="1200" dirty="0"/>
            </a:p>
          </p:txBody>
        </p:sp>
        <p:sp>
          <p:nvSpPr>
            <p:cNvPr id="61" name="TextBox 60"/>
            <p:cNvSpPr txBox="1"/>
            <p:nvPr/>
          </p:nvSpPr>
          <p:spPr>
            <a:xfrm>
              <a:off x="7884368" y="3356992"/>
              <a:ext cx="864096" cy="276999"/>
            </a:xfrm>
            <a:prstGeom prst="rect">
              <a:avLst/>
            </a:prstGeom>
            <a:noFill/>
          </p:spPr>
          <p:txBody>
            <a:bodyPr wrap="square" rtlCol="0">
              <a:spAutoFit/>
            </a:bodyPr>
            <a:lstStyle/>
            <a:p>
              <a:r>
                <a:rPr lang="en-US" sz="1200" dirty="0" smtClean="0"/>
                <a:t>40</a:t>
              </a:r>
              <a:endParaRPr lang="en-US" sz="1200" dirty="0"/>
            </a:p>
          </p:txBody>
        </p:sp>
        <p:sp>
          <p:nvSpPr>
            <p:cNvPr id="62" name="TextBox 61"/>
            <p:cNvSpPr txBox="1"/>
            <p:nvPr/>
          </p:nvSpPr>
          <p:spPr>
            <a:xfrm>
              <a:off x="8172400" y="3356992"/>
              <a:ext cx="864096" cy="276999"/>
            </a:xfrm>
            <a:prstGeom prst="rect">
              <a:avLst/>
            </a:prstGeom>
            <a:noFill/>
          </p:spPr>
          <p:txBody>
            <a:bodyPr wrap="square" rtlCol="0">
              <a:spAutoFit/>
            </a:bodyPr>
            <a:lstStyle/>
            <a:p>
              <a:r>
                <a:rPr lang="en-US" sz="1200" dirty="0" smtClean="0"/>
                <a:t>10</a:t>
              </a:r>
              <a:endParaRPr lang="en-US" sz="1200" dirty="0"/>
            </a:p>
          </p:txBody>
        </p:sp>
        <p:sp>
          <p:nvSpPr>
            <p:cNvPr id="63" name="TextBox 62"/>
            <p:cNvSpPr txBox="1"/>
            <p:nvPr/>
          </p:nvSpPr>
          <p:spPr>
            <a:xfrm>
              <a:off x="8460432" y="3356992"/>
              <a:ext cx="864096" cy="276999"/>
            </a:xfrm>
            <a:prstGeom prst="rect">
              <a:avLst/>
            </a:prstGeom>
            <a:noFill/>
          </p:spPr>
          <p:txBody>
            <a:bodyPr wrap="square" rtlCol="0">
              <a:spAutoFit/>
            </a:bodyPr>
            <a:lstStyle/>
            <a:p>
              <a:r>
                <a:rPr lang="en-US" sz="1200" dirty="0" smtClean="0"/>
                <a:t>40</a:t>
              </a:r>
              <a:endParaRPr lang="en-US" sz="1200" dirty="0"/>
            </a:p>
          </p:txBody>
        </p:sp>
        <p:sp>
          <p:nvSpPr>
            <p:cNvPr id="64" name="TextBox 63"/>
            <p:cNvSpPr txBox="1"/>
            <p:nvPr/>
          </p:nvSpPr>
          <p:spPr>
            <a:xfrm>
              <a:off x="8748464" y="3356992"/>
              <a:ext cx="864096" cy="276999"/>
            </a:xfrm>
            <a:prstGeom prst="rect">
              <a:avLst/>
            </a:prstGeom>
            <a:noFill/>
          </p:spPr>
          <p:txBody>
            <a:bodyPr wrap="square" rtlCol="0">
              <a:spAutoFit/>
            </a:bodyPr>
            <a:lstStyle/>
            <a:p>
              <a:r>
                <a:rPr lang="en-US" sz="1200" dirty="0" smtClean="0"/>
                <a:t>10</a:t>
              </a:r>
              <a:endParaRPr lang="en-US" sz="1200" dirty="0"/>
            </a:p>
          </p:txBody>
        </p:sp>
        <p:sp>
          <p:nvSpPr>
            <p:cNvPr id="65" name="TextBox 64"/>
            <p:cNvSpPr txBox="1"/>
            <p:nvPr/>
          </p:nvSpPr>
          <p:spPr>
            <a:xfrm>
              <a:off x="323528" y="2348880"/>
              <a:ext cx="936104" cy="276999"/>
            </a:xfrm>
            <a:prstGeom prst="rect">
              <a:avLst/>
            </a:prstGeom>
            <a:noFill/>
          </p:spPr>
          <p:txBody>
            <a:bodyPr wrap="square" rtlCol="0">
              <a:spAutoFit/>
            </a:bodyPr>
            <a:lstStyle/>
            <a:p>
              <a:r>
                <a:rPr lang="en-US" altLang="zh-CN" sz="1200" dirty="0" smtClean="0"/>
                <a:t>DNW-pixel</a:t>
              </a:r>
              <a:endParaRPr lang="en-US" sz="1200" dirty="0"/>
            </a:p>
          </p:txBody>
        </p:sp>
        <p:sp>
          <p:nvSpPr>
            <p:cNvPr id="66" name="TextBox 65"/>
            <p:cNvSpPr txBox="1"/>
            <p:nvPr/>
          </p:nvSpPr>
          <p:spPr>
            <a:xfrm>
              <a:off x="1403648" y="2348880"/>
              <a:ext cx="936104" cy="276999"/>
            </a:xfrm>
            <a:prstGeom prst="rect">
              <a:avLst/>
            </a:prstGeom>
            <a:noFill/>
          </p:spPr>
          <p:txBody>
            <a:bodyPr wrap="square" rtlCol="0">
              <a:spAutoFit/>
            </a:bodyPr>
            <a:lstStyle/>
            <a:p>
              <a:r>
                <a:rPr lang="en-US" altLang="zh-CN" sz="1200" dirty="0" smtClean="0"/>
                <a:t>PW-pixel</a:t>
              </a:r>
              <a:endParaRPr lang="en-US" sz="1200" dirty="0"/>
            </a:p>
          </p:txBody>
        </p:sp>
        <p:sp>
          <p:nvSpPr>
            <p:cNvPr id="67" name="TextBox 66"/>
            <p:cNvSpPr txBox="1"/>
            <p:nvPr/>
          </p:nvSpPr>
          <p:spPr>
            <a:xfrm>
              <a:off x="2339752" y="2348880"/>
              <a:ext cx="936104" cy="276999"/>
            </a:xfrm>
            <a:prstGeom prst="rect">
              <a:avLst/>
            </a:prstGeom>
            <a:noFill/>
          </p:spPr>
          <p:txBody>
            <a:bodyPr wrap="square" rtlCol="0">
              <a:spAutoFit/>
            </a:bodyPr>
            <a:lstStyle/>
            <a:p>
              <a:r>
                <a:rPr lang="en-US" altLang="zh-CN" sz="1200" dirty="0" err="1" smtClean="0"/>
                <a:t>NWring</a:t>
              </a:r>
              <a:endParaRPr lang="en-US" sz="1200" dirty="0"/>
            </a:p>
          </p:txBody>
        </p:sp>
        <p:sp>
          <p:nvSpPr>
            <p:cNvPr id="68" name="TextBox 67"/>
            <p:cNvSpPr txBox="1"/>
            <p:nvPr/>
          </p:nvSpPr>
          <p:spPr>
            <a:xfrm>
              <a:off x="3203848" y="2348880"/>
              <a:ext cx="936104" cy="276999"/>
            </a:xfrm>
            <a:prstGeom prst="rect">
              <a:avLst/>
            </a:prstGeom>
            <a:noFill/>
          </p:spPr>
          <p:txBody>
            <a:bodyPr wrap="square" rtlCol="0">
              <a:spAutoFit/>
            </a:bodyPr>
            <a:lstStyle/>
            <a:p>
              <a:r>
                <a:rPr lang="en-US" altLang="zh-CN" sz="1200" dirty="0" err="1" smtClean="0"/>
                <a:t>PWring</a:t>
              </a:r>
              <a:endParaRPr lang="en-US" sz="1200" dirty="0"/>
            </a:p>
          </p:txBody>
        </p:sp>
        <p:sp>
          <p:nvSpPr>
            <p:cNvPr id="69" name="TextBox 68"/>
            <p:cNvSpPr txBox="1"/>
            <p:nvPr/>
          </p:nvSpPr>
          <p:spPr>
            <a:xfrm>
              <a:off x="4067944" y="2348880"/>
              <a:ext cx="936104" cy="276999"/>
            </a:xfrm>
            <a:prstGeom prst="rect">
              <a:avLst/>
            </a:prstGeom>
            <a:noFill/>
          </p:spPr>
          <p:txBody>
            <a:bodyPr wrap="square" rtlCol="0">
              <a:spAutoFit/>
            </a:bodyPr>
            <a:lstStyle/>
            <a:p>
              <a:r>
                <a:rPr lang="en-US" altLang="zh-CN" sz="1200" dirty="0" smtClean="0"/>
                <a:t>g1</a:t>
              </a:r>
              <a:endParaRPr lang="en-US" sz="1200" dirty="0"/>
            </a:p>
          </p:txBody>
        </p:sp>
        <p:sp>
          <p:nvSpPr>
            <p:cNvPr id="70" name="TextBox 69"/>
            <p:cNvSpPr txBox="1"/>
            <p:nvPr/>
          </p:nvSpPr>
          <p:spPr>
            <a:xfrm>
              <a:off x="4644008" y="2348880"/>
              <a:ext cx="936104" cy="276999"/>
            </a:xfrm>
            <a:prstGeom prst="rect">
              <a:avLst/>
            </a:prstGeom>
            <a:noFill/>
          </p:spPr>
          <p:txBody>
            <a:bodyPr wrap="square" rtlCol="0">
              <a:spAutoFit/>
            </a:bodyPr>
            <a:lstStyle/>
            <a:p>
              <a:r>
                <a:rPr lang="en-US" altLang="zh-CN" sz="1200" dirty="0" smtClean="0"/>
                <a:t>g2</a:t>
              </a:r>
              <a:endParaRPr lang="en-US" sz="1200" dirty="0"/>
            </a:p>
          </p:txBody>
        </p:sp>
        <p:sp>
          <p:nvSpPr>
            <p:cNvPr id="71" name="TextBox 70"/>
            <p:cNvSpPr txBox="1"/>
            <p:nvPr/>
          </p:nvSpPr>
          <p:spPr>
            <a:xfrm>
              <a:off x="5220072" y="2359913"/>
              <a:ext cx="936104" cy="276999"/>
            </a:xfrm>
            <a:prstGeom prst="rect">
              <a:avLst/>
            </a:prstGeom>
            <a:noFill/>
          </p:spPr>
          <p:txBody>
            <a:bodyPr wrap="square" rtlCol="0">
              <a:spAutoFit/>
            </a:bodyPr>
            <a:lstStyle/>
            <a:p>
              <a:r>
                <a:rPr lang="en-US" altLang="zh-CN" sz="1200" dirty="0" smtClean="0"/>
                <a:t>g3</a:t>
              </a:r>
              <a:endParaRPr lang="en-US" sz="1200" dirty="0"/>
            </a:p>
          </p:txBody>
        </p:sp>
        <p:sp>
          <p:nvSpPr>
            <p:cNvPr id="72" name="TextBox 71"/>
            <p:cNvSpPr txBox="1"/>
            <p:nvPr/>
          </p:nvSpPr>
          <p:spPr>
            <a:xfrm>
              <a:off x="5724128" y="2348880"/>
              <a:ext cx="936104" cy="276999"/>
            </a:xfrm>
            <a:prstGeom prst="rect">
              <a:avLst/>
            </a:prstGeom>
            <a:noFill/>
          </p:spPr>
          <p:txBody>
            <a:bodyPr wrap="square" rtlCol="0">
              <a:spAutoFit/>
            </a:bodyPr>
            <a:lstStyle/>
            <a:p>
              <a:r>
                <a:rPr lang="en-US" altLang="zh-CN" sz="1200" dirty="0" smtClean="0"/>
                <a:t>g4</a:t>
              </a:r>
              <a:endParaRPr lang="en-US" sz="1200" dirty="0"/>
            </a:p>
          </p:txBody>
        </p:sp>
        <p:sp>
          <p:nvSpPr>
            <p:cNvPr id="73" name="TextBox 72"/>
            <p:cNvSpPr txBox="1"/>
            <p:nvPr/>
          </p:nvSpPr>
          <p:spPr>
            <a:xfrm>
              <a:off x="6444208" y="2348880"/>
              <a:ext cx="936104" cy="276999"/>
            </a:xfrm>
            <a:prstGeom prst="rect">
              <a:avLst/>
            </a:prstGeom>
            <a:noFill/>
          </p:spPr>
          <p:txBody>
            <a:bodyPr wrap="square" rtlCol="0">
              <a:spAutoFit/>
            </a:bodyPr>
            <a:lstStyle/>
            <a:p>
              <a:r>
                <a:rPr lang="en-US" altLang="zh-CN" sz="1200" dirty="0" smtClean="0"/>
                <a:t>g5</a:t>
              </a:r>
              <a:endParaRPr lang="en-US" sz="1200" dirty="0"/>
            </a:p>
          </p:txBody>
        </p:sp>
        <p:sp>
          <p:nvSpPr>
            <p:cNvPr id="74" name="TextBox 73"/>
            <p:cNvSpPr txBox="1"/>
            <p:nvPr/>
          </p:nvSpPr>
          <p:spPr>
            <a:xfrm>
              <a:off x="6948264" y="2348880"/>
              <a:ext cx="936104" cy="276999"/>
            </a:xfrm>
            <a:prstGeom prst="rect">
              <a:avLst/>
            </a:prstGeom>
            <a:noFill/>
          </p:spPr>
          <p:txBody>
            <a:bodyPr wrap="square" rtlCol="0">
              <a:spAutoFit/>
            </a:bodyPr>
            <a:lstStyle/>
            <a:p>
              <a:r>
                <a:rPr lang="en-US" altLang="zh-CN" sz="1200" dirty="0" smtClean="0"/>
                <a:t>g6</a:t>
              </a:r>
              <a:endParaRPr lang="en-US" sz="1200" dirty="0"/>
            </a:p>
          </p:txBody>
        </p:sp>
        <p:sp>
          <p:nvSpPr>
            <p:cNvPr id="75" name="TextBox 74"/>
            <p:cNvSpPr txBox="1"/>
            <p:nvPr/>
          </p:nvSpPr>
          <p:spPr>
            <a:xfrm>
              <a:off x="7524328" y="2359913"/>
              <a:ext cx="936104" cy="276999"/>
            </a:xfrm>
            <a:prstGeom prst="rect">
              <a:avLst/>
            </a:prstGeom>
            <a:noFill/>
          </p:spPr>
          <p:txBody>
            <a:bodyPr wrap="square" rtlCol="0">
              <a:spAutoFit/>
            </a:bodyPr>
            <a:lstStyle/>
            <a:p>
              <a:r>
                <a:rPr lang="en-US" altLang="zh-CN" sz="1200" dirty="0" smtClean="0"/>
                <a:t>g7</a:t>
              </a:r>
              <a:endParaRPr lang="en-US" sz="1200" dirty="0"/>
            </a:p>
          </p:txBody>
        </p:sp>
        <p:sp>
          <p:nvSpPr>
            <p:cNvPr id="76" name="Rectangle à coins arrondis 4"/>
            <p:cNvSpPr/>
            <p:nvPr/>
          </p:nvSpPr>
          <p:spPr>
            <a:xfrm>
              <a:off x="6444208"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7" name="Connecteur droit avec flèche 31"/>
            <p:cNvCxnSpPr/>
            <p:nvPr/>
          </p:nvCxnSpPr>
          <p:spPr>
            <a:xfrm>
              <a:off x="651621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8" name="Connecteur droit avec flèche 31"/>
            <p:cNvCxnSpPr/>
            <p:nvPr/>
          </p:nvCxnSpPr>
          <p:spPr>
            <a:xfrm>
              <a:off x="6804248"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79" name="TextBox 78"/>
            <p:cNvSpPr txBox="1"/>
            <p:nvPr/>
          </p:nvSpPr>
          <p:spPr>
            <a:xfrm>
              <a:off x="6516216" y="3356992"/>
              <a:ext cx="864096" cy="276999"/>
            </a:xfrm>
            <a:prstGeom prst="rect">
              <a:avLst/>
            </a:prstGeom>
            <a:noFill/>
          </p:spPr>
          <p:txBody>
            <a:bodyPr wrap="square" rtlCol="0">
              <a:spAutoFit/>
            </a:bodyPr>
            <a:lstStyle/>
            <a:p>
              <a:r>
                <a:rPr lang="en-US" sz="1200" dirty="0" smtClean="0"/>
                <a:t>8</a:t>
              </a:r>
              <a:endParaRPr lang="en-US" sz="1200" dirty="0"/>
            </a:p>
          </p:txBody>
        </p:sp>
        <p:sp>
          <p:nvSpPr>
            <p:cNvPr id="80" name="TextBox 79"/>
            <p:cNvSpPr txBox="1"/>
            <p:nvPr/>
          </p:nvSpPr>
          <p:spPr>
            <a:xfrm>
              <a:off x="6804248" y="3356992"/>
              <a:ext cx="864096" cy="276999"/>
            </a:xfrm>
            <a:prstGeom prst="rect">
              <a:avLst/>
            </a:prstGeom>
            <a:noFill/>
          </p:spPr>
          <p:txBody>
            <a:bodyPr wrap="square" rtlCol="0">
              <a:spAutoFit/>
            </a:bodyPr>
            <a:lstStyle/>
            <a:p>
              <a:r>
                <a:rPr lang="en-US" sz="1200" dirty="0" smtClean="0"/>
                <a:t>35</a:t>
              </a:r>
              <a:endParaRPr lang="en-US" sz="1200" dirty="0"/>
            </a:p>
          </p:txBody>
        </p:sp>
        <p:sp>
          <p:nvSpPr>
            <p:cNvPr id="81" name="TextBox 80"/>
            <p:cNvSpPr txBox="1"/>
            <p:nvPr/>
          </p:nvSpPr>
          <p:spPr>
            <a:xfrm>
              <a:off x="8100392" y="2348880"/>
              <a:ext cx="936104" cy="276999"/>
            </a:xfrm>
            <a:prstGeom prst="rect">
              <a:avLst/>
            </a:prstGeom>
            <a:noFill/>
          </p:spPr>
          <p:txBody>
            <a:bodyPr wrap="square" rtlCol="0">
              <a:spAutoFit/>
            </a:bodyPr>
            <a:lstStyle/>
            <a:p>
              <a:r>
                <a:rPr lang="en-US" sz="1200" dirty="0" smtClean="0"/>
                <a:t>bb</a:t>
              </a:r>
              <a:endParaRPr lang="en-US" sz="1200" dirty="0"/>
            </a:p>
          </p:txBody>
        </p:sp>
        <p:sp>
          <p:nvSpPr>
            <p:cNvPr id="82" name="TextBox 81"/>
            <p:cNvSpPr txBox="1"/>
            <p:nvPr/>
          </p:nvSpPr>
          <p:spPr>
            <a:xfrm>
              <a:off x="8748464" y="2348880"/>
              <a:ext cx="936104" cy="276999"/>
            </a:xfrm>
            <a:prstGeom prst="rect">
              <a:avLst/>
            </a:prstGeom>
            <a:noFill/>
          </p:spPr>
          <p:txBody>
            <a:bodyPr wrap="square" rtlCol="0">
              <a:spAutoFit/>
            </a:bodyPr>
            <a:lstStyle/>
            <a:p>
              <a:r>
                <a:rPr lang="en-US" sz="1200" dirty="0" err="1" smtClean="0"/>
                <a:t>sr</a:t>
              </a:r>
              <a:endParaRPr lang="en-US" sz="1200" dirty="0"/>
            </a:p>
          </p:txBody>
        </p:sp>
      </p:grpSp>
      <p:grpSp>
        <p:nvGrpSpPr>
          <p:cNvPr id="5" name="组合 142"/>
          <p:cNvGrpSpPr/>
          <p:nvPr/>
        </p:nvGrpSpPr>
        <p:grpSpPr>
          <a:xfrm>
            <a:off x="107504" y="4376137"/>
            <a:ext cx="6624736" cy="1285111"/>
            <a:chOff x="107504" y="4797152"/>
            <a:chExt cx="6624736" cy="1285111"/>
          </a:xfrm>
        </p:grpSpPr>
        <p:sp>
          <p:nvSpPr>
            <p:cNvPr id="144" name="Rectangle à coins arrondis 4"/>
            <p:cNvSpPr/>
            <p:nvPr/>
          </p:nvSpPr>
          <p:spPr>
            <a:xfrm>
              <a:off x="107504" y="5157192"/>
              <a:ext cx="1224136"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à coins arrondis 4"/>
            <p:cNvSpPr/>
            <p:nvPr/>
          </p:nvSpPr>
          <p:spPr>
            <a:xfrm>
              <a:off x="1691680" y="5157192"/>
              <a:ext cx="4320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Rectangle à coins arrondis 4"/>
            <p:cNvSpPr/>
            <p:nvPr/>
          </p:nvSpPr>
          <p:spPr>
            <a:xfrm>
              <a:off x="2627784" y="5157192"/>
              <a:ext cx="216024"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Rectangle à coins arrondis 4"/>
            <p:cNvSpPr/>
            <p:nvPr/>
          </p:nvSpPr>
          <p:spPr>
            <a:xfrm>
              <a:off x="3419872" y="5157192"/>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à coins arrondis 4"/>
            <p:cNvSpPr/>
            <p:nvPr/>
          </p:nvSpPr>
          <p:spPr>
            <a:xfrm>
              <a:off x="4067944" y="5157192"/>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à coins arrondis 4"/>
            <p:cNvSpPr/>
            <p:nvPr/>
          </p:nvSpPr>
          <p:spPr>
            <a:xfrm>
              <a:off x="4644008" y="5157192"/>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Rectangle à coins arrondis 4"/>
            <p:cNvSpPr/>
            <p:nvPr/>
          </p:nvSpPr>
          <p:spPr>
            <a:xfrm>
              <a:off x="5220072" y="5157192"/>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à coins arrondis 4"/>
            <p:cNvSpPr/>
            <p:nvPr/>
          </p:nvSpPr>
          <p:spPr>
            <a:xfrm>
              <a:off x="5796136" y="5157192"/>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3" name="Connecteur droit avec flèche 31"/>
            <p:cNvCxnSpPr/>
            <p:nvPr/>
          </p:nvCxnSpPr>
          <p:spPr>
            <a:xfrm>
              <a:off x="1331640" y="5805264"/>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4" name="Connecteur droit avec flèche 31"/>
            <p:cNvCxnSpPr/>
            <p:nvPr/>
          </p:nvCxnSpPr>
          <p:spPr>
            <a:xfrm>
              <a:off x="107504" y="5805264"/>
              <a:ext cx="122413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5" name="Connecteur droit avec flèche 31"/>
            <p:cNvCxnSpPr/>
            <p:nvPr/>
          </p:nvCxnSpPr>
          <p:spPr>
            <a:xfrm>
              <a:off x="1691680" y="5805264"/>
              <a:ext cx="432048"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6" name="Connecteur droit avec flèche 31"/>
            <p:cNvCxnSpPr/>
            <p:nvPr/>
          </p:nvCxnSpPr>
          <p:spPr>
            <a:xfrm>
              <a:off x="2123728" y="5805264"/>
              <a:ext cx="432048"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7" name="Connecteur droit avec flèche 31"/>
            <p:cNvCxnSpPr/>
            <p:nvPr/>
          </p:nvCxnSpPr>
          <p:spPr>
            <a:xfrm>
              <a:off x="2555776" y="5805264"/>
              <a:ext cx="432048"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8" name="Connecteur droit avec flèche 31"/>
            <p:cNvCxnSpPr/>
            <p:nvPr/>
          </p:nvCxnSpPr>
          <p:spPr>
            <a:xfrm>
              <a:off x="3059832" y="5805264"/>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9" name="Connecteur droit avec flèche 31"/>
            <p:cNvCxnSpPr/>
            <p:nvPr/>
          </p:nvCxnSpPr>
          <p:spPr>
            <a:xfrm>
              <a:off x="3419872" y="5805264"/>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0" name="Connecteur droit avec flèche 31"/>
            <p:cNvCxnSpPr/>
            <p:nvPr/>
          </p:nvCxnSpPr>
          <p:spPr>
            <a:xfrm>
              <a:off x="3779912" y="5805264"/>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1" name="Connecteur droit avec flèche 31"/>
            <p:cNvCxnSpPr/>
            <p:nvPr/>
          </p:nvCxnSpPr>
          <p:spPr>
            <a:xfrm>
              <a:off x="4067944" y="5805264"/>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2" name="Connecteur droit avec flèche 31"/>
            <p:cNvCxnSpPr/>
            <p:nvPr/>
          </p:nvCxnSpPr>
          <p:spPr>
            <a:xfrm>
              <a:off x="4427984" y="5805264"/>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3" name="Connecteur droit avec flèche 31"/>
            <p:cNvCxnSpPr/>
            <p:nvPr/>
          </p:nvCxnSpPr>
          <p:spPr>
            <a:xfrm>
              <a:off x="4716016" y="5805264"/>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4" name="Connecteur droit avec flèche 31"/>
            <p:cNvCxnSpPr/>
            <p:nvPr/>
          </p:nvCxnSpPr>
          <p:spPr>
            <a:xfrm>
              <a:off x="5004048" y="5805264"/>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5" name="Connecteur droit avec flèche 31"/>
            <p:cNvCxnSpPr/>
            <p:nvPr/>
          </p:nvCxnSpPr>
          <p:spPr>
            <a:xfrm>
              <a:off x="5292080" y="5805264"/>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6" name="Connecteur droit avec flèche 31"/>
            <p:cNvCxnSpPr/>
            <p:nvPr/>
          </p:nvCxnSpPr>
          <p:spPr>
            <a:xfrm>
              <a:off x="5580112" y="5805264"/>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7" name="Connecteur droit avec flèche 31"/>
            <p:cNvCxnSpPr/>
            <p:nvPr/>
          </p:nvCxnSpPr>
          <p:spPr>
            <a:xfrm>
              <a:off x="5868144" y="5805264"/>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70" name="TextBox 169"/>
            <p:cNvSpPr txBox="1"/>
            <p:nvPr/>
          </p:nvSpPr>
          <p:spPr>
            <a:xfrm>
              <a:off x="467544" y="5805264"/>
              <a:ext cx="864096" cy="276999"/>
            </a:xfrm>
            <a:prstGeom prst="rect">
              <a:avLst/>
            </a:prstGeom>
            <a:noFill/>
          </p:spPr>
          <p:txBody>
            <a:bodyPr wrap="square" rtlCol="0">
              <a:spAutoFit/>
            </a:bodyPr>
            <a:lstStyle/>
            <a:p>
              <a:r>
                <a:rPr lang="en-US" sz="1200" dirty="0" smtClean="0"/>
                <a:t>230</a:t>
              </a:r>
              <a:endParaRPr lang="en-US" sz="1200" dirty="0"/>
            </a:p>
          </p:txBody>
        </p:sp>
        <p:sp>
          <p:nvSpPr>
            <p:cNvPr id="171" name="TextBox 170"/>
            <p:cNvSpPr txBox="1"/>
            <p:nvPr/>
          </p:nvSpPr>
          <p:spPr>
            <a:xfrm>
              <a:off x="1331640" y="5805264"/>
              <a:ext cx="864096" cy="276999"/>
            </a:xfrm>
            <a:prstGeom prst="rect">
              <a:avLst/>
            </a:prstGeom>
            <a:noFill/>
          </p:spPr>
          <p:txBody>
            <a:bodyPr wrap="square" rtlCol="0">
              <a:spAutoFit/>
            </a:bodyPr>
            <a:lstStyle/>
            <a:p>
              <a:r>
                <a:rPr lang="en-US" sz="1200" dirty="0" smtClean="0"/>
                <a:t>8</a:t>
              </a:r>
              <a:endParaRPr lang="en-US" sz="1200" dirty="0"/>
            </a:p>
          </p:txBody>
        </p:sp>
        <p:sp>
          <p:nvSpPr>
            <p:cNvPr id="172" name="TextBox 171"/>
            <p:cNvSpPr txBox="1"/>
            <p:nvPr/>
          </p:nvSpPr>
          <p:spPr>
            <a:xfrm>
              <a:off x="1763688" y="5805264"/>
              <a:ext cx="864096" cy="276999"/>
            </a:xfrm>
            <a:prstGeom prst="rect">
              <a:avLst/>
            </a:prstGeom>
            <a:noFill/>
          </p:spPr>
          <p:txBody>
            <a:bodyPr wrap="square" rtlCol="0">
              <a:spAutoFit/>
            </a:bodyPr>
            <a:lstStyle/>
            <a:p>
              <a:r>
                <a:rPr lang="en-US" sz="1200" dirty="0" smtClean="0"/>
                <a:t>4</a:t>
              </a:r>
              <a:endParaRPr lang="en-US" sz="1200" dirty="0"/>
            </a:p>
          </p:txBody>
        </p:sp>
        <p:sp>
          <p:nvSpPr>
            <p:cNvPr id="173" name="TextBox 172"/>
            <p:cNvSpPr txBox="1"/>
            <p:nvPr/>
          </p:nvSpPr>
          <p:spPr>
            <a:xfrm>
              <a:off x="2123728" y="5805264"/>
              <a:ext cx="864096" cy="276999"/>
            </a:xfrm>
            <a:prstGeom prst="rect">
              <a:avLst/>
            </a:prstGeom>
            <a:noFill/>
          </p:spPr>
          <p:txBody>
            <a:bodyPr wrap="square" rtlCol="0">
              <a:spAutoFit/>
            </a:bodyPr>
            <a:lstStyle/>
            <a:p>
              <a:r>
                <a:rPr lang="en-US" sz="1200" dirty="0" smtClean="0"/>
                <a:t>10.5</a:t>
              </a:r>
              <a:endParaRPr lang="en-US" sz="1200" dirty="0"/>
            </a:p>
          </p:txBody>
        </p:sp>
        <p:sp>
          <p:nvSpPr>
            <p:cNvPr id="174" name="TextBox 173"/>
            <p:cNvSpPr txBox="1"/>
            <p:nvPr/>
          </p:nvSpPr>
          <p:spPr>
            <a:xfrm>
              <a:off x="2555776" y="5805264"/>
              <a:ext cx="864096" cy="276999"/>
            </a:xfrm>
            <a:prstGeom prst="rect">
              <a:avLst/>
            </a:prstGeom>
            <a:noFill/>
          </p:spPr>
          <p:txBody>
            <a:bodyPr wrap="square" rtlCol="0">
              <a:spAutoFit/>
            </a:bodyPr>
            <a:lstStyle/>
            <a:p>
              <a:r>
                <a:rPr lang="en-US" sz="1200" dirty="0" smtClean="0"/>
                <a:t>9</a:t>
              </a:r>
              <a:endParaRPr lang="en-US" sz="1200" dirty="0"/>
            </a:p>
          </p:txBody>
        </p:sp>
        <p:sp>
          <p:nvSpPr>
            <p:cNvPr id="175" name="TextBox 174"/>
            <p:cNvSpPr txBox="1"/>
            <p:nvPr/>
          </p:nvSpPr>
          <p:spPr>
            <a:xfrm>
              <a:off x="3059832" y="5805264"/>
              <a:ext cx="864096" cy="276999"/>
            </a:xfrm>
            <a:prstGeom prst="rect">
              <a:avLst/>
            </a:prstGeom>
            <a:noFill/>
          </p:spPr>
          <p:txBody>
            <a:bodyPr wrap="square" rtlCol="0">
              <a:spAutoFit/>
            </a:bodyPr>
            <a:lstStyle/>
            <a:p>
              <a:r>
                <a:rPr lang="en-US" sz="1200" dirty="0" smtClean="0"/>
                <a:t>10.4</a:t>
              </a:r>
              <a:endParaRPr lang="en-US" sz="1200" dirty="0"/>
            </a:p>
          </p:txBody>
        </p:sp>
        <p:sp>
          <p:nvSpPr>
            <p:cNvPr id="176" name="TextBox 175"/>
            <p:cNvSpPr txBox="1"/>
            <p:nvPr/>
          </p:nvSpPr>
          <p:spPr>
            <a:xfrm>
              <a:off x="3419872" y="5805264"/>
              <a:ext cx="864096" cy="276999"/>
            </a:xfrm>
            <a:prstGeom prst="rect">
              <a:avLst/>
            </a:prstGeom>
            <a:noFill/>
          </p:spPr>
          <p:txBody>
            <a:bodyPr wrap="square" rtlCol="0">
              <a:spAutoFit/>
            </a:bodyPr>
            <a:lstStyle/>
            <a:p>
              <a:r>
                <a:rPr lang="en-US" sz="1200" dirty="0" smtClean="0"/>
                <a:t>3</a:t>
              </a:r>
              <a:endParaRPr lang="en-US" sz="1200" dirty="0"/>
            </a:p>
          </p:txBody>
        </p:sp>
        <p:sp>
          <p:nvSpPr>
            <p:cNvPr id="177" name="TextBox 176"/>
            <p:cNvSpPr txBox="1"/>
            <p:nvPr/>
          </p:nvSpPr>
          <p:spPr>
            <a:xfrm>
              <a:off x="3707904" y="5805264"/>
              <a:ext cx="864096" cy="276999"/>
            </a:xfrm>
            <a:prstGeom prst="rect">
              <a:avLst/>
            </a:prstGeom>
            <a:noFill/>
          </p:spPr>
          <p:txBody>
            <a:bodyPr wrap="square" rtlCol="0">
              <a:spAutoFit/>
            </a:bodyPr>
            <a:lstStyle/>
            <a:p>
              <a:r>
                <a:rPr lang="en-US" sz="1200" dirty="0" smtClean="0"/>
                <a:t>19</a:t>
              </a:r>
              <a:endParaRPr lang="en-US" sz="1200" dirty="0"/>
            </a:p>
          </p:txBody>
        </p:sp>
        <p:sp>
          <p:nvSpPr>
            <p:cNvPr id="178" name="TextBox 177"/>
            <p:cNvSpPr txBox="1"/>
            <p:nvPr/>
          </p:nvSpPr>
          <p:spPr>
            <a:xfrm>
              <a:off x="4067944" y="5805264"/>
              <a:ext cx="864096" cy="276999"/>
            </a:xfrm>
            <a:prstGeom prst="rect">
              <a:avLst/>
            </a:prstGeom>
            <a:noFill/>
          </p:spPr>
          <p:txBody>
            <a:bodyPr wrap="square" rtlCol="0">
              <a:spAutoFit/>
            </a:bodyPr>
            <a:lstStyle/>
            <a:p>
              <a:r>
                <a:rPr lang="en-US" sz="1200" dirty="0" smtClean="0"/>
                <a:t>5</a:t>
              </a:r>
              <a:endParaRPr lang="en-US" sz="1200" dirty="0"/>
            </a:p>
          </p:txBody>
        </p:sp>
        <p:sp>
          <p:nvSpPr>
            <p:cNvPr id="179" name="TextBox 178"/>
            <p:cNvSpPr txBox="1"/>
            <p:nvPr/>
          </p:nvSpPr>
          <p:spPr>
            <a:xfrm>
              <a:off x="4427984" y="5805264"/>
              <a:ext cx="864096" cy="276999"/>
            </a:xfrm>
            <a:prstGeom prst="rect">
              <a:avLst/>
            </a:prstGeom>
            <a:noFill/>
          </p:spPr>
          <p:txBody>
            <a:bodyPr wrap="square" rtlCol="0">
              <a:spAutoFit/>
            </a:bodyPr>
            <a:lstStyle/>
            <a:p>
              <a:r>
                <a:rPr lang="en-US" sz="1200" dirty="0" smtClean="0"/>
                <a:t>20</a:t>
              </a:r>
              <a:endParaRPr lang="en-US" sz="1200" dirty="0"/>
            </a:p>
          </p:txBody>
        </p:sp>
        <p:sp>
          <p:nvSpPr>
            <p:cNvPr id="180" name="TextBox 179"/>
            <p:cNvSpPr txBox="1"/>
            <p:nvPr/>
          </p:nvSpPr>
          <p:spPr>
            <a:xfrm>
              <a:off x="4716016" y="5805264"/>
              <a:ext cx="864096" cy="276999"/>
            </a:xfrm>
            <a:prstGeom prst="rect">
              <a:avLst/>
            </a:prstGeom>
            <a:noFill/>
          </p:spPr>
          <p:txBody>
            <a:bodyPr wrap="square" rtlCol="0">
              <a:spAutoFit/>
            </a:bodyPr>
            <a:lstStyle/>
            <a:p>
              <a:r>
                <a:rPr lang="en-US" sz="1200" dirty="0" smtClean="0"/>
                <a:t>5</a:t>
              </a:r>
              <a:endParaRPr lang="en-US" sz="1200" dirty="0"/>
            </a:p>
          </p:txBody>
        </p:sp>
        <p:sp>
          <p:nvSpPr>
            <p:cNvPr id="181" name="TextBox 180"/>
            <p:cNvSpPr txBox="1"/>
            <p:nvPr/>
          </p:nvSpPr>
          <p:spPr>
            <a:xfrm>
              <a:off x="5004048" y="5805264"/>
              <a:ext cx="864096" cy="276999"/>
            </a:xfrm>
            <a:prstGeom prst="rect">
              <a:avLst/>
            </a:prstGeom>
            <a:noFill/>
          </p:spPr>
          <p:txBody>
            <a:bodyPr wrap="square" rtlCol="0">
              <a:spAutoFit/>
            </a:bodyPr>
            <a:lstStyle/>
            <a:p>
              <a:r>
                <a:rPr lang="en-US" sz="1200" dirty="0" smtClean="0"/>
                <a:t>35</a:t>
              </a:r>
              <a:endParaRPr lang="en-US" sz="1200" dirty="0"/>
            </a:p>
          </p:txBody>
        </p:sp>
        <p:sp>
          <p:nvSpPr>
            <p:cNvPr id="182" name="TextBox 181"/>
            <p:cNvSpPr txBox="1"/>
            <p:nvPr/>
          </p:nvSpPr>
          <p:spPr>
            <a:xfrm>
              <a:off x="5292080" y="5805264"/>
              <a:ext cx="864096" cy="276999"/>
            </a:xfrm>
            <a:prstGeom prst="rect">
              <a:avLst/>
            </a:prstGeom>
            <a:noFill/>
          </p:spPr>
          <p:txBody>
            <a:bodyPr wrap="square" rtlCol="0">
              <a:spAutoFit/>
            </a:bodyPr>
            <a:lstStyle/>
            <a:p>
              <a:r>
                <a:rPr lang="en-US" sz="1200" dirty="0" smtClean="0"/>
                <a:t>8</a:t>
              </a:r>
              <a:endParaRPr lang="en-US" sz="1200" dirty="0"/>
            </a:p>
          </p:txBody>
        </p:sp>
        <p:sp>
          <p:nvSpPr>
            <p:cNvPr id="183" name="TextBox 182"/>
            <p:cNvSpPr txBox="1"/>
            <p:nvPr/>
          </p:nvSpPr>
          <p:spPr>
            <a:xfrm>
              <a:off x="5580112" y="5805264"/>
              <a:ext cx="864096" cy="276999"/>
            </a:xfrm>
            <a:prstGeom prst="rect">
              <a:avLst/>
            </a:prstGeom>
            <a:noFill/>
          </p:spPr>
          <p:txBody>
            <a:bodyPr wrap="square" rtlCol="0">
              <a:spAutoFit/>
            </a:bodyPr>
            <a:lstStyle/>
            <a:p>
              <a:r>
                <a:rPr lang="en-US" sz="1200" dirty="0" smtClean="0"/>
                <a:t>35</a:t>
              </a:r>
              <a:endParaRPr lang="en-US" sz="1200" dirty="0"/>
            </a:p>
          </p:txBody>
        </p:sp>
        <p:sp>
          <p:nvSpPr>
            <p:cNvPr id="184" name="TextBox 183"/>
            <p:cNvSpPr txBox="1"/>
            <p:nvPr/>
          </p:nvSpPr>
          <p:spPr>
            <a:xfrm>
              <a:off x="5868144" y="5805264"/>
              <a:ext cx="864096" cy="276999"/>
            </a:xfrm>
            <a:prstGeom prst="rect">
              <a:avLst/>
            </a:prstGeom>
            <a:noFill/>
          </p:spPr>
          <p:txBody>
            <a:bodyPr wrap="square" rtlCol="0">
              <a:spAutoFit/>
            </a:bodyPr>
            <a:lstStyle/>
            <a:p>
              <a:r>
                <a:rPr lang="en-US" sz="1200" dirty="0" smtClean="0"/>
                <a:t>8</a:t>
              </a:r>
              <a:endParaRPr lang="en-US" sz="1200" dirty="0"/>
            </a:p>
          </p:txBody>
        </p:sp>
        <p:sp>
          <p:nvSpPr>
            <p:cNvPr id="187" name="TextBox 186"/>
            <p:cNvSpPr txBox="1"/>
            <p:nvPr/>
          </p:nvSpPr>
          <p:spPr>
            <a:xfrm>
              <a:off x="323528" y="4797152"/>
              <a:ext cx="936104" cy="276999"/>
            </a:xfrm>
            <a:prstGeom prst="rect">
              <a:avLst/>
            </a:prstGeom>
            <a:noFill/>
          </p:spPr>
          <p:txBody>
            <a:bodyPr wrap="square" rtlCol="0">
              <a:spAutoFit/>
            </a:bodyPr>
            <a:lstStyle/>
            <a:p>
              <a:r>
                <a:rPr lang="en-US" altLang="zh-CN" sz="1200" dirty="0" smtClean="0"/>
                <a:t>DNW-pixel</a:t>
              </a:r>
              <a:endParaRPr lang="en-US" sz="1200" dirty="0"/>
            </a:p>
          </p:txBody>
        </p:sp>
        <p:sp>
          <p:nvSpPr>
            <p:cNvPr id="188" name="TextBox 187"/>
            <p:cNvSpPr txBox="1"/>
            <p:nvPr/>
          </p:nvSpPr>
          <p:spPr>
            <a:xfrm>
              <a:off x="1403648" y="4797152"/>
              <a:ext cx="936104" cy="276999"/>
            </a:xfrm>
            <a:prstGeom prst="rect">
              <a:avLst/>
            </a:prstGeom>
            <a:noFill/>
          </p:spPr>
          <p:txBody>
            <a:bodyPr wrap="square" rtlCol="0">
              <a:spAutoFit/>
            </a:bodyPr>
            <a:lstStyle/>
            <a:p>
              <a:r>
                <a:rPr lang="en-US" altLang="zh-CN" sz="1200" dirty="0" smtClean="0"/>
                <a:t>PW-pixel</a:t>
              </a:r>
              <a:endParaRPr lang="en-US" sz="1200" dirty="0"/>
            </a:p>
          </p:txBody>
        </p:sp>
        <p:sp>
          <p:nvSpPr>
            <p:cNvPr id="189" name="TextBox 188"/>
            <p:cNvSpPr txBox="1"/>
            <p:nvPr/>
          </p:nvSpPr>
          <p:spPr>
            <a:xfrm>
              <a:off x="2339752" y="4797152"/>
              <a:ext cx="936104" cy="276999"/>
            </a:xfrm>
            <a:prstGeom prst="rect">
              <a:avLst/>
            </a:prstGeom>
            <a:noFill/>
          </p:spPr>
          <p:txBody>
            <a:bodyPr wrap="square" rtlCol="0">
              <a:spAutoFit/>
            </a:bodyPr>
            <a:lstStyle/>
            <a:p>
              <a:r>
                <a:rPr lang="en-US" altLang="zh-CN" sz="1200" dirty="0" err="1" smtClean="0"/>
                <a:t>NWring</a:t>
              </a:r>
              <a:endParaRPr lang="en-US" sz="1200" dirty="0"/>
            </a:p>
          </p:txBody>
        </p:sp>
        <p:sp>
          <p:nvSpPr>
            <p:cNvPr id="190" name="TextBox 189"/>
            <p:cNvSpPr txBox="1"/>
            <p:nvPr/>
          </p:nvSpPr>
          <p:spPr>
            <a:xfrm>
              <a:off x="3203848" y="4797152"/>
              <a:ext cx="936104" cy="276999"/>
            </a:xfrm>
            <a:prstGeom prst="rect">
              <a:avLst/>
            </a:prstGeom>
            <a:noFill/>
          </p:spPr>
          <p:txBody>
            <a:bodyPr wrap="square" rtlCol="0">
              <a:spAutoFit/>
            </a:bodyPr>
            <a:lstStyle/>
            <a:p>
              <a:r>
                <a:rPr lang="en-US" altLang="zh-CN" sz="1200" dirty="0" err="1" smtClean="0"/>
                <a:t>PWring</a:t>
              </a:r>
              <a:endParaRPr lang="en-US" sz="1200" dirty="0"/>
            </a:p>
          </p:txBody>
        </p:sp>
        <p:sp>
          <p:nvSpPr>
            <p:cNvPr id="191" name="TextBox 190"/>
            <p:cNvSpPr txBox="1"/>
            <p:nvPr/>
          </p:nvSpPr>
          <p:spPr>
            <a:xfrm>
              <a:off x="4067944" y="4797152"/>
              <a:ext cx="936104" cy="276999"/>
            </a:xfrm>
            <a:prstGeom prst="rect">
              <a:avLst/>
            </a:prstGeom>
            <a:noFill/>
          </p:spPr>
          <p:txBody>
            <a:bodyPr wrap="square" rtlCol="0">
              <a:spAutoFit/>
            </a:bodyPr>
            <a:lstStyle/>
            <a:p>
              <a:r>
                <a:rPr lang="en-US" altLang="zh-CN" sz="1200" dirty="0" smtClean="0"/>
                <a:t>g1</a:t>
              </a:r>
              <a:endParaRPr lang="en-US" sz="1200" dirty="0"/>
            </a:p>
          </p:txBody>
        </p:sp>
        <p:sp>
          <p:nvSpPr>
            <p:cNvPr id="192" name="TextBox 191"/>
            <p:cNvSpPr txBox="1"/>
            <p:nvPr/>
          </p:nvSpPr>
          <p:spPr>
            <a:xfrm>
              <a:off x="4644008" y="4797152"/>
              <a:ext cx="936104" cy="276999"/>
            </a:xfrm>
            <a:prstGeom prst="rect">
              <a:avLst/>
            </a:prstGeom>
            <a:noFill/>
          </p:spPr>
          <p:txBody>
            <a:bodyPr wrap="square" rtlCol="0">
              <a:spAutoFit/>
            </a:bodyPr>
            <a:lstStyle/>
            <a:p>
              <a:r>
                <a:rPr lang="en-US" altLang="zh-CN" sz="1200" dirty="0" smtClean="0"/>
                <a:t>g2</a:t>
              </a:r>
              <a:endParaRPr lang="en-US" sz="1200" dirty="0"/>
            </a:p>
          </p:txBody>
        </p:sp>
        <p:sp>
          <p:nvSpPr>
            <p:cNvPr id="195" name="TextBox 194"/>
            <p:cNvSpPr txBox="1"/>
            <p:nvPr/>
          </p:nvSpPr>
          <p:spPr>
            <a:xfrm>
              <a:off x="5220072" y="4797152"/>
              <a:ext cx="936104" cy="276999"/>
            </a:xfrm>
            <a:prstGeom prst="rect">
              <a:avLst/>
            </a:prstGeom>
            <a:noFill/>
          </p:spPr>
          <p:txBody>
            <a:bodyPr wrap="square" rtlCol="0">
              <a:spAutoFit/>
            </a:bodyPr>
            <a:lstStyle/>
            <a:p>
              <a:r>
                <a:rPr lang="en-US" sz="1200" dirty="0" smtClean="0"/>
                <a:t>bb</a:t>
              </a:r>
              <a:endParaRPr lang="en-US" sz="1200" dirty="0"/>
            </a:p>
          </p:txBody>
        </p:sp>
        <p:sp>
          <p:nvSpPr>
            <p:cNvPr id="196" name="TextBox 195"/>
            <p:cNvSpPr txBox="1"/>
            <p:nvPr/>
          </p:nvSpPr>
          <p:spPr>
            <a:xfrm>
              <a:off x="5796136" y="4797152"/>
              <a:ext cx="936104" cy="276999"/>
            </a:xfrm>
            <a:prstGeom prst="rect">
              <a:avLst/>
            </a:prstGeom>
            <a:noFill/>
          </p:spPr>
          <p:txBody>
            <a:bodyPr wrap="square" rtlCol="0">
              <a:spAutoFit/>
            </a:bodyPr>
            <a:lstStyle/>
            <a:p>
              <a:r>
                <a:rPr lang="en-US" sz="1200" dirty="0" err="1" smtClean="0"/>
                <a:t>sr</a:t>
              </a:r>
              <a:endParaRPr lang="en-US" sz="1200" dirty="0"/>
            </a:p>
          </p:txBody>
        </p:sp>
      </p:grpSp>
      <p:sp>
        <p:nvSpPr>
          <p:cNvPr id="206" name="TextBox 205"/>
          <p:cNvSpPr txBox="1"/>
          <p:nvPr/>
        </p:nvSpPr>
        <p:spPr>
          <a:xfrm>
            <a:off x="35496" y="836712"/>
            <a:ext cx="6840760" cy="276999"/>
          </a:xfrm>
          <a:prstGeom prst="rect">
            <a:avLst/>
          </a:prstGeom>
          <a:noFill/>
        </p:spPr>
        <p:txBody>
          <a:bodyPr wrap="square" rtlCol="0">
            <a:spAutoFit/>
          </a:bodyPr>
          <a:lstStyle/>
          <a:p>
            <a:r>
              <a:rPr lang="en-US" sz="1200" b="1" dirty="0" smtClean="0"/>
              <a:t>(A) Default: The same size as LF CPIX V1 except for the distance between DNW-pixel and PW-pixel.</a:t>
            </a:r>
            <a:endParaRPr lang="en-US" sz="1200" b="1" dirty="0"/>
          </a:p>
        </p:txBody>
      </p:sp>
      <p:sp>
        <p:nvSpPr>
          <p:cNvPr id="207" name="TextBox 206"/>
          <p:cNvSpPr txBox="1"/>
          <p:nvPr/>
        </p:nvSpPr>
        <p:spPr>
          <a:xfrm>
            <a:off x="35496" y="4088105"/>
            <a:ext cx="7704856" cy="276999"/>
          </a:xfrm>
          <a:prstGeom prst="rect">
            <a:avLst/>
          </a:prstGeom>
          <a:noFill/>
        </p:spPr>
        <p:txBody>
          <a:bodyPr wrap="square" rtlCol="0">
            <a:spAutoFit/>
          </a:bodyPr>
          <a:lstStyle/>
          <a:p>
            <a:r>
              <a:rPr lang="en-US" sz="1200" b="1" dirty="0" smtClean="0"/>
              <a:t>(C) </a:t>
            </a:r>
            <a:r>
              <a:rPr lang="en-US" sz="1200" b="1" dirty="0" smtClean="0">
                <a:solidFill>
                  <a:srgbClr val="FF0000"/>
                </a:solidFill>
              </a:rPr>
              <a:t>Shrunk </a:t>
            </a:r>
            <a:r>
              <a:rPr lang="en-US" sz="1200" b="1" dirty="0" err="1" smtClean="0">
                <a:solidFill>
                  <a:srgbClr val="FF0000"/>
                </a:solidFill>
              </a:rPr>
              <a:t>Nwellring</a:t>
            </a:r>
            <a:r>
              <a:rPr lang="en-US" sz="1200" b="1" dirty="0" smtClean="0">
                <a:solidFill>
                  <a:srgbClr val="FF0000"/>
                </a:solidFill>
              </a:rPr>
              <a:t> </a:t>
            </a:r>
            <a:r>
              <a:rPr lang="en-US" sz="1200" b="1" dirty="0" smtClean="0"/>
              <a:t>+ </a:t>
            </a:r>
            <a:r>
              <a:rPr lang="en-US" sz="1200" b="1" dirty="0" smtClean="0">
                <a:solidFill>
                  <a:srgbClr val="FF0000"/>
                </a:solidFill>
              </a:rPr>
              <a:t>reduced </a:t>
            </a:r>
            <a:r>
              <a:rPr lang="en-US" sz="1200" b="1" dirty="0" err="1" smtClean="0">
                <a:solidFill>
                  <a:srgbClr val="FF0000"/>
                </a:solidFill>
              </a:rPr>
              <a:t>guardrings</a:t>
            </a:r>
            <a:r>
              <a:rPr lang="en-US" sz="1200" b="1" dirty="0" smtClean="0"/>
              <a:t>: has enough space to avoid the depleted region touching the cutting edge.</a:t>
            </a:r>
            <a:endParaRPr lang="en-US" sz="1200" b="1" dirty="0"/>
          </a:p>
        </p:txBody>
      </p:sp>
      <p:sp>
        <p:nvSpPr>
          <p:cNvPr id="208" name="TextBox 207"/>
          <p:cNvSpPr txBox="1"/>
          <p:nvPr/>
        </p:nvSpPr>
        <p:spPr>
          <a:xfrm>
            <a:off x="35496" y="2359913"/>
            <a:ext cx="9108504" cy="276999"/>
          </a:xfrm>
          <a:prstGeom prst="rect">
            <a:avLst/>
          </a:prstGeom>
          <a:noFill/>
        </p:spPr>
        <p:txBody>
          <a:bodyPr wrap="square" rtlCol="0">
            <a:spAutoFit/>
          </a:bodyPr>
          <a:lstStyle/>
          <a:p>
            <a:r>
              <a:rPr lang="en-US" sz="1200" b="1" dirty="0" smtClean="0"/>
              <a:t>(B) </a:t>
            </a:r>
            <a:r>
              <a:rPr lang="en-US" altLang="zh-CN" sz="1200" b="1" dirty="0" smtClean="0">
                <a:solidFill>
                  <a:srgbClr val="FF0000"/>
                </a:solidFill>
              </a:rPr>
              <a:t>S</a:t>
            </a:r>
            <a:r>
              <a:rPr lang="en-US" sz="1200" b="1" dirty="0" smtClean="0">
                <a:solidFill>
                  <a:srgbClr val="FF0000"/>
                </a:solidFill>
              </a:rPr>
              <a:t>hrunk </a:t>
            </a:r>
            <a:r>
              <a:rPr lang="en-US" sz="1200" b="1" dirty="0" err="1" smtClean="0">
                <a:solidFill>
                  <a:srgbClr val="FF0000"/>
                </a:solidFill>
              </a:rPr>
              <a:t>Nwellring</a:t>
            </a:r>
            <a:r>
              <a:rPr lang="en-US" sz="1200" b="1" dirty="0" smtClean="0"/>
              <a:t>: increase the distance between </a:t>
            </a:r>
            <a:r>
              <a:rPr lang="en-US" sz="1200" b="1" dirty="0" err="1" smtClean="0"/>
              <a:t>Nwellring</a:t>
            </a:r>
            <a:r>
              <a:rPr lang="en-US" sz="1200" b="1" dirty="0" smtClean="0"/>
              <a:t> and its nei</a:t>
            </a:r>
            <a:r>
              <a:rPr lang="en-US" altLang="zh-CN" sz="1200" b="1" dirty="0" smtClean="0"/>
              <a:t>ghbor PWs to improve breakdown voltage.</a:t>
            </a:r>
            <a:endParaRPr lang="en-US" sz="1200" b="1" dirty="0"/>
          </a:p>
        </p:txBody>
      </p:sp>
      <p:sp>
        <p:nvSpPr>
          <p:cNvPr id="205" name="TextBox 204"/>
          <p:cNvSpPr txBox="1"/>
          <p:nvPr/>
        </p:nvSpPr>
        <p:spPr>
          <a:xfrm>
            <a:off x="0" y="5642664"/>
            <a:ext cx="9144000" cy="738664"/>
          </a:xfrm>
          <a:prstGeom prst="rect">
            <a:avLst/>
          </a:prstGeom>
          <a:noFill/>
          <a:ln>
            <a:solidFill>
              <a:schemeClr val="accent1"/>
            </a:solidFill>
          </a:ln>
        </p:spPr>
        <p:txBody>
          <a:bodyPr wrap="square" rtlCol="0">
            <a:spAutoFit/>
          </a:bodyPr>
          <a:lstStyle/>
          <a:p>
            <a:r>
              <a:rPr lang="en-US" sz="1400" dirty="0" smtClean="0"/>
              <a:t>3 scenarios were under simulating. Top side bias with 300um thickness. Backside bias with 100um thickness.</a:t>
            </a:r>
          </a:p>
          <a:p>
            <a:r>
              <a:rPr lang="en-US" sz="1400" dirty="0" smtClean="0"/>
              <a:t>Topside bias: PW-pixel, bb and </a:t>
            </a:r>
            <a:r>
              <a:rPr lang="en-US" sz="1400" dirty="0" err="1" smtClean="0"/>
              <a:t>sr</a:t>
            </a:r>
            <a:r>
              <a:rPr lang="en-US" sz="1400" dirty="0" smtClean="0"/>
              <a:t> connected to –HV, DNW-pixel and </a:t>
            </a:r>
            <a:r>
              <a:rPr lang="en-US" sz="1400" dirty="0" err="1" smtClean="0"/>
              <a:t>NWring</a:t>
            </a:r>
            <a:r>
              <a:rPr lang="en-US" sz="1400" dirty="0" smtClean="0"/>
              <a:t> to VDDA, others floating.</a:t>
            </a:r>
          </a:p>
          <a:p>
            <a:r>
              <a:rPr lang="en-US" sz="1400" dirty="0" smtClean="0"/>
              <a:t>Backside bias: backplane connected to –HV, DNW-pixel and </a:t>
            </a:r>
            <a:r>
              <a:rPr lang="en-US" sz="1400" dirty="0" err="1" smtClean="0"/>
              <a:t>NWring</a:t>
            </a:r>
            <a:r>
              <a:rPr lang="en-US" sz="1400" dirty="0" smtClean="0"/>
              <a:t> to VDDA, others floating.</a:t>
            </a:r>
            <a:endParaRPr lang="en-US" sz="1400" dirty="0"/>
          </a:p>
        </p:txBody>
      </p:sp>
      <p:grpSp>
        <p:nvGrpSpPr>
          <p:cNvPr id="6" name="组合 5"/>
          <p:cNvGrpSpPr/>
          <p:nvPr/>
        </p:nvGrpSpPr>
        <p:grpSpPr>
          <a:xfrm>
            <a:off x="107504" y="2708920"/>
            <a:ext cx="9577064" cy="1296144"/>
            <a:chOff x="107504" y="2348880"/>
            <a:chExt cx="9577064" cy="1296144"/>
          </a:xfrm>
        </p:grpSpPr>
        <p:sp>
          <p:nvSpPr>
            <p:cNvPr id="210" name="Rectangle à coins arrondis 4"/>
            <p:cNvSpPr/>
            <p:nvPr/>
          </p:nvSpPr>
          <p:spPr>
            <a:xfrm>
              <a:off x="107504" y="2708920"/>
              <a:ext cx="1224136"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Rectangle à coins arrondis 4"/>
            <p:cNvSpPr/>
            <p:nvPr/>
          </p:nvSpPr>
          <p:spPr>
            <a:xfrm>
              <a:off x="1691680" y="2708920"/>
              <a:ext cx="4320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Rectangle à coins arrondis 4"/>
            <p:cNvSpPr/>
            <p:nvPr/>
          </p:nvSpPr>
          <p:spPr>
            <a:xfrm>
              <a:off x="2627784" y="2708920"/>
              <a:ext cx="216024"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Rectangle à coins arrondis 4"/>
            <p:cNvSpPr/>
            <p:nvPr/>
          </p:nvSpPr>
          <p:spPr>
            <a:xfrm>
              <a:off x="3419872"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Rectangle à coins arrondis 4"/>
            <p:cNvSpPr/>
            <p:nvPr/>
          </p:nvSpPr>
          <p:spPr>
            <a:xfrm>
              <a:off x="4067944"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Rectangle à coins arrondis 4"/>
            <p:cNvSpPr/>
            <p:nvPr/>
          </p:nvSpPr>
          <p:spPr>
            <a:xfrm>
              <a:off x="4644008"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Rectangle à coins arrondis 4"/>
            <p:cNvSpPr/>
            <p:nvPr/>
          </p:nvSpPr>
          <p:spPr>
            <a:xfrm>
              <a:off x="5220072"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Rectangle à coins arrondis 4"/>
            <p:cNvSpPr/>
            <p:nvPr/>
          </p:nvSpPr>
          <p:spPr>
            <a:xfrm>
              <a:off x="5868144"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8" name="Rectangle à coins arrondis 4"/>
            <p:cNvSpPr/>
            <p:nvPr/>
          </p:nvSpPr>
          <p:spPr>
            <a:xfrm>
              <a:off x="7020272"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Rectangle à coins arrondis 4"/>
            <p:cNvSpPr/>
            <p:nvPr/>
          </p:nvSpPr>
          <p:spPr>
            <a:xfrm>
              <a:off x="7596336"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Rectangle à coins arrondis 4"/>
            <p:cNvSpPr/>
            <p:nvPr/>
          </p:nvSpPr>
          <p:spPr>
            <a:xfrm>
              <a:off x="8172400"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Rectangle à coins arrondis 4"/>
            <p:cNvSpPr/>
            <p:nvPr/>
          </p:nvSpPr>
          <p:spPr>
            <a:xfrm>
              <a:off x="8748464"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2" name="Connecteur droit avec flèche 31"/>
            <p:cNvCxnSpPr/>
            <p:nvPr/>
          </p:nvCxnSpPr>
          <p:spPr>
            <a:xfrm>
              <a:off x="1331640" y="3356992"/>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3" name="Connecteur droit avec flèche 31"/>
            <p:cNvCxnSpPr/>
            <p:nvPr/>
          </p:nvCxnSpPr>
          <p:spPr>
            <a:xfrm>
              <a:off x="107504" y="3356992"/>
              <a:ext cx="122413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4" name="Connecteur droit avec flèche 31"/>
            <p:cNvCxnSpPr/>
            <p:nvPr/>
          </p:nvCxnSpPr>
          <p:spPr>
            <a:xfrm>
              <a:off x="1691680" y="3356992"/>
              <a:ext cx="432048"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5" name="Connecteur droit avec flèche 31"/>
            <p:cNvCxnSpPr/>
            <p:nvPr/>
          </p:nvCxnSpPr>
          <p:spPr>
            <a:xfrm>
              <a:off x="2123728" y="3356992"/>
              <a:ext cx="432048"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6" name="Connecteur droit avec flèche 31"/>
            <p:cNvCxnSpPr/>
            <p:nvPr/>
          </p:nvCxnSpPr>
          <p:spPr>
            <a:xfrm>
              <a:off x="2627784"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7" name="Connecteur droit avec flèche 31"/>
            <p:cNvCxnSpPr/>
            <p:nvPr/>
          </p:nvCxnSpPr>
          <p:spPr>
            <a:xfrm>
              <a:off x="2987824" y="3356992"/>
              <a:ext cx="432048"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8" name="Connecteur droit avec flèche 31"/>
            <p:cNvCxnSpPr/>
            <p:nvPr/>
          </p:nvCxnSpPr>
          <p:spPr>
            <a:xfrm>
              <a:off x="3419872" y="3356992"/>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9" name="Connecteur droit avec flèche 31"/>
            <p:cNvCxnSpPr/>
            <p:nvPr/>
          </p:nvCxnSpPr>
          <p:spPr>
            <a:xfrm>
              <a:off x="377991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0" name="Connecteur droit avec flèche 31"/>
            <p:cNvCxnSpPr/>
            <p:nvPr/>
          </p:nvCxnSpPr>
          <p:spPr>
            <a:xfrm>
              <a:off x="4067944" y="3356992"/>
              <a:ext cx="36004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1" name="Connecteur droit avec flèche 31"/>
            <p:cNvCxnSpPr/>
            <p:nvPr/>
          </p:nvCxnSpPr>
          <p:spPr>
            <a:xfrm>
              <a:off x="4427984"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2" name="Connecteur droit avec flèche 31"/>
            <p:cNvCxnSpPr/>
            <p:nvPr/>
          </p:nvCxnSpPr>
          <p:spPr>
            <a:xfrm>
              <a:off x="471601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3" name="Connecteur droit avec flèche 31"/>
            <p:cNvCxnSpPr/>
            <p:nvPr/>
          </p:nvCxnSpPr>
          <p:spPr>
            <a:xfrm>
              <a:off x="5004048"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4" name="Connecteur droit avec flèche 31"/>
            <p:cNvCxnSpPr/>
            <p:nvPr/>
          </p:nvCxnSpPr>
          <p:spPr>
            <a:xfrm>
              <a:off x="5292080"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5" name="Connecteur droit avec flèche 31"/>
            <p:cNvCxnSpPr/>
            <p:nvPr/>
          </p:nvCxnSpPr>
          <p:spPr>
            <a:xfrm>
              <a:off x="558011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6" name="Connecteur droit avec flèche 31"/>
            <p:cNvCxnSpPr/>
            <p:nvPr/>
          </p:nvCxnSpPr>
          <p:spPr>
            <a:xfrm>
              <a:off x="5868144"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7" name="Connecteur droit avec flèche 31"/>
            <p:cNvCxnSpPr/>
            <p:nvPr/>
          </p:nvCxnSpPr>
          <p:spPr>
            <a:xfrm>
              <a:off x="615617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8" name="Connecteur droit avec flèche 31"/>
            <p:cNvCxnSpPr/>
            <p:nvPr/>
          </p:nvCxnSpPr>
          <p:spPr>
            <a:xfrm>
              <a:off x="7092280"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9" name="Connecteur droit avec flèche 31"/>
            <p:cNvCxnSpPr/>
            <p:nvPr/>
          </p:nvCxnSpPr>
          <p:spPr>
            <a:xfrm>
              <a:off x="738031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0" name="Connecteur droit avec flèche 31"/>
            <p:cNvCxnSpPr/>
            <p:nvPr/>
          </p:nvCxnSpPr>
          <p:spPr>
            <a:xfrm>
              <a:off x="7668344"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1" name="Connecteur droit avec flèche 31"/>
            <p:cNvCxnSpPr/>
            <p:nvPr/>
          </p:nvCxnSpPr>
          <p:spPr>
            <a:xfrm>
              <a:off x="795637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2" name="Connecteur droit avec flèche 31"/>
            <p:cNvCxnSpPr/>
            <p:nvPr/>
          </p:nvCxnSpPr>
          <p:spPr>
            <a:xfrm>
              <a:off x="8244408"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3" name="Connecteur droit avec flèche 31"/>
            <p:cNvCxnSpPr/>
            <p:nvPr/>
          </p:nvCxnSpPr>
          <p:spPr>
            <a:xfrm>
              <a:off x="8532440"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4" name="Connecteur droit avec flèche 31"/>
            <p:cNvCxnSpPr/>
            <p:nvPr/>
          </p:nvCxnSpPr>
          <p:spPr>
            <a:xfrm>
              <a:off x="8820472"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45" name="TextBox 244"/>
            <p:cNvSpPr txBox="1"/>
            <p:nvPr/>
          </p:nvSpPr>
          <p:spPr>
            <a:xfrm>
              <a:off x="467544" y="3356992"/>
              <a:ext cx="864096" cy="276999"/>
            </a:xfrm>
            <a:prstGeom prst="rect">
              <a:avLst/>
            </a:prstGeom>
            <a:noFill/>
          </p:spPr>
          <p:txBody>
            <a:bodyPr wrap="square" rtlCol="0">
              <a:spAutoFit/>
            </a:bodyPr>
            <a:lstStyle/>
            <a:p>
              <a:r>
                <a:rPr lang="en-US" sz="1200" dirty="0" smtClean="0"/>
                <a:t>230</a:t>
              </a:r>
              <a:endParaRPr lang="en-US" sz="1200" dirty="0"/>
            </a:p>
          </p:txBody>
        </p:sp>
        <p:sp>
          <p:nvSpPr>
            <p:cNvPr id="246" name="TextBox 245"/>
            <p:cNvSpPr txBox="1"/>
            <p:nvPr/>
          </p:nvSpPr>
          <p:spPr>
            <a:xfrm>
              <a:off x="1331640" y="3356992"/>
              <a:ext cx="864096" cy="276999"/>
            </a:xfrm>
            <a:prstGeom prst="rect">
              <a:avLst/>
            </a:prstGeom>
            <a:noFill/>
          </p:spPr>
          <p:txBody>
            <a:bodyPr wrap="square" rtlCol="0">
              <a:spAutoFit/>
            </a:bodyPr>
            <a:lstStyle/>
            <a:p>
              <a:r>
                <a:rPr lang="en-US" sz="1200" dirty="0" smtClean="0"/>
                <a:t>8</a:t>
              </a:r>
              <a:endParaRPr lang="en-US" sz="1200" dirty="0"/>
            </a:p>
          </p:txBody>
        </p:sp>
        <p:sp>
          <p:nvSpPr>
            <p:cNvPr id="247" name="TextBox 246"/>
            <p:cNvSpPr txBox="1"/>
            <p:nvPr/>
          </p:nvSpPr>
          <p:spPr>
            <a:xfrm>
              <a:off x="1763688" y="3356992"/>
              <a:ext cx="864096" cy="276999"/>
            </a:xfrm>
            <a:prstGeom prst="rect">
              <a:avLst/>
            </a:prstGeom>
            <a:noFill/>
          </p:spPr>
          <p:txBody>
            <a:bodyPr wrap="square" rtlCol="0">
              <a:spAutoFit/>
            </a:bodyPr>
            <a:lstStyle/>
            <a:p>
              <a:r>
                <a:rPr lang="en-US" sz="1200" dirty="0" smtClean="0"/>
                <a:t>4</a:t>
              </a:r>
              <a:endParaRPr lang="en-US" sz="1200" dirty="0"/>
            </a:p>
          </p:txBody>
        </p:sp>
        <p:sp>
          <p:nvSpPr>
            <p:cNvPr id="248" name="TextBox 247"/>
            <p:cNvSpPr txBox="1"/>
            <p:nvPr/>
          </p:nvSpPr>
          <p:spPr>
            <a:xfrm>
              <a:off x="2123728" y="3356992"/>
              <a:ext cx="864096" cy="276999"/>
            </a:xfrm>
            <a:prstGeom prst="rect">
              <a:avLst/>
            </a:prstGeom>
            <a:noFill/>
          </p:spPr>
          <p:txBody>
            <a:bodyPr wrap="square" rtlCol="0">
              <a:spAutoFit/>
            </a:bodyPr>
            <a:lstStyle/>
            <a:p>
              <a:r>
                <a:rPr lang="en-US" sz="1200" dirty="0" smtClean="0"/>
                <a:t>10.5</a:t>
              </a:r>
              <a:endParaRPr lang="en-US" sz="1200" dirty="0"/>
            </a:p>
          </p:txBody>
        </p:sp>
        <p:sp>
          <p:nvSpPr>
            <p:cNvPr id="249" name="TextBox 248"/>
            <p:cNvSpPr txBox="1"/>
            <p:nvPr/>
          </p:nvSpPr>
          <p:spPr>
            <a:xfrm>
              <a:off x="2627784" y="3356992"/>
              <a:ext cx="864096" cy="276999"/>
            </a:xfrm>
            <a:prstGeom prst="rect">
              <a:avLst/>
            </a:prstGeom>
            <a:noFill/>
          </p:spPr>
          <p:txBody>
            <a:bodyPr wrap="square" rtlCol="0">
              <a:spAutoFit/>
            </a:bodyPr>
            <a:lstStyle/>
            <a:p>
              <a:r>
                <a:rPr lang="en-US" sz="1200" dirty="0" smtClean="0"/>
                <a:t>9</a:t>
              </a:r>
              <a:endParaRPr lang="en-US" sz="1200" dirty="0"/>
            </a:p>
          </p:txBody>
        </p:sp>
        <p:sp>
          <p:nvSpPr>
            <p:cNvPr id="250" name="TextBox 249"/>
            <p:cNvSpPr txBox="1"/>
            <p:nvPr/>
          </p:nvSpPr>
          <p:spPr>
            <a:xfrm>
              <a:off x="3059832" y="3368025"/>
              <a:ext cx="864096" cy="276999"/>
            </a:xfrm>
            <a:prstGeom prst="rect">
              <a:avLst/>
            </a:prstGeom>
            <a:noFill/>
          </p:spPr>
          <p:txBody>
            <a:bodyPr wrap="square" rtlCol="0">
              <a:spAutoFit/>
            </a:bodyPr>
            <a:lstStyle/>
            <a:p>
              <a:r>
                <a:rPr lang="en-US" sz="1200" dirty="0" smtClean="0"/>
                <a:t>10.4</a:t>
              </a:r>
              <a:endParaRPr lang="en-US" sz="1200" dirty="0"/>
            </a:p>
          </p:txBody>
        </p:sp>
        <p:sp>
          <p:nvSpPr>
            <p:cNvPr id="251" name="TextBox 250"/>
            <p:cNvSpPr txBox="1"/>
            <p:nvPr/>
          </p:nvSpPr>
          <p:spPr>
            <a:xfrm>
              <a:off x="3419872" y="3356992"/>
              <a:ext cx="864096" cy="276999"/>
            </a:xfrm>
            <a:prstGeom prst="rect">
              <a:avLst/>
            </a:prstGeom>
            <a:noFill/>
          </p:spPr>
          <p:txBody>
            <a:bodyPr wrap="square" rtlCol="0">
              <a:spAutoFit/>
            </a:bodyPr>
            <a:lstStyle/>
            <a:p>
              <a:r>
                <a:rPr lang="en-US" sz="1200" dirty="0" smtClean="0"/>
                <a:t>3</a:t>
              </a:r>
              <a:endParaRPr lang="en-US" sz="1200" dirty="0"/>
            </a:p>
          </p:txBody>
        </p:sp>
        <p:sp>
          <p:nvSpPr>
            <p:cNvPr id="252" name="TextBox 251"/>
            <p:cNvSpPr txBox="1"/>
            <p:nvPr/>
          </p:nvSpPr>
          <p:spPr>
            <a:xfrm>
              <a:off x="3707904" y="3356992"/>
              <a:ext cx="864096" cy="276999"/>
            </a:xfrm>
            <a:prstGeom prst="rect">
              <a:avLst/>
            </a:prstGeom>
            <a:noFill/>
          </p:spPr>
          <p:txBody>
            <a:bodyPr wrap="square" rtlCol="0">
              <a:spAutoFit/>
            </a:bodyPr>
            <a:lstStyle/>
            <a:p>
              <a:r>
                <a:rPr lang="en-US" sz="1200" dirty="0" smtClean="0"/>
                <a:t>19</a:t>
              </a:r>
              <a:endParaRPr lang="en-US" sz="1200" dirty="0"/>
            </a:p>
          </p:txBody>
        </p:sp>
        <p:sp>
          <p:nvSpPr>
            <p:cNvPr id="253" name="TextBox 252"/>
            <p:cNvSpPr txBox="1"/>
            <p:nvPr/>
          </p:nvSpPr>
          <p:spPr>
            <a:xfrm>
              <a:off x="4067944" y="3356992"/>
              <a:ext cx="864096" cy="276999"/>
            </a:xfrm>
            <a:prstGeom prst="rect">
              <a:avLst/>
            </a:prstGeom>
            <a:noFill/>
          </p:spPr>
          <p:txBody>
            <a:bodyPr wrap="square" rtlCol="0">
              <a:spAutoFit/>
            </a:bodyPr>
            <a:lstStyle/>
            <a:p>
              <a:r>
                <a:rPr lang="en-US" sz="1200" dirty="0" smtClean="0"/>
                <a:t>5</a:t>
              </a:r>
              <a:endParaRPr lang="en-US" sz="1200" dirty="0"/>
            </a:p>
          </p:txBody>
        </p:sp>
        <p:sp>
          <p:nvSpPr>
            <p:cNvPr id="254" name="TextBox 253"/>
            <p:cNvSpPr txBox="1"/>
            <p:nvPr/>
          </p:nvSpPr>
          <p:spPr>
            <a:xfrm>
              <a:off x="4427984" y="3356992"/>
              <a:ext cx="864096" cy="276999"/>
            </a:xfrm>
            <a:prstGeom prst="rect">
              <a:avLst/>
            </a:prstGeom>
            <a:noFill/>
          </p:spPr>
          <p:txBody>
            <a:bodyPr wrap="square" rtlCol="0">
              <a:spAutoFit/>
            </a:bodyPr>
            <a:lstStyle/>
            <a:p>
              <a:r>
                <a:rPr lang="en-US" sz="1200" dirty="0" smtClean="0"/>
                <a:t>20</a:t>
              </a:r>
              <a:endParaRPr lang="en-US" sz="1200" dirty="0"/>
            </a:p>
          </p:txBody>
        </p:sp>
        <p:sp>
          <p:nvSpPr>
            <p:cNvPr id="255" name="TextBox 254"/>
            <p:cNvSpPr txBox="1"/>
            <p:nvPr/>
          </p:nvSpPr>
          <p:spPr>
            <a:xfrm>
              <a:off x="4716016" y="3356992"/>
              <a:ext cx="864096" cy="276999"/>
            </a:xfrm>
            <a:prstGeom prst="rect">
              <a:avLst/>
            </a:prstGeom>
            <a:noFill/>
          </p:spPr>
          <p:txBody>
            <a:bodyPr wrap="square" rtlCol="0">
              <a:spAutoFit/>
            </a:bodyPr>
            <a:lstStyle/>
            <a:p>
              <a:r>
                <a:rPr lang="en-US" sz="1200" dirty="0" smtClean="0"/>
                <a:t>5</a:t>
              </a:r>
              <a:endParaRPr lang="en-US" sz="1200" dirty="0"/>
            </a:p>
          </p:txBody>
        </p:sp>
        <p:sp>
          <p:nvSpPr>
            <p:cNvPr id="256" name="TextBox 255"/>
            <p:cNvSpPr txBox="1"/>
            <p:nvPr/>
          </p:nvSpPr>
          <p:spPr>
            <a:xfrm>
              <a:off x="5004048" y="3356992"/>
              <a:ext cx="864096" cy="276999"/>
            </a:xfrm>
            <a:prstGeom prst="rect">
              <a:avLst/>
            </a:prstGeom>
            <a:noFill/>
          </p:spPr>
          <p:txBody>
            <a:bodyPr wrap="square" rtlCol="0">
              <a:spAutoFit/>
            </a:bodyPr>
            <a:lstStyle/>
            <a:p>
              <a:r>
                <a:rPr lang="en-US" sz="1200" dirty="0" smtClean="0"/>
                <a:t>35</a:t>
              </a:r>
              <a:endParaRPr lang="en-US" sz="1200" dirty="0"/>
            </a:p>
          </p:txBody>
        </p:sp>
        <p:sp>
          <p:nvSpPr>
            <p:cNvPr id="257" name="TextBox 256"/>
            <p:cNvSpPr txBox="1"/>
            <p:nvPr/>
          </p:nvSpPr>
          <p:spPr>
            <a:xfrm>
              <a:off x="5292080" y="3356992"/>
              <a:ext cx="864096" cy="276999"/>
            </a:xfrm>
            <a:prstGeom prst="rect">
              <a:avLst/>
            </a:prstGeom>
            <a:noFill/>
          </p:spPr>
          <p:txBody>
            <a:bodyPr wrap="square" rtlCol="0">
              <a:spAutoFit/>
            </a:bodyPr>
            <a:lstStyle/>
            <a:p>
              <a:r>
                <a:rPr lang="en-US" sz="1200" dirty="0" smtClean="0"/>
                <a:t>8</a:t>
              </a:r>
              <a:endParaRPr lang="en-US" sz="1200" dirty="0"/>
            </a:p>
          </p:txBody>
        </p:sp>
        <p:sp>
          <p:nvSpPr>
            <p:cNvPr id="258" name="TextBox 257"/>
            <p:cNvSpPr txBox="1"/>
            <p:nvPr/>
          </p:nvSpPr>
          <p:spPr>
            <a:xfrm>
              <a:off x="5580112" y="3368025"/>
              <a:ext cx="864096" cy="276999"/>
            </a:xfrm>
            <a:prstGeom prst="rect">
              <a:avLst/>
            </a:prstGeom>
            <a:noFill/>
          </p:spPr>
          <p:txBody>
            <a:bodyPr wrap="square" rtlCol="0">
              <a:spAutoFit/>
            </a:bodyPr>
            <a:lstStyle/>
            <a:p>
              <a:r>
                <a:rPr lang="en-US" sz="1200" dirty="0" smtClean="0"/>
                <a:t>35</a:t>
              </a:r>
              <a:endParaRPr lang="en-US" sz="1200" dirty="0"/>
            </a:p>
          </p:txBody>
        </p:sp>
        <p:sp>
          <p:nvSpPr>
            <p:cNvPr id="259" name="TextBox 258"/>
            <p:cNvSpPr txBox="1"/>
            <p:nvPr/>
          </p:nvSpPr>
          <p:spPr>
            <a:xfrm>
              <a:off x="5868144" y="3356992"/>
              <a:ext cx="864096" cy="276999"/>
            </a:xfrm>
            <a:prstGeom prst="rect">
              <a:avLst/>
            </a:prstGeom>
            <a:noFill/>
          </p:spPr>
          <p:txBody>
            <a:bodyPr wrap="square" rtlCol="0">
              <a:spAutoFit/>
            </a:bodyPr>
            <a:lstStyle/>
            <a:p>
              <a:r>
                <a:rPr lang="en-US" sz="1200" dirty="0" smtClean="0"/>
                <a:t>8</a:t>
              </a:r>
              <a:endParaRPr lang="en-US" sz="1200" dirty="0"/>
            </a:p>
          </p:txBody>
        </p:sp>
        <p:sp>
          <p:nvSpPr>
            <p:cNvPr id="260" name="TextBox 259"/>
            <p:cNvSpPr txBox="1"/>
            <p:nvPr/>
          </p:nvSpPr>
          <p:spPr>
            <a:xfrm>
              <a:off x="6156176" y="3356992"/>
              <a:ext cx="864096" cy="276999"/>
            </a:xfrm>
            <a:prstGeom prst="rect">
              <a:avLst/>
            </a:prstGeom>
            <a:noFill/>
          </p:spPr>
          <p:txBody>
            <a:bodyPr wrap="square" rtlCol="0">
              <a:spAutoFit/>
            </a:bodyPr>
            <a:lstStyle/>
            <a:p>
              <a:r>
                <a:rPr lang="en-US" sz="1200" dirty="0" smtClean="0"/>
                <a:t>35</a:t>
              </a:r>
              <a:endParaRPr lang="en-US" sz="1200" dirty="0"/>
            </a:p>
          </p:txBody>
        </p:sp>
        <p:sp>
          <p:nvSpPr>
            <p:cNvPr id="261" name="TextBox 260"/>
            <p:cNvSpPr txBox="1"/>
            <p:nvPr/>
          </p:nvSpPr>
          <p:spPr>
            <a:xfrm>
              <a:off x="7092280" y="3356992"/>
              <a:ext cx="864096" cy="276999"/>
            </a:xfrm>
            <a:prstGeom prst="rect">
              <a:avLst/>
            </a:prstGeom>
            <a:noFill/>
          </p:spPr>
          <p:txBody>
            <a:bodyPr wrap="square" rtlCol="0">
              <a:spAutoFit/>
            </a:bodyPr>
            <a:lstStyle/>
            <a:p>
              <a:r>
                <a:rPr lang="en-US" sz="1200" dirty="0" smtClean="0"/>
                <a:t>10</a:t>
              </a:r>
              <a:endParaRPr lang="en-US" sz="1200" dirty="0"/>
            </a:p>
          </p:txBody>
        </p:sp>
        <p:sp>
          <p:nvSpPr>
            <p:cNvPr id="262" name="TextBox 261"/>
            <p:cNvSpPr txBox="1"/>
            <p:nvPr/>
          </p:nvSpPr>
          <p:spPr>
            <a:xfrm>
              <a:off x="7380312" y="3356992"/>
              <a:ext cx="864096" cy="276999"/>
            </a:xfrm>
            <a:prstGeom prst="rect">
              <a:avLst/>
            </a:prstGeom>
            <a:noFill/>
          </p:spPr>
          <p:txBody>
            <a:bodyPr wrap="square" rtlCol="0">
              <a:spAutoFit/>
            </a:bodyPr>
            <a:lstStyle/>
            <a:p>
              <a:r>
                <a:rPr lang="en-US" sz="1200" dirty="0" smtClean="0"/>
                <a:t>35</a:t>
              </a:r>
              <a:endParaRPr lang="en-US" sz="1200" dirty="0"/>
            </a:p>
          </p:txBody>
        </p:sp>
        <p:sp>
          <p:nvSpPr>
            <p:cNvPr id="263" name="TextBox 262"/>
            <p:cNvSpPr txBox="1"/>
            <p:nvPr/>
          </p:nvSpPr>
          <p:spPr>
            <a:xfrm>
              <a:off x="7596336" y="3356992"/>
              <a:ext cx="864096" cy="276999"/>
            </a:xfrm>
            <a:prstGeom prst="rect">
              <a:avLst/>
            </a:prstGeom>
            <a:noFill/>
          </p:spPr>
          <p:txBody>
            <a:bodyPr wrap="square" rtlCol="0">
              <a:spAutoFit/>
            </a:bodyPr>
            <a:lstStyle/>
            <a:p>
              <a:r>
                <a:rPr lang="en-US" sz="1200" dirty="0" smtClean="0"/>
                <a:t>10</a:t>
              </a:r>
              <a:endParaRPr lang="en-US" sz="1200" dirty="0"/>
            </a:p>
          </p:txBody>
        </p:sp>
        <p:sp>
          <p:nvSpPr>
            <p:cNvPr id="264" name="TextBox 263"/>
            <p:cNvSpPr txBox="1"/>
            <p:nvPr/>
          </p:nvSpPr>
          <p:spPr>
            <a:xfrm>
              <a:off x="7884368" y="3356992"/>
              <a:ext cx="864096" cy="276999"/>
            </a:xfrm>
            <a:prstGeom prst="rect">
              <a:avLst/>
            </a:prstGeom>
            <a:noFill/>
          </p:spPr>
          <p:txBody>
            <a:bodyPr wrap="square" rtlCol="0">
              <a:spAutoFit/>
            </a:bodyPr>
            <a:lstStyle/>
            <a:p>
              <a:r>
                <a:rPr lang="en-US" sz="1200" dirty="0" smtClean="0"/>
                <a:t>40</a:t>
              </a:r>
              <a:endParaRPr lang="en-US" sz="1200" dirty="0"/>
            </a:p>
          </p:txBody>
        </p:sp>
        <p:sp>
          <p:nvSpPr>
            <p:cNvPr id="265" name="TextBox 264"/>
            <p:cNvSpPr txBox="1"/>
            <p:nvPr/>
          </p:nvSpPr>
          <p:spPr>
            <a:xfrm>
              <a:off x="8172400" y="3356992"/>
              <a:ext cx="864096" cy="276999"/>
            </a:xfrm>
            <a:prstGeom prst="rect">
              <a:avLst/>
            </a:prstGeom>
            <a:noFill/>
          </p:spPr>
          <p:txBody>
            <a:bodyPr wrap="square" rtlCol="0">
              <a:spAutoFit/>
            </a:bodyPr>
            <a:lstStyle/>
            <a:p>
              <a:r>
                <a:rPr lang="en-US" sz="1200" dirty="0" smtClean="0"/>
                <a:t>10</a:t>
              </a:r>
              <a:endParaRPr lang="en-US" sz="1200" dirty="0"/>
            </a:p>
          </p:txBody>
        </p:sp>
        <p:sp>
          <p:nvSpPr>
            <p:cNvPr id="266" name="TextBox 265"/>
            <p:cNvSpPr txBox="1"/>
            <p:nvPr/>
          </p:nvSpPr>
          <p:spPr>
            <a:xfrm>
              <a:off x="8460432" y="3356992"/>
              <a:ext cx="864096" cy="276999"/>
            </a:xfrm>
            <a:prstGeom prst="rect">
              <a:avLst/>
            </a:prstGeom>
            <a:noFill/>
          </p:spPr>
          <p:txBody>
            <a:bodyPr wrap="square" rtlCol="0">
              <a:spAutoFit/>
            </a:bodyPr>
            <a:lstStyle/>
            <a:p>
              <a:r>
                <a:rPr lang="en-US" sz="1200" dirty="0" smtClean="0"/>
                <a:t>40</a:t>
              </a:r>
              <a:endParaRPr lang="en-US" sz="1200" dirty="0"/>
            </a:p>
          </p:txBody>
        </p:sp>
        <p:sp>
          <p:nvSpPr>
            <p:cNvPr id="267" name="TextBox 266"/>
            <p:cNvSpPr txBox="1"/>
            <p:nvPr/>
          </p:nvSpPr>
          <p:spPr>
            <a:xfrm>
              <a:off x="8748464" y="3356992"/>
              <a:ext cx="864096" cy="276999"/>
            </a:xfrm>
            <a:prstGeom prst="rect">
              <a:avLst/>
            </a:prstGeom>
            <a:noFill/>
          </p:spPr>
          <p:txBody>
            <a:bodyPr wrap="square" rtlCol="0">
              <a:spAutoFit/>
            </a:bodyPr>
            <a:lstStyle/>
            <a:p>
              <a:r>
                <a:rPr lang="en-US" sz="1200" dirty="0" smtClean="0"/>
                <a:t>10</a:t>
              </a:r>
              <a:endParaRPr lang="en-US" sz="1200" dirty="0"/>
            </a:p>
          </p:txBody>
        </p:sp>
        <p:sp>
          <p:nvSpPr>
            <p:cNvPr id="268" name="TextBox 267"/>
            <p:cNvSpPr txBox="1"/>
            <p:nvPr/>
          </p:nvSpPr>
          <p:spPr>
            <a:xfrm>
              <a:off x="323528" y="2348880"/>
              <a:ext cx="936104" cy="276999"/>
            </a:xfrm>
            <a:prstGeom prst="rect">
              <a:avLst/>
            </a:prstGeom>
            <a:noFill/>
          </p:spPr>
          <p:txBody>
            <a:bodyPr wrap="square" rtlCol="0">
              <a:spAutoFit/>
            </a:bodyPr>
            <a:lstStyle/>
            <a:p>
              <a:r>
                <a:rPr lang="en-US" altLang="zh-CN" sz="1200" dirty="0" smtClean="0"/>
                <a:t>DNW-pixel</a:t>
              </a:r>
              <a:endParaRPr lang="en-US" sz="1200" dirty="0"/>
            </a:p>
          </p:txBody>
        </p:sp>
        <p:sp>
          <p:nvSpPr>
            <p:cNvPr id="269" name="TextBox 268"/>
            <p:cNvSpPr txBox="1"/>
            <p:nvPr/>
          </p:nvSpPr>
          <p:spPr>
            <a:xfrm>
              <a:off x="1403648" y="2348880"/>
              <a:ext cx="936104" cy="276999"/>
            </a:xfrm>
            <a:prstGeom prst="rect">
              <a:avLst/>
            </a:prstGeom>
            <a:noFill/>
          </p:spPr>
          <p:txBody>
            <a:bodyPr wrap="square" rtlCol="0">
              <a:spAutoFit/>
            </a:bodyPr>
            <a:lstStyle/>
            <a:p>
              <a:r>
                <a:rPr lang="en-US" altLang="zh-CN" sz="1200" dirty="0" smtClean="0"/>
                <a:t>PW-pixel</a:t>
              </a:r>
              <a:endParaRPr lang="en-US" sz="1200" dirty="0"/>
            </a:p>
          </p:txBody>
        </p:sp>
        <p:sp>
          <p:nvSpPr>
            <p:cNvPr id="270" name="TextBox 269"/>
            <p:cNvSpPr txBox="1"/>
            <p:nvPr/>
          </p:nvSpPr>
          <p:spPr>
            <a:xfrm>
              <a:off x="2339752" y="2348880"/>
              <a:ext cx="936104" cy="276999"/>
            </a:xfrm>
            <a:prstGeom prst="rect">
              <a:avLst/>
            </a:prstGeom>
            <a:noFill/>
          </p:spPr>
          <p:txBody>
            <a:bodyPr wrap="square" rtlCol="0">
              <a:spAutoFit/>
            </a:bodyPr>
            <a:lstStyle/>
            <a:p>
              <a:r>
                <a:rPr lang="en-US" altLang="zh-CN" sz="1200" dirty="0" err="1" smtClean="0"/>
                <a:t>NWring</a:t>
              </a:r>
              <a:endParaRPr lang="en-US" sz="1200" dirty="0"/>
            </a:p>
          </p:txBody>
        </p:sp>
        <p:sp>
          <p:nvSpPr>
            <p:cNvPr id="271" name="TextBox 270"/>
            <p:cNvSpPr txBox="1"/>
            <p:nvPr/>
          </p:nvSpPr>
          <p:spPr>
            <a:xfrm>
              <a:off x="3203848" y="2348880"/>
              <a:ext cx="936104" cy="276999"/>
            </a:xfrm>
            <a:prstGeom prst="rect">
              <a:avLst/>
            </a:prstGeom>
            <a:noFill/>
          </p:spPr>
          <p:txBody>
            <a:bodyPr wrap="square" rtlCol="0">
              <a:spAutoFit/>
            </a:bodyPr>
            <a:lstStyle/>
            <a:p>
              <a:r>
                <a:rPr lang="en-US" altLang="zh-CN" sz="1200" dirty="0" err="1" smtClean="0"/>
                <a:t>PWring</a:t>
              </a:r>
              <a:endParaRPr lang="en-US" sz="1200" dirty="0"/>
            </a:p>
          </p:txBody>
        </p:sp>
        <p:sp>
          <p:nvSpPr>
            <p:cNvPr id="272" name="TextBox 271"/>
            <p:cNvSpPr txBox="1"/>
            <p:nvPr/>
          </p:nvSpPr>
          <p:spPr>
            <a:xfrm>
              <a:off x="4067944" y="2348880"/>
              <a:ext cx="936104" cy="276999"/>
            </a:xfrm>
            <a:prstGeom prst="rect">
              <a:avLst/>
            </a:prstGeom>
            <a:noFill/>
          </p:spPr>
          <p:txBody>
            <a:bodyPr wrap="square" rtlCol="0">
              <a:spAutoFit/>
            </a:bodyPr>
            <a:lstStyle/>
            <a:p>
              <a:r>
                <a:rPr lang="en-US" altLang="zh-CN" sz="1200" dirty="0" smtClean="0"/>
                <a:t>g1</a:t>
              </a:r>
              <a:endParaRPr lang="en-US" sz="1200" dirty="0"/>
            </a:p>
          </p:txBody>
        </p:sp>
        <p:sp>
          <p:nvSpPr>
            <p:cNvPr id="273" name="TextBox 272"/>
            <p:cNvSpPr txBox="1"/>
            <p:nvPr/>
          </p:nvSpPr>
          <p:spPr>
            <a:xfrm>
              <a:off x="4644008" y="2348880"/>
              <a:ext cx="936104" cy="276999"/>
            </a:xfrm>
            <a:prstGeom prst="rect">
              <a:avLst/>
            </a:prstGeom>
            <a:noFill/>
          </p:spPr>
          <p:txBody>
            <a:bodyPr wrap="square" rtlCol="0">
              <a:spAutoFit/>
            </a:bodyPr>
            <a:lstStyle/>
            <a:p>
              <a:r>
                <a:rPr lang="en-US" altLang="zh-CN" sz="1200" dirty="0" smtClean="0"/>
                <a:t>g2</a:t>
              </a:r>
              <a:endParaRPr lang="en-US" sz="1200" dirty="0"/>
            </a:p>
          </p:txBody>
        </p:sp>
        <p:sp>
          <p:nvSpPr>
            <p:cNvPr id="274" name="TextBox 273"/>
            <p:cNvSpPr txBox="1"/>
            <p:nvPr/>
          </p:nvSpPr>
          <p:spPr>
            <a:xfrm>
              <a:off x="5220072" y="2359913"/>
              <a:ext cx="936104" cy="276999"/>
            </a:xfrm>
            <a:prstGeom prst="rect">
              <a:avLst/>
            </a:prstGeom>
            <a:noFill/>
          </p:spPr>
          <p:txBody>
            <a:bodyPr wrap="square" rtlCol="0">
              <a:spAutoFit/>
            </a:bodyPr>
            <a:lstStyle/>
            <a:p>
              <a:r>
                <a:rPr lang="en-US" altLang="zh-CN" sz="1200" dirty="0" smtClean="0"/>
                <a:t>g3</a:t>
              </a:r>
              <a:endParaRPr lang="en-US" sz="1200" dirty="0"/>
            </a:p>
          </p:txBody>
        </p:sp>
        <p:sp>
          <p:nvSpPr>
            <p:cNvPr id="275" name="TextBox 274"/>
            <p:cNvSpPr txBox="1"/>
            <p:nvPr/>
          </p:nvSpPr>
          <p:spPr>
            <a:xfrm>
              <a:off x="5868144" y="2348880"/>
              <a:ext cx="936104" cy="276999"/>
            </a:xfrm>
            <a:prstGeom prst="rect">
              <a:avLst/>
            </a:prstGeom>
            <a:noFill/>
          </p:spPr>
          <p:txBody>
            <a:bodyPr wrap="square" rtlCol="0">
              <a:spAutoFit/>
            </a:bodyPr>
            <a:lstStyle/>
            <a:p>
              <a:r>
                <a:rPr lang="en-US" altLang="zh-CN" sz="1200" dirty="0" smtClean="0"/>
                <a:t>g4</a:t>
              </a:r>
              <a:endParaRPr lang="en-US" sz="1200" dirty="0"/>
            </a:p>
          </p:txBody>
        </p:sp>
        <p:sp>
          <p:nvSpPr>
            <p:cNvPr id="276" name="TextBox 275"/>
            <p:cNvSpPr txBox="1"/>
            <p:nvPr/>
          </p:nvSpPr>
          <p:spPr>
            <a:xfrm>
              <a:off x="6444208" y="2348880"/>
              <a:ext cx="936104" cy="276999"/>
            </a:xfrm>
            <a:prstGeom prst="rect">
              <a:avLst/>
            </a:prstGeom>
            <a:noFill/>
          </p:spPr>
          <p:txBody>
            <a:bodyPr wrap="square" rtlCol="0">
              <a:spAutoFit/>
            </a:bodyPr>
            <a:lstStyle/>
            <a:p>
              <a:r>
                <a:rPr lang="en-US" altLang="zh-CN" sz="1200" dirty="0" smtClean="0"/>
                <a:t>g5</a:t>
              </a:r>
              <a:endParaRPr lang="en-US" sz="1200" dirty="0"/>
            </a:p>
          </p:txBody>
        </p:sp>
        <p:sp>
          <p:nvSpPr>
            <p:cNvPr id="277" name="TextBox 276"/>
            <p:cNvSpPr txBox="1"/>
            <p:nvPr/>
          </p:nvSpPr>
          <p:spPr>
            <a:xfrm>
              <a:off x="6948264" y="2348880"/>
              <a:ext cx="936104" cy="276999"/>
            </a:xfrm>
            <a:prstGeom prst="rect">
              <a:avLst/>
            </a:prstGeom>
            <a:noFill/>
          </p:spPr>
          <p:txBody>
            <a:bodyPr wrap="square" rtlCol="0">
              <a:spAutoFit/>
            </a:bodyPr>
            <a:lstStyle/>
            <a:p>
              <a:r>
                <a:rPr lang="en-US" altLang="zh-CN" sz="1200" dirty="0" smtClean="0"/>
                <a:t>g6</a:t>
              </a:r>
              <a:endParaRPr lang="en-US" sz="1200" dirty="0"/>
            </a:p>
          </p:txBody>
        </p:sp>
        <p:sp>
          <p:nvSpPr>
            <p:cNvPr id="278" name="TextBox 277"/>
            <p:cNvSpPr txBox="1"/>
            <p:nvPr/>
          </p:nvSpPr>
          <p:spPr>
            <a:xfrm>
              <a:off x="7524328" y="2359913"/>
              <a:ext cx="936104" cy="276999"/>
            </a:xfrm>
            <a:prstGeom prst="rect">
              <a:avLst/>
            </a:prstGeom>
            <a:noFill/>
          </p:spPr>
          <p:txBody>
            <a:bodyPr wrap="square" rtlCol="0">
              <a:spAutoFit/>
            </a:bodyPr>
            <a:lstStyle/>
            <a:p>
              <a:r>
                <a:rPr lang="en-US" altLang="zh-CN" sz="1200" dirty="0" smtClean="0"/>
                <a:t>g7</a:t>
              </a:r>
              <a:endParaRPr lang="en-US" sz="1200" dirty="0"/>
            </a:p>
          </p:txBody>
        </p:sp>
        <p:sp>
          <p:nvSpPr>
            <p:cNvPr id="279" name="Rectangle à coins arrondis 4"/>
            <p:cNvSpPr/>
            <p:nvPr/>
          </p:nvSpPr>
          <p:spPr>
            <a:xfrm>
              <a:off x="6444208" y="2708920"/>
              <a:ext cx="3600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0" name="Connecteur droit avec flèche 31"/>
            <p:cNvCxnSpPr/>
            <p:nvPr/>
          </p:nvCxnSpPr>
          <p:spPr>
            <a:xfrm>
              <a:off x="6516216"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81" name="Connecteur droit avec flèche 31"/>
            <p:cNvCxnSpPr/>
            <p:nvPr/>
          </p:nvCxnSpPr>
          <p:spPr>
            <a:xfrm>
              <a:off x="6804248" y="3356992"/>
              <a:ext cx="2880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82" name="TextBox 281"/>
            <p:cNvSpPr txBox="1"/>
            <p:nvPr/>
          </p:nvSpPr>
          <p:spPr>
            <a:xfrm>
              <a:off x="6516216" y="3356992"/>
              <a:ext cx="864096" cy="276999"/>
            </a:xfrm>
            <a:prstGeom prst="rect">
              <a:avLst/>
            </a:prstGeom>
            <a:noFill/>
          </p:spPr>
          <p:txBody>
            <a:bodyPr wrap="square" rtlCol="0">
              <a:spAutoFit/>
            </a:bodyPr>
            <a:lstStyle/>
            <a:p>
              <a:r>
                <a:rPr lang="en-US" sz="1200" dirty="0" smtClean="0"/>
                <a:t>8</a:t>
              </a:r>
              <a:endParaRPr lang="en-US" sz="1200" dirty="0"/>
            </a:p>
          </p:txBody>
        </p:sp>
        <p:sp>
          <p:nvSpPr>
            <p:cNvPr id="283" name="TextBox 282"/>
            <p:cNvSpPr txBox="1"/>
            <p:nvPr/>
          </p:nvSpPr>
          <p:spPr>
            <a:xfrm>
              <a:off x="6804248" y="3356992"/>
              <a:ext cx="864096" cy="276999"/>
            </a:xfrm>
            <a:prstGeom prst="rect">
              <a:avLst/>
            </a:prstGeom>
            <a:noFill/>
          </p:spPr>
          <p:txBody>
            <a:bodyPr wrap="square" rtlCol="0">
              <a:spAutoFit/>
            </a:bodyPr>
            <a:lstStyle/>
            <a:p>
              <a:r>
                <a:rPr lang="en-US" sz="1200" dirty="0" smtClean="0"/>
                <a:t>35</a:t>
              </a:r>
              <a:endParaRPr lang="en-US" sz="1200" dirty="0"/>
            </a:p>
          </p:txBody>
        </p:sp>
        <p:sp>
          <p:nvSpPr>
            <p:cNvPr id="284" name="TextBox 283"/>
            <p:cNvSpPr txBox="1"/>
            <p:nvPr/>
          </p:nvSpPr>
          <p:spPr>
            <a:xfrm>
              <a:off x="8100392" y="2348880"/>
              <a:ext cx="936104" cy="276999"/>
            </a:xfrm>
            <a:prstGeom prst="rect">
              <a:avLst/>
            </a:prstGeom>
            <a:noFill/>
          </p:spPr>
          <p:txBody>
            <a:bodyPr wrap="square" rtlCol="0">
              <a:spAutoFit/>
            </a:bodyPr>
            <a:lstStyle/>
            <a:p>
              <a:r>
                <a:rPr lang="en-US" sz="1200" dirty="0" smtClean="0"/>
                <a:t>bb</a:t>
              </a:r>
              <a:endParaRPr lang="en-US" sz="1200" dirty="0"/>
            </a:p>
          </p:txBody>
        </p:sp>
        <p:sp>
          <p:nvSpPr>
            <p:cNvPr id="285" name="TextBox 284"/>
            <p:cNvSpPr txBox="1"/>
            <p:nvPr/>
          </p:nvSpPr>
          <p:spPr>
            <a:xfrm>
              <a:off x="8748464" y="2348880"/>
              <a:ext cx="936104" cy="276999"/>
            </a:xfrm>
            <a:prstGeom prst="rect">
              <a:avLst/>
            </a:prstGeom>
            <a:noFill/>
          </p:spPr>
          <p:txBody>
            <a:bodyPr wrap="square" rtlCol="0">
              <a:spAutoFit/>
            </a:bodyPr>
            <a:lstStyle/>
            <a:p>
              <a:r>
                <a:rPr lang="en-US" sz="1200" dirty="0" err="1" smtClean="0"/>
                <a:t>sr</a:t>
              </a:r>
              <a:endParaRPr lang="en-US" sz="1200" dirty="0"/>
            </a:p>
          </p:txBody>
        </p:sp>
      </p:grpSp>
      <p:sp>
        <p:nvSpPr>
          <p:cNvPr id="288" name="椭圆 287"/>
          <p:cNvSpPr/>
          <p:nvPr/>
        </p:nvSpPr>
        <p:spPr>
          <a:xfrm>
            <a:off x="2411760" y="2708920"/>
            <a:ext cx="72008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p:nvSpPr>
        <p:spPr>
          <a:xfrm>
            <a:off x="2339752" y="1268760"/>
            <a:ext cx="72008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1" name="直接箭头连接符 290"/>
          <p:cNvCxnSpPr>
            <a:stCxn id="289" idx="4"/>
            <a:endCxn id="288" idx="0"/>
          </p:cNvCxnSpPr>
          <p:nvPr/>
        </p:nvCxnSpPr>
        <p:spPr>
          <a:xfrm>
            <a:off x="2699792" y="2348880"/>
            <a:ext cx="72008"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3" name="椭圆 292"/>
          <p:cNvSpPr/>
          <p:nvPr/>
        </p:nvSpPr>
        <p:spPr>
          <a:xfrm>
            <a:off x="5220072" y="2708920"/>
            <a:ext cx="280831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4" name="直接箭头连接符 293"/>
          <p:cNvCxnSpPr/>
          <p:nvPr/>
        </p:nvCxnSpPr>
        <p:spPr>
          <a:xfrm flipH="1">
            <a:off x="5076056" y="3717032"/>
            <a:ext cx="1008112" cy="792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0" name="椭圆 289"/>
          <p:cNvSpPr/>
          <p:nvPr/>
        </p:nvSpPr>
        <p:spPr>
          <a:xfrm>
            <a:off x="1043608" y="1124744"/>
            <a:ext cx="72008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2" name="Picture 1" descr="D:\cppm\sdu_meeting\Shandong_University.jpg"/>
          <p:cNvPicPr>
            <a:picLocks noChangeAspect="1" noChangeArrowheads="1"/>
          </p:cNvPicPr>
          <p:nvPr/>
        </p:nvPicPr>
        <p:blipFill>
          <a:blip r:embed="rId2" cstate="print"/>
          <a:srcRect/>
          <a:stretch>
            <a:fillRect/>
          </a:stretch>
        </p:blipFill>
        <p:spPr bwMode="auto">
          <a:xfrm>
            <a:off x="0" y="0"/>
            <a:ext cx="980728" cy="980728"/>
          </a:xfrm>
          <a:prstGeom prst="rect">
            <a:avLst/>
          </a:prstGeom>
          <a:noFill/>
        </p:spPr>
      </p:pic>
      <p:pic>
        <p:nvPicPr>
          <p:cNvPr id="287" name="图片 286" descr="CPPM JPG.jpg"/>
          <p:cNvPicPr>
            <a:picLocks noChangeAspect="1"/>
          </p:cNvPicPr>
          <p:nvPr/>
        </p:nvPicPr>
        <p:blipFill>
          <a:blip r:embed="rId3" cstate="print"/>
          <a:stretch>
            <a:fillRect/>
          </a:stretch>
        </p:blipFill>
        <p:spPr>
          <a:xfrm>
            <a:off x="8338619" y="13415"/>
            <a:ext cx="785818" cy="967313"/>
          </a:xfrm>
          <a:prstGeom prst="rect">
            <a:avLst/>
          </a:prstGeom>
        </p:spPr>
      </p:pic>
      <p:sp>
        <p:nvSpPr>
          <p:cNvPr id="296" name="灯片编号占位符 295"/>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490066"/>
          </a:xfrm>
        </p:spPr>
        <p:txBody>
          <a:bodyPr>
            <a:noAutofit/>
          </a:bodyPr>
          <a:lstStyle/>
          <a:p>
            <a:r>
              <a:rPr lang="en-US" sz="3600" dirty="0" smtClean="0">
                <a:latin typeface="Times New Roman" pitchFamily="18" charset="0"/>
                <a:cs typeface="Times New Roman" pitchFamily="18" charset="0"/>
              </a:rPr>
              <a:t>Leakage current of LF CPIX V1</a:t>
            </a:r>
            <a:endParaRPr lang="en-US" sz="3600" dirty="0">
              <a:latin typeface="Times New Roman" pitchFamily="18" charset="0"/>
              <a:cs typeface="Times New Roman" pitchFamily="18" charset="0"/>
            </a:endParaRPr>
          </a:p>
        </p:txBody>
      </p:sp>
      <p:sp>
        <p:nvSpPr>
          <p:cNvPr id="4" name="日期占位符 3"/>
          <p:cNvSpPr>
            <a:spLocks noGrp="1"/>
          </p:cNvSpPr>
          <p:nvPr>
            <p:ph type="dt" sz="half" idx="10"/>
          </p:nvPr>
        </p:nvSpPr>
        <p:spPr/>
        <p:txBody>
          <a:bodyPr/>
          <a:lstStyle/>
          <a:p>
            <a:r>
              <a:rPr lang="en-US" altLang="zh-CN" smtClean="0"/>
              <a:t>30/Mar/2017</a:t>
            </a:r>
            <a:endParaRPr lang="zh-CN" altLang="en-US" dirty="0"/>
          </a:p>
        </p:txBody>
      </p:sp>
      <p:pic>
        <p:nvPicPr>
          <p:cNvPr id="2050" name="Picture 2" descr="D:\cppm\CCPD\CCPD_TCAD\LF_150\12_Jan_2016\11_Jan_2016\lf_cpix_gr_leakage_v1_0.png"/>
          <p:cNvPicPr>
            <a:picLocks noChangeAspect="1" noChangeArrowheads="1"/>
          </p:cNvPicPr>
          <p:nvPr/>
        </p:nvPicPr>
        <p:blipFill>
          <a:blip r:embed="rId2" cstate="print"/>
          <a:srcRect/>
          <a:stretch>
            <a:fillRect/>
          </a:stretch>
        </p:blipFill>
        <p:spPr bwMode="auto">
          <a:xfrm>
            <a:off x="35496" y="836712"/>
            <a:ext cx="4176464" cy="2718913"/>
          </a:xfrm>
          <a:prstGeom prst="rect">
            <a:avLst/>
          </a:prstGeom>
          <a:noFill/>
        </p:spPr>
      </p:pic>
      <p:pic>
        <p:nvPicPr>
          <p:cNvPr id="2051" name="Picture 3" descr="D:\cppm\CCPD\CCPD_TCAD\LF_150\12_Jan_2016\11_Jan_2016\lf_cpix_gr_leakage_v1_1e15.png"/>
          <p:cNvPicPr>
            <a:picLocks noChangeAspect="1" noChangeArrowheads="1"/>
          </p:cNvPicPr>
          <p:nvPr/>
        </p:nvPicPr>
        <p:blipFill>
          <a:blip r:embed="rId3" cstate="print"/>
          <a:srcRect/>
          <a:stretch>
            <a:fillRect/>
          </a:stretch>
        </p:blipFill>
        <p:spPr bwMode="auto">
          <a:xfrm>
            <a:off x="0" y="3501008"/>
            <a:ext cx="4245366" cy="2763769"/>
          </a:xfrm>
          <a:prstGeom prst="rect">
            <a:avLst/>
          </a:prstGeom>
          <a:noFill/>
        </p:spPr>
      </p:pic>
      <p:pic>
        <p:nvPicPr>
          <p:cNvPr id="2053" name="Picture 5" descr="D:\cppm\CCPD\CCPD_TCAD\LF_150\12_Jan_2016\11_Jan_2016\geometry-.png"/>
          <p:cNvPicPr>
            <a:picLocks noChangeAspect="1" noChangeArrowheads="1"/>
          </p:cNvPicPr>
          <p:nvPr/>
        </p:nvPicPr>
        <p:blipFill>
          <a:blip r:embed="rId4" cstate="print"/>
          <a:srcRect/>
          <a:stretch>
            <a:fillRect/>
          </a:stretch>
        </p:blipFill>
        <p:spPr bwMode="auto">
          <a:xfrm>
            <a:off x="5148064" y="980728"/>
            <a:ext cx="2758687" cy="1528682"/>
          </a:xfrm>
          <a:prstGeom prst="rect">
            <a:avLst/>
          </a:prstGeom>
          <a:noFill/>
        </p:spPr>
      </p:pic>
      <p:sp>
        <p:nvSpPr>
          <p:cNvPr id="12" name="TextBox 11"/>
          <p:cNvSpPr txBox="1"/>
          <p:nvPr/>
        </p:nvSpPr>
        <p:spPr>
          <a:xfrm>
            <a:off x="4211960" y="2348880"/>
            <a:ext cx="4824536" cy="1077218"/>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The DNW-pixel dominates the breakdown for both before and after irradiation.</a:t>
            </a:r>
          </a:p>
          <a:p>
            <a:r>
              <a:rPr lang="en-US" sz="1600" dirty="0" smtClean="0">
                <a:latin typeface="Times New Roman" pitchFamily="18" charset="0"/>
                <a:cs typeface="Times New Roman" pitchFamily="18" charset="0"/>
              </a:rPr>
              <a:t>After irradiation, the </a:t>
            </a:r>
            <a:r>
              <a:rPr lang="en-US" sz="1600" dirty="0" smtClean="0">
                <a:solidFill>
                  <a:srgbClr val="00B050"/>
                </a:solidFill>
                <a:latin typeface="Times New Roman" pitchFamily="18" charset="0"/>
                <a:cs typeface="Times New Roman" pitchFamily="18" charset="0"/>
              </a:rPr>
              <a:t>BV increases </a:t>
            </a:r>
            <a:r>
              <a:rPr lang="en-US" sz="1600" dirty="0" smtClean="0">
                <a:latin typeface="Times New Roman" pitchFamily="18" charset="0"/>
                <a:cs typeface="Times New Roman" pitchFamily="18" charset="0"/>
              </a:rPr>
              <a:t>from </a:t>
            </a:r>
            <a:r>
              <a:rPr lang="en-US" sz="1600" dirty="0" smtClean="0">
                <a:solidFill>
                  <a:srgbClr val="00B050"/>
                </a:solidFill>
                <a:latin typeface="Times New Roman" pitchFamily="18" charset="0"/>
                <a:cs typeface="Times New Roman" pitchFamily="18" charset="0"/>
              </a:rPr>
              <a:t>90 V to 105 V </a:t>
            </a:r>
            <a:r>
              <a:rPr lang="en-US" sz="1600" dirty="0" smtClean="0">
                <a:latin typeface="Times New Roman" pitchFamily="18" charset="0"/>
                <a:cs typeface="Times New Roman" pitchFamily="18" charset="0"/>
              </a:rPr>
              <a:t>by simulation. </a:t>
            </a:r>
          </a:p>
        </p:txBody>
      </p:sp>
      <p:sp>
        <p:nvSpPr>
          <p:cNvPr id="14" name="TextBox 13"/>
          <p:cNvSpPr txBox="1"/>
          <p:nvPr/>
        </p:nvSpPr>
        <p:spPr>
          <a:xfrm>
            <a:off x="683568" y="1628800"/>
            <a:ext cx="1584176" cy="369332"/>
          </a:xfrm>
          <a:prstGeom prst="rect">
            <a:avLst/>
          </a:prstGeom>
          <a:noFill/>
          <a:ln>
            <a:solidFill>
              <a:srgbClr val="FF0000"/>
            </a:solidFill>
          </a:ln>
        </p:spPr>
        <p:txBody>
          <a:bodyPr wrap="square" rtlCol="0">
            <a:spAutoFit/>
          </a:bodyPr>
          <a:lstStyle/>
          <a:p>
            <a:r>
              <a:rPr lang="en-US" dirty="0" smtClean="0">
                <a:latin typeface="Times New Roman" pitchFamily="18" charset="0"/>
                <a:cs typeface="Times New Roman" pitchFamily="18" charset="0"/>
              </a:rPr>
              <a:t>Top-side bias</a:t>
            </a:r>
            <a:endParaRPr lang="en-US" dirty="0">
              <a:latin typeface="Times New Roman" pitchFamily="18" charset="0"/>
              <a:cs typeface="Times New Roman" pitchFamily="18" charset="0"/>
            </a:endParaRPr>
          </a:p>
        </p:txBody>
      </p:sp>
      <p:sp>
        <p:nvSpPr>
          <p:cNvPr id="15" name="TextBox 14"/>
          <p:cNvSpPr txBox="1"/>
          <p:nvPr/>
        </p:nvSpPr>
        <p:spPr>
          <a:xfrm>
            <a:off x="683568" y="2195572"/>
            <a:ext cx="1584176" cy="369332"/>
          </a:xfrm>
          <a:prstGeom prst="rect">
            <a:avLst/>
          </a:prstGeom>
          <a:noFill/>
          <a:ln>
            <a:solidFill>
              <a:srgbClr val="00B050"/>
            </a:solidFill>
          </a:ln>
        </p:spPr>
        <p:txBody>
          <a:bodyPr wrap="square" rtlCol="0">
            <a:spAutoFit/>
          </a:bodyPr>
          <a:lstStyle/>
          <a:p>
            <a:r>
              <a:rPr lang="en-US" dirty="0" smtClean="0">
                <a:latin typeface="Times New Roman" pitchFamily="18" charset="0"/>
                <a:cs typeface="Times New Roman" pitchFamily="18" charset="0"/>
              </a:rPr>
              <a:t>Back-side bias</a:t>
            </a:r>
            <a:endParaRPr lang="en-US" dirty="0">
              <a:latin typeface="Times New Roman" pitchFamily="18" charset="0"/>
              <a:cs typeface="Times New Roman" pitchFamily="18" charset="0"/>
            </a:endParaRPr>
          </a:p>
        </p:txBody>
      </p:sp>
      <p:cxnSp>
        <p:nvCxnSpPr>
          <p:cNvPr id="16" name="直接箭头连接符 15"/>
          <p:cNvCxnSpPr>
            <a:stCxn id="14" idx="3"/>
          </p:cNvCxnSpPr>
          <p:nvPr/>
        </p:nvCxnSpPr>
        <p:spPr>
          <a:xfrm flipV="1">
            <a:off x="2267744" y="1484784"/>
            <a:ext cx="360040" cy="3286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4" idx="3"/>
          </p:cNvCxnSpPr>
          <p:nvPr/>
        </p:nvCxnSpPr>
        <p:spPr>
          <a:xfrm flipV="1">
            <a:off x="2267744" y="1556792"/>
            <a:ext cx="576064" cy="256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267744" y="1844825"/>
            <a:ext cx="432048" cy="50405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5" idx="3"/>
          </p:cNvCxnSpPr>
          <p:nvPr/>
        </p:nvCxnSpPr>
        <p:spPr>
          <a:xfrm flipV="1">
            <a:off x="2267744" y="1988842"/>
            <a:ext cx="720080" cy="39139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5576" y="4365104"/>
            <a:ext cx="1584176" cy="369332"/>
          </a:xfrm>
          <a:prstGeom prst="rect">
            <a:avLst/>
          </a:prstGeom>
          <a:noFill/>
          <a:ln>
            <a:solidFill>
              <a:srgbClr val="FF0000"/>
            </a:solidFill>
          </a:ln>
        </p:spPr>
        <p:txBody>
          <a:bodyPr wrap="square" rtlCol="0">
            <a:spAutoFit/>
          </a:bodyPr>
          <a:lstStyle/>
          <a:p>
            <a:r>
              <a:rPr lang="en-US" dirty="0" smtClean="0">
                <a:latin typeface="Times New Roman" pitchFamily="18" charset="0"/>
                <a:cs typeface="Times New Roman" pitchFamily="18" charset="0"/>
              </a:rPr>
              <a:t>Top-side bias</a:t>
            </a:r>
            <a:endParaRPr lang="en-US" dirty="0">
              <a:latin typeface="Times New Roman" pitchFamily="18" charset="0"/>
              <a:cs typeface="Times New Roman" pitchFamily="18" charset="0"/>
            </a:endParaRPr>
          </a:p>
        </p:txBody>
      </p:sp>
      <p:sp>
        <p:nvSpPr>
          <p:cNvPr id="33" name="TextBox 32"/>
          <p:cNvSpPr txBox="1"/>
          <p:nvPr/>
        </p:nvSpPr>
        <p:spPr>
          <a:xfrm>
            <a:off x="755576" y="4931876"/>
            <a:ext cx="1584176" cy="369332"/>
          </a:xfrm>
          <a:prstGeom prst="rect">
            <a:avLst/>
          </a:prstGeom>
          <a:noFill/>
          <a:ln>
            <a:solidFill>
              <a:srgbClr val="00B050"/>
            </a:solidFill>
          </a:ln>
        </p:spPr>
        <p:txBody>
          <a:bodyPr wrap="square" rtlCol="0">
            <a:spAutoFit/>
          </a:bodyPr>
          <a:lstStyle/>
          <a:p>
            <a:r>
              <a:rPr lang="en-US" dirty="0" smtClean="0">
                <a:latin typeface="Times New Roman" pitchFamily="18" charset="0"/>
                <a:cs typeface="Times New Roman" pitchFamily="18" charset="0"/>
              </a:rPr>
              <a:t>Back-side bias</a:t>
            </a:r>
            <a:endParaRPr lang="en-US" dirty="0">
              <a:latin typeface="Times New Roman" pitchFamily="18" charset="0"/>
              <a:cs typeface="Times New Roman" pitchFamily="18" charset="0"/>
            </a:endParaRPr>
          </a:p>
        </p:txBody>
      </p:sp>
      <p:cxnSp>
        <p:nvCxnSpPr>
          <p:cNvPr id="34" name="直接箭头连接符 33"/>
          <p:cNvCxnSpPr>
            <a:stCxn id="32" idx="3"/>
          </p:cNvCxnSpPr>
          <p:nvPr/>
        </p:nvCxnSpPr>
        <p:spPr>
          <a:xfrm flipV="1">
            <a:off x="2339752" y="4077072"/>
            <a:ext cx="720080" cy="4726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32" idx="3"/>
          </p:cNvCxnSpPr>
          <p:nvPr/>
        </p:nvCxnSpPr>
        <p:spPr>
          <a:xfrm flipV="1">
            <a:off x="2339752" y="4365104"/>
            <a:ext cx="1080120"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3" idx="3"/>
          </p:cNvCxnSpPr>
          <p:nvPr/>
        </p:nvCxnSpPr>
        <p:spPr>
          <a:xfrm flipV="1">
            <a:off x="2339752" y="4653136"/>
            <a:ext cx="720080" cy="46340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33" idx="3"/>
          </p:cNvCxnSpPr>
          <p:nvPr/>
        </p:nvCxnSpPr>
        <p:spPr>
          <a:xfrm flipV="1">
            <a:off x="2339752" y="4941168"/>
            <a:ext cx="1080120" cy="1753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71800" y="2514382"/>
            <a:ext cx="1359768" cy="338554"/>
          </a:xfrm>
          <a:prstGeom prst="rect">
            <a:avLst/>
          </a:prstGeom>
          <a:noFill/>
          <a:ln>
            <a:solidFill>
              <a:schemeClr val="accent1"/>
            </a:solidFill>
          </a:ln>
        </p:spPr>
        <p:txBody>
          <a:bodyPr wrap="square" rtlCol="0">
            <a:spAutoFit/>
          </a:bodyPr>
          <a:lstStyle/>
          <a:p>
            <a:r>
              <a:rPr lang="en-US" sz="1600" dirty="0" err="1" smtClean="0">
                <a:latin typeface="Times New Roman" pitchFamily="18" charset="0"/>
                <a:cs typeface="Times New Roman" pitchFamily="18" charset="0"/>
              </a:rPr>
              <a:t>Fluence</a:t>
            </a:r>
            <a:r>
              <a:rPr lang="en-US" sz="1600" dirty="0" smtClean="0">
                <a:latin typeface="Times New Roman" pitchFamily="18" charset="0"/>
                <a:cs typeface="Times New Roman" pitchFamily="18" charset="0"/>
              </a:rPr>
              <a:t> = 0</a:t>
            </a:r>
            <a:endParaRPr lang="en-US" sz="1600" dirty="0">
              <a:latin typeface="Times New Roman" pitchFamily="18" charset="0"/>
              <a:cs typeface="Times New Roman" pitchFamily="18" charset="0"/>
            </a:endParaRPr>
          </a:p>
        </p:txBody>
      </p:sp>
      <p:sp>
        <p:nvSpPr>
          <p:cNvPr id="25" name="TextBox 24"/>
          <p:cNvSpPr txBox="1"/>
          <p:nvPr/>
        </p:nvSpPr>
        <p:spPr>
          <a:xfrm>
            <a:off x="2483768" y="5538718"/>
            <a:ext cx="1575792" cy="338554"/>
          </a:xfrm>
          <a:prstGeom prst="rect">
            <a:avLst/>
          </a:prstGeom>
          <a:noFill/>
          <a:ln>
            <a:solidFill>
              <a:schemeClr val="accent1"/>
            </a:solidFill>
          </a:ln>
        </p:spPr>
        <p:txBody>
          <a:bodyPr wrap="square" rtlCol="0">
            <a:spAutoFit/>
          </a:bodyPr>
          <a:lstStyle/>
          <a:p>
            <a:r>
              <a:rPr lang="en-US" sz="1600" dirty="0" err="1" smtClean="0">
                <a:latin typeface="Times New Roman" pitchFamily="18" charset="0"/>
                <a:cs typeface="Times New Roman" pitchFamily="18" charset="0"/>
              </a:rPr>
              <a:t>Fluence</a:t>
            </a:r>
            <a:r>
              <a:rPr lang="en-US" sz="1600" dirty="0" smtClean="0">
                <a:latin typeface="Times New Roman" pitchFamily="18" charset="0"/>
                <a:cs typeface="Times New Roman" pitchFamily="18" charset="0"/>
              </a:rPr>
              <a:t> = 1e15</a:t>
            </a:r>
            <a:endParaRPr lang="en-US" sz="1600" dirty="0">
              <a:latin typeface="Times New Roman" pitchFamily="18" charset="0"/>
              <a:cs typeface="Times New Roman" pitchFamily="18" charset="0"/>
            </a:endParaRPr>
          </a:p>
        </p:txBody>
      </p:sp>
      <p:sp>
        <p:nvSpPr>
          <p:cNvPr id="27" name="矩形 26"/>
          <p:cNvSpPr/>
          <p:nvPr/>
        </p:nvSpPr>
        <p:spPr>
          <a:xfrm>
            <a:off x="4211960" y="3429000"/>
            <a:ext cx="4752528" cy="646331"/>
          </a:xfrm>
          <a:prstGeom prst="rect">
            <a:avLst/>
          </a:prstGeom>
          <a:ln>
            <a:solidFill>
              <a:srgbClr val="0070C0"/>
            </a:solidFill>
          </a:ln>
        </p:spPr>
        <p:txBody>
          <a:bodyPr wrap="square">
            <a:spAutoFit/>
          </a:bodyPr>
          <a:lstStyle/>
          <a:p>
            <a:r>
              <a:rPr lang="en-US" altLang="zh-CN" dirty="0" smtClean="0">
                <a:latin typeface="Times New Roman" pitchFamily="18" charset="0"/>
                <a:cs typeface="Times New Roman" pitchFamily="18" charset="0"/>
              </a:rPr>
              <a:t>The matrix BV is ~</a:t>
            </a:r>
            <a:r>
              <a:rPr lang="en-US" altLang="zh-CN" dirty="0" smtClean="0">
                <a:solidFill>
                  <a:srgbClr val="FF0000"/>
                </a:solidFill>
                <a:latin typeface="Times New Roman" pitchFamily="18" charset="0"/>
                <a:cs typeface="Times New Roman" pitchFamily="18" charset="0"/>
              </a:rPr>
              <a:t>76V</a:t>
            </a:r>
            <a:r>
              <a:rPr lang="en-US" altLang="zh-CN" dirty="0" smtClean="0">
                <a:latin typeface="Times New Roman" pitchFamily="18" charset="0"/>
                <a:cs typeface="Times New Roman" pitchFamily="18" charset="0"/>
              </a:rPr>
              <a:t> before irradiation.</a:t>
            </a:r>
          </a:p>
          <a:p>
            <a:r>
              <a:rPr lang="en-US" altLang="zh-CN" dirty="0" smtClean="0">
                <a:latin typeface="Times New Roman" pitchFamily="18" charset="0"/>
                <a:cs typeface="Times New Roman" pitchFamily="18" charset="0"/>
              </a:rPr>
              <a:t>The matrix BV is ~</a:t>
            </a:r>
            <a:r>
              <a:rPr lang="en-US" altLang="zh-CN" dirty="0" smtClean="0">
                <a:solidFill>
                  <a:srgbClr val="FF0000"/>
                </a:solidFill>
                <a:latin typeface="Times New Roman" pitchFamily="18" charset="0"/>
                <a:cs typeface="Times New Roman" pitchFamily="18" charset="0"/>
              </a:rPr>
              <a:t>100V</a:t>
            </a:r>
            <a:r>
              <a:rPr lang="en-US" altLang="zh-CN" dirty="0" smtClean="0">
                <a:latin typeface="Times New Roman" pitchFamily="18" charset="0"/>
                <a:cs typeface="Times New Roman" pitchFamily="18" charset="0"/>
              </a:rPr>
              <a:t> at  827MRads.</a:t>
            </a:r>
          </a:p>
        </p:txBody>
      </p:sp>
      <p:grpSp>
        <p:nvGrpSpPr>
          <p:cNvPr id="3" name="组合 27"/>
          <p:cNvGrpSpPr/>
          <p:nvPr/>
        </p:nvGrpSpPr>
        <p:grpSpPr>
          <a:xfrm>
            <a:off x="4283968" y="4005064"/>
            <a:ext cx="4680520" cy="2304256"/>
            <a:chOff x="0" y="857232"/>
            <a:chExt cx="5286380" cy="3144497"/>
          </a:xfrm>
        </p:grpSpPr>
        <p:pic>
          <p:nvPicPr>
            <p:cNvPr id="29" name="Picture 2" descr="D:\cppm\CCPD\CCPD_Test\reports\26_Oct_2015_HV_meeting\hv.png"/>
            <p:cNvPicPr>
              <a:picLocks noChangeAspect="1" noChangeArrowheads="1"/>
            </p:cNvPicPr>
            <p:nvPr/>
          </p:nvPicPr>
          <p:blipFill>
            <a:blip r:embed="rId5" cstate="print"/>
            <a:srcRect/>
            <a:stretch>
              <a:fillRect/>
            </a:stretch>
          </p:blipFill>
          <p:spPr bwMode="auto">
            <a:xfrm>
              <a:off x="0" y="857232"/>
              <a:ext cx="5286380" cy="3144497"/>
            </a:xfrm>
            <a:prstGeom prst="rect">
              <a:avLst/>
            </a:prstGeom>
            <a:noFill/>
          </p:spPr>
        </p:pic>
        <p:sp>
          <p:nvSpPr>
            <p:cNvPr id="30" name="椭圆 29"/>
            <p:cNvSpPr/>
            <p:nvPr/>
          </p:nvSpPr>
          <p:spPr>
            <a:xfrm>
              <a:off x="1789236" y="1777494"/>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椭圆 30"/>
            <p:cNvSpPr/>
            <p:nvPr/>
          </p:nvSpPr>
          <p:spPr>
            <a:xfrm>
              <a:off x="1219934" y="1580963"/>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直接箭头连接符 37"/>
            <p:cNvCxnSpPr>
              <a:stCxn id="39" idx="1"/>
              <a:endCxn id="30" idx="6"/>
            </p:cNvCxnSpPr>
            <p:nvPr/>
          </p:nvCxnSpPr>
          <p:spPr>
            <a:xfrm flipH="1" flipV="1">
              <a:off x="2360740" y="1956090"/>
              <a:ext cx="1354003" cy="527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714743" y="2214554"/>
              <a:ext cx="1392437" cy="537609"/>
            </a:xfrm>
            <a:prstGeom prst="rect">
              <a:avLst/>
            </a:prstGeom>
            <a:noFill/>
            <a:ln w="28575">
              <a:solidFill>
                <a:srgbClr val="FF0000"/>
              </a:solidFill>
            </a:ln>
          </p:spPr>
          <p:txBody>
            <a:bodyPr wrap="square" rtlCol="0">
              <a:spAutoFit/>
            </a:bodyPr>
            <a:lstStyle/>
            <a:p>
              <a:r>
                <a:rPr lang="en-US" sz="1400" dirty="0" smtClean="0">
                  <a:latin typeface="Times New Roman" pitchFamily="18" charset="0"/>
                  <a:cs typeface="Times New Roman" pitchFamily="18" charset="0"/>
                </a:rPr>
                <a:t>827 </a:t>
              </a:r>
              <a:r>
                <a:rPr lang="en-US" sz="1400" dirty="0" err="1" smtClean="0">
                  <a:latin typeface="Times New Roman" pitchFamily="18" charset="0"/>
                  <a:cs typeface="Times New Roman" pitchFamily="18" charset="0"/>
                </a:rPr>
                <a:t>MRads</a:t>
              </a:r>
              <a:endParaRPr lang="en-US" sz="1400" dirty="0">
                <a:latin typeface="Times New Roman" pitchFamily="18" charset="0"/>
                <a:cs typeface="Times New Roman" pitchFamily="18" charset="0"/>
              </a:endParaRPr>
            </a:p>
          </p:txBody>
        </p:sp>
        <p:cxnSp>
          <p:nvCxnSpPr>
            <p:cNvPr id="40" name="直接箭头连接符 39"/>
            <p:cNvCxnSpPr>
              <a:endCxn id="31" idx="2"/>
            </p:cNvCxnSpPr>
            <p:nvPr/>
          </p:nvCxnSpPr>
          <p:spPr>
            <a:xfrm flipV="1">
              <a:off x="943909" y="1759559"/>
              <a:ext cx="276025" cy="5264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1960" y="2285992"/>
              <a:ext cx="1789236" cy="714011"/>
            </a:xfrm>
            <a:prstGeom prst="rect">
              <a:avLst/>
            </a:prstGeom>
            <a:noFill/>
            <a:ln w="28575">
              <a:solidFill>
                <a:srgbClr val="FF0000"/>
              </a:solidFill>
            </a:ln>
          </p:spPr>
          <p:txBody>
            <a:bodyPr wrap="square" rtlCol="0">
              <a:spAutoFit/>
            </a:bodyPr>
            <a:lstStyle/>
            <a:p>
              <a:r>
                <a:rPr lang="en-US" sz="1400" dirty="0" smtClean="0">
                  <a:latin typeface="Times New Roman" pitchFamily="18" charset="0"/>
                  <a:cs typeface="Times New Roman" pitchFamily="18" charset="0"/>
                </a:rPr>
                <a:t>827 </a:t>
              </a:r>
              <a:r>
                <a:rPr lang="en-US" sz="1400" dirty="0" err="1" smtClean="0">
                  <a:latin typeface="Times New Roman" pitchFamily="18" charset="0"/>
                  <a:cs typeface="Times New Roman" pitchFamily="18" charset="0"/>
                </a:rPr>
                <a:t>MRads</a:t>
              </a:r>
              <a:r>
                <a:rPr lang="en-US" sz="1400" dirty="0" smtClean="0">
                  <a:latin typeface="Times New Roman" pitchFamily="18" charset="0"/>
                  <a:cs typeface="Times New Roman" pitchFamily="18" charset="0"/>
                </a:rPr>
                <a:t> after 57 days annealing</a:t>
              </a:r>
              <a:endParaRPr lang="en-US" sz="1400" dirty="0">
                <a:latin typeface="Times New Roman" pitchFamily="18" charset="0"/>
                <a:cs typeface="Times New Roman" pitchFamily="18" charset="0"/>
              </a:endParaRPr>
            </a:p>
          </p:txBody>
        </p:sp>
      </p:grpSp>
      <p:pic>
        <p:nvPicPr>
          <p:cNvPr id="42" name="Picture 1" descr="D:\cppm\sdu_meeting\Shandong_University.jpg"/>
          <p:cNvPicPr>
            <a:picLocks noChangeAspect="1" noChangeArrowheads="1"/>
          </p:cNvPicPr>
          <p:nvPr/>
        </p:nvPicPr>
        <p:blipFill>
          <a:blip r:embed="rId6" cstate="print"/>
          <a:srcRect/>
          <a:stretch>
            <a:fillRect/>
          </a:stretch>
        </p:blipFill>
        <p:spPr bwMode="auto">
          <a:xfrm>
            <a:off x="0" y="0"/>
            <a:ext cx="980728" cy="980728"/>
          </a:xfrm>
          <a:prstGeom prst="rect">
            <a:avLst/>
          </a:prstGeom>
          <a:noFill/>
        </p:spPr>
      </p:pic>
      <p:pic>
        <p:nvPicPr>
          <p:cNvPr id="45" name="图片 44" descr="CPPM JPG.jpg"/>
          <p:cNvPicPr>
            <a:picLocks noChangeAspect="1"/>
          </p:cNvPicPr>
          <p:nvPr/>
        </p:nvPicPr>
        <p:blipFill>
          <a:blip r:embed="rId7" cstate="print"/>
          <a:stretch>
            <a:fillRect/>
          </a:stretch>
        </p:blipFill>
        <p:spPr>
          <a:xfrm>
            <a:off x="8338619" y="13415"/>
            <a:ext cx="785818" cy="967313"/>
          </a:xfrm>
          <a:prstGeom prst="rect">
            <a:avLst/>
          </a:prstGeom>
        </p:spPr>
      </p:pic>
      <p:sp>
        <p:nvSpPr>
          <p:cNvPr id="46" name="灯片编号占位符 45"/>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D:\cppm\CCPD\CCPD_TCAD\LF_150\12_Jan_2016\11_Jan_2016\lf_cpix_v1_back_efield.png"/>
          <p:cNvPicPr>
            <a:picLocks noChangeAspect="1" noChangeArrowheads="1"/>
          </p:cNvPicPr>
          <p:nvPr/>
        </p:nvPicPr>
        <p:blipFill>
          <a:blip r:embed="rId2" cstate="print"/>
          <a:srcRect/>
          <a:stretch>
            <a:fillRect/>
          </a:stretch>
        </p:blipFill>
        <p:spPr bwMode="auto">
          <a:xfrm>
            <a:off x="5292080" y="836712"/>
            <a:ext cx="2584807" cy="1678163"/>
          </a:xfrm>
          <a:prstGeom prst="rect">
            <a:avLst/>
          </a:prstGeom>
          <a:noFill/>
        </p:spPr>
      </p:pic>
      <p:pic>
        <p:nvPicPr>
          <p:cNvPr id="6146" name="Picture 2" descr="D:\cppm\CCPD\CCPD_TCAD\LF_150\12_Jan_2016\11_Jan_2016\lf_cpix_v2_2gr_efield_back_hv100.png"/>
          <p:cNvPicPr>
            <a:picLocks noChangeAspect="1" noChangeArrowheads="1"/>
          </p:cNvPicPr>
          <p:nvPr/>
        </p:nvPicPr>
        <p:blipFill>
          <a:blip r:embed="rId3" cstate="print"/>
          <a:srcRect/>
          <a:stretch>
            <a:fillRect/>
          </a:stretch>
        </p:blipFill>
        <p:spPr bwMode="auto">
          <a:xfrm>
            <a:off x="4860032" y="3518359"/>
            <a:ext cx="3185462" cy="2064008"/>
          </a:xfrm>
          <a:prstGeom prst="rect">
            <a:avLst/>
          </a:prstGeom>
          <a:noFill/>
        </p:spPr>
      </p:pic>
      <p:pic>
        <p:nvPicPr>
          <p:cNvPr id="6147" name="Picture 3" descr="D:\cppm\CCPD\CCPD_TCAD\LF_150\12_Jan_2016\11_Jan_2016\lf_cpix_v2_2gr_top_hv100.png"/>
          <p:cNvPicPr>
            <a:picLocks noChangeAspect="1" noChangeArrowheads="1"/>
          </p:cNvPicPr>
          <p:nvPr/>
        </p:nvPicPr>
        <p:blipFill>
          <a:blip r:embed="rId4" cstate="print"/>
          <a:srcRect/>
          <a:stretch>
            <a:fillRect/>
          </a:stretch>
        </p:blipFill>
        <p:spPr bwMode="auto">
          <a:xfrm>
            <a:off x="360040" y="3446351"/>
            <a:ext cx="3635896" cy="2358913"/>
          </a:xfrm>
          <a:prstGeom prst="rect">
            <a:avLst/>
          </a:prstGeom>
          <a:noFill/>
        </p:spPr>
      </p:pic>
      <p:cxnSp>
        <p:nvCxnSpPr>
          <p:cNvPr id="19" name="直接箭头连接符 18"/>
          <p:cNvCxnSpPr/>
          <p:nvPr/>
        </p:nvCxnSpPr>
        <p:spPr>
          <a:xfrm>
            <a:off x="2771800" y="3878399"/>
            <a:ext cx="504056"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7092280" y="4166431"/>
            <a:ext cx="72008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4499992" y="4238439"/>
            <a:ext cx="2952328"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3059832" y="3950407"/>
            <a:ext cx="1440160" cy="9361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23928" y="4886511"/>
            <a:ext cx="1080120" cy="369332"/>
          </a:xfrm>
          <a:prstGeom prst="rect">
            <a:avLst/>
          </a:prstGeom>
          <a:noFill/>
          <a:ln>
            <a:solidFill>
              <a:srgbClr val="FF0000"/>
            </a:solidFill>
          </a:ln>
        </p:spPr>
        <p:txBody>
          <a:bodyPr wrap="square" rtlCol="0">
            <a:spAutoFit/>
          </a:bodyPr>
          <a:lstStyle/>
          <a:p>
            <a:r>
              <a:rPr lang="en-US" dirty="0" smtClean="0">
                <a:latin typeface="Times New Roman" pitchFamily="18" charset="0"/>
                <a:cs typeface="Times New Roman" pitchFamily="18" charset="0"/>
              </a:rPr>
              <a:t>~100 </a:t>
            </a:r>
            <a:r>
              <a:rPr lang="en-US" dirty="0" smtClean="0"/>
              <a:t>µm</a:t>
            </a:r>
            <a:endParaRPr lang="en-US" dirty="0">
              <a:latin typeface="Times New Roman" pitchFamily="18" charset="0"/>
              <a:cs typeface="Times New Roman" pitchFamily="18" charset="0"/>
            </a:endParaRPr>
          </a:p>
        </p:txBody>
      </p:sp>
      <p:sp>
        <p:nvSpPr>
          <p:cNvPr id="2" name="标题 1"/>
          <p:cNvSpPr>
            <a:spLocks noGrp="1"/>
          </p:cNvSpPr>
          <p:nvPr>
            <p:ph type="title"/>
          </p:nvPr>
        </p:nvSpPr>
        <p:spPr>
          <a:xfrm>
            <a:off x="457200" y="116632"/>
            <a:ext cx="8229600" cy="490066"/>
          </a:xfrm>
        </p:spPr>
        <p:txBody>
          <a:bodyPr>
            <a:noAutofit/>
          </a:bodyPr>
          <a:lstStyle/>
          <a:p>
            <a:r>
              <a:rPr lang="en-US" sz="2800" dirty="0" smtClean="0">
                <a:latin typeface="Times New Roman" pitchFamily="18" charset="0"/>
                <a:cs typeface="Times New Roman" pitchFamily="18" charset="0"/>
              </a:rPr>
              <a:t>Depletion and e-field of LF CPIX V1 and V2</a:t>
            </a:r>
            <a:endParaRPr lang="en-US" sz="2800" dirty="0">
              <a:latin typeface="Times New Roman" pitchFamily="18" charset="0"/>
              <a:cs typeface="Times New Roman" pitchFamily="18" charset="0"/>
            </a:endParaRPr>
          </a:p>
        </p:txBody>
      </p:sp>
      <p:sp>
        <p:nvSpPr>
          <p:cNvPr id="4" name="日期占位符 3"/>
          <p:cNvSpPr>
            <a:spLocks noGrp="1"/>
          </p:cNvSpPr>
          <p:nvPr>
            <p:ph type="dt" sz="half" idx="10"/>
          </p:nvPr>
        </p:nvSpPr>
        <p:spPr/>
        <p:txBody>
          <a:bodyPr/>
          <a:lstStyle/>
          <a:p>
            <a:r>
              <a:rPr lang="en-US" altLang="zh-CN" smtClean="0"/>
              <a:t>30/Mar/2017</a:t>
            </a:r>
            <a:endParaRPr lang="zh-CN" altLang="en-US" dirty="0"/>
          </a:p>
        </p:txBody>
      </p:sp>
      <p:sp>
        <p:nvSpPr>
          <p:cNvPr id="15" name="TextBox 14"/>
          <p:cNvSpPr txBox="1"/>
          <p:nvPr/>
        </p:nvSpPr>
        <p:spPr>
          <a:xfrm>
            <a:off x="251520" y="5674022"/>
            <a:ext cx="8568952" cy="784830"/>
          </a:xfrm>
          <a:prstGeom prst="rect">
            <a:avLst/>
          </a:prstGeom>
          <a:noFill/>
          <a:ln>
            <a:solidFill>
              <a:schemeClr val="accent1"/>
            </a:solidFill>
          </a:ln>
        </p:spPr>
        <p:txBody>
          <a:bodyPr wrap="square" rtlCol="0">
            <a:spAutoFit/>
          </a:bodyPr>
          <a:lstStyle/>
          <a:p>
            <a:r>
              <a:rPr lang="en-US" sz="1500" dirty="0" err="1" smtClean="0">
                <a:latin typeface="Times New Roman" pitchFamily="18" charset="0"/>
                <a:cs typeface="Times New Roman" pitchFamily="18" charset="0"/>
              </a:rPr>
              <a:t>Pwellring</a:t>
            </a:r>
            <a:r>
              <a:rPr lang="en-US" sz="1500" dirty="0" smtClean="0">
                <a:latin typeface="Times New Roman" pitchFamily="18" charset="0"/>
                <a:cs typeface="Times New Roman" pitchFamily="18" charset="0"/>
              </a:rPr>
              <a:t> + 2 floating guard-rings + </a:t>
            </a:r>
            <a:r>
              <a:rPr lang="en-US" sz="1500" dirty="0" err="1" smtClean="0">
                <a:latin typeface="Times New Roman" pitchFamily="18" charset="0"/>
                <a:cs typeface="Times New Roman" pitchFamily="18" charset="0"/>
              </a:rPr>
              <a:t>backbias</a:t>
            </a:r>
            <a:r>
              <a:rPr lang="en-US" sz="1500" dirty="0" smtClean="0">
                <a:latin typeface="Times New Roman" pitchFamily="18" charset="0"/>
                <a:cs typeface="Times New Roman" pitchFamily="18" charset="0"/>
              </a:rPr>
              <a:t> + seal-ring.  </a:t>
            </a:r>
          </a:p>
          <a:p>
            <a:r>
              <a:rPr lang="en-US" sz="1500" dirty="0" smtClean="0">
                <a:latin typeface="Times New Roman" pitchFamily="18" charset="0"/>
                <a:cs typeface="Times New Roman" pitchFamily="18" charset="0"/>
              </a:rPr>
              <a:t>The depleted region can not reach the chip edge even with removed 5 outer guard-rings.</a:t>
            </a:r>
          </a:p>
          <a:p>
            <a:r>
              <a:rPr lang="en-US" sz="1500" dirty="0" smtClean="0">
                <a:latin typeface="Times New Roman" pitchFamily="18" charset="0"/>
                <a:cs typeface="Times New Roman" pitchFamily="18" charset="0"/>
              </a:rPr>
              <a:t>Break down </a:t>
            </a:r>
            <a:r>
              <a:rPr lang="en-US" sz="1500" dirty="0" err="1" smtClean="0">
                <a:latin typeface="Times New Roman" pitchFamily="18" charset="0"/>
                <a:cs typeface="Times New Roman" pitchFamily="18" charset="0"/>
              </a:rPr>
              <a:t>voltege</a:t>
            </a:r>
            <a:r>
              <a:rPr lang="en-US" sz="1500" dirty="0" smtClean="0">
                <a:latin typeface="Times New Roman" pitchFamily="18" charset="0"/>
                <a:cs typeface="Times New Roman" pitchFamily="18" charset="0"/>
              </a:rPr>
              <a:t> changed from  90 to 170 V.</a:t>
            </a:r>
          </a:p>
        </p:txBody>
      </p:sp>
      <p:sp>
        <p:nvSpPr>
          <p:cNvPr id="16" name="TextBox 15"/>
          <p:cNvSpPr txBox="1"/>
          <p:nvPr/>
        </p:nvSpPr>
        <p:spPr>
          <a:xfrm>
            <a:off x="899592" y="2494637"/>
            <a:ext cx="7128792" cy="646331"/>
          </a:xfrm>
          <a:prstGeom prst="rect">
            <a:avLst/>
          </a:prstGeom>
          <a:noFill/>
          <a:ln>
            <a:solidFill>
              <a:schemeClr val="accent1"/>
            </a:solidFill>
          </a:ln>
        </p:spPr>
        <p:txBody>
          <a:bodyPr wrap="square" rtlCol="0">
            <a:spAutoFit/>
          </a:bodyPr>
          <a:lstStyle/>
          <a:p>
            <a:r>
              <a:rPr lang="en-US" dirty="0" smtClean="0">
                <a:latin typeface="Times New Roman" pitchFamily="18" charset="0"/>
                <a:cs typeface="Times New Roman" pitchFamily="18" charset="0"/>
              </a:rPr>
              <a:t>Big un-depleted area between depleted edge and cutting edge </a:t>
            </a:r>
            <a:r>
              <a:rPr lang="en-US" dirty="0" smtClean="0">
                <a:latin typeface="Times New Roman" pitchFamily="18" charset="0"/>
                <a:cs typeface="Times New Roman" pitchFamily="18" charset="0"/>
                <a:sym typeface="Wingdings" pitchFamily="2" charset="2"/>
              </a:rPr>
              <a:t> guard-ring reducing is possible  reduced dead region.</a:t>
            </a:r>
            <a:endParaRPr lang="en-US" dirty="0" smtClean="0">
              <a:latin typeface="Times New Roman" pitchFamily="18" charset="0"/>
              <a:cs typeface="Times New Roman" pitchFamily="18" charset="0"/>
            </a:endParaRPr>
          </a:p>
        </p:txBody>
      </p:sp>
      <p:sp>
        <p:nvSpPr>
          <p:cNvPr id="17" name="流程图: 联系 16"/>
          <p:cNvSpPr/>
          <p:nvPr/>
        </p:nvSpPr>
        <p:spPr>
          <a:xfrm>
            <a:off x="251520" y="1268760"/>
            <a:ext cx="792088" cy="792088"/>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V1</a:t>
            </a:r>
            <a:endParaRPr lang="en-US" dirty="0">
              <a:latin typeface="Times New Roman" pitchFamily="18" charset="0"/>
              <a:cs typeface="Times New Roman" pitchFamily="18" charset="0"/>
            </a:endParaRPr>
          </a:p>
        </p:txBody>
      </p:sp>
      <p:sp>
        <p:nvSpPr>
          <p:cNvPr id="18" name="流程图: 联系 17"/>
          <p:cNvSpPr/>
          <p:nvPr/>
        </p:nvSpPr>
        <p:spPr>
          <a:xfrm>
            <a:off x="323528" y="3356992"/>
            <a:ext cx="792088" cy="792088"/>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V2</a:t>
            </a:r>
            <a:endParaRPr lang="en-US" dirty="0">
              <a:latin typeface="Times New Roman" pitchFamily="18" charset="0"/>
              <a:cs typeface="Times New Roman" pitchFamily="18" charset="0"/>
            </a:endParaRPr>
          </a:p>
        </p:txBody>
      </p:sp>
      <p:pic>
        <p:nvPicPr>
          <p:cNvPr id="20" name="Picture 3" descr="D:\cppm\CCPD\CCPD_TCAD\LF_150\12_Jan_2016\11_Jan_2016\lf_cpix_v1_efield_top_fluence0_hv100.png"/>
          <p:cNvPicPr>
            <a:picLocks noChangeAspect="1" noChangeArrowheads="1"/>
          </p:cNvPicPr>
          <p:nvPr/>
        </p:nvPicPr>
        <p:blipFill>
          <a:blip r:embed="rId5" cstate="print"/>
          <a:srcRect/>
          <a:stretch>
            <a:fillRect/>
          </a:stretch>
        </p:blipFill>
        <p:spPr bwMode="auto">
          <a:xfrm>
            <a:off x="1475656" y="836712"/>
            <a:ext cx="2637955" cy="1708600"/>
          </a:xfrm>
          <a:prstGeom prst="rect">
            <a:avLst/>
          </a:prstGeom>
          <a:noFill/>
        </p:spPr>
      </p:pic>
      <p:pic>
        <p:nvPicPr>
          <p:cNvPr id="27" name="Picture 1" descr="D:\cppm\sdu_meeting\Shandong_University.jpg"/>
          <p:cNvPicPr>
            <a:picLocks noChangeAspect="1" noChangeArrowheads="1"/>
          </p:cNvPicPr>
          <p:nvPr/>
        </p:nvPicPr>
        <p:blipFill>
          <a:blip r:embed="rId6" cstate="print"/>
          <a:srcRect/>
          <a:stretch>
            <a:fillRect/>
          </a:stretch>
        </p:blipFill>
        <p:spPr bwMode="auto">
          <a:xfrm>
            <a:off x="0" y="0"/>
            <a:ext cx="980728" cy="980728"/>
          </a:xfrm>
          <a:prstGeom prst="rect">
            <a:avLst/>
          </a:prstGeom>
          <a:noFill/>
        </p:spPr>
      </p:pic>
      <p:pic>
        <p:nvPicPr>
          <p:cNvPr id="23" name="图片 22" descr="CPPM JPG.jpg"/>
          <p:cNvPicPr>
            <a:picLocks noChangeAspect="1"/>
          </p:cNvPicPr>
          <p:nvPr/>
        </p:nvPicPr>
        <p:blipFill>
          <a:blip r:embed="rId7" cstate="print"/>
          <a:stretch>
            <a:fillRect/>
          </a:stretch>
        </p:blipFill>
        <p:spPr>
          <a:xfrm>
            <a:off x="8338619" y="13415"/>
            <a:ext cx="785818" cy="967313"/>
          </a:xfrm>
          <a:prstGeom prst="rect">
            <a:avLst/>
          </a:prstGeom>
        </p:spPr>
      </p:pic>
      <p:sp>
        <p:nvSpPr>
          <p:cNvPr id="29" name="灯片编号占位符 28"/>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D:\cppm\CCPD\CCPD_TCAD\LF_150\26_Apr_2016\cpix_lf_cap_anapix_top-.png"/>
          <p:cNvPicPr>
            <a:picLocks noChangeAspect="1" noChangeArrowheads="1"/>
          </p:cNvPicPr>
          <p:nvPr/>
        </p:nvPicPr>
        <p:blipFill>
          <a:blip r:embed="rId3" cstate="print"/>
          <a:srcRect/>
          <a:stretch>
            <a:fillRect/>
          </a:stretch>
        </p:blipFill>
        <p:spPr bwMode="auto">
          <a:xfrm>
            <a:off x="5508104" y="4365104"/>
            <a:ext cx="3600400" cy="1198727"/>
          </a:xfrm>
          <a:prstGeom prst="rect">
            <a:avLst/>
          </a:prstGeom>
          <a:noFill/>
        </p:spPr>
      </p:pic>
      <p:pic>
        <p:nvPicPr>
          <p:cNvPr id="1030" name="Picture 6" descr="D:\cppm\CCPD\CCPD_TCAD\LF_150\26_Apr_2016\cpix_lf_cap_digpix_top-.png"/>
          <p:cNvPicPr>
            <a:picLocks noChangeAspect="1" noChangeArrowheads="1"/>
          </p:cNvPicPr>
          <p:nvPr/>
        </p:nvPicPr>
        <p:blipFill>
          <a:blip r:embed="rId4" cstate="print"/>
          <a:srcRect/>
          <a:stretch>
            <a:fillRect/>
          </a:stretch>
        </p:blipFill>
        <p:spPr bwMode="auto">
          <a:xfrm>
            <a:off x="5558267" y="3429000"/>
            <a:ext cx="3406221" cy="1080120"/>
          </a:xfrm>
          <a:prstGeom prst="rect">
            <a:avLst/>
          </a:prstGeom>
          <a:noFill/>
        </p:spPr>
      </p:pic>
      <p:pic>
        <p:nvPicPr>
          <p:cNvPr id="1028" name="Picture 4" descr="D:\cppm\CCPD\CCPD_TCAD\LF_150\26_Apr_2016\cpix_lf_cap_paspix_v1_top-.png"/>
          <p:cNvPicPr>
            <a:picLocks noChangeAspect="1" noChangeArrowheads="1"/>
          </p:cNvPicPr>
          <p:nvPr/>
        </p:nvPicPr>
        <p:blipFill>
          <a:blip r:embed="rId5" cstate="print"/>
          <a:srcRect/>
          <a:stretch>
            <a:fillRect/>
          </a:stretch>
        </p:blipFill>
        <p:spPr bwMode="auto">
          <a:xfrm>
            <a:off x="5436096" y="2564904"/>
            <a:ext cx="3422793" cy="987168"/>
          </a:xfrm>
          <a:prstGeom prst="rect">
            <a:avLst/>
          </a:prstGeom>
          <a:noFill/>
        </p:spPr>
      </p:pic>
      <p:sp>
        <p:nvSpPr>
          <p:cNvPr id="2" name="标题 1"/>
          <p:cNvSpPr>
            <a:spLocks noGrp="1"/>
          </p:cNvSpPr>
          <p:nvPr>
            <p:ph type="title"/>
          </p:nvPr>
        </p:nvSpPr>
        <p:spPr>
          <a:xfrm>
            <a:off x="457200" y="188640"/>
            <a:ext cx="8229600" cy="490066"/>
          </a:xfrm>
        </p:spPr>
        <p:txBody>
          <a:bodyPr>
            <a:normAutofit fontScale="90000"/>
          </a:bodyPr>
          <a:lstStyle/>
          <a:p>
            <a:r>
              <a:rPr lang="en-US" dirty="0" smtClean="0"/>
              <a:t>AC simulation for LF CPIX</a:t>
            </a:r>
            <a:endParaRPr lang="en-US" dirty="0"/>
          </a:p>
        </p:txBody>
      </p:sp>
      <p:sp>
        <p:nvSpPr>
          <p:cNvPr id="4" name="日期占位符 3"/>
          <p:cNvSpPr>
            <a:spLocks noGrp="1"/>
          </p:cNvSpPr>
          <p:nvPr>
            <p:ph type="dt" sz="half" idx="10"/>
          </p:nvPr>
        </p:nvSpPr>
        <p:spPr/>
        <p:txBody>
          <a:bodyPr/>
          <a:lstStyle/>
          <a:p>
            <a:r>
              <a:rPr lang="en-US" altLang="zh-CN" smtClean="0"/>
              <a:t>30/Mar/2017</a:t>
            </a:r>
            <a:endParaRPr lang="zh-CN" altLang="en-US" dirty="0"/>
          </a:p>
        </p:txBody>
      </p:sp>
      <p:pic>
        <p:nvPicPr>
          <p:cNvPr id="1026" name="Picture 2" descr="D:\cppm\CCPD\CCPD_TCAD\LF_150\26_Apr_2016\cpix_lf_cap_digpix_3d.png"/>
          <p:cNvPicPr>
            <a:picLocks noChangeAspect="1" noChangeArrowheads="1"/>
          </p:cNvPicPr>
          <p:nvPr/>
        </p:nvPicPr>
        <p:blipFill>
          <a:blip r:embed="rId6" cstate="print"/>
          <a:srcRect/>
          <a:stretch>
            <a:fillRect/>
          </a:stretch>
        </p:blipFill>
        <p:spPr bwMode="auto">
          <a:xfrm>
            <a:off x="467544" y="980728"/>
            <a:ext cx="3880256" cy="2808312"/>
          </a:xfrm>
          <a:prstGeom prst="rect">
            <a:avLst/>
          </a:prstGeom>
          <a:noFill/>
        </p:spPr>
      </p:pic>
      <p:pic>
        <p:nvPicPr>
          <p:cNvPr id="1027" name="Picture 3" descr="D:\cppm\CCPD\CCPD_TCAD\LF_150\26_Apr_2016\cpix_lf_cap_anapix_v1_top-.png"/>
          <p:cNvPicPr>
            <a:picLocks noChangeAspect="1" noChangeArrowheads="1"/>
          </p:cNvPicPr>
          <p:nvPr/>
        </p:nvPicPr>
        <p:blipFill>
          <a:blip r:embed="rId7" cstate="print"/>
          <a:srcRect/>
          <a:stretch>
            <a:fillRect/>
          </a:stretch>
        </p:blipFill>
        <p:spPr bwMode="auto">
          <a:xfrm>
            <a:off x="5436096" y="1628800"/>
            <a:ext cx="3423544" cy="1024707"/>
          </a:xfrm>
          <a:prstGeom prst="rect">
            <a:avLst/>
          </a:prstGeom>
          <a:noFill/>
        </p:spPr>
      </p:pic>
      <p:pic>
        <p:nvPicPr>
          <p:cNvPr id="1029" name="Picture 5" descr="D:\cppm\CCPD\CCPD_TCAD\LF_150\26_Apr_2016\cpix_lf_cap_digpix_v1_top-.png"/>
          <p:cNvPicPr>
            <a:picLocks noChangeAspect="1" noChangeArrowheads="1"/>
          </p:cNvPicPr>
          <p:nvPr/>
        </p:nvPicPr>
        <p:blipFill>
          <a:blip r:embed="rId8" cstate="print"/>
          <a:srcRect/>
          <a:stretch>
            <a:fillRect/>
          </a:stretch>
        </p:blipFill>
        <p:spPr bwMode="auto">
          <a:xfrm>
            <a:off x="5436096" y="764704"/>
            <a:ext cx="3415626" cy="1034447"/>
          </a:xfrm>
          <a:prstGeom prst="rect">
            <a:avLst/>
          </a:prstGeom>
          <a:noFill/>
        </p:spPr>
      </p:pic>
      <p:pic>
        <p:nvPicPr>
          <p:cNvPr id="1031" name="Picture 7" descr="D:\cppm\CCPD\CCPD_TCAD\LF_150\26_Apr_2016\cpix_lf_cap_paspix_top-.png"/>
          <p:cNvPicPr>
            <a:picLocks noChangeAspect="1" noChangeArrowheads="1"/>
          </p:cNvPicPr>
          <p:nvPr/>
        </p:nvPicPr>
        <p:blipFill>
          <a:blip r:embed="rId9" cstate="print"/>
          <a:srcRect/>
          <a:stretch>
            <a:fillRect/>
          </a:stretch>
        </p:blipFill>
        <p:spPr bwMode="auto">
          <a:xfrm>
            <a:off x="5508104" y="5229200"/>
            <a:ext cx="3552937" cy="1123103"/>
          </a:xfrm>
          <a:prstGeom prst="rect">
            <a:avLst/>
          </a:prstGeom>
          <a:noFill/>
        </p:spPr>
      </p:pic>
      <p:sp>
        <p:nvSpPr>
          <p:cNvPr id="14" name="TextBox 13"/>
          <p:cNvSpPr txBox="1"/>
          <p:nvPr/>
        </p:nvSpPr>
        <p:spPr>
          <a:xfrm>
            <a:off x="72008" y="3861048"/>
            <a:ext cx="4067944" cy="1200329"/>
          </a:xfrm>
          <a:prstGeom prst="rect">
            <a:avLst/>
          </a:prstGeom>
          <a:noFill/>
          <a:ln>
            <a:solidFill>
              <a:schemeClr val="accent1"/>
            </a:solidFill>
          </a:ln>
        </p:spPr>
        <p:txBody>
          <a:bodyPr wrap="square" rtlCol="0">
            <a:spAutoFit/>
          </a:bodyPr>
          <a:lstStyle/>
          <a:p>
            <a:r>
              <a:rPr lang="en-US" dirty="0" smtClean="0"/>
              <a:t>LF 150 nm technology</a:t>
            </a:r>
          </a:p>
          <a:p>
            <a:r>
              <a:rPr lang="en-US" dirty="0" smtClean="0"/>
              <a:t>Pixel size: 50 µm x 250 µm</a:t>
            </a:r>
          </a:p>
          <a:p>
            <a:r>
              <a:rPr lang="en-US" dirty="0" smtClean="0"/>
              <a:t>Substrate resistivity: </a:t>
            </a:r>
          </a:p>
          <a:p>
            <a:r>
              <a:rPr lang="en-US" dirty="0" smtClean="0"/>
              <a:t>Substrate thickness: 200 µm</a:t>
            </a:r>
            <a:endParaRPr lang="en-US" dirty="0"/>
          </a:p>
        </p:txBody>
      </p:sp>
      <p:sp>
        <p:nvSpPr>
          <p:cNvPr id="15" name="TextBox 14"/>
          <p:cNvSpPr txBox="1"/>
          <p:nvPr/>
        </p:nvSpPr>
        <p:spPr>
          <a:xfrm>
            <a:off x="323528" y="1124744"/>
            <a:ext cx="1287760" cy="369332"/>
          </a:xfrm>
          <a:prstGeom prst="rect">
            <a:avLst/>
          </a:prstGeom>
          <a:noFill/>
          <a:ln>
            <a:solidFill>
              <a:schemeClr val="accent1"/>
            </a:solidFill>
          </a:ln>
        </p:spPr>
        <p:txBody>
          <a:bodyPr wrap="square" rtlCol="0">
            <a:spAutoFit/>
          </a:bodyPr>
          <a:lstStyle/>
          <a:p>
            <a:r>
              <a:rPr lang="en-US" dirty="0" smtClean="0"/>
              <a:t>3D device</a:t>
            </a:r>
            <a:endParaRPr lang="en-US" dirty="0"/>
          </a:p>
        </p:txBody>
      </p:sp>
      <p:sp>
        <p:nvSpPr>
          <p:cNvPr id="16" name="TextBox 15"/>
          <p:cNvSpPr txBox="1"/>
          <p:nvPr/>
        </p:nvSpPr>
        <p:spPr>
          <a:xfrm>
            <a:off x="4436368" y="1052736"/>
            <a:ext cx="1287760" cy="276999"/>
          </a:xfrm>
          <a:prstGeom prst="rect">
            <a:avLst/>
          </a:prstGeom>
          <a:noFill/>
          <a:ln>
            <a:solidFill>
              <a:schemeClr val="accent1"/>
            </a:solidFill>
          </a:ln>
        </p:spPr>
        <p:txBody>
          <a:bodyPr wrap="square" rtlCol="0">
            <a:spAutoFit/>
          </a:bodyPr>
          <a:lstStyle/>
          <a:p>
            <a:r>
              <a:rPr lang="en-US" sz="1200" dirty="0" smtClean="0"/>
              <a:t>Digital pixel </a:t>
            </a:r>
            <a:r>
              <a:rPr lang="en-US" sz="1200" dirty="0" smtClean="0">
                <a:solidFill>
                  <a:srgbClr val="FF0000"/>
                </a:solidFill>
              </a:rPr>
              <a:t>V1</a:t>
            </a:r>
            <a:endParaRPr lang="en-US" sz="1200" dirty="0">
              <a:solidFill>
                <a:srgbClr val="FF0000"/>
              </a:solidFill>
            </a:endParaRPr>
          </a:p>
        </p:txBody>
      </p:sp>
      <p:sp>
        <p:nvSpPr>
          <p:cNvPr id="17" name="TextBox 16"/>
          <p:cNvSpPr txBox="1"/>
          <p:nvPr/>
        </p:nvSpPr>
        <p:spPr>
          <a:xfrm>
            <a:off x="4427984" y="1855857"/>
            <a:ext cx="1287760" cy="276999"/>
          </a:xfrm>
          <a:prstGeom prst="rect">
            <a:avLst/>
          </a:prstGeom>
          <a:noFill/>
          <a:ln>
            <a:solidFill>
              <a:schemeClr val="accent1"/>
            </a:solidFill>
          </a:ln>
        </p:spPr>
        <p:txBody>
          <a:bodyPr wrap="square" rtlCol="0">
            <a:spAutoFit/>
          </a:bodyPr>
          <a:lstStyle/>
          <a:p>
            <a:r>
              <a:rPr lang="en-US" sz="1200" dirty="0" smtClean="0"/>
              <a:t>Analog pixel </a:t>
            </a:r>
            <a:r>
              <a:rPr lang="en-US" sz="1200" dirty="0" smtClean="0">
                <a:solidFill>
                  <a:srgbClr val="FF0000"/>
                </a:solidFill>
              </a:rPr>
              <a:t>V1</a:t>
            </a:r>
            <a:endParaRPr lang="en-US" sz="1200" dirty="0">
              <a:solidFill>
                <a:srgbClr val="FF0000"/>
              </a:solidFill>
            </a:endParaRPr>
          </a:p>
        </p:txBody>
      </p:sp>
      <p:sp>
        <p:nvSpPr>
          <p:cNvPr id="18" name="TextBox 17"/>
          <p:cNvSpPr txBox="1"/>
          <p:nvPr/>
        </p:nvSpPr>
        <p:spPr>
          <a:xfrm>
            <a:off x="4427984" y="2863969"/>
            <a:ext cx="1287760" cy="276999"/>
          </a:xfrm>
          <a:prstGeom prst="rect">
            <a:avLst/>
          </a:prstGeom>
          <a:noFill/>
          <a:ln>
            <a:solidFill>
              <a:schemeClr val="accent1"/>
            </a:solidFill>
          </a:ln>
        </p:spPr>
        <p:txBody>
          <a:bodyPr wrap="square" rtlCol="0">
            <a:spAutoFit/>
          </a:bodyPr>
          <a:lstStyle/>
          <a:p>
            <a:r>
              <a:rPr lang="en-US" sz="1200" dirty="0" smtClean="0"/>
              <a:t>Passive pixel </a:t>
            </a:r>
            <a:r>
              <a:rPr lang="en-US" sz="1200" dirty="0" smtClean="0">
                <a:solidFill>
                  <a:srgbClr val="FF0000"/>
                </a:solidFill>
              </a:rPr>
              <a:t>V1</a:t>
            </a:r>
            <a:endParaRPr lang="en-US" sz="1200" dirty="0">
              <a:solidFill>
                <a:srgbClr val="FF0000"/>
              </a:solidFill>
            </a:endParaRPr>
          </a:p>
        </p:txBody>
      </p:sp>
      <p:sp>
        <p:nvSpPr>
          <p:cNvPr id="19" name="TextBox 18"/>
          <p:cNvSpPr txBox="1"/>
          <p:nvPr/>
        </p:nvSpPr>
        <p:spPr>
          <a:xfrm>
            <a:off x="4436368" y="3861048"/>
            <a:ext cx="1287760" cy="276999"/>
          </a:xfrm>
          <a:prstGeom prst="rect">
            <a:avLst/>
          </a:prstGeom>
          <a:noFill/>
          <a:ln>
            <a:solidFill>
              <a:schemeClr val="accent1"/>
            </a:solidFill>
          </a:ln>
        </p:spPr>
        <p:txBody>
          <a:bodyPr wrap="square" rtlCol="0">
            <a:spAutoFit/>
          </a:bodyPr>
          <a:lstStyle/>
          <a:p>
            <a:r>
              <a:rPr lang="en-US" sz="1200" dirty="0" smtClean="0"/>
              <a:t>Digital pixel </a:t>
            </a:r>
            <a:r>
              <a:rPr lang="en-US" sz="1200" dirty="0" smtClean="0">
                <a:solidFill>
                  <a:srgbClr val="FF0000"/>
                </a:solidFill>
              </a:rPr>
              <a:t>V2</a:t>
            </a:r>
            <a:endParaRPr lang="en-US" sz="1200" dirty="0">
              <a:solidFill>
                <a:srgbClr val="FF0000"/>
              </a:solidFill>
            </a:endParaRPr>
          </a:p>
        </p:txBody>
      </p:sp>
      <p:sp>
        <p:nvSpPr>
          <p:cNvPr id="20" name="TextBox 19"/>
          <p:cNvSpPr txBox="1"/>
          <p:nvPr/>
        </p:nvSpPr>
        <p:spPr>
          <a:xfrm>
            <a:off x="4427984" y="4664169"/>
            <a:ext cx="1287760" cy="276999"/>
          </a:xfrm>
          <a:prstGeom prst="rect">
            <a:avLst/>
          </a:prstGeom>
          <a:noFill/>
          <a:ln>
            <a:solidFill>
              <a:schemeClr val="accent1"/>
            </a:solidFill>
          </a:ln>
        </p:spPr>
        <p:txBody>
          <a:bodyPr wrap="square" rtlCol="0">
            <a:spAutoFit/>
          </a:bodyPr>
          <a:lstStyle/>
          <a:p>
            <a:r>
              <a:rPr lang="en-US" sz="1200" dirty="0" smtClean="0"/>
              <a:t>Analog pixel </a:t>
            </a:r>
            <a:r>
              <a:rPr lang="en-US" sz="1200" dirty="0" smtClean="0">
                <a:solidFill>
                  <a:srgbClr val="FF0000"/>
                </a:solidFill>
              </a:rPr>
              <a:t>V2</a:t>
            </a:r>
            <a:endParaRPr lang="en-US" sz="1200" dirty="0">
              <a:solidFill>
                <a:srgbClr val="FF0000"/>
              </a:solidFill>
            </a:endParaRPr>
          </a:p>
        </p:txBody>
      </p:sp>
      <p:sp>
        <p:nvSpPr>
          <p:cNvPr id="21" name="TextBox 20"/>
          <p:cNvSpPr txBox="1"/>
          <p:nvPr/>
        </p:nvSpPr>
        <p:spPr>
          <a:xfrm>
            <a:off x="4427984" y="5672281"/>
            <a:ext cx="1287760" cy="276999"/>
          </a:xfrm>
          <a:prstGeom prst="rect">
            <a:avLst/>
          </a:prstGeom>
          <a:noFill/>
          <a:ln>
            <a:solidFill>
              <a:schemeClr val="accent1"/>
            </a:solidFill>
          </a:ln>
        </p:spPr>
        <p:txBody>
          <a:bodyPr wrap="square" rtlCol="0">
            <a:spAutoFit/>
          </a:bodyPr>
          <a:lstStyle/>
          <a:p>
            <a:r>
              <a:rPr lang="en-US" sz="1200" dirty="0" smtClean="0"/>
              <a:t>Passive pixel </a:t>
            </a:r>
            <a:r>
              <a:rPr lang="en-US" sz="1200" dirty="0" smtClean="0">
                <a:solidFill>
                  <a:srgbClr val="FF0000"/>
                </a:solidFill>
              </a:rPr>
              <a:t>V2</a:t>
            </a:r>
            <a:endParaRPr lang="en-US" sz="1200" dirty="0">
              <a:solidFill>
                <a:srgbClr val="FF0000"/>
              </a:solidFill>
            </a:endParaRPr>
          </a:p>
        </p:txBody>
      </p:sp>
      <p:sp>
        <p:nvSpPr>
          <p:cNvPr id="22" name="TextBox 21"/>
          <p:cNvSpPr txBox="1"/>
          <p:nvPr/>
        </p:nvSpPr>
        <p:spPr>
          <a:xfrm>
            <a:off x="72008" y="5157192"/>
            <a:ext cx="4067944" cy="1015663"/>
          </a:xfrm>
          <a:prstGeom prst="rect">
            <a:avLst/>
          </a:prstGeom>
          <a:noFill/>
          <a:ln>
            <a:solidFill>
              <a:schemeClr val="accent1"/>
            </a:solidFill>
          </a:ln>
        </p:spPr>
        <p:txBody>
          <a:bodyPr wrap="square" rtlCol="0">
            <a:spAutoFit/>
          </a:bodyPr>
          <a:lstStyle/>
          <a:p>
            <a:r>
              <a:rPr lang="en-US" sz="1200" dirty="0" smtClean="0"/>
              <a:t>Distance between DNW and guard-ring of V1: 4.86 µm.</a:t>
            </a:r>
          </a:p>
          <a:p>
            <a:r>
              <a:rPr lang="en-US" sz="1200" dirty="0" smtClean="0"/>
              <a:t>DNW size of V1: 237 µm x 37 µm</a:t>
            </a:r>
          </a:p>
          <a:p>
            <a:endParaRPr lang="en-US" sz="1200" dirty="0" smtClean="0"/>
          </a:p>
          <a:p>
            <a:r>
              <a:rPr lang="en-US" sz="1200" dirty="0" smtClean="0"/>
              <a:t>Distance between DNW and guard-ring of V2: 8 µm.</a:t>
            </a:r>
          </a:p>
          <a:p>
            <a:r>
              <a:rPr lang="en-US" sz="1200" dirty="0" smtClean="0"/>
              <a:t>DNW size of V2: 230 µm x 30 µm</a:t>
            </a:r>
          </a:p>
        </p:txBody>
      </p:sp>
      <p:graphicFrame>
        <p:nvGraphicFramePr>
          <p:cNvPr id="23" name="对象 22"/>
          <p:cNvGraphicFramePr>
            <a:graphicFrameLocks noChangeAspect="1"/>
          </p:cNvGraphicFramePr>
          <p:nvPr/>
        </p:nvGraphicFramePr>
        <p:xfrm>
          <a:off x="2086124" y="4471144"/>
          <a:ext cx="901700" cy="254000"/>
        </p:xfrm>
        <a:graphic>
          <a:graphicData uri="http://schemas.openxmlformats.org/presentationml/2006/ole">
            <p:oleObj spid="_x0000_s65538" name="公式" r:id="rId10" imgW="901440" imgH="253800" progId="Equation.3">
              <p:embed/>
            </p:oleObj>
          </a:graphicData>
        </a:graphic>
      </p:graphicFrame>
      <p:pic>
        <p:nvPicPr>
          <p:cNvPr id="24" name="Picture 1" descr="D:\cppm\sdu_meeting\Shandong_University.jpg"/>
          <p:cNvPicPr>
            <a:picLocks noChangeAspect="1" noChangeArrowheads="1"/>
          </p:cNvPicPr>
          <p:nvPr/>
        </p:nvPicPr>
        <p:blipFill>
          <a:blip r:embed="rId11" cstate="print"/>
          <a:srcRect/>
          <a:stretch>
            <a:fillRect/>
          </a:stretch>
        </p:blipFill>
        <p:spPr bwMode="auto">
          <a:xfrm>
            <a:off x="0" y="0"/>
            <a:ext cx="980728" cy="980728"/>
          </a:xfrm>
          <a:prstGeom prst="rect">
            <a:avLst/>
          </a:prstGeom>
          <a:noFill/>
        </p:spPr>
      </p:pic>
      <p:pic>
        <p:nvPicPr>
          <p:cNvPr id="27" name="图片 26" descr="CPPM JPG.jpg"/>
          <p:cNvPicPr>
            <a:picLocks noChangeAspect="1"/>
          </p:cNvPicPr>
          <p:nvPr/>
        </p:nvPicPr>
        <p:blipFill>
          <a:blip r:embed="rId12" cstate="print"/>
          <a:stretch>
            <a:fillRect/>
          </a:stretch>
        </p:blipFill>
        <p:spPr>
          <a:xfrm>
            <a:off x="8338619" y="13415"/>
            <a:ext cx="785818" cy="967313"/>
          </a:xfrm>
          <a:prstGeom prst="rect">
            <a:avLst/>
          </a:prstGeom>
        </p:spPr>
      </p:pic>
      <p:sp>
        <p:nvSpPr>
          <p:cNvPr id="28" name="灯片编号占位符 27"/>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D:\cppm\CCPD\CCPD_TCAD\LF_150\26_Apr_2016\cpix_lf_cap_v1.png"/>
          <p:cNvPicPr>
            <a:picLocks noChangeAspect="1" noChangeArrowheads="1"/>
          </p:cNvPicPr>
          <p:nvPr/>
        </p:nvPicPr>
        <p:blipFill>
          <a:blip r:embed="rId2" cstate="print"/>
          <a:srcRect/>
          <a:stretch>
            <a:fillRect/>
          </a:stretch>
        </p:blipFill>
        <p:spPr bwMode="auto">
          <a:xfrm>
            <a:off x="179512" y="945274"/>
            <a:ext cx="4392488" cy="2699750"/>
          </a:xfrm>
          <a:prstGeom prst="rect">
            <a:avLst/>
          </a:prstGeom>
          <a:noFill/>
        </p:spPr>
      </p:pic>
      <p:sp>
        <p:nvSpPr>
          <p:cNvPr id="2" name="标题 1"/>
          <p:cNvSpPr>
            <a:spLocks noGrp="1"/>
          </p:cNvSpPr>
          <p:nvPr>
            <p:ph type="title"/>
          </p:nvPr>
        </p:nvSpPr>
        <p:spPr>
          <a:xfrm>
            <a:off x="457200" y="188640"/>
            <a:ext cx="8229600" cy="490066"/>
          </a:xfrm>
        </p:spPr>
        <p:txBody>
          <a:bodyPr>
            <a:normAutofit fontScale="90000"/>
          </a:bodyPr>
          <a:lstStyle/>
          <a:p>
            <a:r>
              <a:rPr lang="en-US" dirty="0" smtClean="0"/>
              <a:t>AC simulation for V1 and V2</a:t>
            </a:r>
            <a:endParaRPr lang="en-US" dirty="0"/>
          </a:p>
        </p:txBody>
      </p:sp>
      <p:sp>
        <p:nvSpPr>
          <p:cNvPr id="4" name="日期占位符 3"/>
          <p:cNvSpPr>
            <a:spLocks noGrp="1"/>
          </p:cNvSpPr>
          <p:nvPr>
            <p:ph type="dt" sz="half" idx="10"/>
          </p:nvPr>
        </p:nvSpPr>
        <p:spPr/>
        <p:txBody>
          <a:bodyPr/>
          <a:lstStyle/>
          <a:p>
            <a:r>
              <a:rPr lang="en-US" altLang="zh-CN" smtClean="0"/>
              <a:t>30/Mar/2017</a:t>
            </a:r>
            <a:endParaRPr lang="zh-CN" altLang="en-US" dirty="0"/>
          </a:p>
        </p:txBody>
      </p:sp>
      <p:graphicFrame>
        <p:nvGraphicFramePr>
          <p:cNvPr id="24" name="表格 23"/>
          <p:cNvGraphicFramePr>
            <a:graphicFrameLocks noGrp="1"/>
          </p:cNvGraphicFramePr>
          <p:nvPr/>
        </p:nvGraphicFramePr>
        <p:xfrm>
          <a:off x="3995936" y="3828648"/>
          <a:ext cx="5040560" cy="1112520"/>
        </p:xfrm>
        <a:graphic>
          <a:graphicData uri="http://schemas.openxmlformats.org/drawingml/2006/table">
            <a:tbl>
              <a:tblPr firstCol="1" bandRow="1">
                <a:tableStyleId>{5C22544A-7EE6-4342-B048-85BDC9FD1C3A}</a:tableStyleId>
              </a:tblPr>
              <a:tblGrid>
                <a:gridCol w="1813325"/>
                <a:gridCol w="866467"/>
                <a:gridCol w="1148482"/>
                <a:gridCol w="1212286"/>
              </a:tblGrid>
              <a:tr h="370840">
                <a:tc>
                  <a:txBody>
                    <a:bodyPr/>
                    <a:lstStyle/>
                    <a:p>
                      <a:r>
                        <a:rPr lang="en-US" sz="1200" dirty="0" smtClean="0"/>
                        <a:t>Pixel flavor</a:t>
                      </a:r>
                      <a:endParaRPr lang="en-US" sz="1200" dirty="0"/>
                    </a:p>
                  </a:txBody>
                  <a:tcPr/>
                </a:tc>
                <a:tc>
                  <a:txBody>
                    <a:bodyPr/>
                    <a:lstStyle/>
                    <a:p>
                      <a:r>
                        <a:rPr lang="en-US" sz="1200" dirty="0" smtClean="0"/>
                        <a:t>Digital</a:t>
                      </a:r>
                      <a:endParaRPr lang="en-US" sz="1200" dirty="0"/>
                    </a:p>
                  </a:txBody>
                  <a:tcPr/>
                </a:tc>
                <a:tc>
                  <a:txBody>
                    <a:bodyPr/>
                    <a:lstStyle/>
                    <a:p>
                      <a:r>
                        <a:rPr lang="en-US" sz="1200" dirty="0" smtClean="0"/>
                        <a:t>Analog</a:t>
                      </a:r>
                      <a:endParaRPr lang="en-US" sz="1200" dirty="0"/>
                    </a:p>
                  </a:txBody>
                  <a:tcPr/>
                </a:tc>
                <a:tc>
                  <a:txBody>
                    <a:bodyPr/>
                    <a:lstStyle/>
                    <a:p>
                      <a:r>
                        <a:rPr lang="en-US" sz="1200" dirty="0" smtClean="0"/>
                        <a:t>Passive</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C</a:t>
                      </a:r>
                      <a:r>
                        <a:rPr lang="en-US" sz="1200" baseline="-25000" dirty="0" err="1" smtClean="0"/>
                        <a:t>dnw</a:t>
                      </a:r>
                      <a:r>
                        <a:rPr lang="en-US" sz="1200" dirty="0" smtClean="0"/>
                        <a:t> @ - 50 V</a:t>
                      </a:r>
                      <a:r>
                        <a:rPr lang="en-US" sz="1200" baseline="0" dirty="0" smtClean="0"/>
                        <a:t> (</a:t>
                      </a:r>
                      <a:r>
                        <a:rPr lang="en-US" sz="1200" baseline="0" dirty="0" err="1" smtClean="0"/>
                        <a:t>fF</a:t>
                      </a:r>
                      <a:r>
                        <a:rPr lang="en-US" sz="1200" baseline="0" dirty="0" smtClean="0"/>
                        <a:t>)</a:t>
                      </a:r>
                      <a:endParaRPr lang="en-US" sz="1200" dirty="0" smtClean="0"/>
                    </a:p>
                  </a:txBody>
                  <a:tcPr/>
                </a:tc>
                <a:tc>
                  <a:txBody>
                    <a:bodyPr/>
                    <a:lstStyle/>
                    <a:p>
                      <a:r>
                        <a:rPr lang="en-US" sz="1200" dirty="0" smtClean="0"/>
                        <a:t>107</a:t>
                      </a:r>
                      <a:endParaRPr lang="en-US" sz="1200" dirty="0"/>
                    </a:p>
                  </a:txBody>
                  <a:tcPr/>
                </a:tc>
                <a:tc>
                  <a:txBody>
                    <a:bodyPr/>
                    <a:lstStyle/>
                    <a:p>
                      <a:r>
                        <a:rPr lang="en-US" sz="1200" dirty="0" smtClean="0"/>
                        <a:t>107</a:t>
                      </a:r>
                      <a:endParaRPr lang="en-US" sz="1200" dirty="0"/>
                    </a:p>
                  </a:txBody>
                  <a:tcPr/>
                </a:tc>
                <a:tc>
                  <a:txBody>
                    <a:bodyPr/>
                    <a:lstStyle/>
                    <a:p>
                      <a:r>
                        <a:rPr lang="en-US" sz="1200" dirty="0" smtClean="0"/>
                        <a:t>107</a:t>
                      </a:r>
                      <a:endParaRPr lang="en-US" sz="12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C</a:t>
                      </a:r>
                      <a:r>
                        <a:rPr kumimoji="0" lang="en-US" sz="1200" b="1" i="0" u="none" strike="noStrike" kern="1200" cap="none" spc="0" normalizeH="0" baseline="-25000" noProof="0" dirty="0" err="1" smtClean="0">
                          <a:ln>
                            <a:noFill/>
                          </a:ln>
                          <a:solidFill>
                            <a:prstClr val="white"/>
                          </a:solidFill>
                          <a:effectLst/>
                          <a:uLnTx/>
                          <a:uFillTx/>
                          <a:latin typeface="+mn-lt"/>
                          <a:ea typeface="+mn-ea"/>
                          <a:cs typeface="+mn-cs"/>
                        </a:rPr>
                        <a:t>total</a:t>
                      </a:r>
                      <a:r>
                        <a:rPr kumimoji="0" lang="en-US" sz="1200" b="1" i="0" u="none" strike="noStrike" kern="1200" cap="none" spc="0" normalizeH="0" baseline="0" noProof="0" dirty="0" smtClean="0">
                          <a:ln>
                            <a:noFill/>
                          </a:ln>
                          <a:solidFill>
                            <a:prstClr val="white"/>
                          </a:solidFill>
                          <a:effectLst/>
                          <a:uLnTx/>
                          <a:uFillTx/>
                          <a:latin typeface="+mn-lt"/>
                          <a:ea typeface="+mn-ea"/>
                          <a:cs typeface="+mn-cs"/>
                        </a:rPr>
                        <a:t> @ - 50 V (</a:t>
                      </a: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fF</a:t>
                      </a:r>
                      <a:r>
                        <a:rPr kumimoji="0" lang="en-US" sz="1200" b="1" i="0" u="none" strike="noStrike" kern="1200" cap="none" spc="0" normalizeH="0" baseline="0" noProof="0" dirty="0" smtClean="0">
                          <a:ln>
                            <a:noFill/>
                          </a:ln>
                          <a:solidFill>
                            <a:prstClr val="white"/>
                          </a:solidFill>
                          <a:effectLst/>
                          <a:uLnTx/>
                          <a:uFillTx/>
                          <a:latin typeface="+mn-lt"/>
                          <a:ea typeface="+mn-ea"/>
                          <a:cs typeface="+mn-cs"/>
                        </a:rPr>
                        <a:t>)</a:t>
                      </a:r>
                    </a:p>
                  </a:txBody>
                  <a:tcPr/>
                </a:tc>
                <a:tc>
                  <a:txBody>
                    <a:bodyPr/>
                    <a:lstStyle/>
                    <a:p>
                      <a:r>
                        <a:rPr lang="en-US" sz="1200" dirty="0" smtClean="0"/>
                        <a:t>308</a:t>
                      </a:r>
                      <a:endParaRPr lang="en-US" sz="1200" dirty="0"/>
                    </a:p>
                  </a:txBody>
                  <a:tcPr/>
                </a:tc>
                <a:tc>
                  <a:txBody>
                    <a:bodyPr/>
                    <a:lstStyle/>
                    <a:p>
                      <a:r>
                        <a:rPr lang="en-US" sz="1200" dirty="0" smtClean="0"/>
                        <a:t>279</a:t>
                      </a:r>
                      <a:endParaRPr lang="en-US" sz="1200" dirty="0"/>
                    </a:p>
                  </a:txBody>
                  <a:tcPr/>
                </a:tc>
                <a:tc>
                  <a:txBody>
                    <a:bodyPr/>
                    <a:lstStyle/>
                    <a:p>
                      <a:r>
                        <a:rPr lang="en-US" sz="1200" dirty="0" smtClean="0"/>
                        <a:t>113</a:t>
                      </a:r>
                      <a:endParaRPr lang="en-US" sz="1200" dirty="0"/>
                    </a:p>
                  </a:txBody>
                  <a:tcPr/>
                </a:tc>
              </a:tr>
            </a:tbl>
          </a:graphicData>
        </a:graphic>
      </p:graphicFrame>
      <p:graphicFrame>
        <p:nvGraphicFramePr>
          <p:cNvPr id="25" name="表格 24"/>
          <p:cNvGraphicFramePr>
            <a:graphicFrameLocks noGrp="1"/>
          </p:cNvGraphicFramePr>
          <p:nvPr/>
        </p:nvGraphicFramePr>
        <p:xfrm>
          <a:off x="3995936" y="5268808"/>
          <a:ext cx="5084647" cy="1112520"/>
        </p:xfrm>
        <a:graphic>
          <a:graphicData uri="http://schemas.openxmlformats.org/drawingml/2006/table">
            <a:tbl>
              <a:tblPr firstCol="1" bandRow="1">
                <a:tableStyleId>{5C22544A-7EE6-4342-B048-85BDC9FD1C3A}</a:tableStyleId>
              </a:tblPr>
              <a:tblGrid>
                <a:gridCol w="1829186"/>
                <a:gridCol w="874045"/>
                <a:gridCol w="1158527"/>
                <a:gridCol w="1222889"/>
              </a:tblGrid>
              <a:tr h="370840">
                <a:tc>
                  <a:txBody>
                    <a:bodyPr/>
                    <a:lstStyle/>
                    <a:p>
                      <a:r>
                        <a:rPr lang="en-US" sz="1200" dirty="0" smtClean="0"/>
                        <a:t>Pixel flavor</a:t>
                      </a:r>
                      <a:endParaRPr lang="en-US" sz="1200" dirty="0"/>
                    </a:p>
                  </a:txBody>
                  <a:tcPr/>
                </a:tc>
                <a:tc>
                  <a:txBody>
                    <a:bodyPr/>
                    <a:lstStyle/>
                    <a:p>
                      <a:r>
                        <a:rPr lang="en-US" sz="1200" dirty="0" smtClean="0"/>
                        <a:t>Digital</a:t>
                      </a:r>
                      <a:endParaRPr lang="en-US" sz="1200" dirty="0"/>
                    </a:p>
                  </a:txBody>
                  <a:tcPr/>
                </a:tc>
                <a:tc>
                  <a:txBody>
                    <a:bodyPr/>
                    <a:lstStyle/>
                    <a:p>
                      <a:r>
                        <a:rPr lang="en-US" sz="1200" dirty="0" smtClean="0"/>
                        <a:t>Analog</a:t>
                      </a:r>
                      <a:endParaRPr lang="en-US" sz="1200" dirty="0"/>
                    </a:p>
                  </a:txBody>
                  <a:tcPr/>
                </a:tc>
                <a:tc>
                  <a:txBody>
                    <a:bodyPr/>
                    <a:lstStyle/>
                    <a:p>
                      <a:r>
                        <a:rPr lang="en-US" sz="1200" dirty="0" smtClean="0"/>
                        <a:t>Passive</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C</a:t>
                      </a:r>
                      <a:r>
                        <a:rPr lang="en-US" altLang="zh-CN" sz="1200" baseline="-25000" dirty="0" err="1" smtClean="0"/>
                        <a:t>d</a:t>
                      </a:r>
                      <a:r>
                        <a:rPr lang="en-US" sz="1200" baseline="-25000" dirty="0" err="1" smtClean="0"/>
                        <a:t>nw</a:t>
                      </a:r>
                      <a:r>
                        <a:rPr lang="en-US" sz="1200" dirty="0" smtClean="0"/>
                        <a:t> @ - 50 V</a:t>
                      </a:r>
                      <a:r>
                        <a:rPr lang="en-US" sz="1200" baseline="0" dirty="0" smtClean="0"/>
                        <a:t> (</a:t>
                      </a:r>
                      <a:r>
                        <a:rPr lang="en-US" sz="1200" baseline="0" dirty="0" err="1" smtClean="0"/>
                        <a:t>fF</a:t>
                      </a:r>
                      <a:r>
                        <a:rPr lang="en-US" sz="1200" baseline="0" dirty="0" smtClean="0"/>
                        <a:t>)</a:t>
                      </a:r>
                      <a:endParaRPr lang="en-US" sz="1200" dirty="0" smtClean="0"/>
                    </a:p>
                  </a:txBody>
                  <a:tcPr/>
                </a:tc>
                <a:tc>
                  <a:txBody>
                    <a:bodyPr/>
                    <a:lstStyle/>
                    <a:p>
                      <a:r>
                        <a:rPr lang="en-US" sz="1200" dirty="0" smtClean="0"/>
                        <a:t>79</a:t>
                      </a:r>
                      <a:endParaRPr lang="en-US" sz="1200" dirty="0"/>
                    </a:p>
                  </a:txBody>
                  <a:tcPr/>
                </a:tc>
                <a:tc>
                  <a:txBody>
                    <a:bodyPr/>
                    <a:lstStyle/>
                    <a:p>
                      <a:r>
                        <a:rPr lang="en-US" sz="1200" dirty="0" smtClean="0"/>
                        <a:t>79</a:t>
                      </a:r>
                      <a:endParaRPr lang="en-US" sz="1200" dirty="0"/>
                    </a:p>
                  </a:txBody>
                  <a:tcPr/>
                </a:tc>
                <a:tc>
                  <a:txBody>
                    <a:bodyPr/>
                    <a:lstStyle/>
                    <a:p>
                      <a:r>
                        <a:rPr lang="en-US" sz="1200" dirty="0" smtClean="0"/>
                        <a:t>79</a:t>
                      </a:r>
                      <a:endParaRPr lang="en-US" sz="12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C</a:t>
                      </a:r>
                      <a:r>
                        <a:rPr kumimoji="0" lang="en-US" sz="1200" b="1" i="0" u="none" strike="noStrike" kern="1200" cap="none" spc="0" normalizeH="0" baseline="-25000" noProof="0" dirty="0" err="1" smtClean="0">
                          <a:ln>
                            <a:noFill/>
                          </a:ln>
                          <a:solidFill>
                            <a:prstClr val="white"/>
                          </a:solidFill>
                          <a:effectLst/>
                          <a:uLnTx/>
                          <a:uFillTx/>
                          <a:latin typeface="+mn-lt"/>
                          <a:ea typeface="+mn-ea"/>
                          <a:cs typeface="+mn-cs"/>
                        </a:rPr>
                        <a:t>total</a:t>
                      </a:r>
                      <a:r>
                        <a:rPr kumimoji="0" lang="en-US" sz="1200" b="1" i="0" u="none" strike="noStrike" kern="1200" cap="none" spc="0" normalizeH="0" baseline="0" noProof="0" dirty="0" smtClean="0">
                          <a:ln>
                            <a:noFill/>
                          </a:ln>
                          <a:solidFill>
                            <a:prstClr val="white"/>
                          </a:solidFill>
                          <a:effectLst/>
                          <a:uLnTx/>
                          <a:uFillTx/>
                          <a:latin typeface="+mn-lt"/>
                          <a:ea typeface="+mn-ea"/>
                          <a:cs typeface="+mn-cs"/>
                        </a:rPr>
                        <a:t> @ - 50 V (</a:t>
                      </a: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fF</a:t>
                      </a:r>
                      <a:r>
                        <a:rPr kumimoji="0" lang="en-US" sz="1200" b="1" i="0" u="none" strike="noStrike" kern="1200" cap="none" spc="0" normalizeH="0" baseline="0" noProof="0" dirty="0" smtClean="0">
                          <a:ln>
                            <a:noFill/>
                          </a:ln>
                          <a:solidFill>
                            <a:prstClr val="white"/>
                          </a:solidFill>
                          <a:effectLst/>
                          <a:uLnTx/>
                          <a:uFillTx/>
                          <a:latin typeface="+mn-lt"/>
                          <a:ea typeface="+mn-ea"/>
                          <a:cs typeface="+mn-cs"/>
                        </a:rPr>
                        <a:t>)</a:t>
                      </a:r>
                    </a:p>
                  </a:txBody>
                  <a:tcPr/>
                </a:tc>
                <a:tc>
                  <a:txBody>
                    <a:bodyPr/>
                    <a:lstStyle/>
                    <a:p>
                      <a:r>
                        <a:rPr lang="en-US" sz="1200" dirty="0" smtClean="0"/>
                        <a:t>277</a:t>
                      </a:r>
                      <a:endParaRPr lang="en-US" sz="1200" dirty="0"/>
                    </a:p>
                  </a:txBody>
                  <a:tcPr/>
                </a:tc>
                <a:tc>
                  <a:txBody>
                    <a:bodyPr/>
                    <a:lstStyle/>
                    <a:p>
                      <a:r>
                        <a:rPr lang="en-US" sz="1200" dirty="0" smtClean="0"/>
                        <a:t>245</a:t>
                      </a:r>
                      <a:endParaRPr lang="en-US" sz="1200" dirty="0"/>
                    </a:p>
                  </a:txBody>
                  <a:tcPr/>
                </a:tc>
                <a:tc>
                  <a:txBody>
                    <a:bodyPr/>
                    <a:lstStyle/>
                    <a:p>
                      <a:r>
                        <a:rPr lang="en-US" sz="1200" dirty="0" smtClean="0"/>
                        <a:t>86</a:t>
                      </a:r>
                      <a:endParaRPr lang="en-US" sz="1200" dirty="0"/>
                    </a:p>
                  </a:txBody>
                  <a:tcPr/>
                </a:tc>
              </a:tr>
            </a:tbl>
          </a:graphicData>
        </a:graphic>
      </p:graphicFrame>
      <p:sp>
        <p:nvSpPr>
          <p:cNvPr id="26" name="TextBox 25"/>
          <p:cNvSpPr txBox="1"/>
          <p:nvPr/>
        </p:nvSpPr>
        <p:spPr>
          <a:xfrm>
            <a:off x="3995936" y="5024209"/>
            <a:ext cx="1899320" cy="276999"/>
          </a:xfrm>
          <a:prstGeom prst="rect">
            <a:avLst/>
          </a:prstGeom>
          <a:noFill/>
          <a:ln>
            <a:solidFill>
              <a:schemeClr val="accent1"/>
            </a:solidFill>
          </a:ln>
        </p:spPr>
        <p:txBody>
          <a:bodyPr wrap="square" rtlCol="0">
            <a:spAutoFit/>
          </a:bodyPr>
          <a:lstStyle/>
          <a:p>
            <a:pPr algn="ctr"/>
            <a:r>
              <a:rPr lang="en-US" sz="1200" dirty="0" smtClean="0"/>
              <a:t>Capacitance of V2 pixels:</a:t>
            </a:r>
          </a:p>
        </p:txBody>
      </p:sp>
      <p:sp>
        <p:nvSpPr>
          <p:cNvPr id="27" name="TextBox 26"/>
          <p:cNvSpPr txBox="1"/>
          <p:nvPr/>
        </p:nvSpPr>
        <p:spPr>
          <a:xfrm>
            <a:off x="3995936" y="3584049"/>
            <a:ext cx="1899320" cy="276999"/>
          </a:xfrm>
          <a:prstGeom prst="rect">
            <a:avLst/>
          </a:prstGeom>
          <a:noFill/>
          <a:ln>
            <a:solidFill>
              <a:schemeClr val="accent1"/>
            </a:solidFill>
          </a:ln>
        </p:spPr>
        <p:txBody>
          <a:bodyPr wrap="square" rtlCol="0">
            <a:spAutoFit/>
          </a:bodyPr>
          <a:lstStyle/>
          <a:p>
            <a:pPr algn="ctr"/>
            <a:r>
              <a:rPr lang="en-US" sz="1200" dirty="0" smtClean="0"/>
              <a:t>Capacitance of V1 pixels:</a:t>
            </a:r>
          </a:p>
        </p:txBody>
      </p:sp>
      <p:pic>
        <p:nvPicPr>
          <p:cNvPr id="28" name="Picture 3" descr="D:\cppm\CCPD\CCPD_TCAD\LF_150\26_Apr_2016\schematics.png"/>
          <p:cNvPicPr>
            <a:picLocks noChangeAspect="1" noChangeArrowheads="1"/>
          </p:cNvPicPr>
          <p:nvPr/>
        </p:nvPicPr>
        <p:blipFill>
          <a:blip r:embed="rId3" cstate="print"/>
          <a:srcRect/>
          <a:stretch>
            <a:fillRect/>
          </a:stretch>
        </p:blipFill>
        <p:spPr bwMode="auto">
          <a:xfrm>
            <a:off x="37747" y="3501008"/>
            <a:ext cx="3814173" cy="1648200"/>
          </a:xfrm>
          <a:prstGeom prst="rect">
            <a:avLst/>
          </a:prstGeom>
          <a:noFill/>
        </p:spPr>
      </p:pic>
      <p:pic>
        <p:nvPicPr>
          <p:cNvPr id="30" name="Picture 2" descr="D:\cppm\CCPD\CCPD_TCAD\LF_150\26_Apr_2016\cpix_lf_cap_v2.png"/>
          <p:cNvPicPr>
            <a:picLocks noChangeAspect="1" noChangeArrowheads="1"/>
          </p:cNvPicPr>
          <p:nvPr/>
        </p:nvPicPr>
        <p:blipFill>
          <a:blip r:embed="rId4" cstate="print"/>
          <a:srcRect/>
          <a:stretch>
            <a:fillRect/>
          </a:stretch>
        </p:blipFill>
        <p:spPr bwMode="auto">
          <a:xfrm>
            <a:off x="4716016" y="1124744"/>
            <a:ext cx="3960440" cy="2232248"/>
          </a:xfrm>
          <a:prstGeom prst="rect">
            <a:avLst/>
          </a:prstGeom>
          <a:noFill/>
        </p:spPr>
      </p:pic>
      <p:sp>
        <p:nvSpPr>
          <p:cNvPr id="31" name="矩形 30"/>
          <p:cNvSpPr/>
          <p:nvPr/>
        </p:nvSpPr>
        <p:spPr>
          <a:xfrm>
            <a:off x="35496" y="5180999"/>
            <a:ext cx="3851920" cy="1200329"/>
          </a:xfrm>
          <a:prstGeom prst="rect">
            <a:avLst/>
          </a:prstGeom>
          <a:ln>
            <a:solidFill>
              <a:srgbClr val="0070C0"/>
            </a:solidFill>
          </a:ln>
        </p:spPr>
        <p:txBody>
          <a:bodyPr wrap="square">
            <a:spAutoFit/>
          </a:bodyPr>
          <a:lstStyle/>
          <a:p>
            <a:r>
              <a:rPr lang="en-US" altLang="zh-CN" dirty="0" smtClean="0"/>
              <a:t>Mainly contributed from the </a:t>
            </a:r>
            <a:r>
              <a:rPr lang="en-US" altLang="zh-CN" dirty="0" err="1" smtClean="0"/>
              <a:t>Cdnw</a:t>
            </a:r>
            <a:r>
              <a:rPr lang="en-US" altLang="zh-CN" dirty="0" smtClean="0"/>
              <a:t> and the </a:t>
            </a:r>
            <a:r>
              <a:rPr lang="en-US" altLang="zh-CN" dirty="0" err="1" smtClean="0"/>
              <a:t>Cdnw</a:t>
            </a:r>
            <a:r>
              <a:rPr lang="en-US" altLang="zh-CN" dirty="0" smtClean="0"/>
              <a:t>-pw.</a:t>
            </a:r>
          </a:p>
          <a:p>
            <a:r>
              <a:rPr lang="en-US" altLang="zh-CN" dirty="0" smtClean="0"/>
              <a:t>The </a:t>
            </a:r>
            <a:r>
              <a:rPr lang="en-US" altLang="zh-CN" dirty="0" smtClean="0">
                <a:solidFill>
                  <a:srgbClr val="00B050"/>
                </a:solidFill>
              </a:rPr>
              <a:t>capacitances</a:t>
            </a:r>
            <a:r>
              <a:rPr lang="en-US" altLang="zh-CN" dirty="0" smtClean="0"/>
              <a:t> of </a:t>
            </a:r>
            <a:r>
              <a:rPr lang="en-US" altLang="zh-CN" dirty="0" smtClean="0">
                <a:solidFill>
                  <a:srgbClr val="00B050"/>
                </a:solidFill>
              </a:rPr>
              <a:t>V2</a:t>
            </a:r>
            <a:r>
              <a:rPr lang="en-US" altLang="zh-CN" dirty="0" smtClean="0"/>
              <a:t> pixels </a:t>
            </a:r>
            <a:r>
              <a:rPr lang="en-US" altLang="zh-CN" dirty="0" smtClean="0">
                <a:solidFill>
                  <a:srgbClr val="00B050"/>
                </a:solidFill>
              </a:rPr>
              <a:t>reduced</a:t>
            </a:r>
            <a:r>
              <a:rPr lang="en-US" altLang="zh-CN" dirty="0" smtClean="0"/>
              <a:t> due to the smaller DNW size.</a:t>
            </a:r>
            <a:endParaRPr lang="en-US" altLang="zh-CN" dirty="0"/>
          </a:p>
        </p:txBody>
      </p:sp>
      <p:pic>
        <p:nvPicPr>
          <p:cNvPr id="32" name="Picture 1" descr="D:\cppm\sdu_meeting\Shandong_University.jpg"/>
          <p:cNvPicPr>
            <a:picLocks noChangeAspect="1" noChangeArrowheads="1"/>
          </p:cNvPicPr>
          <p:nvPr/>
        </p:nvPicPr>
        <p:blipFill>
          <a:blip r:embed="rId5" cstate="print"/>
          <a:srcRect/>
          <a:stretch>
            <a:fillRect/>
          </a:stretch>
        </p:blipFill>
        <p:spPr bwMode="auto">
          <a:xfrm>
            <a:off x="0" y="0"/>
            <a:ext cx="980728" cy="980728"/>
          </a:xfrm>
          <a:prstGeom prst="rect">
            <a:avLst/>
          </a:prstGeom>
          <a:noFill/>
        </p:spPr>
      </p:pic>
      <p:pic>
        <p:nvPicPr>
          <p:cNvPr id="15" name="图片 14" descr="CPPM JPG.jpg"/>
          <p:cNvPicPr>
            <a:picLocks noChangeAspect="1"/>
          </p:cNvPicPr>
          <p:nvPr/>
        </p:nvPicPr>
        <p:blipFill>
          <a:blip r:embed="rId6" cstate="print"/>
          <a:stretch>
            <a:fillRect/>
          </a:stretch>
        </p:blipFill>
        <p:spPr>
          <a:xfrm>
            <a:off x="8338619" y="13415"/>
            <a:ext cx="785818" cy="967313"/>
          </a:xfrm>
          <a:prstGeom prst="rect">
            <a:avLst/>
          </a:prstGeom>
        </p:spPr>
      </p:pic>
      <p:sp>
        <p:nvSpPr>
          <p:cNvPr id="16" name="灯片编号占位符 15"/>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2630"/>
            <a:ext cx="8229600" cy="562074"/>
          </a:xfrm>
        </p:spPr>
        <p:txBody>
          <a:bodyPr>
            <a:normAutofit fontScale="90000"/>
          </a:bodyPr>
          <a:lstStyle/>
          <a:p>
            <a:r>
              <a:rPr lang="en-US" altLang="zh-CN" dirty="0" smtClean="0"/>
              <a:t>Summary </a:t>
            </a:r>
            <a:endParaRPr lang="zh-CN" altLang="en-US" dirty="0"/>
          </a:p>
        </p:txBody>
      </p:sp>
      <p:pic>
        <p:nvPicPr>
          <p:cNvPr id="30" name="Picture 1" descr="D:\cppm\sdu_meeting\Shandong_University.jpg"/>
          <p:cNvPicPr>
            <a:picLocks noChangeAspect="1" noChangeArrowheads="1"/>
          </p:cNvPicPr>
          <p:nvPr/>
        </p:nvPicPr>
        <p:blipFill>
          <a:blip r:embed="rId2" cstate="print"/>
          <a:srcRect/>
          <a:stretch>
            <a:fillRect/>
          </a:stretch>
        </p:blipFill>
        <p:spPr bwMode="auto">
          <a:xfrm>
            <a:off x="0" y="0"/>
            <a:ext cx="980728" cy="980728"/>
          </a:xfrm>
          <a:prstGeom prst="rect">
            <a:avLst/>
          </a:prstGeom>
          <a:noFill/>
        </p:spPr>
      </p:pic>
      <p:sp>
        <p:nvSpPr>
          <p:cNvPr id="67" name="内容占位符 2"/>
          <p:cNvSpPr>
            <a:spLocks noGrp="1"/>
          </p:cNvSpPr>
          <p:nvPr>
            <p:ph idx="1"/>
          </p:nvPr>
        </p:nvSpPr>
        <p:spPr>
          <a:xfrm>
            <a:off x="457200" y="1412777"/>
            <a:ext cx="8229600" cy="3816423"/>
          </a:xfrm>
        </p:spPr>
        <p:txBody>
          <a:bodyPr>
            <a:normAutofit fontScale="85000" lnSpcReduction="20000"/>
          </a:bodyPr>
          <a:lstStyle/>
          <a:p>
            <a:r>
              <a:rPr lang="en-US" altLang="zh-CN" sz="2800" dirty="0" smtClean="0">
                <a:latin typeface="Times New Roman" pitchFamily="18" charset="0"/>
                <a:cs typeface="Times New Roman" pitchFamily="18" charset="0"/>
              </a:rPr>
              <a:t>Radiation harness of LF CCPD &gt; 100 </a:t>
            </a:r>
            <a:r>
              <a:rPr lang="en-US" altLang="zh-CN" sz="2800" dirty="0" err="1" smtClean="0">
                <a:latin typeface="Times New Roman" pitchFamily="18" charset="0"/>
                <a:cs typeface="Times New Roman" pitchFamily="18" charset="0"/>
              </a:rPr>
              <a:t>MRads</a:t>
            </a:r>
            <a:r>
              <a:rPr lang="en-US" altLang="zh-CN" sz="2800" dirty="0" smtClean="0">
                <a:latin typeface="Times New Roman" pitchFamily="18" charset="0"/>
                <a:cs typeface="Times New Roman" pitchFamily="18" charset="0"/>
              </a:rPr>
              <a:t> and 10</a:t>
            </a:r>
            <a:r>
              <a:rPr lang="en-US" altLang="zh-CN" sz="2800" baseline="30000" dirty="0" smtClean="0">
                <a:latin typeface="Times New Roman" pitchFamily="18" charset="0"/>
                <a:cs typeface="Times New Roman" pitchFamily="18" charset="0"/>
              </a:rPr>
              <a:t>15</a:t>
            </a:r>
            <a:r>
              <a:rPr lang="en-US" altLang="zh-CN" sz="2800" dirty="0" smtClean="0">
                <a:latin typeface="Times New Roman" pitchFamily="18" charset="0"/>
                <a:cs typeface="Times New Roman" pitchFamily="18" charset="0"/>
              </a:rPr>
              <a:t> n</a:t>
            </a:r>
            <a:r>
              <a:rPr lang="en-US" altLang="zh-CN" sz="2800" baseline="-25000" dirty="0" smtClean="0">
                <a:latin typeface="Times New Roman" pitchFamily="18" charset="0"/>
                <a:cs typeface="Times New Roman" pitchFamily="18" charset="0"/>
              </a:rPr>
              <a:t>eq</a:t>
            </a:r>
            <a:r>
              <a:rPr lang="en-US" altLang="zh-CN" sz="2800" dirty="0" smtClean="0">
                <a:latin typeface="Times New Roman" pitchFamily="18" charset="0"/>
                <a:cs typeface="Times New Roman" pitchFamily="18" charset="0"/>
              </a:rPr>
              <a:t>cm</a:t>
            </a:r>
            <a:r>
              <a:rPr lang="en-US" altLang="zh-CN" sz="2800" baseline="30000" dirty="0" smtClean="0">
                <a:latin typeface="Times New Roman" pitchFamily="18" charset="0"/>
                <a:cs typeface="Times New Roman" pitchFamily="18" charset="0"/>
              </a:rPr>
              <a:t>-2</a:t>
            </a:r>
            <a:r>
              <a:rPr lang="en-US" altLang="zh-CN"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sym typeface="Wingdings" pitchFamily="2" charset="2"/>
              </a:rPr>
              <a:t> an option for the HL-LHC.</a:t>
            </a:r>
          </a:p>
          <a:p>
            <a:r>
              <a:rPr lang="en-US" altLang="zh-CN" sz="2800" dirty="0" smtClean="0">
                <a:latin typeface="Times New Roman" pitchFamily="18" charset="0"/>
                <a:cs typeface="Times New Roman" pitchFamily="18" charset="0"/>
                <a:sym typeface="Wingdings" pitchFamily="2" charset="2"/>
              </a:rPr>
              <a:t>The simulations show good agreement with measurements before irradiation, for instance the breakdown voltage and capacitance. The increase of the breakdown voltage with increased radiation dose was also reproduced by the TCAD simulation. </a:t>
            </a:r>
          </a:p>
          <a:p>
            <a:r>
              <a:rPr lang="en-US" altLang="zh-CN" sz="2800" dirty="0" smtClean="0">
                <a:latin typeface="Times New Roman" pitchFamily="18" charset="0"/>
                <a:cs typeface="Times New Roman" pitchFamily="18" charset="0"/>
                <a:sym typeface="Wingdings" pitchFamily="2" charset="2"/>
              </a:rPr>
              <a:t>The preliminary test results reveals that the performance of the LF CPIX demonstrator has been improved as expected. More further design and characterization details  Patrick </a:t>
            </a:r>
            <a:r>
              <a:rPr lang="en-US" altLang="zh-CN" sz="2800" dirty="0" err="1" smtClean="0">
                <a:latin typeface="Times New Roman" pitchFamily="18" charset="0"/>
                <a:cs typeface="Times New Roman" pitchFamily="18" charset="0"/>
                <a:sym typeface="Wingdings" pitchFamily="2" charset="2"/>
              </a:rPr>
              <a:t>Pangaud’s</a:t>
            </a:r>
            <a:r>
              <a:rPr lang="en-US" altLang="zh-CN" sz="2800" dirty="0" smtClean="0">
                <a:latin typeface="Times New Roman" pitchFamily="18" charset="0"/>
                <a:cs typeface="Times New Roman" pitchFamily="18" charset="0"/>
                <a:sym typeface="Wingdings" pitchFamily="2" charset="2"/>
              </a:rPr>
              <a:t> talk. </a:t>
            </a:r>
          </a:p>
          <a:p>
            <a:endParaRPr lang="en-US" altLang="zh-CN" sz="2800" dirty="0" smtClean="0">
              <a:latin typeface="Times New Roman" pitchFamily="18" charset="0"/>
              <a:cs typeface="Times New Roman" pitchFamily="18" charset="0"/>
              <a:sym typeface="Wingdings" pitchFamily="2" charset="2"/>
            </a:endParaRPr>
          </a:p>
          <a:p>
            <a:endParaRPr lang="en-US" altLang="zh-CN" sz="2800" dirty="0" smtClean="0">
              <a:latin typeface="Times New Roman" pitchFamily="18" charset="0"/>
              <a:cs typeface="Times New Roman" pitchFamily="18" charset="0"/>
              <a:sym typeface="Wingdings" pitchFamily="2" charset="2"/>
            </a:endParaRPr>
          </a:p>
          <a:p>
            <a:pPr>
              <a:buNone/>
            </a:pPr>
            <a:endParaRPr lang="zh-CN" altLang="en-US" sz="2600" dirty="0"/>
          </a:p>
        </p:txBody>
      </p:sp>
      <p:sp>
        <p:nvSpPr>
          <p:cNvPr id="9" name="日期占位符 8"/>
          <p:cNvSpPr>
            <a:spLocks noGrp="1"/>
          </p:cNvSpPr>
          <p:nvPr>
            <p:ph type="dt" sz="half" idx="10"/>
          </p:nvPr>
        </p:nvSpPr>
        <p:spPr/>
        <p:txBody>
          <a:bodyPr/>
          <a:lstStyle/>
          <a:p>
            <a:r>
              <a:rPr lang="en-US" altLang="zh-CN" smtClean="0"/>
              <a:t>30/Mar/2017</a:t>
            </a:r>
            <a:endParaRPr lang="zh-CN" altLang="en-US"/>
          </a:p>
        </p:txBody>
      </p:sp>
      <p:pic>
        <p:nvPicPr>
          <p:cNvPr id="8" name="图片 7" descr="CPPM JPG.jpg"/>
          <p:cNvPicPr>
            <a:picLocks noChangeAspect="1"/>
          </p:cNvPicPr>
          <p:nvPr/>
        </p:nvPicPr>
        <p:blipFill>
          <a:blip r:embed="rId3" cstate="print"/>
          <a:stretch>
            <a:fillRect/>
          </a:stretch>
        </p:blipFill>
        <p:spPr>
          <a:xfrm>
            <a:off x="8338619" y="13415"/>
            <a:ext cx="785818" cy="967313"/>
          </a:xfrm>
          <a:prstGeom prst="rect">
            <a:avLst/>
          </a:prstGeom>
        </p:spPr>
      </p:pic>
      <p:sp>
        <p:nvSpPr>
          <p:cNvPr id="11" name="灯片编号占位符 10"/>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2630"/>
            <a:ext cx="8229600" cy="562074"/>
          </a:xfrm>
        </p:spPr>
        <p:txBody>
          <a:bodyPr>
            <a:normAutofit/>
          </a:bodyPr>
          <a:lstStyle/>
          <a:p>
            <a:r>
              <a:rPr lang="en-US" altLang="zh-CN" sz="3000" dirty="0" smtClean="0"/>
              <a:t>CPPM / Atlas Chinese Cluster Collaboration</a:t>
            </a:r>
            <a:endParaRPr lang="zh-CN" altLang="en-US" sz="3000" dirty="0"/>
          </a:p>
        </p:txBody>
      </p:sp>
      <p:pic>
        <p:nvPicPr>
          <p:cNvPr id="30" name="Picture 1" descr="D:\cppm\sdu_meeting\Shandong_University.jpg"/>
          <p:cNvPicPr>
            <a:picLocks noChangeAspect="1" noChangeArrowheads="1"/>
          </p:cNvPicPr>
          <p:nvPr/>
        </p:nvPicPr>
        <p:blipFill>
          <a:blip r:embed="rId2" cstate="print"/>
          <a:srcRect/>
          <a:stretch>
            <a:fillRect/>
          </a:stretch>
        </p:blipFill>
        <p:spPr bwMode="auto">
          <a:xfrm>
            <a:off x="0" y="0"/>
            <a:ext cx="980728" cy="980728"/>
          </a:xfrm>
          <a:prstGeom prst="rect">
            <a:avLst/>
          </a:prstGeom>
          <a:noFill/>
        </p:spPr>
      </p:pic>
      <p:sp>
        <p:nvSpPr>
          <p:cNvPr id="20" name="日期占位符 19"/>
          <p:cNvSpPr>
            <a:spLocks noGrp="1"/>
          </p:cNvSpPr>
          <p:nvPr>
            <p:ph type="dt" sz="half" idx="10"/>
          </p:nvPr>
        </p:nvSpPr>
        <p:spPr/>
        <p:txBody>
          <a:bodyPr/>
          <a:lstStyle/>
          <a:p>
            <a:r>
              <a:rPr lang="en-US" altLang="zh-CN" smtClean="0"/>
              <a:t>30/Mar/2017</a:t>
            </a:r>
            <a:endParaRPr lang="zh-CN" altLang="en-US"/>
          </a:p>
        </p:txBody>
      </p:sp>
      <p:sp>
        <p:nvSpPr>
          <p:cNvPr id="18" name="内容占位符 2"/>
          <p:cNvSpPr>
            <a:spLocks noGrp="1"/>
          </p:cNvSpPr>
          <p:nvPr>
            <p:ph idx="1"/>
          </p:nvPr>
        </p:nvSpPr>
        <p:spPr>
          <a:xfrm>
            <a:off x="0" y="1124745"/>
            <a:ext cx="9144000" cy="5112568"/>
          </a:xfrm>
        </p:spPr>
        <p:txBody>
          <a:bodyPr>
            <a:normAutofit fontScale="92500" lnSpcReduction="20000"/>
          </a:bodyPr>
          <a:lstStyle/>
          <a:p>
            <a:r>
              <a:rPr lang="en-US" altLang="zh-CN" dirty="0" smtClean="0"/>
              <a:t>CPPM / ACC collaboration for design and test of Front-End pixel electronics for ATLAS phase II upgrade.</a:t>
            </a:r>
          </a:p>
          <a:p>
            <a:r>
              <a:rPr lang="en-US" altLang="zh-CN" dirty="0" smtClean="0"/>
              <a:t>Scientific cooperation supervised by Pr. </a:t>
            </a:r>
            <a:r>
              <a:rPr lang="en-US" altLang="zh-CN" dirty="0" err="1" smtClean="0"/>
              <a:t>Xinchou</a:t>
            </a:r>
            <a:r>
              <a:rPr lang="en-US" altLang="zh-CN" dirty="0" smtClean="0"/>
              <a:t> LOU, Dr. </a:t>
            </a:r>
            <a:r>
              <a:rPr lang="en-US" altLang="zh-CN" dirty="0" err="1" smtClean="0"/>
              <a:t>Zheng</a:t>
            </a:r>
            <a:r>
              <a:rPr lang="en-US" altLang="zh-CN" dirty="0" smtClean="0"/>
              <a:t> WANG and Pr. Marlon </a:t>
            </a:r>
            <a:r>
              <a:rPr lang="en-US" altLang="zh-CN" dirty="0" smtClean="0"/>
              <a:t>BARBERO, </a:t>
            </a:r>
            <a:r>
              <a:rPr lang="en-US" altLang="zh-CN" dirty="0" smtClean="0"/>
              <a:t>derived from ATLAS CPPM / ACC project (Pr. Shan JIN / Dr. Emmanuel MONNIER).</a:t>
            </a:r>
          </a:p>
          <a:p>
            <a:r>
              <a:rPr lang="en-US" altLang="zh-CN" dirty="0" smtClean="0"/>
              <a:t>Co-PhD </a:t>
            </a:r>
            <a:r>
              <a:rPr lang="en-US" altLang="zh-CN" dirty="0" err="1" smtClean="0"/>
              <a:t>Jian</a:t>
            </a:r>
            <a:r>
              <a:rPr lang="en-US" altLang="zh-CN" dirty="0" smtClean="0"/>
              <a:t> Liu (SDU – Pr. </a:t>
            </a:r>
            <a:r>
              <a:rPr lang="en-US" altLang="zh-CN" dirty="0" err="1" smtClean="0"/>
              <a:t>Meng</a:t>
            </a:r>
            <a:r>
              <a:rPr lang="en-US" altLang="zh-CN" dirty="0" smtClean="0"/>
              <a:t> WANG / CPPM Pr. Marlon BARBERO &amp; Dr. Alexander ROZANOV), defended on May/2016.  </a:t>
            </a:r>
            <a:r>
              <a:rPr lang="en-US" altLang="zh-CN" dirty="0" err="1" smtClean="0"/>
              <a:t>Postdoc</a:t>
            </a:r>
            <a:r>
              <a:rPr lang="en-US" altLang="zh-CN" dirty="0" smtClean="0"/>
              <a:t> at SDU since Sep/2016.</a:t>
            </a:r>
          </a:p>
          <a:p>
            <a:r>
              <a:rPr lang="en-US" altLang="zh-CN" dirty="0" smtClean="0"/>
              <a:t>The last development topics involve:</a:t>
            </a:r>
          </a:p>
          <a:p>
            <a:pPr lvl="1"/>
            <a:r>
              <a:rPr lang="en-US" altLang="zh-CN" dirty="0" smtClean="0"/>
              <a:t>The simulation and tests in LFOUNDRY HV/HR CMOS technology. </a:t>
            </a:r>
            <a:r>
              <a:rPr lang="en-US" altLang="zh-CN" dirty="0" err="1" smtClean="0"/>
              <a:t>Jian</a:t>
            </a:r>
            <a:r>
              <a:rPr lang="en-US" altLang="zh-CN" dirty="0" smtClean="0"/>
              <a:t> Liu (SDU /CPPM).</a:t>
            </a:r>
            <a:endParaRPr lang="zh-CN" altLang="zh-CN" dirty="0"/>
          </a:p>
        </p:txBody>
      </p:sp>
      <p:pic>
        <p:nvPicPr>
          <p:cNvPr id="8" name="图片 7" descr="CPPM JPG.jpg"/>
          <p:cNvPicPr>
            <a:picLocks noChangeAspect="1"/>
          </p:cNvPicPr>
          <p:nvPr/>
        </p:nvPicPr>
        <p:blipFill>
          <a:blip r:embed="rId3" cstate="print"/>
          <a:stretch>
            <a:fillRect/>
          </a:stretch>
        </p:blipFill>
        <p:spPr>
          <a:xfrm>
            <a:off x="8338619" y="13415"/>
            <a:ext cx="785818" cy="967313"/>
          </a:xfrm>
          <a:prstGeom prst="rect">
            <a:avLst/>
          </a:prstGeom>
        </p:spPr>
      </p:pic>
      <p:sp>
        <p:nvSpPr>
          <p:cNvPr id="9" name="灯片编号占位符 8"/>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descr="D:\cppm\sdu_meeting\Shandong_University.jpg"/>
          <p:cNvPicPr>
            <a:picLocks noChangeAspect="1" noChangeArrowheads="1"/>
          </p:cNvPicPr>
          <p:nvPr/>
        </p:nvPicPr>
        <p:blipFill>
          <a:blip r:embed="rId2" cstate="print"/>
          <a:srcRect/>
          <a:stretch>
            <a:fillRect/>
          </a:stretch>
        </p:blipFill>
        <p:spPr bwMode="auto">
          <a:xfrm>
            <a:off x="0" y="0"/>
            <a:ext cx="980728" cy="980728"/>
          </a:xfrm>
          <a:prstGeom prst="rect">
            <a:avLst/>
          </a:prstGeom>
          <a:noFill/>
        </p:spPr>
      </p:pic>
      <p:pic>
        <p:nvPicPr>
          <p:cNvPr id="16" name="图片 15" descr="fluence.png"/>
          <p:cNvPicPr>
            <a:picLocks noChangeAspect="1"/>
          </p:cNvPicPr>
          <p:nvPr/>
        </p:nvPicPr>
        <p:blipFill>
          <a:blip r:embed="rId3" cstate="print"/>
          <a:stretch>
            <a:fillRect/>
          </a:stretch>
        </p:blipFill>
        <p:spPr>
          <a:xfrm>
            <a:off x="899592" y="1727745"/>
            <a:ext cx="3608627" cy="2296981"/>
          </a:xfrm>
          <a:prstGeom prst="rect">
            <a:avLst/>
          </a:prstGeom>
        </p:spPr>
      </p:pic>
      <p:pic>
        <p:nvPicPr>
          <p:cNvPr id="15" name="图片 14" descr="TID.png"/>
          <p:cNvPicPr>
            <a:picLocks noChangeAspect="1"/>
          </p:cNvPicPr>
          <p:nvPr/>
        </p:nvPicPr>
        <p:blipFill>
          <a:blip r:embed="rId4" cstate="print"/>
          <a:stretch>
            <a:fillRect/>
          </a:stretch>
        </p:blipFill>
        <p:spPr>
          <a:xfrm>
            <a:off x="5004048" y="1650198"/>
            <a:ext cx="3384376" cy="2570890"/>
          </a:xfrm>
          <a:prstGeom prst="rect">
            <a:avLst/>
          </a:prstGeom>
        </p:spPr>
      </p:pic>
      <p:sp>
        <p:nvSpPr>
          <p:cNvPr id="2" name="标题 1"/>
          <p:cNvSpPr>
            <a:spLocks noGrp="1"/>
          </p:cNvSpPr>
          <p:nvPr>
            <p:ph type="title"/>
          </p:nvPr>
        </p:nvSpPr>
        <p:spPr>
          <a:xfrm>
            <a:off x="457200" y="188640"/>
            <a:ext cx="8229600" cy="562074"/>
          </a:xfrm>
        </p:spPr>
        <p:txBody>
          <a:bodyPr>
            <a:normAutofit fontScale="90000"/>
          </a:bodyPr>
          <a:lstStyle/>
          <a:p>
            <a:r>
              <a:rPr lang="en-US" dirty="0" smtClean="0"/>
              <a:t>HL-LHC Environment </a:t>
            </a:r>
            <a:endParaRPr lang="en-US" dirty="0"/>
          </a:p>
        </p:txBody>
      </p:sp>
      <p:sp>
        <p:nvSpPr>
          <p:cNvPr id="13" name="日期占位符 12"/>
          <p:cNvSpPr>
            <a:spLocks noGrp="1"/>
          </p:cNvSpPr>
          <p:nvPr>
            <p:ph type="dt" sz="half" idx="10"/>
          </p:nvPr>
        </p:nvSpPr>
        <p:spPr/>
        <p:txBody>
          <a:bodyPr/>
          <a:lstStyle/>
          <a:p>
            <a:r>
              <a:rPr lang="en-US" altLang="zh-CN" smtClean="0"/>
              <a:t>30/Mar/2017</a:t>
            </a:r>
            <a:endParaRPr lang="zh-CN" altLang="en-US"/>
          </a:p>
        </p:txBody>
      </p:sp>
      <p:sp>
        <p:nvSpPr>
          <p:cNvPr id="7" name="矩形 6"/>
          <p:cNvSpPr/>
          <p:nvPr/>
        </p:nvSpPr>
        <p:spPr>
          <a:xfrm>
            <a:off x="72008" y="4005064"/>
            <a:ext cx="5004048"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zh-CN" sz="1600" dirty="0" err="1" smtClean="0">
                <a:solidFill>
                  <a:schemeClr val="tx1"/>
                </a:solidFill>
                <a:latin typeface="Times New Roman" pitchFamily="18" charset="0"/>
                <a:cs typeface="Times New Roman" pitchFamily="18" charset="0"/>
              </a:rPr>
              <a:t>Fluence</a:t>
            </a:r>
            <a:r>
              <a:rPr lang="en-US" altLang="zh-CN" sz="1600" dirty="0" smtClean="0">
                <a:solidFill>
                  <a:schemeClr val="tx1"/>
                </a:solidFill>
                <a:latin typeface="Times New Roman" pitchFamily="18" charset="0"/>
                <a:cs typeface="Times New Roman" pitchFamily="18" charset="0"/>
              </a:rPr>
              <a:t> at the inner most pixel layer,  for an integrated luminosity of 3000 fb</a:t>
            </a:r>
            <a:r>
              <a:rPr lang="en-US" altLang="zh-CN" sz="1600" baseline="30000" dirty="0" smtClean="0">
                <a:solidFill>
                  <a:schemeClr val="tx1"/>
                </a:solidFill>
                <a:latin typeface="Times New Roman" pitchFamily="18" charset="0"/>
                <a:cs typeface="Times New Roman" pitchFamily="18" charset="0"/>
              </a:rPr>
              <a:t>-1 </a:t>
            </a:r>
            <a:r>
              <a:rPr lang="en-US" altLang="zh-CN" sz="1600" dirty="0" smtClean="0">
                <a:solidFill>
                  <a:schemeClr val="tx1"/>
                </a:solidFill>
                <a:latin typeface="Times New Roman" pitchFamily="18" charset="0"/>
                <a:cs typeface="Times New Roman" pitchFamily="18" charset="0"/>
              </a:rPr>
              <a:t>over 10 years:</a:t>
            </a:r>
          </a:p>
          <a:p>
            <a:r>
              <a:rPr lang="en-US" altLang="zh-CN" sz="1600" dirty="0" smtClean="0">
                <a:solidFill>
                  <a:schemeClr val="tx1"/>
                </a:solidFill>
                <a:latin typeface="Times New Roman" pitchFamily="18" charset="0"/>
                <a:cs typeface="Times New Roman" pitchFamily="18" charset="0"/>
              </a:rPr>
              <a:t> NIEL: ~1.4x10</a:t>
            </a:r>
            <a:r>
              <a:rPr lang="en-US" altLang="zh-CN" sz="1600" baseline="30000" dirty="0" smtClean="0">
                <a:solidFill>
                  <a:schemeClr val="tx1"/>
                </a:solidFill>
                <a:latin typeface="Times New Roman" pitchFamily="18" charset="0"/>
                <a:cs typeface="Times New Roman" pitchFamily="18" charset="0"/>
              </a:rPr>
              <a:t>16</a:t>
            </a:r>
            <a:r>
              <a:rPr lang="en-US" altLang="zh-CN" sz="1600" dirty="0" smtClean="0">
                <a:solidFill>
                  <a:schemeClr val="tx1"/>
                </a:solidFill>
                <a:latin typeface="Times New Roman" pitchFamily="18" charset="0"/>
                <a:cs typeface="Times New Roman" pitchFamily="18" charset="0"/>
              </a:rPr>
              <a:t> </a:t>
            </a:r>
            <a:r>
              <a:rPr lang="en-US" altLang="zh-CN" sz="1600" dirty="0" err="1" smtClean="0">
                <a:solidFill>
                  <a:schemeClr val="tx1"/>
                </a:solidFill>
                <a:latin typeface="Times New Roman" pitchFamily="18" charset="0"/>
                <a:cs typeface="Times New Roman" pitchFamily="18" charset="0"/>
              </a:rPr>
              <a:t>n</a:t>
            </a:r>
            <a:r>
              <a:rPr lang="en-US" altLang="zh-CN" sz="1600" baseline="-25000" dirty="0" err="1" smtClean="0">
                <a:solidFill>
                  <a:schemeClr val="tx1"/>
                </a:solidFill>
                <a:latin typeface="Times New Roman" pitchFamily="18" charset="0"/>
                <a:cs typeface="Times New Roman" pitchFamily="18" charset="0"/>
              </a:rPr>
              <a:t>eq</a:t>
            </a:r>
            <a:r>
              <a:rPr lang="en-US" altLang="zh-CN" sz="1600" dirty="0" smtClean="0">
                <a:solidFill>
                  <a:schemeClr val="tx1"/>
                </a:solidFill>
                <a:latin typeface="Times New Roman" pitchFamily="18" charset="0"/>
                <a:cs typeface="Times New Roman" pitchFamily="18" charset="0"/>
              </a:rPr>
              <a:t> cm</a:t>
            </a:r>
            <a:r>
              <a:rPr lang="en-US" altLang="zh-CN" sz="1600" baseline="30000" dirty="0" smtClean="0">
                <a:solidFill>
                  <a:schemeClr val="tx1"/>
                </a:solidFill>
                <a:latin typeface="Times New Roman" pitchFamily="18" charset="0"/>
                <a:cs typeface="Times New Roman" pitchFamily="18" charset="0"/>
              </a:rPr>
              <a:t>-2 </a:t>
            </a:r>
          </a:p>
          <a:p>
            <a:r>
              <a:rPr lang="en-US" altLang="zh-CN" sz="1600" dirty="0" smtClean="0">
                <a:solidFill>
                  <a:schemeClr val="tx1"/>
                </a:solidFill>
                <a:latin typeface="Times New Roman" pitchFamily="18" charset="0"/>
                <a:cs typeface="Times New Roman" pitchFamily="18" charset="0"/>
              </a:rPr>
              <a:t> TID:    ~770 </a:t>
            </a:r>
            <a:r>
              <a:rPr lang="en-US" altLang="zh-CN" sz="1600" dirty="0" err="1" smtClean="0">
                <a:solidFill>
                  <a:schemeClr val="tx1"/>
                </a:solidFill>
                <a:latin typeface="Times New Roman" pitchFamily="18" charset="0"/>
                <a:cs typeface="Times New Roman" pitchFamily="18" charset="0"/>
              </a:rPr>
              <a:t>MRads</a:t>
            </a:r>
            <a:endParaRPr lang="en-US" altLang="zh-CN" sz="1600" dirty="0" smtClean="0">
              <a:solidFill>
                <a:schemeClr val="tx1"/>
              </a:solidFill>
              <a:latin typeface="Times New Roman" pitchFamily="18" charset="0"/>
              <a:cs typeface="Times New Roman" pitchFamily="18" charset="0"/>
            </a:endParaRPr>
          </a:p>
        </p:txBody>
      </p:sp>
      <p:sp>
        <p:nvSpPr>
          <p:cNvPr id="8" name="矩形 7"/>
          <p:cNvSpPr/>
          <p:nvPr/>
        </p:nvSpPr>
        <p:spPr>
          <a:xfrm>
            <a:off x="5076056" y="4005064"/>
            <a:ext cx="3853662"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zh-CN" sz="1600" dirty="0" smtClean="0">
                <a:solidFill>
                  <a:schemeClr val="tx1"/>
                </a:solidFill>
                <a:latin typeface="Times New Roman" pitchFamily="18" charset="0"/>
                <a:cs typeface="Times New Roman" pitchFamily="18" charset="0"/>
              </a:rPr>
              <a:t>The new Inner Tracker should be </a:t>
            </a:r>
            <a:r>
              <a:rPr lang="en-US" altLang="zh-CN" sz="1600" dirty="0" err="1" smtClean="0">
                <a:solidFill>
                  <a:schemeClr val="tx1"/>
                </a:solidFill>
                <a:latin typeface="Times New Roman" pitchFamily="18" charset="0"/>
                <a:cs typeface="Times New Roman" pitchFamily="18" charset="0"/>
              </a:rPr>
              <a:t>rad</a:t>
            </a:r>
            <a:r>
              <a:rPr lang="en-US" altLang="zh-CN" sz="1600" dirty="0" smtClean="0">
                <a:solidFill>
                  <a:schemeClr val="tx1"/>
                </a:solidFill>
                <a:latin typeface="Times New Roman" pitchFamily="18" charset="0"/>
                <a:cs typeface="Times New Roman" pitchFamily="18" charset="0"/>
              </a:rPr>
              <a:t>-hard, cope with high occupancy and lower price.</a:t>
            </a:r>
          </a:p>
        </p:txBody>
      </p:sp>
      <p:sp>
        <p:nvSpPr>
          <p:cNvPr id="9" name="TextBox 8"/>
          <p:cNvSpPr txBox="1"/>
          <p:nvPr/>
        </p:nvSpPr>
        <p:spPr>
          <a:xfrm>
            <a:off x="71406" y="5232102"/>
            <a:ext cx="885831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dirty="0" smtClean="0">
                <a:solidFill>
                  <a:schemeClr val="tx1"/>
                </a:solidFill>
                <a:latin typeface="Times New Roman" pitchFamily="18" charset="0"/>
                <a:cs typeface="Times New Roman" pitchFamily="18" charset="0"/>
              </a:rPr>
              <a:t>Presently, one possibility for upgrade is to use a hybrid pixel detector concept:</a:t>
            </a:r>
          </a:p>
          <a:p>
            <a:pPr>
              <a:buFont typeface="Arial" pitchFamily="34" charset="0"/>
              <a:buChar char="•"/>
            </a:pPr>
            <a:r>
              <a:rPr lang="en-US" altLang="zh-CN" sz="1600" dirty="0" smtClean="0">
                <a:solidFill>
                  <a:schemeClr val="tx1"/>
                </a:solidFill>
                <a:latin typeface="Times New Roman" pitchFamily="18" charset="0"/>
                <a:cs typeface="Times New Roman" pitchFamily="18" charset="0"/>
              </a:rPr>
              <a:t>Sensor: thin silicon planar or 3D (reduce drift distance),diamond…</a:t>
            </a:r>
          </a:p>
          <a:p>
            <a:pPr>
              <a:buFont typeface="Arial" pitchFamily="34" charset="0"/>
              <a:buChar char="•"/>
            </a:pPr>
            <a:r>
              <a:rPr lang="en-US" altLang="zh-CN" sz="1600" dirty="0" smtClean="0">
                <a:solidFill>
                  <a:schemeClr val="tx1"/>
                </a:solidFill>
                <a:latin typeface="Times New Roman" pitchFamily="18" charset="0"/>
                <a:cs typeface="Times New Roman" pitchFamily="18" charset="0"/>
              </a:rPr>
              <a:t>Readout-Out Chip: deep-submicron </a:t>
            </a:r>
            <a:r>
              <a:rPr lang="en-US" altLang="zh-CN" sz="1600" dirty="0" err="1" smtClean="0">
                <a:solidFill>
                  <a:schemeClr val="tx1"/>
                </a:solidFill>
                <a:latin typeface="Times New Roman" pitchFamily="18" charset="0"/>
                <a:cs typeface="Times New Roman" pitchFamily="18" charset="0"/>
              </a:rPr>
              <a:t>rad</a:t>
            </a:r>
            <a:r>
              <a:rPr lang="en-US" altLang="zh-CN" sz="1600" dirty="0" smtClean="0">
                <a:solidFill>
                  <a:schemeClr val="tx1"/>
                </a:solidFill>
                <a:latin typeface="Times New Roman" pitchFamily="18" charset="0"/>
                <a:cs typeface="Times New Roman" pitchFamily="18" charset="0"/>
              </a:rPr>
              <a:t>-hard ICs (65nm)=&gt;high granularity=&gt; high resolution, low occupancy</a:t>
            </a:r>
          </a:p>
        </p:txBody>
      </p:sp>
      <p:sp>
        <p:nvSpPr>
          <p:cNvPr id="18" name="TextBox 17"/>
          <p:cNvSpPr txBox="1"/>
          <p:nvPr/>
        </p:nvSpPr>
        <p:spPr>
          <a:xfrm>
            <a:off x="0" y="980728"/>
            <a:ext cx="752432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dirty="0" smtClean="0">
                <a:latin typeface="Times New Roman" pitchFamily="18" charset="0"/>
                <a:cs typeface="Times New Roman" pitchFamily="18" charset="0"/>
              </a:rPr>
              <a:t>After the Phase II upgrade ~2024,</a:t>
            </a:r>
          </a:p>
          <a:p>
            <a:r>
              <a:rPr lang="en-US" altLang="zh-CN" sz="1600" dirty="0" smtClean="0">
                <a:latin typeface="Times New Roman" pitchFamily="18" charset="0"/>
                <a:cs typeface="Times New Roman" pitchFamily="18" charset="0"/>
              </a:rPr>
              <a:t>The HL-LHC will operate at a </a:t>
            </a:r>
            <a:r>
              <a:rPr lang="en-US" altLang="zh-CN" sz="1600" dirty="0" err="1" smtClean="0">
                <a:latin typeface="Times New Roman" pitchFamily="18" charset="0"/>
                <a:cs typeface="Times New Roman" pitchFamily="18" charset="0"/>
              </a:rPr>
              <a:t>levelled</a:t>
            </a:r>
            <a:r>
              <a:rPr lang="en-US" altLang="zh-CN" sz="1600" dirty="0" smtClean="0">
                <a:latin typeface="Times New Roman" pitchFamily="18" charset="0"/>
                <a:cs typeface="Times New Roman" pitchFamily="18" charset="0"/>
              </a:rPr>
              <a:t> instantaneous luminosity of </a:t>
            </a:r>
            <a:r>
              <a:rPr lang="en-US" altLang="zh-CN" sz="1600" dirty="0" smtClean="0">
                <a:solidFill>
                  <a:srgbClr val="FF0000"/>
                </a:solidFill>
                <a:latin typeface="Times New Roman" pitchFamily="18" charset="0"/>
                <a:cs typeface="Times New Roman" pitchFamily="18" charset="0"/>
              </a:rPr>
              <a:t>7.5×10</a:t>
            </a:r>
            <a:r>
              <a:rPr lang="en-US" altLang="zh-CN" sz="1600" baseline="30000" dirty="0" smtClean="0">
                <a:solidFill>
                  <a:srgbClr val="FF0000"/>
                </a:solidFill>
                <a:latin typeface="Times New Roman" pitchFamily="18" charset="0"/>
                <a:cs typeface="Times New Roman" pitchFamily="18" charset="0"/>
              </a:rPr>
              <a:t>34</a:t>
            </a:r>
            <a:r>
              <a:rPr lang="en-US" altLang="zh-CN" sz="1600" dirty="0" smtClean="0">
                <a:solidFill>
                  <a:srgbClr val="FF0000"/>
                </a:solidFill>
                <a:latin typeface="Times New Roman" pitchFamily="18" charset="0"/>
                <a:cs typeface="Times New Roman" pitchFamily="18" charset="0"/>
              </a:rPr>
              <a:t>cm</a:t>
            </a:r>
            <a:r>
              <a:rPr lang="en-US" altLang="zh-CN" sz="1600" baseline="30000" dirty="0" smtClean="0">
                <a:solidFill>
                  <a:srgbClr val="FF0000"/>
                </a:solidFill>
                <a:latin typeface="Times New Roman" pitchFamily="18" charset="0"/>
                <a:cs typeface="Times New Roman" pitchFamily="18" charset="0"/>
              </a:rPr>
              <a:t>-2</a:t>
            </a:r>
            <a:r>
              <a:rPr lang="en-US" altLang="zh-CN" sz="1600" dirty="0" smtClean="0">
                <a:solidFill>
                  <a:srgbClr val="FF0000"/>
                </a:solidFill>
                <a:latin typeface="Times New Roman" pitchFamily="18" charset="0"/>
                <a:cs typeface="Times New Roman" pitchFamily="18" charset="0"/>
              </a:rPr>
              <a:t>s</a:t>
            </a:r>
            <a:r>
              <a:rPr lang="en-US" altLang="zh-CN" sz="1600" baseline="30000" dirty="0" smtClean="0">
                <a:solidFill>
                  <a:srgbClr val="FF0000"/>
                </a:solidFill>
                <a:latin typeface="Times New Roman" pitchFamily="18" charset="0"/>
                <a:cs typeface="Times New Roman" pitchFamily="18" charset="0"/>
              </a:rPr>
              <a:t>-1</a:t>
            </a:r>
            <a:r>
              <a:rPr lang="en-US" altLang="zh-CN" sz="1600" dirty="0" smtClean="0">
                <a:latin typeface="Times New Roman" pitchFamily="18" charset="0"/>
                <a:cs typeface="Times New Roman" pitchFamily="18" charset="0"/>
              </a:rPr>
              <a:t> .</a:t>
            </a:r>
            <a:r>
              <a:rPr lang="en-US" altLang="zh-CN" sz="1600" baseline="30000" dirty="0" smtClean="0">
                <a:solidFill>
                  <a:srgbClr val="FF0000"/>
                </a:solidFill>
                <a:latin typeface="Times New Roman" pitchFamily="18" charset="0"/>
                <a:cs typeface="Times New Roman" pitchFamily="18" charset="0"/>
              </a:rPr>
              <a:t>  </a:t>
            </a:r>
            <a:r>
              <a:rPr lang="en-US" altLang="zh-CN" sz="1600" dirty="0" smtClean="0">
                <a:solidFill>
                  <a:srgbClr val="FF0000"/>
                </a:solidFill>
                <a:latin typeface="Times New Roman" pitchFamily="18" charset="0"/>
                <a:cs typeface="Times New Roman" pitchFamily="18" charset="0"/>
              </a:rPr>
              <a:t> </a:t>
            </a:r>
            <a:endParaRPr lang="en-US" altLang="zh-CN" sz="1600" baseline="30000" dirty="0" smtClean="0">
              <a:solidFill>
                <a:srgbClr val="FF0000"/>
              </a:solidFill>
              <a:latin typeface="Times New Roman" pitchFamily="18" charset="0"/>
              <a:cs typeface="Times New Roman" pitchFamily="18" charset="0"/>
            </a:endParaRPr>
          </a:p>
          <a:p>
            <a:r>
              <a:rPr lang="en-US" altLang="zh-CN" sz="1600" dirty="0" smtClean="0">
                <a:latin typeface="Times New Roman" pitchFamily="18" charset="0"/>
                <a:cs typeface="Times New Roman" pitchFamily="18" charset="0"/>
              </a:rPr>
              <a:t>Total pixel silicon area of ATLAS Inner Tracker (</a:t>
            </a:r>
            <a:r>
              <a:rPr lang="en-US" altLang="zh-CN" sz="1600" dirty="0" err="1" smtClean="0">
                <a:latin typeface="Times New Roman" pitchFamily="18" charset="0"/>
                <a:cs typeface="Times New Roman" pitchFamily="18" charset="0"/>
              </a:rPr>
              <a:t>ITk</a:t>
            </a:r>
            <a:r>
              <a:rPr lang="en-US" altLang="zh-CN" sz="1600" dirty="0" smtClean="0">
                <a:latin typeface="Times New Roman" pitchFamily="18" charset="0"/>
                <a:cs typeface="Times New Roman" pitchFamily="18" charset="0"/>
              </a:rPr>
              <a:t>) is ~8.2m</a:t>
            </a:r>
            <a:r>
              <a:rPr lang="en-US" altLang="zh-CN" sz="1600" baseline="30000" dirty="0" smtClean="0">
                <a:latin typeface="Times New Roman" pitchFamily="18" charset="0"/>
                <a:cs typeface="Times New Roman" pitchFamily="18" charset="0"/>
              </a:rPr>
              <a:t>2</a:t>
            </a:r>
            <a:r>
              <a:rPr lang="en-US" altLang="zh-CN" sz="1600" dirty="0" smtClean="0">
                <a:latin typeface="Times New Roman" pitchFamily="18" charset="0"/>
                <a:cs typeface="Times New Roman" pitchFamily="18" charset="0"/>
              </a:rPr>
              <a:t>. </a:t>
            </a:r>
            <a:endParaRPr lang="en-US" altLang="zh-CN" sz="1600" baseline="30000" dirty="0" smtClean="0">
              <a:solidFill>
                <a:srgbClr val="FF0000"/>
              </a:solidFill>
              <a:latin typeface="Times New Roman" pitchFamily="18" charset="0"/>
              <a:cs typeface="Times New Roman" pitchFamily="18" charset="0"/>
            </a:endParaRPr>
          </a:p>
        </p:txBody>
      </p:sp>
      <p:pic>
        <p:nvPicPr>
          <p:cNvPr id="19" name="图片 18" descr="CPPM JPG.jpg"/>
          <p:cNvPicPr>
            <a:picLocks noChangeAspect="1"/>
          </p:cNvPicPr>
          <p:nvPr/>
        </p:nvPicPr>
        <p:blipFill>
          <a:blip r:embed="rId5" cstate="print"/>
          <a:stretch>
            <a:fillRect/>
          </a:stretch>
        </p:blipFill>
        <p:spPr>
          <a:xfrm>
            <a:off x="8338619" y="13415"/>
            <a:ext cx="785818" cy="967313"/>
          </a:xfrm>
          <a:prstGeom prst="rect">
            <a:avLst/>
          </a:prstGeom>
        </p:spPr>
      </p:pic>
      <p:sp>
        <p:nvSpPr>
          <p:cNvPr id="20" name="灯片编号占位符 19"/>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4824" y="764704"/>
            <a:ext cx="1947044" cy="2356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p:nvPr>
        </p:nvSpPr>
        <p:spPr>
          <a:xfrm>
            <a:off x="457200" y="116632"/>
            <a:ext cx="8229600" cy="634082"/>
          </a:xfrm>
        </p:spPr>
        <p:txBody>
          <a:bodyPr>
            <a:normAutofit fontScale="90000"/>
          </a:bodyPr>
          <a:lstStyle/>
          <a:p>
            <a:r>
              <a:rPr lang="en-US" dirty="0" smtClean="0"/>
              <a:t>HV/HR CMOS for Phase-II Upgrade </a:t>
            </a:r>
            <a:endParaRPr lang="en-US" dirty="0"/>
          </a:p>
        </p:txBody>
      </p:sp>
      <p:sp>
        <p:nvSpPr>
          <p:cNvPr id="17" name="日期占位符 16"/>
          <p:cNvSpPr>
            <a:spLocks noGrp="1"/>
          </p:cNvSpPr>
          <p:nvPr>
            <p:ph type="dt" sz="half" idx="10"/>
          </p:nvPr>
        </p:nvSpPr>
        <p:spPr/>
        <p:txBody>
          <a:bodyPr/>
          <a:lstStyle/>
          <a:p>
            <a:r>
              <a:rPr lang="en-US" altLang="zh-CN" smtClean="0"/>
              <a:t>30/Mar/2017</a:t>
            </a:r>
            <a:endParaRPr lang="zh-CN" altLang="en-US" dirty="0"/>
          </a:p>
        </p:txBody>
      </p:sp>
      <p:sp>
        <p:nvSpPr>
          <p:cNvPr id="18" name="TextBox 17"/>
          <p:cNvSpPr txBox="1"/>
          <p:nvPr/>
        </p:nvSpPr>
        <p:spPr>
          <a:xfrm>
            <a:off x="0" y="4831992"/>
            <a:ext cx="91440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solidFill>
                  <a:schemeClr val="tx1"/>
                </a:solidFill>
                <a:latin typeface="Times New Roman" pitchFamily="18" charset="0"/>
                <a:cs typeface="Times New Roman" pitchFamily="18" charset="0"/>
              </a:rPr>
              <a:t>Use cases for the future </a:t>
            </a:r>
            <a:r>
              <a:rPr lang="en-US" altLang="zh-CN" dirty="0" err="1" smtClean="0">
                <a:solidFill>
                  <a:schemeClr val="tx1"/>
                </a:solidFill>
                <a:latin typeface="Times New Roman" pitchFamily="18" charset="0"/>
                <a:cs typeface="Times New Roman" pitchFamily="18" charset="0"/>
              </a:rPr>
              <a:t>ITk</a:t>
            </a:r>
            <a:r>
              <a:rPr lang="en-US" altLang="zh-CN" dirty="0" smtClean="0">
                <a:solidFill>
                  <a:schemeClr val="tx1"/>
                </a:solidFill>
                <a:latin typeface="Times New Roman" pitchFamily="18" charset="0"/>
                <a:cs typeface="Times New Roman" pitchFamily="18" charset="0"/>
              </a:rPr>
              <a:t> in 2024:</a:t>
            </a:r>
          </a:p>
          <a:p>
            <a:pPr marL="274320">
              <a:buFont typeface="Arial" pitchFamily="34" charset="0"/>
              <a:buChar char="•"/>
            </a:pPr>
            <a:r>
              <a:rPr lang="en-US" altLang="zh-CN" dirty="0" smtClean="0">
                <a:solidFill>
                  <a:schemeClr val="tx1"/>
                </a:solidFill>
                <a:latin typeface="Times New Roman" pitchFamily="18" charset="0"/>
                <a:cs typeface="Times New Roman" pitchFamily="18" charset="0"/>
              </a:rPr>
              <a:t>For inner layers. 25 x 25 µm</a:t>
            </a:r>
            <a:r>
              <a:rPr lang="en-US" altLang="zh-CN" baseline="30000" dirty="0" smtClean="0">
                <a:solidFill>
                  <a:schemeClr val="tx1"/>
                </a:solidFill>
                <a:latin typeface="Times New Roman" pitchFamily="18" charset="0"/>
                <a:cs typeface="Times New Roman" pitchFamily="18" charset="0"/>
              </a:rPr>
              <a:t>2</a:t>
            </a:r>
            <a:r>
              <a:rPr lang="en-US" altLang="zh-CN" dirty="0" smtClean="0">
                <a:solidFill>
                  <a:schemeClr val="tx1"/>
                </a:solidFill>
                <a:latin typeface="Times New Roman" pitchFamily="18" charset="0"/>
                <a:cs typeface="Times New Roman" pitchFamily="18" charset="0"/>
              </a:rPr>
              <a:t> pixel size with in-pixel en/de-coding read out by the FE-65 nm (RD53) </a:t>
            </a:r>
            <a:r>
              <a:rPr lang="en-US" altLang="zh-CN" dirty="0" smtClean="0">
                <a:solidFill>
                  <a:schemeClr val="tx1"/>
                </a:solidFill>
                <a:latin typeface="Times New Roman" pitchFamily="18" charset="0"/>
                <a:cs typeface="Times New Roman" pitchFamily="18" charset="0"/>
                <a:sym typeface="Wingdings" pitchFamily="2" charset="2"/>
              </a:rPr>
              <a:t>  higher granularity.</a:t>
            </a:r>
          </a:p>
          <a:p>
            <a:pPr marL="274320">
              <a:buFont typeface="Arial" pitchFamily="34" charset="0"/>
              <a:buChar char="•"/>
            </a:pPr>
            <a:r>
              <a:rPr lang="en-US" altLang="zh-CN" dirty="0" smtClean="0">
                <a:solidFill>
                  <a:schemeClr val="tx1"/>
                </a:solidFill>
                <a:latin typeface="Times New Roman" pitchFamily="18" charset="0"/>
                <a:cs typeface="Times New Roman" pitchFamily="18" charset="0"/>
                <a:sym typeface="Wingdings" pitchFamily="2" charset="2"/>
              </a:rPr>
              <a:t>For outer layers. 50 x 50 µm</a:t>
            </a:r>
            <a:r>
              <a:rPr lang="en-US" altLang="zh-CN" baseline="30000" dirty="0" smtClean="0">
                <a:solidFill>
                  <a:schemeClr val="tx1"/>
                </a:solidFill>
                <a:latin typeface="Times New Roman" pitchFamily="18" charset="0"/>
                <a:cs typeface="Times New Roman" pitchFamily="18" charset="0"/>
                <a:sym typeface="Wingdings" pitchFamily="2" charset="2"/>
              </a:rPr>
              <a:t>2</a:t>
            </a:r>
            <a:r>
              <a:rPr lang="en-US" altLang="zh-CN" dirty="0" smtClean="0">
                <a:solidFill>
                  <a:schemeClr val="tx1"/>
                </a:solidFill>
                <a:latin typeface="Times New Roman" pitchFamily="18" charset="0"/>
                <a:cs typeface="Times New Roman" pitchFamily="18" charset="0"/>
                <a:sym typeface="Wingdings" pitchFamily="2" charset="2"/>
              </a:rPr>
              <a:t> pixel size, full monolithic chip  ease of assembly, two tracks separation.</a:t>
            </a:r>
            <a:endParaRPr lang="en-US" altLang="zh-CN" dirty="0" smtClean="0">
              <a:solidFill>
                <a:schemeClr val="tx1"/>
              </a:solidFill>
              <a:latin typeface="Times New Roman" pitchFamily="18" charset="0"/>
              <a:cs typeface="Times New Roman" pitchFamily="18" charset="0"/>
            </a:endParaRPr>
          </a:p>
        </p:txBody>
      </p:sp>
      <p:pic>
        <p:nvPicPr>
          <p:cNvPr id="16"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908720"/>
            <a:ext cx="3429774" cy="2037286"/>
          </a:xfrm>
          <a:prstGeom prst="rect">
            <a:avLst/>
          </a:prstGeom>
        </p:spPr>
      </p:pic>
      <p:sp>
        <p:nvSpPr>
          <p:cNvPr id="13" name="TextBox 12"/>
          <p:cNvSpPr txBox="1"/>
          <p:nvPr/>
        </p:nvSpPr>
        <p:spPr>
          <a:xfrm>
            <a:off x="0" y="3042826"/>
            <a:ext cx="9144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solidFill>
                  <a:schemeClr val="tx1"/>
                </a:solidFill>
                <a:latin typeface="Times New Roman" pitchFamily="18" charset="0"/>
                <a:cs typeface="Times New Roman" pitchFamily="18" charset="0"/>
              </a:rPr>
              <a:t>Main advantages:</a:t>
            </a:r>
          </a:p>
          <a:p>
            <a:pPr marL="182880">
              <a:buFont typeface="Arial" pitchFamily="34" charset="0"/>
              <a:buChar char="•"/>
            </a:pPr>
            <a:r>
              <a:rPr lang="en-US" altLang="zh-CN" dirty="0" smtClean="0">
                <a:solidFill>
                  <a:srgbClr val="FF0000"/>
                </a:solidFill>
                <a:latin typeface="Times New Roman" pitchFamily="18" charset="0"/>
                <a:cs typeface="Times New Roman" pitchFamily="18" charset="0"/>
              </a:rPr>
              <a:t>Commercial CMOS technology</a:t>
            </a:r>
            <a:r>
              <a:rPr lang="en-US" altLang="zh-CN" dirty="0" smtClean="0">
                <a:solidFill>
                  <a:schemeClr val="tx1"/>
                </a:solidFill>
                <a:latin typeface="Times New Roman" pitchFamily="18" charset="0"/>
                <a:cs typeface="Times New Roman" pitchFamily="18" charset="0"/>
                <a:sym typeface="Wingdings" pitchFamily="2" charset="2"/>
              </a:rPr>
              <a:t></a:t>
            </a:r>
            <a:r>
              <a:rPr lang="en-US" altLang="zh-CN" dirty="0" smtClean="0">
                <a:solidFill>
                  <a:schemeClr val="tx1"/>
                </a:solidFill>
                <a:latin typeface="Times New Roman" pitchFamily="18" charset="0"/>
                <a:cs typeface="Times New Roman" pitchFamily="18" charset="0"/>
              </a:rPr>
              <a:t> lower price per unit area.</a:t>
            </a:r>
          </a:p>
          <a:p>
            <a:pPr marL="182880">
              <a:buFont typeface="Arial" pitchFamily="34" charset="0"/>
              <a:buChar char="•"/>
            </a:pPr>
            <a:r>
              <a:rPr lang="en-US" altLang="zh-CN" dirty="0" smtClean="0">
                <a:solidFill>
                  <a:schemeClr val="tx1"/>
                </a:solidFill>
                <a:latin typeface="Times New Roman" pitchFamily="18" charset="0"/>
                <a:cs typeface="Times New Roman" pitchFamily="18" charset="0"/>
              </a:rPr>
              <a:t>Can be thinned to tens of  µm </a:t>
            </a:r>
            <a:r>
              <a:rPr lang="en-US" altLang="zh-CN" dirty="0" smtClean="0">
                <a:solidFill>
                  <a:schemeClr val="tx1"/>
                </a:solidFill>
                <a:latin typeface="Times New Roman" pitchFamily="18" charset="0"/>
                <a:cs typeface="Times New Roman" pitchFamily="18" charset="0"/>
                <a:sym typeface="Wingdings" pitchFamily="2" charset="2"/>
              </a:rPr>
              <a:t> material budget reduced.</a:t>
            </a:r>
            <a:endParaRPr lang="en-US" altLang="zh-CN" dirty="0" smtClean="0">
              <a:solidFill>
                <a:schemeClr val="tx1"/>
              </a:solidFill>
              <a:latin typeface="Times New Roman" pitchFamily="18" charset="0"/>
              <a:cs typeface="Times New Roman" pitchFamily="18" charset="0"/>
            </a:endParaRPr>
          </a:p>
          <a:p>
            <a:pPr marL="182880">
              <a:buFont typeface="Arial" pitchFamily="34" charset="0"/>
              <a:buChar char="•"/>
            </a:pPr>
            <a:r>
              <a:rPr lang="en-US" altLang="zh-CN" dirty="0" smtClean="0">
                <a:solidFill>
                  <a:schemeClr val="tx1"/>
                </a:solidFill>
                <a:latin typeface="Times New Roman" pitchFamily="18" charset="0"/>
                <a:cs typeface="Times New Roman" pitchFamily="18" charset="0"/>
              </a:rPr>
              <a:t>Pixel size can be reduced </a:t>
            </a:r>
            <a:r>
              <a:rPr lang="en-US" altLang="zh-CN" dirty="0" smtClean="0">
                <a:solidFill>
                  <a:schemeClr val="tx1"/>
                </a:solidFill>
                <a:latin typeface="Times New Roman" pitchFamily="18" charset="0"/>
                <a:cs typeface="Times New Roman" pitchFamily="18" charset="0"/>
                <a:sym typeface="Wingdings" pitchFamily="2" charset="2"/>
              </a:rPr>
              <a:t> improved single point resolution.</a:t>
            </a:r>
            <a:endParaRPr lang="en-US" altLang="zh-CN" dirty="0" smtClean="0">
              <a:solidFill>
                <a:schemeClr val="tx1"/>
              </a:solidFill>
              <a:latin typeface="Times New Roman" pitchFamily="18" charset="0"/>
              <a:cs typeface="Times New Roman" pitchFamily="18" charset="0"/>
            </a:endParaRPr>
          </a:p>
          <a:p>
            <a:pPr marL="182880">
              <a:buFont typeface="Arial" pitchFamily="34" charset="0"/>
              <a:buChar char="•"/>
            </a:pPr>
            <a:r>
              <a:rPr lang="en-US" altLang="zh-CN" dirty="0" smtClean="0">
                <a:solidFill>
                  <a:schemeClr val="tx1"/>
                </a:solidFill>
                <a:latin typeface="Times New Roman" pitchFamily="18" charset="0"/>
                <a:cs typeface="Times New Roman" pitchFamily="18" charset="0"/>
              </a:rPr>
              <a:t>1st amplifier in-sensor </a:t>
            </a:r>
            <a:r>
              <a:rPr lang="en-US" altLang="zh-CN" dirty="0" smtClean="0">
                <a:solidFill>
                  <a:schemeClr val="tx1"/>
                </a:solidFill>
                <a:latin typeface="Times New Roman" pitchFamily="18" charset="0"/>
                <a:cs typeface="Times New Roman" pitchFamily="18" charset="0"/>
                <a:sym typeface="Wingdings" pitchFamily="2" charset="2"/>
              </a:rPr>
              <a:t> </a:t>
            </a:r>
            <a:r>
              <a:rPr lang="en-US" altLang="zh-CN" dirty="0" err="1" smtClean="0">
                <a:solidFill>
                  <a:srgbClr val="FF0000"/>
                </a:solidFill>
                <a:latin typeface="Times New Roman" pitchFamily="18" charset="0"/>
                <a:cs typeface="Times New Roman" pitchFamily="18" charset="0"/>
                <a:sym typeface="Wingdings" pitchFamily="2" charset="2"/>
              </a:rPr>
              <a:t>c</a:t>
            </a:r>
            <a:r>
              <a:rPr lang="en-US" altLang="zh-CN" dirty="0" err="1" smtClean="0">
                <a:solidFill>
                  <a:srgbClr val="FF0000"/>
                </a:solidFill>
                <a:latin typeface="Times New Roman" pitchFamily="18" charset="0"/>
                <a:cs typeface="Times New Roman" pitchFamily="18" charset="0"/>
              </a:rPr>
              <a:t>apacitively</a:t>
            </a:r>
            <a:r>
              <a:rPr lang="en-US" altLang="zh-CN" dirty="0" smtClean="0">
                <a:solidFill>
                  <a:srgbClr val="FF0000"/>
                </a:solidFill>
                <a:latin typeface="Times New Roman" pitchFamily="18" charset="0"/>
                <a:cs typeface="Times New Roman" pitchFamily="18" charset="0"/>
              </a:rPr>
              <a:t> coupled to a specific digital part by gluing </a:t>
            </a:r>
            <a:r>
              <a:rPr lang="en-US" altLang="zh-CN" dirty="0" smtClean="0">
                <a:solidFill>
                  <a:schemeClr val="tx1"/>
                </a:solidFill>
                <a:latin typeface="Times New Roman" pitchFamily="18" charset="0"/>
                <a:cs typeface="Times New Roman" pitchFamily="18" charset="0"/>
              </a:rPr>
              <a:t>(compatible with ATLAS FE-I4, an readout IC for the ATLAS IBL).</a:t>
            </a:r>
          </a:p>
        </p:txBody>
      </p:sp>
      <p:pic>
        <p:nvPicPr>
          <p:cNvPr id="19" name="图片 18" descr="CPPM JPG.jpg"/>
          <p:cNvPicPr>
            <a:picLocks noChangeAspect="1"/>
          </p:cNvPicPr>
          <p:nvPr/>
        </p:nvPicPr>
        <p:blipFill>
          <a:blip r:embed="rId4" cstate="print"/>
          <a:stretch>
            <a:fillRect/>
          </a:stretch>
        </p:blipFill>
        <p:spPr>
          <a:xfrm>
            <a:off x="8338619" y="13415"/>
            <a:ext cx="785818" cy="967313"/>
          </a:xfrm>
          <a:prstGeom prst="rect">
            <a:avLst/>
          </a:prstGeom>
        </p:spPr>
      </p:pic>
      <p:pic>
        <p:nvPicPr>
          <p:cNvPr id="20" name="Picture 1" descr="D:\cppm\sdu_meeting\Shandong_University.jpg"/>
          <p:cNvPicPr>
            <a:picLocks noChangeAspect="1" noChangeArrowheads="1"/>
          </p:cNvPicPr>
          <p:nvPr/>
        </p:nvPicPr>
        <p:blipFill>
          <a:blip r:embed="rId5" cstate="print"/>
          <a:srcRect/>
          <a:stretch>
            <a:fillRect/>
          </a:stretch>
        </p:blipFill>
        <p:spPr bwMode="auto">
          <a:xfrm>
            <a:off x="0" y="0"/>
            <a:ext cx="980728" cy="980728"/>
          </a:xfrm>
          <a:prstGeom prst="rect">
            <a:avLst/>
          </a:prstGeom>
          <a:noFill/>
        </p:spPr>
      </p:pic>
      <p:sp>
        <p:nvSpPr>
          <p:cNvPr id="21" name="灯片编号占位符 20"/>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11" name="TextBox 10"/>
          <p:cNvSpPr txBox="1"/>
          <p:nvPr/>
        </p:nvSpPr>
        <p:spPr>
          <a:xfrm>
            <a:off x="6020544" y="5949280"/>
            <a:ext cx="3087960" cy="369332"/>
          </a:xfrm>
          <a:prstGeom prst="rect">
            <a:avLst/>
          </a:prstGeom>
          <a:noFill/>
          <a:ln w="28575">
            <a:solidFill>
              <a:srgbClr val="FF0000"/>
            </a:solidFill>
          </a:ln>
        </p:spPr>
        <p:txBody>
          <a:bodyPr wrap="square" rtlCol="0">
            <a:spAutoFit/>
          </a:bodyPr>
          <a:lstStyle/>
          <a:p>
            <a:r>
              <a:rPr lang="en-US" altLang="zh-CN" dirty="0" smtClean="0">
                <a:latin typeface="Times New Roman" pitchFamily="18" charset="0"/>
                <a:cs typeface="Times New Roman" pitchFamily="18" charset="0"/>
              </a:rPr>
              <a:t>See Patrick </a:t>
            </a:r>
            <a:r>
              <a:rPr lang="en-US" altLang="zh-CN" dirty="0" err="1" smtClean="0">
                <a:latin typeface="Times New Roman" pitchFamily="18" charset="0"/>
                <a:cs typeface="Times New Roman" pitchFamily="18" charset="0"/>
              </a:rPr>
              <a:t>Pangaud’s</a:t>
            </a:r>
            <a:r>
              <a:rPr lang="en-US" dirty="0" smtClean="0">
                <a:latin typeface="Times New Roman" pitchFamily="18" charset="0"/>
                <a:cs typeface="Times New Roman" pitchFamily="18" charset="0"/>
              </a:rPr>
              <a:t> talk.</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内容占位符 8" descr="dnw.png"/>
          <p:cNvPicPr>
            <a:picLocks noGrp="1" noChangeAspect="1"/>
          </p:cNvPicPr>
          <p:nvPr>
            <p:ph idx="1"/>
          </p:nvPr>
        </p:nvPicPr>
        <p:blipFill>
          <a:blip r:embed="rId3" cstate="print"/>
          <a:stretch>
            <a:fillRect/>
          </a:stretch>
        </p:blipFill>
        <p:spPr>
          <a:xfrm>
            <a:off x="1910187" y="836712"/>
            <a:ext cx="5110085" cy="3024336"/>
          </a:xfrm>
        </p:spPr>
      </p:pic>
      <p:sp>
        <p:nvSpPr>
          <p:cNvPr id="2" name="标题 1"/>
          <p:cNvSpPr>
            <a:spLocks noGrp="1"/>
          </p:cNvSpPr>
          <p:nvPr>
            <p:ph type="title"/>
          </p:nvPr>
        </p:nvSpPr>
        <p:spPr>
          <a:xfrm>
            <a:off x="457200" y="116632"/>
            <a:ext cx="8229600" cy="720080"/>
          </a:xfrm>
        </p:spPr>
        <p:txBody>
          <a:bodyPr>
            <a:normAutofit fontScale="90000"/>
          </a:bodyPr>
          <a:lstStyle/>
          <a:p>
            <a:r>
              <a:rPr lang="en-US" dirty="0" smtClean="0"/>
              <a:t>HV/HR CMOS for Phase-II Upgrade </a:t>
            </a:r>
            <a:endParaRPr lang="en-US" dirty="0"/>
          </a:p>
        </p:txBody>
      </p:sp>
      <p:sp>
        <p:nvSpPr>
          <p:cNvPr id="17" name="日期占位符 16"/>
          <p:cNvSpPr>
            <a:spLocks noGrp="1"/>
          </p:cNvSpPr>
          <p:nvPr>
            <p:ph type="dt" sz="half" idx="10"/>
          </p:nvPr>
        </p:nvSpPr>
        <p:spPr/>
        <p:txBody>
          <a:bodyPr/>
          <a:lstStyle/>
          <a:p>
            <a:r>
              <a:rPr lang="en-US" altLang="zh-CN" smtClean="0"/>
              <a:t>30/Mar/2017</a:t>
            </a:r>
            <a:endParaRPr lang="zh-CN" altLang="en-US" dirty="0"/>
          </a:p>
        </p:txBody>
      </p:sp>
      <p:sp>
        <p:nvSpPr>
          <p:cNvPr id="19" name="TextBox 18"/>
          <p:cNvSpPr txBox="1"/>
          <p:nvPr/>
        </p:nvSpPr>
        <p:spPr>
          <a:xfrm>
            <a:off x="0" y="4615968"/>
            <a:ext cx="91440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solidFill>
                  <a:schemeClr val="tx1"/>
                </a:solidFill>
                <a:latin typeface="Times New Roman" pitchFamily="18" charset="0"/>
                <a:cs typeface="Times New Roman" pitchFamily="18" charset="0"/>
              </a:rPr>
              <a:t>Explore industry standard CMOS processes as sensors:</a:t>
            </a:r>
          </a:p>
          <a:p>
            <a:pPr marL="274320">
              <a:buFont typeface="Arial" pitchFamily="34" charset="0"/>
              <a:buChar char="•"/>
            </a:pPr>
            <a:r>
              <a:rPr lang="en-US" altLang="zh-CN" dirty="0" smtClean="0">
                <a:solidFill>
                  <a:schemeClr val="tx1"/>
                </a:solidFill>
                <a:latin typeface="Times New Roman" pitchFamily="18" charset="0"/>
                <a:cs typeface="Times New Roman" pitchFamily="18" charset="0"/>
              </a:rPr>
              <a:t>Exists in many processes, in particular </a:t>
            </a:r>
            <a:r>
              <a:rPr lang="en-US" altLang="zh-CN" dirty="0" smtClean="0">
                <a:solidFill>
                  <a:srgbClr val="FF0000"/>
                </a:solidFill>
                <a:latin typeface="Times New Roman" pitchFamily="18" charset="0"/>
                <a:cs typeface="Times New Roman" pitchFamily="18" charset="0"/>
              </a:rPr>
              <a:t>HV/HR CMOS </a:t>
            </a:r>
            <a:r>
              <a:rPr lang="en-US" altLang="zh-CN" dirty="0" smtClean="0">
                <a:solidFill>
                  <a:schemeClr val="tx1"/>
                </a:solidFill>
                <a:latin typeface="Times New Roman" pitchFamily="18" charset="0"/>
                <a:cs typeface="Times New Roman" pitchFamily="18" charset="0"/>
              </a:rPr>
              <a:t>technologies, such as AMS  0.18 µm HV CMOS, GF 0.13 </a:t>
            </a:r>
            <a:r>
              <a:rPr lang="en-US" altLang="zh-CN" dirty="0" smtClean="0"/>
              <a:t>µ</a:t>
            </a:r>
            <a:r>
              <a:rPr lang="en-US" altLang="zh-CN" dirty="0" smtClean="0">
                <a:solidFill>
                  <a:schemeClr val="tx1"/>
                </a:solidFill>
                <a:latin typeface="Times New Roman" pitchFamily="18" charset="0"/>
                <a:cs typeface="Times New Roman" pitchFamily="18" charset="0"/>
              </a:rPr>
              <a:t>m </a:t>
            </a:r>
            <a:r>
              <a:rPr lang="en-US" altLang="zh-CN" dirty="0" err="1" smtClean="0">
                <a:solidFill>
                  <a:schemeClr val="tx1"/>
                </a:solidFill>
                <a:latin typeface="Times New Roman" pitchFamily="18" charset="0"/>
                <a:cs typeface="Times New Roman" pitchFamily="18" charset="0"/>
              </a:rPr>
              <a:t>BCDlite</a:t>
            </a:r>
            <a:r>
              <a:rPr lang="en-US" altLang="zh-CN" dirty="0" smtClean="0">
                <a:solidFill>
                  <a:schemeClr val="tx1"/>
                </a:solidFill>
                <a:latin typeface="Times New Roman" pitchFamily="18" charset="0"/>
                <a:cs typeface="Times New Roman" pitchFamily="18" charset="0"/>
              </a:rPr>
              <a:t> and LF 150 nm technology…</a:t>
            </a:r>
            <a:endParaRPr lang="en-US" altLang="zh-CN" dirty="0" smtClean="0">
              <a:solidFill>
                <a:srgbClr val="FF0000"/>
              </a:solidFill>
              <a:latin typeface="Times New Roman" pitchFamily="18" charset="0"/>
              <a:cs typeface="Times New Roman" pitchFamily="18" charset="0"/>
            </a:endParaRPr>
          </a:p>
          <a:p>
            <a:pPr marL="274320">
              <a:buFont typeface="Arial" pitchFamily="34" charset="0"/>
              <a:buChar char="•"/>
            </a:pPr>
            <a:r>
              <a:rPr lang="en-US" altLang="zh-CN" dirty="0" smtClean="0">
                <a:solidFill>
                  <a:srgbClr val="FF0000"/>
                </a:solidFill>
                <a:latin typeface="Times New Roman" pitchFamily="18" charset="0"/>
                <a:cs typeface="Times New Roman" pitchFamily="18" charset="0"/>
              </a:rPr>
              <a:t>Basic requirement is Deep N Well(DNW) </a:t>
            </a:r>
            <a:r>
              <a:rPr lang="en-US" altLang="zh-CN" dirty="0" smtClean="0">
                <a:solidFill>
                  <a:schemeClr val="tx1"/>
                </a:solidFill>
                <a:latin typeface="Times New Roman" pitchFamily="18" charset="0"/>
                <a:cs typeface="Times New Roman" pitchFamily="18" charset="0"/>
                <a:sym typeface="Wingdings" pitchFamily="2" charset="2"/>
              </a:rPr>
              <a:t></a:t>
            </a:r>
            <a:r>
              <a:rPr lang="en-US" altLang="zh-CN" dirty="0" smtClean="0">
                <a:solidFill>
                  <a:schemeClr val="tx1"/>
                </a:solidFill>
                <a:latin typeface="Times New Roman" pitchFamily="18" charset="0"/>
                <a:cs typeface="Times New Roman" pitchFamily="18" charset="0"/>
              </a:rPr>
              <a:t>high substrate bias </a:t>
            </a:r>
            <a:r>
              <a:rPr lang="en-US" altLang="zh-CN" dirty="0" err="1" smtClean="0">
                <a:solidFill>
                  <a:schemeClr val="tx1"/>
                </a:solidFill>
                <a:latin typeface="Times New Roman" pitchFamily="18" charset="0"/>
                <a:cs typeface="Times New Roman" pitchFamily="18" charset="0"/>
              </a:rPr>
              <a:t>voltage</a:t>
            </a:r>
            <a:r>
              <a:rPr lang="en-US" altLang="zh-CN" dirty="0" err="1" smtClean="0">
                <a:solidFill>
                  <a:schemeClr val="tx1"/>
                </a:solidFill>
                <a:latin typeface="Times New Roman" pitchFamily="18" charset="0"/>
                <a:cs typeface="Times New Roman" pitchFamily="18" charset="0"/>
                <a:sym typeface="Wingdings" pitchFamily="2" charset="2"/>
              </a:rPr>
              <a:t></a:t>
            </a:r>
            <a:r>
              <a:rPr lang="en-US" altLang="zh-CN" dirty="0" err="1" smtClean="0">
                <a:solidFill>
                  <a:schemeClr val="tx1"/>
                </a:solidFill>
                <a:latin typeface="Times New Roman" pitchFamily="18" charset="0"/>
                <a:cs typeface="Times New Roman" pitchFamily="18" charset="0"/>
              </a:rPr>
              <a:t>drift</a:t>
            </a:r>
            <a:r>
              <a:rPr lang="en-US" altLang="zh-CN" dirty="0" err="1" smtClean="0">
                <a:solidFill>
                  <a:schemeClr val="tx1"/>
                </a:solidFill>
                <a:latin typeface="Times New Roman" pitchFamily="18" charset="0"/>
                <a:cs typeface="Times New Roman" pitchFamily="18" charset="0"/>
                <a:sym typeface="Wingdings" pitchFamily="2" charset="2"/>
              </a:rPr>
              <a:t></a:t>
            </a:r>
            <a:r>
              <a:rPr lang="en-US" altLang="zh-CN" dirty="0" err="1" smtClean="0">
                <a:solidFill>
                  <a:schemeClr val="tx1"/>
                </a:solidFill>
                <a:latin typeface="Times New Roman" pitchFamily="18" charset="0"/>
                <a:cs typeface="Times New Roman" pitchFamily="18" charset="0"/>
              </a:rPr>
              <a:t>rad</a:t>
            </a:r>
            <a:r>
              <a:rPr lang="en-US" altLang="zh-CN" dirty="0" smtClean="0">
                <a:solidFill>
                  <a:schemeClr val="tx1"/>
                </a:solidFill>
                <a:latin typeface="Times New Roman" pitchFamily="18" charset="0"/>
                <a:cs typeface="Times New Roman" pitchFamily="18" charset="0"/>
              </a:rPr>
              <a:t>-hard</a:t>
            </a:r>
          </a:p>
          <a:p>
            <a:pPr marL="274320">
              <a:buFont typeface="Arial" pitchFamily="34" charset="0"/>
              <a:buChar char="•"/>
            </a:pPr>
            <a:r>
              <a:rPr lang="en-US" altLang="zh-CN" dirty="0" smtClean="0">
                <a:solidFill>
                  <a:schemeClr val="tx1"/>
                </a:solidFill>
                <a:latin typeface="Times New Roman" pitchFamily="18" charset="0"/>
                <a:cs typeface="Times New Roman" pitchFamily="18" charset="0"/>
              </a:rPr>
              <a:t>Triple-well technology </a:t>
            </a:r>
            <a:r>
              <a:rPr lang="en-US" altLang="zh-CN" dirty="0" smtClean="0">
                <a:solidFill>
                  <a:schemeClr val="tx1"/>
                </a:solidFill>
                <a:latin typeface="Times New Roman" pitchFamily="18" charset="0"/>
                <a:cs typeface="Times New Roman" pitchFamily="18" charset="0"/>
                <a:sym typeface="Wingdings" pitchFamily="2" charset="2"/>
              </a:rPr>
              <a:t> shielded electronics with HV.</a:t>
            </a:r>
            <a:endParaRPr lang="en-US" altLang="zh-CN" dirty="0" smtClean="0">
              <a:solidFill>
                <a:schemeClr val="tx1"/>
              </a:solidFill>
              <a:latin typeface="Times New Roman" pitchFamily="18" charset="0"/>
              <a:cs typeface="Times New Roman" pitchFamily="18" charset="0"/>
            </a:endParaRPr>
          </a:p>
        </p:txBody>
      </p:sp>
      <p:sp>
        <p:nvSpPr>
          <p:cNvPr id="13" name="TextBox 12"/>
          <p:cNvSpPr txBox="1"/>
          <p:nvPr/>
        </p:nvSpPr>
        <p:spPr>
          <a:xfrm>
            <a:off x="4932040" y="4067780"/>
            <a:ext cx="2016224" cy="369332"/>
          </a:xfrm>
          <a:prstGeom prst="rect">
            <a:avLst/>
          </a:prstGeom>
          <a:noFill/>
          <a:ln>
            <a:solidFill>
              <a:srgbClr val="FF0000"/>
            </a:solidFill>
          </a:ln>
        </p:spPr>
        <p:txBody>
          <a:bodyPr wrap="square" rtlCol="0">
            <a:spAutoFit/>
          </a:bodyPr>
          <a:lstStyle/>
          <a:p>
            <a:r>
              <a:rPr lang="en-US" altLang="zh-CN" dirty="0" smtClean="0"/>
              <a:t>DNW: Light doping</a:t>
            </a:r>
            <a:endParaRPr lang="zh-CN" altLang="en-US" dirty="0"/>
          </a:p>
        </p:txBody>
      </p:sp>
      <p:cxnSp>
        <p:nvCxnSpPr>
          <p:cNvPr id="20" name="直接箭头连接符 19"/>
          <p:cNvCxnSpPr/>
          <p:nvPr/>
        </p:nvCxnSpPr>
        <p:spPr>
          <a:xfrm flipH="1" flipV="1">
            <a:off x="5796136" y="2420888"/>
            <a:ext cx="648072" cy="16561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对象 26"/>
          <p:cNvGraphicFramePr>
            <a:graphicFrameLocks noChangeAspect="1"/>
          </p:cNvGraphicFramePr>
          <p:nvPr/>
        </p:nvGraphicFramePr>
        <p:xfrm>
          <a:off x="2624183" y="4005064"/>
          <a:ext cx="1062118" cy="360040"/>
        </p:xfrm>
        <a:graphic>
          <a:graphicData uri="http://schemas.openxmlformats.org/presentationml/2006/ole">
            <p:oleObj spid="_x0000_s64514" name="公式" r:id="rId4" imgW="749160" imgH="253800" progId="Equation.3">
              <p:embed/>
            </p:oleObj>
          </a:graphicData>
        </a:graphic>
      </p:graphicFrame>
      <p:sp>
        <p:nvSpPr>
          <p:cNvPr id="28" name="TextBox 27"/>
          <p:cNvSpPr txBox="1"/>
          <p:nvPr/>
        </p:nvSpPr>
        <p:spPr>
          <a:xfrm>
            <a:off x="899592" y="4005064"/>
            <a:ext cx="2880320" cy="369332"/>
          </a:xfrm>
          <a:prstGeom prst="rect">
            <a:avLst/>
          </a:prstGeom>
          <a:noFill/>
          <a:ln>
            <a:solidFill>
              <a:srgbClr val="FF0000"/>
            </a:solidFill>
          </a:ln>
        </p:spPr>
        <p:txBody>
          <a:bodyPr wrap="square" rtlCol="0">
            <a:spAutoFit/>
          </a:bodyPr>
          <a:lstStyle/>
          <a:p>
            <a:r>
              <a:rPr lang="en-US" altLang="zh-CN" dirty="0" smtClean="0"/>
              <a:t>Depletion width: </a:t>
            </a:r>
            <a:endParaRPr lang="zh-CN" altLang="en-US" dirty="0"/>
          </a:p>
        </p:txBody>
      </p:sp>
      <p:cxnSp>
        <p:nvCxnSpPr>
          <p:cNvPr id="29" name="直接箭头连接符 28"/>
          <p:cNvCxnSpPr/>
          <p:nvPr/>
        </p:nvCxnSpPr>
        <p:spPr>
          <a:xfrm flipV="1">
            <a:off x="3491880" y="2780928"/>
            <a:ext cx="288032" cy="1224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图片 22" descr="CPPM JPG.jpg"/>
          <p:cNvPicPr>
            <a:picLocks noChangeAspect="1"/>
          </p:cNvPicPr>
          <p:nvPr/>
        </p:nvPicPr>
        <p:blipFill>
          <a:blip r:embed="rId5" cstate="print"/>
          <a:stretch>
            <a:fillRect/>
          </a:stretch>
        </p:blipFill>
        <p:spPr>
          <a:xfrm>
            <a:off x="8338619" y="13415"/>
            <a:ext cx="785818" cy="967313"/>
          </a:xfrm>
          <a:prstGeom prst="rect">
            <a:avLst/>
          </a:prstGeom>
        </p:spPr>
      </p:pic>
      <p:pic>
        <p:nvPicPr>
          <p:cNvPr id="24" name="Picture 1" descr="D:\cppm\sdu_meeting\Shandong_University.jpg"/>
          <p:cNvPicPr>
            <a:picLocks noChangeAspect="1" noChangeArrowheads="1"/>
          </p:cNvPicPr>
          <p:nvPr/>
        </p:nvPicPr>
        <p:blipFill>
          <a:blip r:embed="rId6" cstate="print"/>
          <a:srcRect/>
          <a:stretch>
            <a:fillRect/>
          </a:stretch>
        </p:blipFill>
        <p:spPr bwMode="auto">
          <a:xfrm>
            <a:off x="0" y="0"/>
            <a:ext cx="980728" cy="980728"/>
          </a:xfrm>
          <a:prstGeom prst="rect">
            <a:avLst/>
          </a:prstGeom>
          <a:noFill/>
        </p:spPr>
      </p:pic>
      <p:sp>
        <p:nvSpPr>
          <p:cNvPr id="25" name="灯片编号占位符 24"/>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1" descr="D:\cppm\sdu_meeting\Shandong_University.jpg"/>
          <p:cNvPicPr>
            <a:picLocks noChangeAspect="1" noChangeArrowheads="1"/>
          </p:cNvPicPr>
          <p:nvPr/>
        </p:nvPicPr>
        <p:blipFill>
          <a:blip r:embed="rId3" cstate="print"/>
          <a:srcRect/>
          <a:stretch>
            <a:fillRect/>
          </a:stretch>
        </p:blipFill>
        <p:spPr bwMode="auto">
          <a:xfrm>
            <a:off x="0" y="0"/>
            <a:ext cx="980728" cy="980728"/>
          </a:xfrm>
          <a:prstGeom prst="rect">
            <a:avLst/>
          </a:prstGeom>
          <a:noFill/>
        </p:spPr>
      </p:pic>
      <p:sp>
        <p:nvSpPr>
          <p:cNvPr id="24" name="矩形 23"/>
          <p:cNvSpPr/>
          <p:nvPr/>
        </p:nvSpPr>
        <p:spPr>
          <a:xfrm>
            <a:off x="179512" y="1484784"/>
            <a:ext cx="4032448" cy="172819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457200" y="116632"/>
            <a:ext cx="8229600" cy="706090"/>
          </a:xfrm>
        </p:spPr>
        <p:txBody>
          <a:bodyPr>
            <a:normAutofit/>
          </a:bodyPr>
          <a:lstStyle/>
          <a:p>
            <a:r>
              <a:rPr lang="en-US" sz="3600" dirty="0" smtClean="0">
                <a:latin typeface="Times New Roman" pitchFamily="18" charset="0"/>
                <a:cs typeface="Times New Roman" pitchFamily="18" charset="0"/>
              </a:rPr>
              <a:t>HV/HR CMOS architectures</a:t>
            </a:r>
            <a:endParaRPr lang="en-US" sz="3600" dirty="0">
              <a:latin typeface="Times New Roman" pitchFamily="18" charset="0"/>
              <a:cs typeface="Times New Roman" pitchFamily="18" charset="0"/>
            </a:endParaRPr>
          </a:p>
        </p:txBody>
      </p:sp>
      <p:sp>
        <p:nvSpPr>
          <p:cNvPr id="9" name="日期占位符 8"/>
          <p:cNvSpPr>
            <a:spLocks noGrp="1"/>
          </p:cNvSpPr>
          <p:nvPr>
            <p:ph type="dt" sz="half" idx="10"/>
          </p:nvPr>
        </p:nvSpPr>
        <p:spPr/>
        <p:txBody>
          <a:bodyPr/>
          <a:lstStyle/>
          <a:p>
            <a:r>
              <a:rPr lang="en-US" altLang="zh-CN" smtClean="0"/>
              <a:t>30/Mar/2017</a:t>
            </a:r>
            <a:endParaRPr lang="zh-CN" altLang="en-US" dirty="0"/>
          </a:p>
        </p:txBody>
      </p:sp>
      <p:sp>
        <p:nvSpPr>
          <p:cNvPr id="11" name="Line 10"/>
          <p:cNvSpPr>
            <a:spLocks noChangeShapeType="1"/>
          </p:cNvSpPr>
          <p:nvPr/>
        </p:nvSpPr>
        <p:spPr bwMode="auto">
          <a:xfrm>
            <a:off x="813837" y="1853952"/>
            <a:ext cx="0" cy="457200"/>
          </a:xfrm>
          <a:prstGeom prst="line">
            <a:avLst/>
          </a:prstGeom>
          <a:noFill/>
          <a:ln w="9525">
            <a:solidFill>
              <a:schemeClr val="tx1"/>
            </a:solidFill>
            <a:round/>
            <a:headEnd/>
            <a:tailEnd/>
          </a:ln>
        </p:spPr>
        <p:txBody>
          <a:bodyPr anchor="ctr"/>
          <a:lstStyle/>
          <a:p>
            <a:endParaRPr lang="en-US"/>
          </a:p>
        </p:txBody>
      </p:sp>
      <p:sp>
        <p:nvSpPr>
          <p:cNvPr id="12" name="Line 11"/>
          <p:cNvSpPr>
            <a:spLocks noChangeShapeType="1"/>
          </p:cNvSpPr>
          <p:nvPr/>
        </p:nvSpPr>
        <p:spPr bwMode="auto">
          <a:xfrm>
            <a:off x="661437" y="2311152"/>
            <a:ext cx="304800" cy="0"/>
          </a:xfrm>
          <a:prstGeom prst="line">
            <a:avLst/>
          </a:prstGeom>
          <a:noFill/>
          <a:ln w="9525">
            <a:solidFill>
              <a:schemeClr val="tx1"/>
            </a:solidFill>
            <a:round/>
            <a:headEnd/>
            <a:tailEnd/>
          </a:ln>
        </p:spPr>
        <p:txBody>
          <a:bodyPr anchor="ctr"/>
          <a:lstStyle/>
          <a:p>
            <a:endParaRPr lang="en-US"/>
          </a:p>
        </p:txBody>
      </p:sp>
      <p:sp>
        <p:nvSpPr>
          <p:cNvPr id="13" name="AutoShape 12"/>
          <p:cNvSpPr>
            <a:spLocks noChangeArrowheads="1"/>
          </p:cNvSpPr>
          <p:nvPr/>
        </p:nvSpPr>
        <p:spPr bwMode="auto">
          <a:xfrm>
            <a:off x="661437" y="2311152"/>
            <a:ext cx="304800" cy="228600"/>
          </a:xfrm>
          <a:prstGeom prst="triangle">
            <a:avLst>
              <a:gd name="adj" fmla="val 50000"/>
            </a:avLst>
          </a:prstGeom>
          <a:noFill/>
          <a:ln w="9525" algn="ctr">
            <a:solidFill>
              <a:schemeClr val="tx1"/>
            </a:solidFill>
            <a:miter lim="800000"/>
            <a:headEnd/>
            <a:tailEnd/>
          </a:ln>
        </p:spPr>
        <p:txBody>
          <a:bodyPr wrap="none" anchor="ctr"/>
          <a:lstStyle/>
          <a:p>
            <a:endParaRPr lang="sr-Latn-CS" altLang="de-DE"/>
          </a:p>
        </p:txBody>
      </p:sp>
      <p:sp>
        <p:nvSpPr>
          <p:cNvPr id="14" name="Line 13"/>
          <p:cNvSpPr>
            <a:spLocks noChangeShapeType="1"/>
          </p:cNvSpPr>
          <p:nvPr/>
        </p:nvSpPr>
        <p:spPr bwMode="auto">
          <a:xfrm>
            <a:off x="813837" y="2539752"/>
            <a:ext cx="0" cy="457200"/>
          </a:xfrm>
          <a:prstGeom prst="line">
            <a:avLst/>
          </a:prstGeom>
          <a:noFill/>
          <a:ln w="9525">
            <a:solidFill>
              <a:schemeClr val="tx1"/>
            </a:solidFill>
            <a:round/>
            <a:headEnd/>
            <a:tailEnd/>
          </a:ln>
        </p:spPr>
        <p:txBody>
          <a:bodyPr anchor="ctr"/>
          <a:lstStyle/>
          <a:p>
            <a:endParaRPr lang="en-US"/>
          </a:p>
        </p:txBody>
      </p:sp>
      <p:sp>
        <p:nvSpPr>
          <p:cNvPr id="17" name="Text Box 315"/>
          <p:cNvSpPr txBox="1">
            <a:spLocks noChangeArrowheads="1"/>
          </p:cNvSpPr>
          <p:nvPr/>
        </p:nvSpPr>
        <p:spPr bwMode="auto">
          <a:xfrm>
            <a:off x="952375" y="2358772"/>
            <a:ext cx="739305" cy="369332"/>
          </a:xfrm>
          <a:prstGeom prst="rect">
            <a:avLst/>
          </a:prstGeom>
          <a:noFill/>
          <a:ln w="9525" algn="ctr">
            <a:noFill/>
            <a:miter lim="800000"/>
            <a:headEnd/>
            <a:tailEnd/>
          </a:ln>
        </p:spPr>
        <p:txBody>
          <a:bodyPr wrap="none">
            <a:spAutoFit/>
          </a:bodyPr>
          <a:lstStyle/>
          <a:p>
            <a:r>
              <a:rPr lang="de-DE" altLang="de-DE" dirty="0" smtClean="0"/>
              <a:t>Diode</a:t>
            </a:r>
            <a:endParaRPr lang="de-DE" altLang="de-DE" dirty="0"/>
          </a:p>
        </p:txBody>
      </p:sp>
      <p:sp>
        <p:nvSpPr>
          <p:cNvPr id="18" name="AutoShape 5"/>
          <p:cNvSpPr>
            <a:spLocks noChangeArrowheads="1"/>
          </p:cNvSpPr>
          <p:nvPr/>
        </p:nvSpPr>
        <p:spPr bwMode="auto">
          <a:xfrm rot="5400000">
            <a:off x="2667000" y="2002160"/>
            <a:ext cx="914400" cy="762000"/>
          </a:xfrm>
          <a:prstGeom prst="triangle">
            <a:avLst>
              <a:gd name="adj" fmla="val 50000"/>
            </a:avLst>
          </a:prstGeom>
          <a:noFill/>
          <a:ln w="9525" algn="ctr">
            <a:solidFill>
              <a:schemeClr val="tx1"/>
            </a:solidFill>
            <a:miter lim="800000"/>
            <a:headEnd/>
            <a:tailEnd/>
          </a:ln>
        </p:spPr>
        <p:txBody>
          <a:bodyPr rot="10800000" vert="eaVert" wrap="none" anchor="ctr"/>
          <a:lstStyle/>
          <a:p>
            <a:r>
              <a:rPr lang="de-DE" altLang="de-DE" dirty="0" smtClean="0"/>
              <a:t>Amp</a:t>
            </a:r>
            <a:endParaRPr lang="de-DE" altLang="de-DE" dirty="0"/>
          </a:p>
        </p:txBody>
      </p:sp>
      <p:sp>
        <p:nvSpPr>
          <p:cNvPr id="19" name="Line 48"/>
          <p:cNvSpPr>
            <a:spLocks noChangeShapeType="1"/>
          </p:cNvSpPr>
          <p:nvPr/>
        </p:nvSpPr>
        <p:spPr bwMode="auto">
          <a:xfrm flipH="1">
            <a:off x="3466728" y="2383160"/>
            <a:ext cx="457200" cy="0"/>
          </a:xfrm>
          <a:prstGeom prst="line">
            <a:avLst/>
          </a:prstGeom>
          <a:noFill/>
          <a:ln w="9525">
            <a:solidFill>
              <a:schemeClr val="tx1"/>
            </a:solidFill>
            <a:round/>
            <a:headEnd/>
            <a:tailEnd/>
          </a:ln>
        </p:spPr>
        <p:txBody>
          <a:bodyPr anchor="ctr"/>
          <a:lstStyle/>
          <a:p>
            <a:endParaRPr lang="en-US" dirty="0"/>
          </a:p>
        </p:txBody>
      </p:sp>
      <p:sp>
        <p:nvSpPr>
          <p:cNvPr id="21" name="Line 48"/>
          <p:cNvSpPr>
            <a:spLocks noChangeShapeType="1"/>
          </p:cNvSpPr>
          <p:nvPr/>
        </p:nvSpPr>
        <p:spPr bwMode="auto">
          <a:xfrm flipH="1">
            <a:off x="2289448" y="2358008"/>
            <a:ext cx="457200" cy="0"/>
          </a:xfrm>
          <a:prstGeom prst="line">
            <a:avLst/>
          </a:prstGeom>
          <a:noFill/>
          <a:ln w="9525">
            <a:solidFill>
              <a:schemeClr val="tx1"/>
            </a:solidFill>
            <a:round/>
            <a:headEnd/>
            <a:tailEnd/>
          </a:ln>
        </p:spPr>
        <p:txBody>
          <a:bodyPr anchor="ctr"/>
          <a:lstStyle/>
          <a:p>
            <a:endParaRPr lang="en-US"/>
          </a:p>
        </p:txBody>
      </p:sp>
      <p:sp>
        <p:nvSpPr>
          <p:cNvPr id="22" name="Line 48"/>
          <p:cNvSpPr>
            <a:spLocks noChangeShapeType="1"/>
          </p:cNvSpPr>
          <p:nvPr/>
        </p:nvSpPr>
        <p:spPr bwMode="auto">
          <a:xfrm flipH="1">
            <a:off x="1691680" y="2332856"/>
            <a:ext cx="288032" cy="0"/>
          </a:xfrm>
          <a:prstGeom prst="line">
            <a:avLst/>
          </a:prstGeom>
          <a:noFill/>
          <a:ln w="28575">
            <a:solidFill>
              <a:schemeClr val="tx1"/>
            </a:solidFill>
            <a:round/>
            <a:headEnd/>
            <a:tailEnd/>
          </a:ln>
        </p:spPr>
        <p:txBody>
          <a:bodyPr anchor="ctr"/>
          <a:lstStyle/>
          <a:p>
            <a:endParaRPr lang="en-US"/>
          </a:p>
        </p:txBody>
      </p:sp>
      <p:sp>
        <p:nvSpPr>
          <p:cNvPr id="23" name="Line 10"/>
          <p:cNvSpPr>
            <a:spLocks noChangeShapeType="1"/>
          </p:cNvSpPr>
          <p:nvPr/>
        </p:nvSpPr>
        <p:spPr bwMode="auto">
          <a:xfrm>
            <a:off x="1835696" y="2188840"/>
            <a:ext cx="0" cy="313184"/>
          </a:xfrm>
          <a:prstGeom prst="line">
            <a:avLst/>
          </a:prstGeom>
          <a:noFill/>
          <a:ln w="28575">
            <a:solidFill>
              <a:schemeClr val="tx1"/>
            </a:solidFill>
            <a:round/>
            <a:headEnd/>
            <a:tailEnd/>
          </a:ln>
        </p:spPr>
        <p:txBody>
          <a:bodyPr anchor="ctr"/>
          <a:lstStyle/>
          <a:p>
            <a:endParaRPr lang="en-US"/>
          </a:p>
        </p:txBody>
      </p:sp>
      <p:sp>
        <p:nvSpPr>
          <p:cNvPr id="25" name="矩形 24"/>
          <p:cNvSpPr/>
          <p:nvPr/>
        </p:nvSpPr>
        <p:spPr>
          <a:xfrm>
            <a:off x="5436096" y="1484784"/>
            <a:ext cx="3456384" cy="17281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utoShape 5"/>
          <p:cNvSpPr>
            <a:spLocks noChangeArrowheads="1"/>
          </p:cNvSpPr>
          <p:nvPr/>
        </p:nvSpPr>
        <p:spPr bwMode="auto">
          <a:xfrm rot="5400000">
            <a:off x="5907360" y="1993032"/>
            <a:ext cx="914400" cy="762000"/>
          </a:xfrm>
          <a:prstGeom prst="triangle">
            <a:avLst>
              <a:gd name="adj" fmla="val 50000"/>
            </a:avLst>
          </a:prstGeom>
          <a:noFill/>
          <a:ln w="9525" algn="ctr">
            <a:solidFill>
              <a:schemeClr val="tx1"/>
            </a:solidFill>
            <a:miter lim="800000"/>
            <a:headEnd/>
            <a:tailEnd/>
          </a:ln>
        </p:spPr>
        <p:txBody>
          <a:bodyPr rot="10800000" vert="eaVert" wrap="none" anchor="ctr"/>
          <a:lstStyle/>
          <a:p>
            <a:r>
              <a:rPr lang="de-DE" altLang="de-DE" dirty="0" smtClean="0"/>
              <a:t>Amp</a:t>
            </a:r>
            <a:endParaRPr lang="de-DE" altLang="de-DE" dirty="0"/>
          </a:p>
        </p:txBody>
      </p:sp>
      <p:sp>
        <p:nvSpPr>
          <p:cNvPr id="27" name="Line 48"/>
          <p:cNvSpPr>
            <a:spLocks noChangeShapeType="1"/>
          </p:cNvSpPr>
          <p:nvPr/>
        </p:nvSpPr>
        <p:spPr bwMode="auto">
          <a:xfrm flipH="1">
            <a:off x="6707088" y="2374032"/>
            <a:ext cx="457200" cy="0"/>
          </a:xfrm>
          <a:prstGeom prst="line">
            <a:avLst/>
          </a:prstGeom>
          <a:noFill/>
          <a:ln w="9525">
            <a:solidFill>
              <a:schemeClr val="tx1"/>
            </a:solidFill>
            <a:round/>
            <a:headEnd/>
            <a:tailEnd/>
          </a:ln>
        </p:spPr>
        <p:txBody>
          <a:bodyPr anchor="ctr"/>
          <a:lstStyle/>
          <a:p>
            <a:endParaRPr lang="en-US"/>
          </a:p>
        </p:txBody>
      </p:sp>
      <p:sp>
        <p:nvSpPr>
          <p:cNvPr id="28" name="Line 48"/>
          <p:cNvSpPr>
            <a:spLocks noChangeShapeType="1"/>
          </p:cNvSpPr>
          <p:nvPr/>
        </p:nvSpPr>
        <p:spPr bwMode="auto">
          <a:xfrm flipH="1">
            <a:off x="5529808" y="2348880"/>
            <a:ext cx="457200" cy="0"/>
          </a:xfrm>
          <a:prstGeom prst="line">
            <a:avLst/>
          </a:prstGeom>
          <a:noFill/>
          <a:ln w="9525">
            <a:solidFill>
              <a:schemeClr val="tx1"/>
            </a:solidFill>
            <a:round/>
            <a:headEnd/>
            <a:tailEnd/>
          </a:ln>
        </p:spPr>
        <p:txBody>
          <a:bodyPr anchor="ctr"/>
          <a:lstStyle/>
          <a:p>
            <a:endParaRPr lang="en-US"/>
          </a:p>
        </p:txBody>
      </p:sp>
      <p:sp>
        <p:nvSpPr>
          <p:cNvPr id="29" name="Line 48"/>
          <p:cNvSpPr>
            <a:spLocks noChangeShapeType="1"/>
          </p:cNvSpPr>
          <p:nvPr/>
        </p:nvSpPr>
        <p:spPr bwMode="auto">
          <a:xfrm flipH="1">
            <a:off x="7308304" y="2348880"/>
            <a:ext cx="288032" cy="0"/>
          </a:xfrm>
          <a:prstGeom prst="line">
            <a:avLst/>
          </a:prstGeom>
          <a:noFill/>
          <a:ln w="28575">
            <a:solidFill>
              <a:schemeClr val="tx1"/>
            </a:solidFill>
            <a:round/>
            <a:headEnd/>
            <a:tailEnd/>
          </a:ln>
        </p:spPr>
        <p:txBody>
          <a:bodyPr anchor="ctr"/>
          <a:lstStyle/>
          <a:p>
            <a:endParaRPr lang="en-US"/>
          </a:p>
        </p:txBody>
      </p:sp>
      <p:sp>
        <p:nvSpPr>
          <p:cNvPr id="30" name="Line 10"/>
          <p:cNvSpPr>
            <a:spLocks noChangeShapeType="1"/>
          </p:cNvSpPr>
          <p:nvPr/>
        </p:nvSpPr>
        <p:spPr bwMode="auto">
          <a:xfrm>
            <a:off x="7452320" y="2204864"/>
            <a:ext cx="0" cy="313184"/>
          </a:xfrm>
          <a:prstGeom prst="line">
            <a:avLst/>
          </a:prstGeom>
          <a:noFill/>
          <a:ln w="28575">
            <a:solidFill>
              <a:schemeClr val="tx1"/>
            </a:solidFill>
            <a:round/>
            <a:headEnd/>
            <a:tailEnd/>
          </a:ln>
        </p:spPr>
        <p:txBody>
          <a:bodyPr anchor="ctr"/>
          <a:lstStyle/>
          <a:p>
            <a:endParaRPr lang="en-US"/>
          </a:p>
        </p:txBody>
      </p:sp>
      <p:sp>
        <p:nvSpPr>
          <p:cNvPr id="32" name="AutoShape 247"/>
          <p:cNvSpPr>
            <a:spLocks noChangeArrowheads="1"/>
          </p:cNvSpPr>
          <p:nvPr/>
        </p:nvSpPr>
        <p:spPr bwMode="auto">
          <a:xfrm rot="16200000">
            <a:off x="7736532" y="2129036"/>
            <a:ext cx="990600" cy="45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p:spPr>
        <p:txBody>
          <a:bodyPr wrap="none" anchor="ctr"/>
          <a:lstStyle/>
          <a:p>
            <a:r>
              <a:rPr lang="en-US" dirty="0" err="1" smtClean="0"/>
              <a:t>Discri</a:t>
            </a:r>
            <a:endParaRPr lang="en-US" dirty="0"/>
          </a:p>
        </p:txBody>
      </p:sp>
      <p:sp>
        <p:nvSpPr>
          <p:cNvPr id="35" name="Line 48"/>
          <p:cNvSpPr>
            <a:spLocks noChangeShapeType="1"/>
          </p:cNvSpPr>
          <p:nvPr/>
        </p:nvSpPr>
        <p:spPr bwMode="auto">
          <a:xfrm flipH="1">
            <a:off x="7740352" y="2348880"/>
            <a:ext cx="288032" cy="0"/>
          </a:xfrm>
          <a:prstGeom prst="line">
            <a:avLst/>
          </a:prstGeom>
          <a:noFill/>
          <a:ln w="9525">
            <a:solidFill>
              <a:schemeClr val="tx1"/>
            </a:solidFill>
            <a:round/>
            <a:headEnd/>
            <a:tailEnd/>
          </a:ln>
        </p:spPr>
        <p:txBody>
          <a:bodyPr anchor="ctr"/>
          <a:lstStyle/>
          <a:p>
            <a:endParaRPr lang="en-US"/>
          </a:p>
        </p:txBody>
      </p:sp>
      <p:sp>
        <p:nvSpPr>
          <p:cNvPr id="36" name="Line 48"/>
          <p:cNvSpPr>
            <a:spLocks noChangeShapeType="1"/>
          </p:cNvSpPr>
          <p:nvPr/>
        </p:nvSpPr>
        <p:spPr bwMode="auto">
          <a:xfrm flipH="1">
            <a:off x="8460432" y="2348880"/>
            <a:ext cx="288032" cy="0"/>
          </a:xfrm>
          <a:prstGeom prst="line">
            <a:avLst/>
          </a:prstGeom>
          <a:noFill/>
          <a:ln w="9525">
            <a:solidFill>
              <a:schemeClr val="tx1"/>
            </a:solidFill>
            <a:round/>
            <a:headEnd/>
            <a:tailEnd/>
          </a:ln>
        </p:spPr>
        <p:txBody>
          <a:bodyPr anchor="ctr"/>
          <a:lstStyle/>
          <a:p>
            <a:endParaRPr lang="en-US"/>
          </a:p>
        </p:txBody>
      </p:sp>
      <p:sp>
        <p:nvSpPr>
          <p:cNvPr id="37" name="Line 48"/>
          <p:cNvSpPr>
            <a:spLocks noChangeShapeType="1"/>
          </p:cNvSpPr>
          <p:nvPr/>
        </p:nvSpPr>
        <p:spPr bwMode="auto">
          <a:xfrm flipH="1">
            <a:off x="4186808" y="1916832"/>
            <a:ext cx="1249288" cy="0"/>
          </a:xfrm>
          <a:prstGeom prst="line">
            <a:avLst/>
          </a:prstGeom>
          <a:noFill/>
          <a:ln w="28575">
            <a:solidFill>
              <a:schemeClr val="tx1"/>
            </a:solidFill>
            <a:round/>
            <a:headEnd/>
            <a:tailEnd/>
          </a:ln>
        </p:spPr>
        <p:txBody>
          <a:bodyPr anchor="ctr"/>
          <a:lstStyle/>
          <a:p>
            <a:endParaRPr lang="en-US"/>
          </a:p>
        </p:txBody>
      </p:sp>
      <p:sp>
        <p:nvSpPr>
          <p:cNvPr id="39" name="Line 82"/>
          <p:cNvSpPr>
            <a:spLocks noChangeShapeType="1"/>
          </p:cNvSpPr>
          <p:nvPr/>
        </p:nvSpPr>
        <p:spPr bwMode="auto">
          <a:xfrm flipH="1" flipV="1">
            <a:off x="4834880" y="2700536"/>
            <a:ext cx="601216" cy="8384"/>
          </a:xfrm>
          <a:prstGeom prst="line">
            <a:avLst/>
          </a:prstGeom>
          <a:noFill/>
          <a:ln w="28575">
            <a:solidFill>
              <a:schemeClr val="tx1"/>
            </a:solidFill>
            <a:round/>
            <a:headEnd/>
            <a:tailEnd/>
          </a:ln>
        </p:spPr>
        <p:txBody>
          <a:bodyPr anchor="ctr"/>
          <a:lstStyle/>
          <a:p>
            <a:endParaRPr lang="en-US"/>
          </a:p>
        </p:txBody>
      </p:sp>
      <p:sp>
        <p:nvSpPr>
          <p:cNvPr id="40" name="Line 83"/>
          <p:cNvSpPr>
            <a:spLocks noChangeShapeType="1"/>
          </p:cNvSpPr>
          <p:nvPr/>
        </p:nvSpPr>
        <p:spPr bwMode="auto">
          <a:xfrm>
            <a:off x="4834880" y="2548136"/>
            <a:ext cx="0" cy="304800"/>
          </a:xfrm>
          <a:prstGeom prst="line">
            <a:avLst/>
          </a:prstGeom>
          <a:noFill/>
          <a:ln w="28575">
            <a:solidFill>
              <a:schemeClr val="tx1"/>
            </a:solidFill>
            <a:round/>
            <a:headEnd/>
            <a:tailEnd/>
          </a:ln>
        </p:spPr>
        <p:txBody>
          <a:bodyPr anchor="ctr"/>
          <a:lstStyle/>
          <a:p>
            <a:endParaRPr lang="en-US"/>
          </a:p>
        </p:txBody>
      </p:sp>
      <p:sp>
        <p:nvSpPr>
          <p:cNvPr id="41" name="Line 84"/>
          <p:cNvSpPr>
            <a:spLocks noChangeShapeType="1"/>
          </p:cNvSpPr>
          <p:nvPr/>
        </p:nvSpPr>
        <p:spPr bwMode="auto">
          <a:xfrm>
            <a:off x="4758680" y="2548136"/>
            <a:ext cx="0" cy="304800"/>
          </a:xfrm>
          <a:prstGeom prst="line">
            <a:avLst/>
          </a:prstGeom>
          <a:noFill/>
          <a:ln w="28575">
            <a:solidFill>
              <a:schemeClr val="tx1"/>
            </a:solidFill>
            <a:round/>
            <a:headEnd/>
            <a:tailEnd/>
          </a:ln>
        </p:spPr>
        <p:txBody>
          <a:bodyPr anchor="ctr"/>
          <a:lstStyle/>
          <a:p>
            <a:endParaRPr lang="en-US"/>
          </a:p>
        </p:txBody>
      </p:sp>
      <p:sp>
        <p:nvSpPr>
          <p:cNvPr id="42" name="Line 85"/>
          <p:cNvSpPr>
            <a:spLocks noChangeShapeType="1"/>
          </p:cNvSpPr>
          <p:nvPr/>
        </p:nvSpPr>
        <p:spPr bwMode="auto">
          <a:xfrm flipH="1">
            <a:off x="4211960" y="2700536"/>
            <a:ext cx="546720" cy="8384"/>
          </a:xfrm>
          <a:prstGeom prst="line">
            <a:avLst/>
          </a:prstGeom>
          <a:noFill/>
          <a:ln w="28575">
            <a:solidFill>
              <a:schemeClr val="tx1"/>
            </a:solidFill>
            <a:round/>
            <a:headEnd/>
            <a:tailEnd/>
          </a:ln>
        </p:spPr>
        <p:txBody>
          <a:bodyPr anchor="ctr"/>
          <a:lstStyle/>
          <a:p>
            <a:endParaRPr lang="en-US"/>
          </a:p>
        </p:txBody>
      </p:sp>
      <p:sp>
        <p:nvSpPr>
          <p:cNvPr id="43" name="TextBox 42"/>
          <p:cNvSpPr txBox="1"/>
          <p:nvPr/>
        </p:nvSpPr>
        <p:spPr>
          <a:xfrm>
            <a:off x="4211960" y="1268760"/>
            <a:ext cx="1287532" cy="646331"/>
          </a:xfrm>
          <a:prstGeom prst="rect">
            <a:avLst/>
          </a:prstGeom>
          <a:noFill/>
        </p:spPr>
        <p:txBody>
          <a:bodyPr wrap="none" rtlCol="0">
            <a:spAutoFit/>
          </a:bodyPr>
          <a:lstStyle/>
          <a:p>
            <a:pPr algn="ctr"/>
            <a:r>
              <a:rPr lang="en-US" dirty="0" smtClean="0">
                <a:latin typeface="Times New Roman" pitchFamily="18" charset="0"/>
                <a:cs typeface="Times New Roman" pitchFamily="18" charset="0"/>
              </a:rPr>
              <a:t>DC</a:t>
            </a:r>
          </a:p>
          <a:p>
            <a:pPr algn="ctr"/>
            <a:r>
              <a:rPr lang="en-US" dirty="0" smtClean="0">
                <a:latin typeface="Times New Roman" pitchFamily="18" charset="0"/>
                <a:cs typeface="Times New Roman" pitchFamily="18" charset="0"/>
              </a:rPr>
              <a:t>Bump-bond</a:t>
            </a:r>
            <a:endParaRPr lang="en-US" dirty="0">
              <a:latin typeface="Times New Roman" pitchFamily="18" charset="0"/>
              <a:cs typeface="Times New Roman" pitchFamily="18" charset="0"/>
            </a:endParaRPr>
          </a:p>
        </p:txBody>
      </p:sp>
      <p:sp>
        <p:nvSpPr>
          <p:cNvPr id="44" name="TextBox 43"/>
          <p:cNvSpPr txBox="1"/>
          <p:nvPr/>
        </p:nvSpPr>
        <p:spPr>
          <a:xfrm>
            <a:off x="2717968" y="2854677"/>
            <a:ext cx="4275530" cy="646331"/>
          </a:xfrm>
          <a:prstGeom prst="rect">
            <a:avLst/>
          </a:prstGeom>
          <a:noFill/>
        </p:spPr>
        <p:txBody>
          <a:bodyPr wrap="none" rtlCol="0">
            <a:spAutoFit/>
          </a:bodyPr>
          <a:lstStyle/>
          <a:p>
            <a:pPr algn="ctr"/>
            <a:r>
              <a:rPr lang="en-US" dirty="0" smtClean="0">
                <a:latin typeface="Times New Roman" pitchFamily="18" charset="0"/>
                <a:cs typeface="Times New Roman" pitchFamily="18" charset="0"/>
              </a:rPr>
              <a:t>AC</a:t>
            </a:r>
          </a:p>
          <a:p>
            <a:pPr algn="ctr"/>
            <a:r>
              <a:rPr lang="en-US" dirty="0" err="1" smtClean="0">
                <a:latin typeface="Times New Roman" pitchFamily="18" charset="0"/>
                <a:cs typeface="Times New Roman" pitchFamily="18" charset="0"/>
              </a:rPr>
              <a:t>Capacitively</a:t>
            </a:r>
            <a:r>
              <a:rPr lang="en-US" dirty="0" smtClean="0">
                <a:latin typeface="Times New Roman" pitchFamily="18" charset="0"/>
                <a:cs typeface="Times New Roman" pitchFamily="18" charset="0"/>
              </a:rPr>
              <a:t> coupled pixel detector (CCPD)</a:t>
            </a:r>
            <a:endParaRPr lang="en-US" dirty="0">
              <a:latin typeface="Times New Roman" pitchFamily="18" charset="0"/>
              <a:cs typeface="Times New Roman" pitchFamily="18" charset="0"/>
            </a:endParaRPr>
          </a:p>
        </p:txBody>
      </p:sp>
      <p:sp>
        <p:nvSpPr>
          <p:cNvPr id="45" name="矩形 44"/>
          <p:cNvSpPr/>
          <p:nvPr/>
        </p:nvSpPr>
        <p:spPr>
          <a:xfrm>
            <a:off x="1691680" y="4437112"/>
            <a:ext cx="5976664" cy="172819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ine 10"/>
          <p:cNvSpPr>
            <a:spLocks noChangeShapeType="1"/>
          </p:cNvSpPr>
          <p:nvPr/>
        </p:nvSpPr>
        <p:spPr bwMode="auto">
          <a:xfrm>
            <a:off x="2470021" y="4806280"/>
            <a:ext cx="0" cy="457200"/>
          </a:xfrm>
          <a:prstGeom prst="line">
            <a:avLst/>
          </a:prstGeom>
          <a:noFill/>
          <a:ln w="9525">
            <a:solidFill>
              <a:schemeClr val="tx1"/>
            </a:solidFill>
            <a:round/>
            <a:headEnd/>
            <a:tailEnd/>
          </a:ln>
        </p:spPr>
        <p:txBody>
          <a:bodyPr anchor="ctr"/>
          <a:lstStyle/>
          <a:p>
            <a:endParaRPr lang="en-US"/>
          </a:p>
        </p:txBody>
      </p:sp>
      <p:sp>
        <p:nvSpPr>
          <p:cNvPr id="47" name="Line 11"/>
          <p:cNvSpPr>
            <a:spLocks noChangeShapeType="1"/>
          </p:cNvSpPr>
          <p:nvPr/>
        </p:nvSpPr>
        <p:spPr bwMode="auto">
          <a:xfrm>
            <a:off x="2317621" y="5263480"/>
            <a:ext cx="304800" cy="0"/>
          </a:xfrm>
          <a:prstGeom prst="line">
            <a:avLst/>
          </a:prstGeom>
          <a:noFill/>
          <a:ln w="9525">
            <a:solidFill>
              <a:schemeClr val="tx1"/>
            </a:solidFill>
            <a:round/>
            <a:headEnd/>
            <a:tailEnd/>
          </a:ln>
        </p:spPr>
        <p:txBody>
          <a:bodyPr anchor="ctr"/>
          <a:lstStyle/>
          <a:p>
            <a:endParaRPr lang="en-US"/>
          </a:p>
        </p:txBody>
      </p:sp>
      <p:sp>
        <p:nvSpPr>
          <p:cNvPr id="48" name="AutoShape 12"/>
          <p:cNvSpPr>
            <a:spLocks noChangeArrowheads="1"/>
          </p:cNvSpPr>
          <p:nvPr/>
        </p:nvSpPr>
        <p:spPr bwMode="auto">
          <a:xfrm>
            <a:off x="2317621" y="5263480"/>
            <a:ext cx="304800" cy="228600"/>
          </a:xfrm>
          <a:prstGeom prst="triangle">
            <a:avLst>
              <a:gd name="adj" fmla="val 50000"/>
            </a:avLst>
          </a:prstGeom>
          <a:noFill/>
          <a:ln w="9525" algn="ctr">
            <a:solidFill>
              <a:schemeClr val="tx1"/>
            </a:solidFill>
            <a:miter lim="800000"/>
            <a:headEnd/>
            <a:tailEnd/>
          </a:ln>
        </p:spPr>
        <p:txBody>
          <a:bodyPr wrap="none" anchor="ctr"/>
          <a:lstStyle/>
          <a:p>
            <a:endParaRPr lang="sr-Latn-CS" altLang="de-DE"/>
          </a:p>
        </p:txBody>
      </p:sp>
      <p:sp>
        <p:nvSpPr>
          <p:cNvPr id="49" name="Line 13"/>
          <p:cNvSpPr>
            <a:spLocks noChangeShapeType="1"/>
          </p:cNvSpPr>
          <p:nvPr/>
        </p:nvSpPr>
        <p:spPr bwMode="auto">
          <a:xfrm>
            <a:off x="2470021" y="5492080"/>
            <a:ext cx="0" cy="457200"/>
          </a:xfrm>
          <a:prstGeom prst="line">
            <a:avLst/>
          </a:prstGeom>
          <a:noFill/>
          <a:ln w="9525">
            <a:solidFill>
              <a:schemeClr val="tx1"/>
            </a:solidFill>
            <a:round/>
            <a:headEnd/>
            <a:tailEnd/>
          </a:ln>
        </p:spPr>
        <p:txBody>
          <a:bodyPr anchor="ctr"/>
          <a:lstStyle/>
          <a:p>
            <a:endParaRPr lang="en-US"/>
          </a:p>
        </p:txBody>
      </p:sp>
      <p:sp>
        <p:nvSpPr>
          <p:cNvPr id="50" name="Text Box 315"/>
          <p:cNvSpPr txBox="1">
            <a:spLocks noChangeArrowheads="1"/>
          </p:cNvSpPr>
          <p:nvPr/>
        </p:nvSpPr>
        <p:spPr bwMode="auto">
          <a:xfrm>
            <a:off x="2608559" y="5311100"/>
            <a:ext cx="739305" cy="369332"/>
          </a:xfrm>
          <a:prstGeom prst="rect">
            <a:avLst/>
          </a:prstGeom>
          <a:noFill/>
          <a:ln w="9525" algn="ctr">
            <a:noFill/>
            <a:miter lim="800000"/>
            <a:headEnd/>
            <a:tailEnd/>
          </a:ln>
        </p:spPr>
        <p:txBody>
          <a:bodyPr wrap="none">
            <a:spAutoFit/>
          </a:bodyPr>
          <a:lstStyle/>
          <a:p>
            <a:r>
              <a:rPr lang="de-DE" altLang="de-DE" dirty="0" smtClean="0"/>
              <a:t>Diode</a:t>
            </a:r>
            <a:endParaRPr lang="de-DE" altLang="de-DE" dirty="0"/>
          </a:p>
        </p:txBody>
      </p:sp>
      <p:sp>
        <p:nvSpPr>
          <p:cNvPr id="51" name="AutoShape 5"/>
          <p:cNvSpPr>
            <a:spLocks noChangeArrowheads="1"/>
          </p:cNvSpPr>
          <p:nvPr/>
        </p:nvSpPr>
        <p:spPr bwMode="auto">
          <a:xfrm rot="5400000">
            <a:off x="4323184" y="4954488"/>
            <a:ext cx="914400" cy="762000"/>
          </a:xfrm>
          <a:prstGeom prst="triangle">
            <a:avLst>
              <a:gd name="adj" fmla="val 50000"/>
            </a:avLst>
          </a:prstGeom>
          <a:noFill/>
          <a:ln w="9525" algn="ctr">
            <a:solidFill>
              <a:schemeClr val="tx1"/>
            </a:solidFill>
            <a:miter lim="800000"/>
            <a:headEnd/>
            <a:tailEnd/>
          </a:ln>
        </p:spPr>
        <p:txBody>
          <a:bodyPr rot="10800000" vert="eaVert" wrap="none" anchor="ctr"/>
          <a:lstStyle/>
          <a:p>
            <a:r>
              <a:rPr lang="de-DE" altLang="de-DE" dirty="0" smtClean="0"/>
              <a:t>Amp</a:t>
            </a:r>
            <a:endParaRPr lang="de-DE" altLang="de-DE" dirty="0"/>
          </a:p>
        </p:txBody>
      </p:sp>
      <p:sp>
        <p:nvSpPr>
          <p:cNvPr id="52" name="Line 48"/>
          <p:cNvSpPr>
            <a:spLocks noChangeShapeType="1"/>
          </p:cNvSpPr>
          <p:nvPr/>
        </p:nvSpPr>
        <p:spPr bwMode="auto">
          <a:xfrm flipH="1">
            <a:off x="5122912" y="5335488"/>
            <a:ext cx="457200" cy="0"/>
          </a:xfrm>
          <a:prstGeom prst="line">
            <a:avLst/>
          </a:prstGeom>
          <a:noFill/>
          <a:ln w="9525">
            <a:solidFill>
              <a:schemeClr val="tx1"/>
            </a:solidFill>
            <a:round/>
            <a:headEnd/>
            <a:tailEnd/>
          </a:ln>
        </p:spPr>
        <p:txBody>
          <a:bodyPr anchor="ctr"/>
          <a:lstStyle/>
          <a:p>
            <a:endParaRPr lang="en-US" dirty="0"/>
          </a:p>
        </p:txBody>
      </p:sp>
      <p:sp>
        <p:nvSpPr>
          <p:cNvPr id="53" name="Line 48"/>
          <p:cNvSpPr>
            <a:spLocks noChangeShapeType="1"/>
          </p:cNvSpPr>
          <p:nvPr/>
        </p:nvSpPr>
        <p:spPr bwMode="auto">
          <a:xfrm flipH="1">
            <a:off x="3945632" y="5310336"/>
            <a:ext cx="457200" cy="0"/>
          </a:xfrm>
          <a:prstGeom prst="line">
            <a:avLst/>
          </a:prstGeom>
          <a:noFill/>
          <a:ln w="9525">
            <a:solidFill>
              <a:schemeClr val="tx1"/>
            </a:solidFill>
            <a:round/>
            <a:headEnd/>
            <a:tailEnd/>
          </a:ln>
        </p:spPr>
        <p:txBody>
          <a:bodyPr anchor="ctr"/>
          <a:lstStyle/>
          <a:p>
            <a:endParaRPr lang="en-US"/>
          </a:p>
        </p:txBody>
      </p:sp>
      <p:sp>
        <p:nvSpPr>
          <p:cNvPr id="54" name="Line 48"/>
          <p:cNvSpPr>
            <a:spLocks noChangeShapeType="1"/>
          </p:cNvSpPr>
          <p:nvPr/>
        </p:nvSpPr>
        <p:spPr bwMode="auto">
          <a:xfrm flipH="1">
            <a:off x="3347864" y="5285184"/>
            <a:ext cx="288032" cy="0"/>
          </a:xfrm>
          <a:prstGeom prst="line">
            <a:avLst/>
          </a:prstGeom>
          <a:noFill/>
          <a:ln w="28575">
            <a:solidFill>
              <a:schemeClr val="tx1"/>
            </a:solidFill>
            <a:round/>
            <a:headEnd/>
            <a:tailEnd/>
          </a:ln>
        </p:spPr>
        <p:txBody>
          <a:bodyPr anchor="ctr"/>
          <a:lstStyle/>
          <a:p>
            <a:endParaRPr lang="en-US"/>
          </a:p>
        </p:txBody>
      </p:sp>
      <p:sp>
        <p:nvSpPr>
          <p:cNvPr id="55" name="Line 10"/>
          <p:cNvSpPr>
            <a:spLocks noChangeShapeType="1"/>
          </p:cNvSpPr>
          <p:nvPr/>
        </p:nvSpPr>
        <p:spPr bwMode="auto">
          <a:xfrm>
            <a:off x="3491880" y="5141168"/>
            <a:ext cx="0" cy="313184"/>
          </a:xfrm>
          <a:prstGeom prst="line">
            <a:avLst/>
          </a:prstGeom>
          <a:noFill/>
          <a:ln w="28575">
            <a:solidFill>
              <a:schemeClr val="tx1"/>
            </a:solidFill>
            <a:round/>
            <a:headEnd/>
            <a:tailEnd/>
          </a:ln>
        </p:spPr>
        <p:txBody>
          <a:bodyPr anchor="ctr"/>
          <a:lstStyle/>
          <a:p>
            <a:endParaRPr lang="en-US"/>
          </a:p>
        </p:txBody>
      </p:sp>
      <p:sp>
        <p:nvSpPr>
          <p:cNvPr id="56" name="Line 48"/>
          <p:cNvSpPr>
            <a:spLocks noChangeShapeType="1"/>
          </p:cNvSpPr>
          <p:nvPr/>
        </p:nvSpPr>
        <p:spPr bwMode="auto">
          <a:xfrm flipH="1">
            <a:off x="5796136" y="5301208"/>
            <a:ext cx="288032" cy="0"/>
          </a:xfrm>
          <a:prstGeom prst="line">
            <a:avLst/>
          </a:prstGeom>
          <a:noFill/>
          <a:ln w="28575">
            <a:solidFill>
              <a:schemeClr val="tx1"/>
            </a:solidFill>
            <a:round/>
            <a:headEnd/>
            <a:tailEnd/>
          </a:ln>
        </p:spPr>
        <p:txBody>
          <a:bodyPr anchor="ctr"/>
          <a:lstStyle/>
          <a:p>
            <a:endParaRPr lang="en-US"/>
          </a:p>
        </p:txBody>
      </p:sp>
      <p:sp>
        <p:nvSpPr>
          <p:cNvPr id="57" name="Line 10"/>
          <p:cNvSpPr>
            <a:spLocks noChangeShapeType="1"/>
          </p:cNvSpPr>
          <p:nvPr/>
        </p:nvSpPr>
        <p:spPr bwMode="auto">
          <a:xfrm>
            <a:off x="5940152" y="5157192"/>
            <a:ext cx="0" cy="313184"/>
          </a:xfrm>
          <a:prstGeom prst="line">
            <a:avLst/>
          </a:prstGeom>
          <a:noFill/>
          <a:ln w="28575">
            <a:solidFill>
              <a:schemeClr val="tx1"/>
            </a:solidFill>
            <a:round/>
            <a:headEnd/>
            <a:tailEnd/>
          </a:ln>
        </p:spPr>
        <p:txBody>
          <a:bodyPr anchor="ctr"/>
          <a:lstStyle/>
          <a:p>
            <a:endParaRPr lang="en-US"/>
          </a:p>
        </p:txBody>
      </p:sp>
      <p:sp>
        <p:nvSpPr>
          <p:cNvPr id="58" name="AutoShape 247"/>
          <p:cNvSpPr>
            <a:spLocks noChangeArrowheads="1"/>
          </p:cNvSpPr>
          <p:nvPr/>
        </p:nvSpPr>
        <p:spPr bwMode="auto">
          <a:xfrm rot="16200000">
            <a:off x="6224364" y="5081364"/>
            <a:ext cx="990600" cy="45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p:spPr>
        <p:txBody>
          <a:bodyPr wrap="none" anchor="ctr"/>
          <a:lstStyle/>
          <a:p>
            <a:r>
              <a:rPr lang="en-US" dirty="0" err="1" smtClean="0"/>
              <a:t>Discri</a:t>
            </a:r>
            <a:endParaRPr lang="en-US" dirty="0"/>
          </a:p>
        </p:txBody>
      </p:sp>
      <p:sp>
        <p:nvSpPr>
          <p:cNvPr id="59" name="Line 48"/>
          <p:cNvSpPr>
            <a:spLocks noChangeShapeType="1"/>
          </p:cNvSpPr>
          <p:nvPr/>
        </p:nvSpPr>
        <p:spPr bwMode="auto">
          <a:xfrm flipH="1">
            <a:off x="6228184" y="5301208"/>
            <a:ext cx="288032" cy="0"/>
          </a:xfrm>
          <a:prstGeom prst="line">
            <a:avLst/>
          </a:prstGeom>
          <a:noFill/>
          <a:ln w="9525">
            <a:solidFill>
              <a:schemeClr val="tx1"/>
            </a:solidFill>
            <a:round/>
            <a:headEnd/>
            <a:tailEnd/>
          </a:ln>
        </p:spPr>
        <p:txBody>
          <a:bodyPr anchor="ctr"/>
          <a:lstStyle/>
          <a:p>
            <a:endParaRPr lang="en-US"/>
          </a:p>
        </p:txBody>
      </p:sp>
      <p:sp>
        <p:nvSpPr>
          <p:cNvPr id="60" name="Line 48"/>
          <p:cNvSpPr>
            <a:spLocks noChangeShapeType="1"/>
          </p:cNvSpPr>
          <p:nvPr/>
        </p:nvSpPr>
        <p:spPr bwMode="auto">
          <a:xfrm flipH="1">
            <a:off x="6948264" y="5301208"/>
            <a:ext cx="288032" cy="0"/>
          </a:xfrm>
          <a:prstGeom prst="line">
            <a:avLst/>
          </a:prstGeom>
          <a:noFill/>
          <a:ln w="9525">
            <a:solidFill>
              <a:schemeClr val="tx1"/>
            </a:solidFill>
            <a:round/>
            <a:headEnd/>
            <a:tailEnd/>
          </a:ln>
        </p:spPr>
        <p:txBody>
          <a:bodyPr anchor="ctr"/>
          <a:lstStyle/>
          <a:p>
            <a:endParaRPr lang="en-US"/>
          </a:p>
        </p:txBody>
      </p:sp>
      <p:sp>
        <p:nvSpPr>
          <p:cNvPr id="61" name="TextBox 60"/>
          <p:cNvSpPr txBox="1"/>
          <p:nvPr/>
        </p:nvSpPr>
        <p:spPr>
          <a:xfrm>
            <a:off x="35496" y="908720"/>
            <a:ext cx="8712968" cy="369332"/>
          </a:xfrm>
          <a:prstGeom prst="rect">
            <a:avLst/>
          </a:prstGeom>
          <a:noFill/>
          <a:ln>
            <a:solidFill>
              <a:srgbClr val="0070C0"/>
            </a:solidFill>
          </a:ln>
        </p:spPr>
        <p:txBody>
          <a:bodyPr wrap="square" rtlCol="0">
            <a:spAutoFit/>
          </a:bodyPr>
          <a:lstStyle/>
          <a:p>
            <a:r>
              <a:rPr lang="en-US" dirty="0" smtClean="0">
                <a:latin typeface="Times New Roman" pitchFamily="18" charset="0"/>
                <a:cs typeface="Times New Roman" pitchFamily="18" charset="0"/>
              </a:rPr>
              <a:t>Sensor (can be read out stand alone) bump bonded or </a:t>
            </a:r>
            <a:r>
              <a:rPr lang="en-US" dirty="0" err="1" smtClean="0">
                <a:latin typeface="Times New Roman" pitchFamily="18" charset="0"/>
                <a:cs typeface="Times New Roman" pitchFamily="18" charset="0"/>
              </a:rPr>
              <a:t>capacitively</a:t>
            </a:r>
            <a:r>
              <a:rPr lang="en-US" dirty="0" smtClean="0">
                <a:latin typeface="Times New Roman" pitchFamily="18" charset="0"/>
                <a:cs typeface="Times New Roman" pitchFamily="18" charset="0"/>
              </a:rPr>
              <a:t> coupled to digital IC:</a:t>
            </a:r>
            <a:endParaRPr lang="en-US" dirty="0">
              <a:latin typeface="Times New Roman" pitchFamily="18" charset="0"/>
              <a:cs typeface="Times New Roman" pitchFamily="18" charset="0"/>
            </a:endParaRPr>
          </a:p>
        </p:txBody>
      </p:sp>
      <p:sp>
        <p:nvSpPr>
          <p:cNvPr id="62" name="TextBox 61"/>
          <p:cNvSpPr txBox="1"/>
          <p:nvPr/>
        </p:nvSpPr>
        <p:spPr>
          <a:xfrm>
            <a:off x="35496" y="3851756"/>
            <a:ext cx="8280920" cy="369332"/>
          </a:xfrm>
          <a:prstGeom prst="rect">
            <a:avLst/>
          </a:prstGeom>
          <a:noFill/>
          <a:ln>
            <a:solidFill>
              <a:srgbClr val="0070C0"/>
            </a:solidFill>
          </a:ln>
        </p:spPr>
        <p:txBody>
          <a:bodyPr wrap="square" rtlCol="0">
            <a:spAutoFit/>
          </a:bodyPr>
          <a:lstStyle/>
          <a:p>
            <a:r>
              <a:rPr lang="en-US" dirty="0" smtClean="0">
                <a:latin typeface="Times New Roman" pitchFamily="18" charset="0"/>
                <a:cs typeface="Times New Roman" pitchFamily="18" charset="0"/>
              </a:rPr>
              <a:t>Monolithic (depleted CMOS pixel chips including the R/O architecture on-chip):</a:t>
            </a:r>
            <a:endParaRPr lang="en-US" dirty="0">
              <a:latin typeface="Times New Roman" pitchFamily="18" charset="0"/>
              <a:cs typeface="Times New Roman" pitchFamily="18" charset="0"/>
            </a:endParaRPr>
          </a:p>
        </p:txBody>
      </p:sp>
      <p:sp>
        <p:nvSpPr>
          <p:cNvPr id="63" name="椭圆 62"/>
          <p:cNvSpPr/>
          <p:nvPr/>
        </p:nvSpPr>
        <p:spPr>
          <a:xfrm>
            <a:off x="4355976" y="2420888"/>
            <a:ext cx="100811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直接箭头连接符 64"/>
          <p:cNvCxnSpPr>
            <a:endCxn id="63" idx="6"/>
          </p:cNvCxnSpPr>
          <p:nvPr/>
        </p:nvCxnSpPr>
        <p:spPr>
          <a:xfrm flipH="1" flipV="1">
            <a:off x="5364088" y="2816932"/>
            <a:ext cx="2304256" cy="6120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948536" y="3429000"/>
            <a:ext cx="3087960" cy="369332"/>
          </a:xfrm>
          <a:prstGeom prst="rect">
            <a:avLst/>
          </a:prstGeom>
          <a:noFill/>
          <a:ln w="28575">
            <a:solidFill>
              <a:srgbClr val="FF0000"/>
            </a:solidFill>
          </a:ln>
        </p:spPr>
        <p:txBody>
          <a:bodyPr wrap="square" rtlCol="0">
            <a:spAutoFit/>
          </a:bodyPr>
          <a:lstStyle/>
          <a:p>
            <a:r>
              <a:rPr lang="en-US" dirty="0" smtClean="0">
                <a:latin typeface="Times New Roman" pitchFamily="18" charset="0"/>
                <a:cs typeface="Times New Roman" pitchFamily="18" charset="0"/>
              </a:rPr>
              <a:t>Focusing on CCPD in this talk.</a:t>
            </a:r>
            <a:endParaRPr lang="en-US" dirty="0">
              <a:latin typeface="Times New Roman" pitchFamily="18" charset="0"/>
              <a:cs typeface="Times New Roman" pitchFamily="18" charset="0"/>
            </a:endParaRPr>
          </a:p>
        </p:txBody>
      </p:sp>
      <p:pic>
        <p:nvPicPr>
          <p:cNvPr id="64" name="图片 63" descr="CPPM JPG.jpg"/>
          <p:cNvPicPr>
            <a:picLocks noChangeAspect="1"/>
          </p:cNvPicPr>
          <p:nvPr/>
        </p:nvPicPr>
        <p:blipFill>
          <a:blip r:embed="rId4" cstate="print"/>
          <a:stretch>
            <a:fillRect/>
          </a:stretch>
        </p:blipFill>
        <p:spPr>
          <a:xfrm>
            <a:off x="8338619" y="13415"/>
            <a:ext cx="785818" cy="967313"/>
          </a:xfrm>
          <a:prstGeom prst="rect">
            <a:avLst/>
          </a:prstGeom>
        </p:spPr>
      </p:pic>
      <p:sp>
        <p:nvSpPr>
          <p:cNvPr id="67" name="灯片编号占位符 66"/>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68" name="TextBox 67"/>
          <p:cNvSpPr txBox="1"/>
          <p:nvPr/>
        </p:nvSpPr>
        <p:spPr>
          <a:xfrm>
            <a:off x="6020544" y="5867980"/>
            <a:ext cx="3087960" cy="369332"/>
          </a:xfrm>
          <a:prstGeom prst="rect">
            <a:avLst/>
          </a:prstGeom>
          <a:noFill/>
          <a:ln w="28575">
            <a:solidFill>
              <a:srgbClr val="FF0000"/>
            </a:solidFill>
          </a:ln>
        </p:spPr>
        <p:txBody>
          <a:bodyPr wrap="square" rtlCol="0">
            <a:spAutoFit/>
          </a:bodyPr>
          <a:lstStyle/>
          <a:p>
            <a:r>
              <a:rPr lang="en-US" altLang="zh-CN" dirty="0" smtClean="0">
                <a:latin typeface="Times New Roman" pitchFamily="18" charset="0"/>
                <a:cs typeface="Times New Roman" pitchFamily="18" charset="0"/>
              </a:rPr>
              <a:t>See Patrick </a:t>
            </a:r>
            <a:r>
              <a:rPr lang="en-US" altLang="zh-CN" dirty="0" err="1" smtClean="0">
                <a:latin typeface="Times New Roman" pitchFamily="18" charset="0"/>
                <a:cs typeface="Times New Roman" pitchFamily="18" charset="0"/>
              </a:rPr>
              <a:t>Pangaud’s</a:t>
            </a:r>
            <a:r>
              <a:rPr lang="en-US" dirty="0" smtClean="0">
                <a:latin typeface="Times New Roman" pitchFamily="18" charset="0"/>
                <a:cs typeface="Times New Roman" pitchFamily="18" charset="0"/>
              </a:rPr>
              <a:t> talk.</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hv2cmos.png"/>
          <p:cNvPicPr>
            <a:picLocks noChangeAspect="1"/>
          </p:cNvPicPr>
          <p:nvPr/>
        </p:nvPicPr>
        <p:blipFill>
          <a:blip r:embed="rId2" cstate="print"/>
          <a:stretch>
            <a:fillRect/>
          </a:stretch>
        </p:blipFill>
        <p:spPr>
          <a:xfrm>
            <a:off x="6659438" y="1453902"/>
            <a:ext cx="2305050" cy="1543050"/>
          </a:xfrm>
          <a:prstGeom prst="rect">
            <a:avLst/>
          </a:prstGeom>
        </p:spPr>
      </p:pic>
      <p:pic>
        <p:nvPicPr>
          <p:cNvPr id="32" name="Picture 1" descr="D:\cppm\sdu_meeting\Shandong_University.jpg"/>
          <p:cNvPicPr>
            <a:picLocks noChangeAspect="1" noChangeArrowheads="1"/>
          </p:cNvPicPr>
          <p:nvPr/>
        </p:nvPicPr>
        <p:blipFill>
          <a:blip r:embed="rId3" cstate="print"/>
          <a:srcRect/>
          <a:stretch>
            <a:fillRect/>
          </a:stretch>
        </p:blipFill>
        <p:spPr bwMode="auto">
          <a:xfrm>
            <a:off x="0" y="0"/>
            <a:ext cx="980728" cy="980728"/>
          </a:xfrm>
          <a:prstGeom prst="rect">
            <a:avLst/>
          </a:prstGeom>
          <a:noFill/>
        </p:spPr>
      </p:pic>
      <p:sp>
        <p:nvSpPr>
          <p:cNvPr id="2" name="标题 1"/>
          <p:cNvSpPr>
            <a:spLocks noGrp="1"/>
          </p:cNvSpPr>
          <p:nvPr>
            <p:ph type="title"/>
          </p:nvPr>
        </p:nvSpPr>
        <p:spPr>
          <a:xfrm>
            <a:off x="457200" y="116632"/>
            <a:ext cx="8229600" cy="562074"/>
          </a:xfrm>
        </p:spPr>
        <p:txBody>
          <a:bodyPr>
            <a:normAutofit fontScale="90000"/>
          </a:bodyPr>
          <a:lstStyle/>
          <a:p>
            <a:r>
              <a:rPr lang="en-US" dirty="0" smtClean="0"/>
              <a:t>CCPD-LF 150 nm prototype in 2015</a:t>
            </a:r>
            <a:endParaRPr lang="en-US" dirty="0"/>
          </a:p>
        </p:txBody>
      </p:sp>
      <p:sp>
        <p:nvSpPr>
          <p:cNvPr id="4" name="日期占位符 3"/>
          <p:cNvSpPr>
            <a:spLocks noGrp="1"/>
          </p:cNvSpPr>
          <p:nvPr>
            <p:ph type="dt" sz="half" idx="10"/>
          </p:nvPr>
        </p:nvSpPr>
        <p:spPr/>
        <p:txBody>
          <a:bodyPr/>
          <a:lstStyle/>
          <a:p>
            <a:r>
              <a:rPr lang="en-US" altLang="zh-CN" smtClean="0"/>
              <a:t>30/Mar/2017</a:t>
            </a:r>
            <a:endParaRPr lang="zh-CN" altLang="en-US" dirty="0"/>
          </a:p>
        </p:txBody>
      </p:sp>
      <p:pic>
        <p:nvPicPr>
          <p:cNvPr id="1026" name="Picture 2" descr="D:\cppm\CCPD\CCPD_Test\reports\16_Nov_2015_AUK\a_b_chips.png"/>
          <p:cNvPicPr>
            <a:picLocks noChangeAspect="1" noChangeArrowheads="1"/>
          </p:cNvPicPr>
          <p:nvPr/>
        </p:nvPicPr>
        <p:blipFill>
          <a:blip r:embed="rId4" cstate="print"/>
          <a:srcRect/>
          <a:stretch>
            <a:fillRect/>
          </a:stretch>
        </p:blipFill>
        <p:spPr bwMode="auto">
          <a:xfrm>
            <a:off x="47737" y="912309"/>
            <a:ext cx="6756511" cy="2588699"/>
          </a:xfrm>
          <a:prstGeom prst="rect">
            <a:avLst/>
          </a:prstGeom>
          <a:noFill/>
        </p:spPr>
      </p:pic>
      <p:sp>
        <p:nvSpPr>
          <p:cNvPr id="11" name="TextBox 10"/>
          <p:cNvSpPr txBox="1"/>
          <p:nvPr/>
        </p:nvSpPr>
        <p:spPr>
          <a:xfrm>
            <a:off x="1043608" y="3284984"/>
            <a:ext cx="802459" cy="338554"/>
          </a:xfrm>
          <a:prstGeom prst="rect">
            <a:avLst/>
          </a:prstGeom>
          <a:noFill/>
          <a:ln>
            <a:solidFill>
              <a:schemeClr val="accent1"/>
            </a:solidFill>
          </a:ln>
        </p:spPr>
        <p:txBody>
          <a:bodyPr wrap="square" rtlCol="0">
            <a:spAutoFit/>
          </a:bodyPr>
          <a:lstStyle/>
          <a:p>
            <a:r>
              <a:rPr lang="en-US" sz="1600" dirty="0" smtClean="0"/>
              <a:t>LF  </a:t>
            </a:r>
            <a:r>
              <a:rPr lang="en-US" sz="1600" dirty="0" err="1" smtClean="0"/>
              <a:t>vA</a:t>
            </a:r>
            <a:endParaRPr lang="en-US" sz="1600" dirty="0" smtClean="0"/>
          </a:p>
        </p:txBody>
      </p:sp>
      <p:sp>
        <p:nvSpPr>
          <p:cNvPr id="12" name="TextBox 11"/>
          <p:cNvSpPr txBox="1"/>
          <p:nvPr/>
        </p:nvSpPr>
        <p:spPr>
          <a:xfrm>
            <a:off x="4485485" y="3356992"/>
            <a:ext cx="662579" cy="291967"/>
          </a:xfrm>
          <a:prstGeom prst="rect">
            <a:avLst/>
          </a:prstGeom>
          <a:noFill/>
          <a:ln>
            <a:solidFill>
              <a:schemeClr val="accent1"/>
            </a:solidFill>
          </a:ln>
        </p:spPr>
        <p:txBody>
          <a:bodyPr wrap="square" rtlCol="0">
            <a:spAutoFit/>
          </a:bodyPr>
          <a:lstStyle/>
          <a:p>
            <a:r>
              <a:rPr lang="en-US" sz="1600" dirty="0" smtClean="0"/>
              <a:t>LF  </a:t>
            </a:r>
            <a:r>
              <a:rPr lang="en-US" sz="1600" dirty="0" err="1" smtClean="0"/>
              <a:t>vB</a:t>
            </a:r>
            <a:endParaRPr lang="en-US" sz="1600" dirty="0" smtClean="0"/>
          </a:p>
        </p:txBody>
      </p:sp>
      <p:grpSp>
        <p:nvGrpSpPr>
          <p:cNvPr id="15" name="Groupe 4"/>
          <p:cNvGrpSpPr/>
          <p:nvPr/>
        </p:nvGrpSpPr>
        <p:grpSpPr>
          <a:xfrm>
            <a:off x="412014" y="3645024"/>
            <a:ext cx="2647818" cy="1872208"/>
            <a:chOff x="281354" y="3569677"/>
            <a:chExt cx="3727938" cy="2602523"/>
          </a:xfrm>
        </p:grpSpPr>
        <p:pic>
          <p:nvPicPr>
            <p:cNvPr id="16"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483738" y="5091535"/>
              <a:ext cx="3143845" cy="108066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5" descr="H:\Desktop\docs\conferences\twepp2015-ccpd_lf\drawings\sensor_top_vA.e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2015" y="3569677"/>
              <a:ext cx="3406262" cy="12561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51"/>
            <p:cNvGrpSpPr/>
            <p:nvPr/>
          </p:nvGrpSpPr>
          <p:grpSpPr>
            <a:xfrm>
              <a:off x="281354" y="4202723"/>
              <a:ext cx="3727938" cy="1336431"/>
              <a:chOff x="304800" y="4267200"/>
              <a:chExt cx="4038600" cy="1447800"/>
            </a:xfrm>
          </p:grpSpPr>
          <p:cxnSp>
            <p:nvCxnSpPr>
              <p:cNvPr id="19" name="Straight Connector 71"/>
              <p:cNvCxnSpPr/>
              <p:nvPr/>
            </p:nvCxnSpPr>
            <p:spPr>
              <a:xfrm>
                <a:off x="304800" y="4267200"/>
                <a:ext cx="4038600" cy="0"/>
              </a:xfrm>
              <a:prstGeom prst="line">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0" name="Straight Connector 72"/>
              <p:cNvCxnSpPr/>
              <p:nvPr/>
            </p:nvCxnSpPr>
            <p:spPr>
              <a:xfrm>
                <a:off x="4343400" y="4267200"/>
                <a:ext cx="0" cy="1447800"/>
              </a:xfrm>
              <a:prstGeom prst="line">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1" name="Straight Arrow Connector 73"/>
              <p:cNvCxnSpPr/>
              <p:nvPr/>
            </p:nvCxnSpPr>
            <p:spPr>
              <a:xfrm flipH="1">
                <a:off x="3929882" y="5715000"/>
                <a:ext cx="413518" cy="0"/>
              </a:xfrm>
              <a:prstGeom prst="straightConnector1">
                <a:avLst/>
              </a:prstGeom>
              <a:ln>
                <a:solidFill>
                  <a:schemeClr val="bg2">
                    <a:lumMod val="25000"/>
                  </a:schemeClr>
                </a:solidFill>
                <a:tailEnd type="triangle" w="lg" len="lg"/>
              </a:ln>
            </p:spPr>
            <p:style>
              <a:lnRef idx="3">
                <a:schemeClr val="dk1"/>
              </a:lnRef>
              <a:fillRef idx="0">
                <a:schemeClr val="dk1"/>
              </a:fillRef>
              <a:effectRef idx="2">
                <a:schemeClr val="dk1"/>
              </a:effectRef>
              <a:fontRef idx="minor">
                <a:schemeClr val="tx1"/>
              </a:fontRef>
            </p:style>
          </p:cxnSp>
        </p:grpSp>
      </p:grpSp>
      <p:grpSp>
        <p:nvGrpSpPr>
          <p:cNvPr id="22" name="Groupe 7"/>
          <p:cNvGrpSpPr/>
          <p:nvPr/>
        </p:nvGrpSpPr>
        <p:grpSpPr>
          <a:xfrm>
            <a:off x="3923928" y="3583251"/>
            <a:ext cx="2287778" cy="1717957"/>
            <a:chOff x="4994031" y="3569677"/>
            <a:chExt cx="3727938" cy="2602523"/>
          </a:xfrm>
        </p:grpSpPr>
        <p:pic>
          <p:nvPicPr>
            <p:cNvPr id="23"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5134708" y="5074584"/>
              <a:ext cx="3193159" cy="1097616"/>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16" descr="H:\Desktop\docs\conferences\twepp2015-ccpd_lf\drawings\sensor_top_vB.e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96081" y="3569677"/>
              <a:ext cx="3274196" cy="12561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75"/>
            <p:cNvGrpSpPr/>
            <p:nvPr/>
          </p:nvGrpSpPr>
          <p:grpSpPr>
            <a:xfrm>
              <a:off x="4994031" y="4202723"/>
              <a:ext cx="3727938" cy="1336431"/>
              <a:chOff x="304800" y="4267200"/>
              <a:chExt cx="4038600" cy="1447800"/>
            </a:xfrm>
          </p:grpSpPr>
          <p:cxnSp>
            <p:nvCxnSpPr>
              <p:cNvPr id="26" name="Straight Connector 76"/>
              <p:cNvCxnSpPr/>
              <p:nvPr/>
            </p:nvCxnSpPr>
            <p:spPr>
              <a:xfrm>
                <a:off x="304800" y="4267200"/>
                <a:ext cx="4038600" cy="0"/>
              </a:xfrm>
              <a:prstGeom prst="line">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7" name="Straight Connector 77"/>
              <p:cNvCxnSpPr/>
              <p:nvPr/>
            </p:nvCxnSpPr>
            <p:spPr>
              <a:xfrm>
                <a:off x="4343400" y="4267200"/>
                <a:ext cx="0" cy="1447800"/>
              </a:xfrm>
              <a:prstGeom prst="line">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28" name="Straight Arrow Connector 78"/>
              <p:cNvCxnSpPr/>
              <p:nvPr/>
            </p:nvCxnSpPr>
            <p:spPr>
              <a:xfrm flipH="1">
                <a:off x="3929882" y="5715000"/>
                <a:ext cx="413518" cy="0"/>
              </a:xfrm>
              <a:prstGeom prst="straightConnector1">
                <a:avLst/>
              </a:prstGeom>
              <a:ln>
                <a:solidFill>
                  <a:schemeClr val="bg2">
                    <a:lumMod val="25000"/>
                  </a:schemeClr>
                </a:solidFill>
                <a:tailEnd type="triangle" w="lg" len="lg"/>
              </a:ln>
            </p:spPr>
            <p:style>
              <a:lnRef idx="3">
                <a:schemeClr val="dk1"/>
              </a:lnRef>
              <a:fillRef idx="0">
                <a:schemeClr val="dk1"/>
              </a:fillRef>
              <a:effectRef idx="2">
                <a:schemeClr val="dk1"/>
              </a:effectRef>
              <a:fontRef idx="minor">
                <a:schemeClr val="tx1"/>
              </a:fontRef>
            </p:style>
          </p:cxnSp>
        </p:grpSp>
      </p:grpSp>
      <p:sp>
        <p:nvSpPr>
          <p:cNvPr id="29" name="TextBox 28"/>
          <p:cNvSpPr txBox="1"/>
          <p:nvPr/>
        </p:nvSpPr>
        <p:spPr>
          <a:xfrm>
            <a:off x="35496" y="5517232"/>
            <a:ext cx="3528391" cy="830997"/>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Version A sensor:</a:t>
            </a:r>
          </a:p>
          <a:p>
            <a:r>
              <a:rPr lang="en-US" sz="1600" dirty="0" smtClean="0">
                <a:latin typeface="Times New Roman" pitchFamily="18" charset="0"/>
                <a:cs typeface="Times New Roman" pitchFamily="18" charset="0"/>
              </a:rPr>
              <a:t>Larger DNW, larger input capacitance, electronics isolated with HV.</a:t>
            </a:r>
          </a:p>
        </p:txBody>
      </p:sp>
      <p:sp>
        <p:nvSpPr>
          <p:cNvPr id="30" name="TextBox 29"/>
          <p:cNvSpPr txBox="1"/>
          <p:nvPr/>
        </p:nvSpPr>
        <p:spPr>
          <a:xfrm>
            <a:off x="3635897" y="5501549"/>
            <a:ext cx="2808312" cy="830997"/>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Version B sensor:</a:t>
            </a:r>
          </a:p>
          <a:p>
            <a:r>
              <a:rPr lang="en-US" sz="1600" dirty="0" smtClean="0">
                <a:latin typeface="Times New Roman" pitchFamily="18" charset="0"/>
                <a:cs typeface="Times New Roman" pitchFamily="18" charset="0"/>
              </a:rPr>
              <a:t>Smaller DNW, smaller input capacitance.</a:t>
            </a:r>
          </a:p>
        </p:txBody>
      </p:sp>
      <p:sp>
        <p:nvSpPr>
          <p:cNvPr id="8" name="pole tekstowe 2"/>
          <p:cNvSpPr txBox="1"/>
          <p:nvPr/>
        </p:nvSpPr>
        <p:spPr>
          <a:xfrm>
            <a:off x="6480720" y="3403460"/>
            <a:ext cx="2627784" cy="2905860"/>
          </a:xfrm>
          <a:prstGeom prst="rect">
            <a:avLst/>
          </a:prstGeom>
          <a:noFill/>
          <a:ln>
            <a:solidFill>
              <a:schemeClr val="accent1"/>
            </a:solidFill>
          </a:ln>
        </p:spPr>
        <p:txBody>
          <a:bodyPr wrap="square" rtlCol="0">
            <a:spAutoFit/>
          </a:bodyPr>
          <a:lstStyle/>
          <a:p>
            <a:pPr marL="158265" indent="-158265">
              <a:buClr>
                <a:schemeClr val="bg2">
                  <a:lumMod val="25000"/>
                </a:schemeClr>
              </a:buClr>
              <a:buFont typeface="Wingdings" panose="05000000000000000000" pitchFamily="2" charset="2"/>
              <a:buChar char="§"/>
            </a:pPr>
            <a:r>
              <a:rPr lang="en-GB" sz="1662" dirty="0"/>
              <a:t>Chip size is  </a:t>
            </a:r>
            <a:r>
              <a:rPr lang="en-GB" sz="1662" dirty="0" smtClean="0"/>
              <a:t>5mm×5mm, 114x24=2736 pixels</a:t>
            </a:r>
          </a:p>
          <a:p>
            <a:pPr marL="158265" indent="-158265">
              <a:buClr>
                <a:schemeClr val="bg2">
                  <a:lumMod val="25000"/>
                </a:schemeClr>
              </a:buClr>
              <a:buFont typeface="Wingdings" panose="05000000000000000000" pitchFamily="2" charset="2"/>
              <a:buChar char="§"/>
            </a:pPr>
            <a:endParaRPr lang="en-GB" sz="1662" dirty="0" smtClean="0"/>
          </a:p>
          <a:p>
            <a:pPr marL="158265" indent="-158265">
              <a:buClr>
                <a:schemeClr val="bg2">
                  <a:lumMod val="25000"/>
                </a:schemeClr>
              </a:buClr>
              <a:buFont typeface="Wingdings" panose="05000000000000000000" pitchFamily="2" charset="2"/>
              <a:buChar char="§"/>
            </a:pPr>
            <a:r>
              <a:rPr lang="en-GB" sz="1662" dirty="0" smtClean="0"/>
              <a:t>Pixel size is 33umx125um</a:t>
            </a:r>
          </a:p>
          <a:p>
            <a:pPr marL="158265" indent="-158265">
              <a:buClr>
                <a:schemeClr val="bg2">
                  <a:lumMod val="25000"/>
                </a:schemeClr>
              </a:buClr>
            </a:pPr>
            <a:endParaRPr lang="en-GB" sz="1662" dirty="0"/>
          </a:p>
          <a:p>
            <a:pPr marL="158265" indent="-158265">
              <a:buClr>
                <a:schemeClr val="bg2">
                  <a:lumMod val="25000"/>
                </a:schemeClr>
              </a:buClr>
              <a:buFont typeface="Wingdings" panose="05000000000000000000" pitchFamily="2" charset="2"/>
              <a:buChar char="§"/>
            </a:pPr>
            <a:r>
              <a:rPr lang="en-US" sz="1662" dirty="0" smtClean="0"/>
              <a:t>Test transistors are implemented in </a:t>
            </a:r>
            <a:r>
              <a:rPr lang="en-US" sz="1662" dirty="0" err="1" smtClean="0"/>
              <a:t>vA</a:t>
            </a:r>
            <a:endParaRPr lang="en-US" sz="1662" dirty="0" smtClean="0"/>
          </a:p>
          <a:p>
            <a:pPr marL="158265" indent="-158265">
              <a:buClr>
                <a:schemeClr val="bg2">
                  <a:lumMod val="25000"/>
                </a:schemeClr>
              </a:buClr>
              <a:buFont typeface="Wingdings" panose="05000000000000000000" pitchFamily="2" charset="2"/>
              <a:buChar char="§"/>
            </a:pPr>
            <a:endParaRPr lang="en-US" sz="1662" dirty="0" smtClean="0"/>
          </a:p>
          <a:p>
            <a:pPr marL="158265" indent="-158265">
              <a:buClr>
                <a:schemeClr val="bg2">
                  <a:lumMod val="25000"/>
                </a:schemeClr>
              </a:buClr>
              <a:buFont typeface="Wingdings" panose="05000000000000000000" pitchFamily="2" charset="2"/>
              <a:buChar char="§"/>
            </a:pPr>
            <a:r>
              <a:rPr lang="en-US" sz="1662" dirty="0" smtClean="0"/>
              <a:t>Test sensors and analog buffer are implemented in </a:t>
            </a:r>
            <a:r>
              <a:rPr lang="en-US" sz="1662" dirty="0" err="1" smtClean="0"/>
              <a:t>vB.</a:t>
            </a:r>
            <a:endParaRPr lang="pl-PL" sz="1662" dirty="0"/>
          </a:p>
        </p:txBody>
      </p:sp>
      <p:pic>
        <p:nvPicPr>
          <p:cNvPr id="31" name="图片 30" descr="CPPM JPG.jpg"/>
          <p:cNvPicPr>
            <a:picLocks noChangeAspect="1"/>
          </p:cNvPicPr>
          <p:nvPr/>
        </p:nvPicPr>
        <p:blipFill>
          <a:blip r:embed="rId9" cstate="print"/>
          <a:stretch>
            <a:fillRect/>
          </a:stretch>
        </p:blipFill>
        <p:spPr>
          <a:xfrm>
            <a:off x="8338619" y="13415"/>
            <a:ext cx="785818" cy="967313"/>
          </a:xfrm>
          <a:prstGeom prst="rect">
            <a:avLst/>
          </a:prstGeom>
        </p:spPr>
      </p:pic>
      <p:sp>
        <p:nvSpPr>
          <p:cNvPr id="33" name="灯片编号占位符 32"/>
          <p:cNvSpPr>
            <a:spLocks noGrp="1"/>
          </p:cNvSpPr>
          <p:nvPr>
            <p:ph type="sldNum" sz="quarter" idx="12"/>
          </p:nvPr>
        </p:nvSpPr>
        <p:spPr/>
        <p:txBody>
          <a:bodyPr/>
          <a:lstStyle/>
          <a:p>
            <a:fld id="{0C913308-F349-4B6D-A68A-DD1791B4A57B}" type="slidenum">
              <a:rPr lang="zh-CN" altLang="en-US" smtClean="0"/>
              <a:pPr/>
              <a:t>7</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188640"/>
            <a:ext cx="7128792" cy="562074"/>
          </a:xfrm>
        </p:spPr>
        <p:txBody>
          <a:bodyPr>
            <a:noAutofit/>
          </a:bodyPr>
          <a:lstStyle/>
          <a:p>
            <a:r>
              <a:rPr lang="en-US" sz="3000" dirty="0" smtClean="0">
                <a:latin typeface="Times New Roman" pitchFamily="18" charset="0"/>
                <a:cs typeface="Times New Roman" pitchFamily="18" charset="0"/>
              </a:rPr>
              <a:t>LF VA under protons: analog scan at -20</a:t>
            </a:r>
            <a:r>
              <a:rPr lang="zh-CN" altLang="en-US" sz="3000" dirty="0" smtClean="0">
                <a:latin typeface="Times New Roman" pitchFamily="18" charset="0"/>
                <a:cs typeface="Times New Roman" pitchFamily="18" charset="0"/>
              </a:rPr>
              <a:t> ℃ </a:t>
            </a:r>
            <a:endParaRPr lang="en-US" sz="3000" dirty="0">
              <a:latin typeface="Times New Roman" pitchFamily="18" charset="0"/>
              <a:cs typeface="Times New Roman" pitchFamily="18" charset="0"/>
            </a:endParaRPr>
          </a:p>
        </p:txBody>
      </p:sp>
      <p:sp>
        <p:nvSpPr>
          <p:cNvPr id="4" name="日期占位符 3"/>
          <p:cNvSpPr>
            <a:spLocks noGrp="1"/>
          </p:cNvSpPr>
          <p:nvPr>
            <p:ph type="dt" sz="half" idx="10"/>
          </p:nvPr>
        </p:nvSpPr>
        <p:spPr/>
        <p:txBody>
          <a:bodyPr/>
          <a:lstStyle/>
          <a:p>
            <a:r>
              <a:rPr lang="en-US" altLang="zh-CN" smtClean="0"/>
              <a:t>30/Mar/2017</a:t>
            </a:r>
            <a:endParaRPr lang="zh-CN" altLang="en-US" dirty="0"/>
          </a:p>
        </p:txBody>
      </p:sp>
      <p:pic>
        <p:nvPicPr>
          <p:cNvPr id="8194" name="Picture 2" descr="D:\cppm\CCPD\PS_P7\Setup1\5Mrad\th_noise_hist_5Mrad_lt.png"/>
          <p:cNvPicPr>
            <a:picLocks noChangeAspect="1" noChangeArrowheads="1"/>
          </p:cNvPicPr>
          <p:nvPr/>
        </p:nvPicPr>
        <p:blipFill>
          <a:blip r:embed="rId2" cstate="print"/>
          <a:srcRect/>
          <a:stretch>
            <a:fillRect/>
          </a:stretch>
        </p:blipFill>
        <p:spPr bwMode="auto">
          <a:xfrm>
            <a:off x="107504" y="1124744"/>
            <a:ext cx="4248472" cy="2136182"/>
          </a:xfrm>
          <a:prstGeom prst="rect">
            <a:avLst/>
          </a:prstGeom>
          <a:noFill/>
        </p:spPr>
      </p:pic>
      <p:pic>
        <p:nvPicPr>
          <p:cNvPr id="8195" name="Picture 3" descr="D:\cppm\CCPD\PS_P7\Setup1\5Mrad\th_noise_map_5Mrad_lt.png"/>
          <p:cNvPicPr>
            <a:picLocks noChangeAspect="1" noChangeArrowheads="1"/>
          </p:cNvPicPr>
          <p:nvPr/>
        </p:nvPicPr>
        <p:blipFill>
          <a:blip r:embed="rId3" cstate="print"/>
          <a:srcRect/>
          <a:stretch>
            <a:fillRect/>
          </a:stretch>
        </p:blipFill>
        <p:spPr bwMode="auto">
          <a:xfrm>
            <a:off x="4499992" y="1052736"/>
            <a:ext cx="4439527" cy="2232248"/>
          </a:xfrm>
          <a:prstGeom prst="rect">
            <a:avLst/>
          </a:prstGeom>
          <a:noFill/>
        </p:spPr>
      </p:pic>
      <p:pic>
        <p:nvPicPr>
          <p:cNvPr id="8196" name="Picture 4" descr="D:\cppm\CCPD\PS_P7\Setup1\100Mrad\th_noise_hist_100Mrad_lt.png"/>
          <p:cNvPicPr>
            <a:picLocks noChangeAspect="1" noChangeArrowheads="1"/>
          </p:cNvPicPr>
          <p:nvPr/>
        </p:nvPicPr>
        <p:blipFill>
          <a:blip r:embed="rId4" cstate="print"/>
          <a:srcRect/>
          <a:stretch>
            <a:fillRect/>
          </a:stretch>
        </p:blipFill>
        <p:spPr bwMode="auto">
          <a:xfrm>
            <a:off x="107504" y="3645025"/>
            <a:ext cx="4245831" cy="2110016"/>
          </a:xfrm>
          <a:prstGeom prst="rect">
            <a:avLst/>
          </a:prstGeom>
          <a:noFill/>
        </p:spPr>
      </p:pic>
      <p:pic>
        <p:nvPicPr>
          <p:cNvPr id="8197" name="Picture 5" descr="D:\cppm\CCPD\PS_P7\Setup1\100Mrad\th_noise_map_100Mrad_lt.png"/>
          <p:cNvPicPr>
            <a:picLocks noChangeAspect="1" noChangeArrowheads="1"/>
          </p:cNvPicPr>
          <p:nvPr/>
        </p:nvPicPr>
        <p:blipFill>
          <a:blip r:embed="rId5" cstate="print"/>
          <a:srcRect/>
          <a:stretch>
            <a:fillRect/>
          </a:stretch>
        </p:blipFill>
        <p:spPr bwMode="auto">
          <a:xfrm>
            <a:off x="4561434" y="3545107"/>
            <a:ext cx="4403054" cy="2188149"/>
          </a:xfrm>
          <a:prstGeom prst="rect">
            <a:avLst/>
          </a:prstGeom>
          <a:noFill/>
        </p:spPr>
      </p:pic>
      <p:sp>
        <p:nvSpPr>
          <p:cNvPr id="11" name="TextBox 10"/>
          <p:cNvSpPr txBox="1"/>
          <p:nvPr/>
        </p:nvSpPr>
        <p:spPr>
          <a:xfrm>
            <a:off x="1835696" y="858198"/>
            <a:ext cx="1018483" cy="338554"/>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5 </a:t>
            </a:r>
            <a:r>
              <a:rPr lang="en-US" sz="1600" dirty="0" err="1" smtClean="0">
                <a:latin typeface="Times New Roman" pitchFamily="18" charset="0"/>
                <a:cs typeface="Times New Roman" pitchFamily="18" charset="0"/>
              </a:rPr>
              <a:t>MRads</a:t>
            </a:r>
            <a:endParaRPr lang="en-US" sz="1600" dirty="0" smtClean="0">
              <a:latin typeface="Times New Roman" pitchFamily="18" charset="0"/>
              <a:cs typeface="Times New Roman" pitchFamily="18" charset="0"/>
            </a:endParaRPr>
          </a:p>
        </p:txBody>
      </p:sp>
      <p:sp>
        <p:nvSpPr>
          <p:cNvPr id="12" name="TextBox 11"/>
          <p:cNvSpPr txBox="1"/>
          <p:nvPr/>
        </p:nvSpPr>
        <p:spPr>
          <a:xfrm>
            <a:off x="6145805" y="908720"/>
            <a:ext cx="1018483" cy="338554"/>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5 </a:t>
            </a:r>
            <a:r>
              <a:rPr lang="en-US" sz="1600" dirty="0" err="1" smtClean="0">
                <a:latin typeface="Times New Roman" pitchFamily="18" charset="0"/>
                <a:cs typeface="Times New Roman" pitchFamily="18" charset="0"/>
              </a:rPr>
              <a:t>MRads</a:t>
            </a:r>
            <a:endParaRPr lang="en-US" sz="1600" dirty="0" smtClean="0">
              <a:latin typeface="Times New Roman" pitchFamily="18" charset="0"/>
              <a:cs typeface="Times New Roman" pitchFamily="18" charset="0"/>
            </a:endParaRPr>
          </a:p>
        </p:txBody>
      </p:sp>
      <p:sp>
        <p:nvSpPr>
          <p:cNvPr id="13" name="TextBox 12"/>
          <p:cNvSpPr txBox="1"/>
          <p:nvPr/>
        </p:nvSpPr>
        <p:spPr>
          <a:xfrm>
            <a:off x="1763688" y="3378478"/>
            <a:ext cx="1162499" cy="338554"/>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100 </a:t>
            </a:r>
            <a:r>
              <a:rPr lang="en-US" sz="1600" dirty="0" err="1" smtClean="0">
                <a:latin typeface="Times New Roman" pitchFamily="18" charset="0"/>
                <a:cs typeface="Times New Roman" pitchFamily="18" charset="0"/>
              </a:rPr>
              <a:t>MRads</a:t>
            </a:r>
            <a:endParaRPr lang="en-US" sz="1600" dirty="0" smtClean="0">
              <a:latin typeface="Times New Roman" pitchFamily="18" charset="0"/>
              <a:cs typeface="Times New Roman" pitchFamily="18" charset="0"/>
            </a:endParaRPr>
          </a:p>
        </p:txBody>
      </p:sp>
      <p:sp>
        <p:nvSpPr>
          <p:cNvPr id="14" name="TextBox 13"/>
          <p:cNvSpPr txBox="1"/>
          <p:nvPr/>
        </p:nvSpPr>
        <p:spPr>
          <a:xfrm>
            <a:off x="6217813" y="3356992"/>
            <a:ext cx="1162499" cy="338554"/>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100 </a:t>
            </a:r>
            <a:r>
              <a:rPr lang="en-US" sz="1600" dirty="0" err="1" smtClean="0">
                <a:latin typeface="Times New Roman" pitchFamily="18" charset="0"/>
                <a:cs typeface="Times New Roman" pitchFamily="18" charset="0"/>
              </a:rPr>
              <a:t>MRads</a:t>
            </a:r>
            <a:endParaRPr lang="en-US" sz="1600" dirty="0" smtClean="0">
              <a:latin typeface="Times New Roman" pitchFamily="18" charset="0"/>
              <a:cs typeface="Times New Roman" pitchFamily="18" charset="0"/>
            </a:endParaRPr>
          </a:p>
        </p:txBody>
      </p:sp>
      <p:sp>
        <p:nvSpPr>
          <p:cNvPr id="15" name="TextBox 14"/>
          <p:cNvSpPr txBox="1"/>
          <p:nvPr/>
        </p:nvSpPr>
        <p:spPr>
          <a:xfrm>
            <a:off x="395536" y="5733256"/>
            <a:ext cx="8208912" cy="584775"/>
          </a:xfrm>
          <a:prstGeom prst="rect">
            <a:avLst/>
          </a:prstGeom>
          <a:noFill/>
          <a:ln>
            <a:solidFill>
              <a:schemeClr val="accent1"/>
            </a:solidFill>
          </a:ln>
        </p:spPr>
        <p:txBody>
          <a:bodyPr wrap="square" rtlCol="0">
            <a:spAutoFit/>
          </a:bodyPr>
          <a:lstStyle/>
          <a:p>
            <a:r>
              <a:rPr lang="en-US" sz="1600" dirty="0" smtClean="0">
                <a:latin typeface="Times New Roman" pitchFamily="18" charset="0"/>
                <a:cs typeface="Times New Roman" pitchFamily="18" charset="0"/>
              </a:rPr>
              <a:t>Both the threshold and noise reduced after 100 </a:t>
            </a:r>
            <a:r>
              <a:rPr lang="en-US" sz="1600" dirty="0" err="1" smtClean="0">
                <a:latin typeface="Times New Roman" pitchFamily="18" charset="0"/>
                <a:cs typeface="Times New Roman" pitchFamily="18" charset="0"/>
              </a:rPr>
              <a:t>MRad</a:t>
            </a:r>
            <a:r>
              <a:rPr lang="en-US" sz="1600" dirty="0" smtClean="0">
                <a:latin typeface="Times New Roman" pitchFamily="18" charset="0"/>
                <a:cs typeface="Times New Roman" pitchFamily="18" charset="0"/>
              </a:rPr>
              <a:t>. The ELT pixels have bigger threshold level than linear feedback pixels. </a:t>
            </a:r>
          </a:p>
        </p:txBody>
      </p:sp>
      <p:sp>
        <p:nvSpPr>
          <p:cNvPr id="16" name="左大括号 15"/>
          <p:cNvSpPr/>
          <p:nvPr/>
        </p:nvSpPr>
        <p:spPr>
          <a:xfrm>
            <a:off x="4572000" y="2564904"/>
            <a:ext cx="72008" cy="50405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995936" y="2708920"/>
            <a:ext cx="576064" cy="246221"/>
          </a:xfrm>
          <a:prstGeom prst="rect">
            <a:avLst/>
          </a:prstGeom>
          <a:noFill/>
          <a:ln>
            <a:solidFill>
              <a:srgbClr val="FF0000"/>
            </a:solidFill>
          </a:ln>
        </p:spPr>
        <p:txBody>
          <a:bodyPr wrap="square" rtlCol="0">
            <a:spAutoFit/>
          </a:bodyPr>
          <a:lstStyle/>
          <a:p>
            <a:r>
              <a:rPr lang="en-US" sz="1000" dirty="0" smtClean="0"/>
              <a:t>ELT</a:t>
            </a:r>
            <a:endParaRPr lang="en-US" sz="1000" dirty="0"/>
          </a:p>
        </p:txBody>
      </p:sp>
      <p:sp>
        <p:nvSpPr>
          <p:cNvPr id="18" name="左大括号 17"/>
          <p:cNvSpPr/>
          <p:nvPr/>
        </p:nvSpPr>
        <p:spPr>
          <a:xfrm>
            <a:off x="4572000" y="1988840"/>
            <a:ext cx="72008" cy="50405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3995936" y="2132856"/>
            <a:ext cx="576064" cy="246221"/>
          </a:xfrm>
          <a:prstGeom prst="rect">
            <a:avLst/>
          </a:prstGeom>
          <a:noFill/>
          <a:ln>
            <a:solidFill>
              <a:srgbClr val="FF0000"/>
            </a:solidFill>
          </a:ln>
        </p:spPr>
        <p:txBody>
          <a:bodyPr wrap="square" rtlCol="0">
            <a:spAutoFit/>
          </a:bodyPr>
          <a:lstStyle/>
          <a:p>
            <a:r>
              <a:rPr lang="en-US" sz="1000" dirty="0" smtClean="0"/>
              <a:t>L1.5um</a:t>
            </a:r>
            <a:endParaRPr lang="en-US" sz="1000" dirty="0"/>
          </a:p>
        </p:txBody>
      </p:sp>
      <p:sp>
        <p:nvSpPr>
          <p:cNvPr id="20" name="左大括号 19"/>
          <p:cNvSpPr/>
          <p:nvPr/>
        </p:nvSpPr>
        <p:spPr>
          <a:xfrm>
            <a:off x="4572000" y="1340768"/>
            <a:ext cx="72008" cy="50405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3995936" y="1484784"/>
            <a:ext cx="576064" cy="246221"/>
          </a:xfrm>
          <a:prstGeom prst="rect">
            <a:avLst/>
          </a:prstGeom>
          <a:noFill/>
          <a:ln>
            <a:solidFill>
              <a:srgbClr val="FF0000"/>
            </a:solidFill>
          </a:ln>
        </p:spPr>
        <p:txBody>
          <a:bodyPr wrap="square" rtlCol="0">
            <a:spAutoFit/>
          </a:bodyPr>
          <a:lstStyle/>
          <a:p>
            <a:r>
              <a:rPr lang="en-US" sz="1000" dirty="0" smtClean="0"/>
              <a:t>L0.9um</a:t>
            </a:r>
            <a:endParaRPr lang="en-US" sz="1000" dirty="0"/>
          </a:p>
        </p:txBody>
      </p:sp>
      <p:pic>
        <p:nvPicPr>
          <p:cNvPr id="23" name="图片 22" descr="CPPM JPG.jpg"/>
          <p:cNvPicPr>
            <a:picLocks noChangeAspect="1"/>
          </p:cNvPicPr>
          <p:nvPr/>
        </p:nvPicPr>
        <p:blipFill>
          <a:blip r:embed="rId6" cstate="print"/>
          <a:stretch>
            <a:fillRect/>
          </a:stretch>
        </p:blipFill>
        <p:spPr>
          <a:xfrm>
            <a:off x="8338619" y="13415"/>
            <a:ext cx="785818" cy="967313"/>
          </a:xfrm>
          <a:prstGeom prst="rect">
            <a:avLst/>
          </a:prstGeom>
        </p:spPr>
      </p:pic>
      <p:pic>
        <p:nvPicPr>
          <p:cNvPr id="24" name="Picture 1" descr="D:\cppm\sdu_meeting\Shandong_University.jpg"/>
          <p:cNvPicPr>
            <a:picLocks noChangeAspect="1" noChangeArrowheads="1"/>
          </p:cNvPicPr>
          <p:nvPr/>
        </p:nvPicPr>
        <p:blipFill>
          <a:blip r:embed="rId7" cstate="print"/>
          <a:srcRect/>
          <a:stretch>
            <a:fillRect/>
          </a:stretch>
        </p:blipFill>
        <p:spPr bwMode="auto">
          <a:xfrm>
            <a:off x="0" y="0"/>
            <a:ext cx="980728" cy="980728"/>
          </a:xfrm>
          <a:prstGeom prst="rect">
            <a:avLst/>
          </a:prstGeom>
          <a:noFill/>
        </p:spPr>
      </p:pic>
      <p:sp>
        <p:nvSpPr>
          <p:cNvPr id="25" name="灯片编号占位符 24"/>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cppm\PhD\Thesis\Phd_Thesis\fig\lf_th_noise_map_lin_full_a.png"/>
          <p:cNvPicPr>
            <a:picLocks noChangeAspect="1" noChangeArrowheads="1"/>
          </p:cNvPicPr>
          <p:nvPr/>
        </p:nvPicPr>
        <p:blipFill>
          <a:blip r:embed="rId2" cstate="print"/>
          <a:srcRect/>
          <a:stretch>
            <a:fillRect/>
          </a:stretch>
        </p:blipFill>
        <p:spPr bwMode="auto">
          <a:xfrm>
            <a:off x="5364088" y="3284984"/>
            <a:ext cx="3744416" cy="1872208"/>
          </a:xfrm>
          <a:prstGeom prst="rect">
            <a:avLst/>
          </a:prstGeom>
          <a:noFill/>
        </p:spPr>
      </p:pic>
      <p:pic>
        <p:nvPicPr>
          <p:cNvPr id="19459" name="Picture 3" descr="D:\cppm\PhD\Thesis\Phd_Thesis\fig\lf_th_noise_map_lin_full.png"/>
          <p:cNvPicPr>
            <a:picLocks noChangeAspect="1" noChangeArrowheads="1"/>
          </p:cNvPicPr>
          <p:nvPr/>
        </p:nvPicPr>
        <p:blipFill>
          <a:blip r:embed="rId3" cstate="print"/>
          <a:srcRect/>
          <a:stretch>
            <a:fillRect/>
          </a:stretch>
        </p:blipFill>
        <p:spPr bwMode="auto">
          <a:xfrm>
            <a:off x="5364088" y="836712"/>
            <a:ext cx="3744416" cy="1872208"/>
          </a:xfrm>
          <a:prstGeom prst="rect">
            <a:avLst/>
          </a:prstGeom>
          <a:noFill/>
        </p:spPr>
      </p:pic>
      <p:sp>
        <p:nvSpPr>
          <p:cNvPr id="2" name="标题 1"/>
          <p:cNvSpPr>
            <a:spLocks noGrp="1"/>
          </p:cNvSpPr>
          <p:nvPr>
            <p:ph type="title"/>
          </p:nvPr>
        </p:nvSpPr>
        <p:spPr>
          <a:xfrm>
            <a:off x="611560" y="-24"/>
            <a:ext cx="7776864" cy="785818"/>
          </a:xfrm>
        </p:spPr>
        <p:txBody>
          <a:bodyPr>
            <a:normAutofit/>
          </a:bodyPr>
          <a:lstStyle/>
          <a:p>
            <a:r>
              <a:rPr lang="en-US" altLang="zh-CN" sz="3000" dirty="0" smtClean="0">
                <a:latin typeface="Times New Roman" pitchFamily="18" charset="0"/>
                <a:cs typeface="Times New Roman" pitchFamily="18" charset="0"/>
              </a:rPr>
              <a:t>LF VA lab test: tuning of LIN feedback pixels</a:t>
            </a:r>
            <a:endParaRPr lang="en-US" sz="3000" dirty="0">
              <a:latin typeface="Times New Roman" pitchFamily="18" charset="0"/>
              <a:cs typeface="Times New Roman" pitchFamily="18" charset="0"/>
            </a:endParaRPr>
          </a:p>
        </p:txBody>
      </p:sp>
      <p:pic>
        <p:nvPicPr>
          <p:cNvPr id="3074" name="Picture 2" descr="D:\cppm\CCPD\CCPD_Test\reports\18_Nov_2015\lf_th_noise_hist_lin_full.png"/>
          <p:cNvPicPr>
            <a:picLocks noChangeAspect="1" noChangeArrowheads="1"/>
          </p:cNvPicPr>
          <p:nvPr/>
        </p:nvPicPr>
        <p:blipFill>
          <a:blip r:embed="rId4" cstate="print"/>
          <a:srcRect/>
          <a:stretch>
            <a:fillRect/>
          </a:stretch>
        </p:blipFill>
        <p:spPr bwMode="auto">
          <a:xfrm>
            <a:off x="107505" y="872716"/>
            <a:ext cx="5256583" cy="2628292"/>
          </a:xfrm>
          <a:prstGeom prst="rect">
            <a:avLst/>
          </a:prstGeom>
          <a:noFill/>
        </p:spPr>
      </p:pic>
      <p:pic>
        <p:nvPicPr>
          <p:cNvPr id="3075" name="Picture 3" descr="D:\cppm\CCPD\CCPD_Test\reports\18_Nov_2015\lf_th_noise_hist_lin_full_a.png"/>
          <p:cNvPicPr>
            <a:picLocks noChangeAspect="1" noChangeArrowheads="1"/>
          </p:cNvPicPr>
          <p:nvPr/>
        </p:nvPicPr>
        <p:blipFill>
          <a:blip r:embed="rId5" cstate="print"/>
          <a:srcRect/>
          <a:stretch>
            <a:fillRect/>
          </a:stretch>
        </p:blipFill>
        <p:spPr bwMode="auto">
          <a:xfrm>
            <a:off x="72008" y="3663280"/>
            <a:ext cx="5292080" cy="2646040"/>
          </a:xfrm>
          <a:prstGeom prst="rect">
            <a:avLst/>
          </a:prstGeom>
          <a:noFill/>
        </p:spPr>
      </p:pic>
      <p:sp>
        <p:nvSpPr>
          <p:cNvPr id="13" name="TextBox 12"/>
          <p:cNvSpPr txBox="1"/>
          <p:nvPr/>
        </p:nvSpPr>
        <p:spPr>
          <a:xfrm>
            <a:off x="5940152" y="5877272"/>
            <a:ext cx="2448272" cy="307777"/>
          </a:xfrm>
          <a:prstGeom prst="rect">
            <a:avLst/>
          </a:prstGeom>
          <a:noFill/>
          <a:ln>
            <a:solidFill>
              <a:schemeClr val="accent1"/>
            </a:solidFill>
          </a:ln>
        </p:spPr>
        <p:txBody>
          <a:bodyPr wrap="square" rtlCol="0">
            <a:spAutoFit/>
          </a:bodyPr>
          <a:lstStyle/>
          <a:p>
            <a:r>
              <a:rPr lang="en-US" sz="1400" dirty="0" smtClean="0">
                <a:latin typeface="Times New Roman" pitchFamily="18" charset="0"/>
                <a:cs typeface="Times New Roman" pitchFamily="18" charset="0"/>
              </a:rPr>
              <a:t>56 pixels (3.1%) were masked.</a:t>
            </a:r>
            <a:endParaRPr lang="en-US" sz="1400" dirty="0">
              <a:latin typeface="Times New Roman" pitchFamily="18" charset="0"/>
              <a:cs typeface="Times New Roman" pitchFamily="18" charset="0"/>
            </a:endParaRPr>
          </a:p>
        </p:txBody>
      </p:sp>
      <p:sp>
        <p:nvSpPr>
          <p:cNvPr id="14" name="TextBox 13"/>
          <p:cNvSpPr txBox="1"/>
          <p:nvPr/>
        </p:nvSpPr>
        <p:spPr>
          <a:xfrm>
            <a:off x="6084168" y="2500154"/>
            <a:ext cx="2071702"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dirty="0" smtClean="0">
                <a:solidFill>
                  <a:schemeClr val="tx1"/>
                </a:solidFill>
                <a:latin typeface="Times New Roman" pitchFamily="18" charset="0"/>
                <a:cs typeface="Times New Roman" pitchFamily="18" charset="0"/>
              </a:rPr>
              <a:t>Scan</a:t>
            </a:r>
          </a:p>
          <a:p>
            <a:r>
              <a:rPr lang="en-US" sz="1500" dirty="0" err="1" smtClean="0">
                <a:solidFill>
                  <a:srgbClr val="FF0000"/>
                </a:solidFill>
                <a:latin typeface="Times New Roman" pitchFamily="18" charset="0"/>
                <a:cs typeface="Times New Roman" pitchFamily="18" charset="0"/>
              </a:rPr>
              <a:t>LSBdacL</a:t>
            </a:r>
            <a:r>
              <a:rPr lang="en-US" sz="1500" dirty="0" smtClean="0">
                <a:solidFill>
                  <a:srgbClr val="FF0000"/>
                </a:solidFill>
                <a:latin typeface="Times New Roman" pitchFamily="18" charset="0"/>
                <a:cs typeface="Times New Roman" pitchFamily="18" charset="0"/>
              </a:rPr>
              <a:t>=63, TDAC=7</a:t>
            </a:r>
          </a:p>
          <a:p>
            <a:r>
              <a:rPr lang="en-US" sz="1500" dirty="0" smtClean="0">
                <a:solidFill>
                  <a:srgbClr val="FF0000"/>
                </a:solidFill>
                <a:latin typeface="Times New Roman" pitchFamily="18" charset="0"/>
                <a:cs typeface="Times New Roman" pitchFamily="18" charset="0"/>
              </a:rPr>
              <a:t>TH=0.80V, BL=0.75V</a:t>
            </a:r>
          </a:p>
        </p:txBody>
      </p:sp>
      <p:sp>
        <p:nvSpPr>
          <p:cNvPr id="15" name="TextBox 14"/>
          <p:cNvSpPr txBox="1"/>
          <p:nvPr/>
        </p:nvSpPr>
        <p:spPr>
          <a:xfrm>
            <a:off x="6028690" y="5013176"/>
            <a:ext cx="2071702"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dirty="0" smtClean="0">
                <a:solidFill>
                  <a:schemeClr val="tx1"/>
                </a:solidFill>
                <a:latin typeface="Times New Roman" pitchFamily="18" charset="0"/>
                <a:cs typeface="Times New Roman" pitchFamily="18" charset="0"/>
              </a:rPr>
              <a:t>Tuning</a:t>
            </a:r>
          </a:p>
          <a:p>
            <a:r>
              <a:rPr lang="en-US" sz="1500" dirty="0" err="1" smtClean="0">
                <a:solidFill>
                  <a:srgbClr val="FF0000"/>
                </a:solidFill>
                <a:latin typeface="Times New Roman" pitchFamily="18" charset="0"/>
                <a:cs typeface="Times New Roman" pitchFamily="18" charset="0"/>
              </a:rPr>
              <a:t>LSBdacL</a:t>
            </a:r>
            <a:r>
              <a:rPr lang="en-US" sz="1500" dirty="0" smtClean="0">
                <a:solidFill>
                  <a:srgbClr val="FF0000"/>
                </a:solidFill>
                <a:latin typeface="Times New Roman" pitchFamily="18" charset="0"/>
                <a:cs typeface="Times New Roman" pitchFamily="18" charset="0"/>
              </a:rPr>
              <a:t>=63</a:t>
            </a:r>
          </a:p>
          <a:p>
            <a:r>
              <a:rPr lang="en-US" sz="1500" dirty="0" smtClean="0">
                <a:solidFill>
                  <a:srgbClr val="FF0000"/>
                </a:solidFill>
                <a:latin typeface="Times New Roman" pitchFamily="18" charset="0"/>
                <a:cs typeface="Times New Roman" pitchFamily="18" charset="0"/>
              </a:rPr>
              <a:t>TH=0.80V, BL=0.75V</a:t>
            </a:r>
          </a:p>
        </p:txBody>
      </p:sp>
      <p:sp>
        <p:nvSpPr>
          <p:cNvPr id="12" name="日期占位符 11"/>
          <p:cNvSpPr>
            <a:spLocks noGrp="1"/>
          </p:cNvSpPr>
          <p:nvPr>
            <p:ph type="dt" sz="half" idx="10"/>
          </p:nvPr>
        </p:nvSpPr>
        <p:spPr/>
        <p:txBody>
          <a:bodyPr/>
          <a:lstStyle/>
          <a:p>
            <a:r>
              <a:rPr lang="en-US" altLang="zh-CN" smtClean="0"/>
              <a:t>30/Mar/2017</a:t>
            </a:r>
            <a:endParaRPr lang="zh-CN" altLang="en-US" dirty="0"/>
          </a:p>
        </p:txBody>
      </p:sp>
      <p:pic>
        <p:nvPicPr>
          <p:cNvPr id="18" name="图片 17" descr="CPPM JPG.jpg"/>
          <p:cNvPicPr>
            <a:picLocks noChangeAspect="1"/>
          </p:cNvPicPr>
          <p:nvPr/>
        </p:nvPicPr>
        <p:blipFill>
          <a:blip r:embed="rId6" cstate="print"/>
          <a:stretch>
            <a:fillRect/>
          </a:stretch>
        </p:blipFill>
        <p:spPr>
          <a:xfrm>
            <a:off x="8338619" y="13415"/>
            <a:ext cx="785818" cy="967313"/>
          </a:xfrm>
          <a:prstGeom prst="rect">
            <a:avLst/>
          </a:prstGeom>
        </p:spPr>
      </p:pic>
      <p:pic>
        <p:nvPicPr>
          <p:cNvPr id="19" name="Picture 1" descr="D:\cppm\sdu_meeting\Shandong_University.jpg"/>
          <p:cNvPicPr>
            <a:picLocks noChangeAspect="1" noChangeArrowheads="1"/>
          </p:cNvPicPr>
          <p:nvPr/>
        </p:nvPicPr>
        <p:blipFill>
          <a:blip r:embed="rId7" cstate="print"/>
          <a:srcRect/>
          <a:stretch>
            <a:fillRect/>
          </a:stretch>
        </p:blipFill>
        <p:spPr bwMode="auto">
          <a:xfrm>
            <a:off x="0" y="0"/>
            <a:ext cx="980728" cy="980728"/>
          </a:xfrm>
          <a:prstGeom prst="rect">
            <a:avLst/>
          </a:prstGeom>
          <a:noFill/>
        </p:spPr>
      </p:pic>
      <p:sp>
        <p:nvSpPr>
          <p:cNvPr id="20" name="灯片编号占位符 19"/>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4953</TotalTime>
  <Words>1481</Words>
  <Application>Microsoft Office PowerPoint</Application>
  <PresentationFormat>全屏显示(4:3)</PresentationFormat>
  <Paragraphs>316</Paragraphs>
  <Slides>17</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19" baseType="lpstr">
      <vt:lpstr>Office 主题</vt:lpstr>
      <vt:lpstr>公式</vt:lpstr>
      <vt:lpstr>Development of HV/HR CMOS sensors for the ATLAS ITk</vt:lpstr>
      <vt:lpstr>CPPM / Atlas Chinese Cluster Collaboration</vt:lpstr>
      <vt:lpstr>HL-LHC Environment </vt:lpstr>
      <vt:lpstr>HV/HR CMOS for Phase-II Upgrade </vt:lpstr>
      <vt:lpstr>HV/HR CMOS for Phase-II Upgrade </vt:lpstr>
      <vt:lpstr>HV/HR CMOS architectures</vt:lpstr>
      <vt:lpstr>CCPD-LF 150 nm prototype in 2015</vt:lpstr>
      <vt:lpstr>LF VA under protons: analog scan at -20 ℃ </vt:lpstr>
      <vt:lpstr>LF VA lab test: tuning of LIN feedback pixels</vt:lpstr>
      <vt:lpstr>LF CPIX demonstrator</vt:lpstr>
      <vt:lpstr>What we have done by using TCAD</vt:lpstr>
      <vt:lpstr>Guard-ring strategy of LF CPIX</vt:lpstr>
      <vt:lpstr>Leakage current of LF CPIX V1</vt:lpstr>
      <vt:lpstr>Depletion and e-field of LF CPIX V1 and V2</vt:lpstr>
      <vt:lpstr>AC simulation for LF CPIX</vt:lpstr>
      <vt:lpstr>AC simulation for V1 and V2</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CMOS pixel test setup development progress</dc:title>
  <dc:creator>JIAN LIU</dc:creator>
  <cp:lastModifiedBy>JIAN LIU</cp:lastModifiedBy>
  <cp:revision>159</cp:revision>
  <dcterms:created xsi:type="dcterms:W3CDTF">2016-10-21T02:38:54Z</dcterms:created>
  <dcterms:modified xsi:type="dcterms:W3CDTF">2017-03-30T00:18:32Z</dcterms:modified>
</cp:coreProperties>
</file>