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79" r:id="rId2"/>
    <p:sldMasterId id="2147483801" r:id="rId3"/>
  </p:sldMasterIdLst>
  <p:notesMasterIdLst>
    <p:notesMasterId r:id="rId46"/>
  </p:notesMasterIdLst>
  <p:handoutMasterIdLst>
    <p:handoutMasterId r:id="rId47"/>
  </p:handoutMasterIdLst>
  <p:sldIdLst>
    <p:sldId id="1501" r:id="rId4"/>
    <p:sldId id="1502" r:id="rId5"/>
    <p:sldId id="1504" r:id="rId6"/>
    <p:sldId id="1505" r:id="rId7"/>
    <p:sldId id="1499" r:id="rId8"/>
    <p:sldId id="1555" r:id="rId9"/>
    <p:sldId id="1536" r:id="rId10"/>
    <p:sldId id="1510" r:id="rId11"/>
    <p:sldId id="1542" r:id="rId12"/>
    <p:sldId id="1543" r:id="rId13"/>
    <p:sldId id="1544" r:id="rId14"/>
    <p:sldId id="1546" r:id="rId15"/>
    <p:sldId id="1545" r:id="rId16"/>
    <p:sldId id="1548" r:id="rId17"/>
    <p:sldId id="1512" r:id="rId18"/>
    <p:sldId id="1554" r:id="rId19"/>
    <p:sldId id="1553" r:id="rId20"/>
    <p:sldId id="1549" r:id="rId21"/>
    <p:sldId id="1537" r:id="rId22"/>
    <p:sldId id="1556" r:id="rId23"/>
    <p:sldId id="1515" r:id="rId24"/>
    <p:sldId id="1516" r:id="rId25"/>
    <p:sldId id="1517" r:id="rId26"/>
    <p:sldId id="1521" r:id="rId27"/>
    <p:sldId id="1522" r:id="rId28"/>
    <p:sldId id="1518" r:id="rId29"/>
    <p:sldId id="1523" r:id="rId30"/>
    <p:sldId id="1538" r:id="rId31"/>
    <p:sldId id="1471" r:id="rId32"/>
    <p:sldId id="1524" r:id="rId33"/>
    <p:sldId id="1525" r:id="rId34"/>
    <p:sldId id="1526" r:id="rId35"/>
    <p:sldId id="1539" r:id="rId36"/>
    <p:sldId id="1528" r:id="rId37"/>
    <p:sldId id="1531" r:id="rId38"/>
    <p:sldId id="1532" r:id="rId39"/>
    <p:sldId id="1535" r:id="rId40"/>
    <p:sldId id="1534" r:id="rId41"/>
    <p:sldId id="1296" r:id="rId42"/>
    <p:sldId id="1547" r:id="rId43"/>
    <p:sldId id="1151" r:id="rId44"/>
    <p:sldId id="1507" r:id="rId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manos Nicolas" initials="AN" lastIdx="1" clrIdx="0">
    <p:extLst>
      <p:ext uri="{19B8F6BF-5375-455C-9EA6-DF929625EA0E}">
        <p15:presenceInfo xmlns:p15="http://schemas.microsoft.com/office/powerpoint/2012/main" userId="S-1-5-21-1801674531-299502267-839522115-182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050"/>
    <a:srgbClr val="1C0191"/>
    <a:srgbClr val="2501BF"/>
    <a:srgbClr val="CCFFFF"/>
    <a:srgbClr val="CCECFF"/>
    <a:srgbClr val="97E4FF"/>
    <a:srgbClr val="8372FE"/>
    <a:srgbClr val="C1B9FF"/>
    <a:srgbClr val="FFFFA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343" autoAdjust="0"/>
  </p:normalViewPr>
  <p:slideViewPr>
    <p:cSldViewPr>
      <p:cViewPr varScale="1">
        <p:scale>
          <a:sx n="73" d="100"/>
          <a:sy n="73" d="100"/>
        </p:scale>
        <p:origin x="12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2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818"/>
    </p:cViewPr>
  </p:sorterViewPr>
  <p:notesViewPr>
    <p:cSldViewPr>
      <p:cViewPr varScale="1">
        <p:scale>
          <a:sx n="65" d="100"/>
          <a:sy n="65" d="100"/>
        </p:scale>
        <p:origin x="3082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9DCFA1-5AA2-4368-ABE6-A3723028A7B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8AA1CFA-21E4-4EEA-B146-C17B1CE991B1}" type="pres">
      <dgm:prSet presAssocID="{A79DCFA1-5AA2-4368-ABE6-A3723028A7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</dgm:ptLst>
  <dgm:cxnLst>
    <dgm:cxn modelId="{D508E953-98EA-4C68-A1DA-57ED157FB1C9}" type="presOf" srcId="{A79DCFA1-5AA2-4368-ABE6-A3723028A7BE}" destId="{88AA1CFA-21E4-4EEA-B146-C17B1CE991B1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00EDBC-56E9-4C86-A234-7CAE4B2D8D3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7F0125B-7E76-404C-BF8D-2241F6C729EE}">
      <dgm:prSet phldrT="[Texte]" custT="1"/>
      <dgm:spPr/>
      <dgm:t>
        <a:bodyPr/>
        <a:lstStyle/>
        <a:p>
          <a:r>
            <a:rPr lang="fr-FR" sz="2800" b="1" dirty="0" smtClean="0">
              <a:latin typeface="Calibri" panose="020F0502020204030204" pitchFamily="34" charset="0"/>
            </a:rPr>
            <a:t>DRF</a:t>
          </a:r>
          <a:endParaRPr lang="fr-FR" sz="2800" b="1" dirty="0">
            <a:latin typeface="Calibri" panose="020F0502020204030204" pitchFamily="34" charset="0"/>
          </a:endParaRPr>
        </a:p>
      </dgm:t>
    </dgm:pt>
    <dgm:pt modelId="{706E1873-FB2E-4F2E-B66B-D2510E015192}" type="parTrans" cxnId="{BA40B603-91E6-48C3-991A-174AC677A473}">
      <dgm:prSet/>
      <dgm:spPr/>
      <dgm:t>
        <a:bodyPr/>
        <a:lstStyle/>
        <a:p>
          <a:endParaRPr lang="fr-FR"/>
        </a:p>
      </dgm:t>
    </dgm:pt>
    <dgm:pt modelId="{3DAB42CA-39DD-48DB-BC47-217DCFCB0796}" type="sibTrans" cxnId="{BA40B603-91E6-48C3-991A-174AC677A473}">
      <dgm:prSet/>
      <dgm:spPr/>
      <dgm:t>
        <a:bodyPr/>
        <a:lstStyle/>
        <a:p>
          <a:endParaRPr lang="fr-FR"/>
        </a:p>
      </dgm:t>
    </dgm:pt>
    <dgm:pt modelId="{D25E7273-4820-4D9E-AF7A-86DC3C595E5D}">
      <dgm:prSet phldrT="[Texte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sz="1400" b="1" dirty="0" smtClean="0">
              <a:latin typeface="Calibri" panose="020F0502020204030204" pitchFamily="34" charset="0"/>
            </a:rPr>
            <a:t>BIAM</a:t>
          </a:r>
          <a:endParaRPr lang="fr-FR" sz="1400" b="1" dirty="0">
            <a:latin typeface="Calibri" panose="020F0502020204030204" pitchFamily="34" charset="0"/>
          </a:endParaRPr>
        </a:p>
      </dgm:t>
    </dgm:pt>
    <dgm:pt modelId="{9A26B424-E7D2-47E6-BD18-15658D445F4F}" type="parTrans" cxnId="{5EF9FD1F-5264-4E71-BF31-8328BB8957C2}">
      <dgm:prSet/>
      <dgm:spPr/>
      <dgm:t>
        <a:bodyPr/>
        <a:lstStyle/>
        <a:p>
          <a:endParaRPr lang="fr-FR"/>
        </a:p>
      </dgm:t>
    </dgm:pt>
    <dgm:pt modelId="{66D18849-84FC-4543-B703-9ABA645333F0}" type="sibTrans" cxnId="{5EF9FD1F-5264-4E71-BF31-8328BB8957C2}">
      <dgm:prSet/>
      <dgm:spPr/>
      <dgm:t>
        <a:bodyPr/>
        <a:lstStyle/>
        <a:p>
          <a:endParaRPr lang="fr-FR"/>
        </a:p>
      </dgm:t>
    </dgm:pt>
    <dgm:pt modelId="{DEFF3031-8044-4A73-A2A3-15677B8C7FEA}">
      <dgm:prSet phldrT="[Texte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sz="1400" b="1" dirty="0" smtClean="0">
              <a:latin typeface="Calibri" panose="020F0502020204030204" pitchFamily="34" charset="0"/>
            </a:rPr>
            <a:t>LSCE</a:t>
          </a:r>
          <a:endParaRPr lang="fr-FR" sz="1400" b="1" dirty="0">
            <a:latin typeface="Calibri" panose="020F0502020204030204" pitchFamily="34" charset="0"/>
          </a:endParaRPr>
        </a:p>
      </dgm:t>
    </dgm:pt>
    <dgm:pt modelId="{48D3DDB2-46D3-496D-A02C-11B995670AF5}" type="parTrans" cxnId="{1237028B-C6E2-4C98-AB0E-C6B412E03084}">
      <dgm:prSet/>
      <dgm:spPr/>
      <dgm:t>
        <a:bodyPr/>
        <a:lstStyle/>
        <a:p>
          <a:endParaRPr lang="fr-FR"/>
        </a:p>
      </dgm:t>
    </dgm:pt>
    <dgm:pt modelId="{884F9BF5-EA60-492C-A215-4692D53E98A4}" type="sibTrans" cxnId="{1237028B-C6E2-4C98-AB0E-C6B412E03084}">
      <dgm:prSet/>
      <dgm:spPr/>
      <dgm:t>
        <a:bodyPr/>
        <a:lstStyle/>
        <a:p>
          <a:endParaRPr lang="fr-FR"/>
        </a:p>
      </dgm:t>
    </dgm:pt>
    <dgm:pt modelId="{D9A2CAC7-A6C7-4F8E-907A-E9AA2C8FEAFB}">
      <dgm:prSet phldrT="[Texte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sz="1400" b="1" dirty="0" smtClean="0">
              <a:latin typeface="Calibri" panose="020F0502020204030204" pitchFamily="34" charset="0"/>
            </a:rPr>
            <a:t>IPHT</a:t>
          </a:r>
          <a:endParaRPr lang="fr-FR" sz="1400" b="1" dirty="0">
            <a:latin typeface="Calibri" panose="020F0502020204030204" pitchFamily="34" charset="0"/>
          </a:endParaRPr>
        </a:p>
      </dgm:t>
    </dgm:pt>
    <dgm:pt modelId="{F9E38527-85CF-493D-ADA9-1FBC313AD907}" type="parTrans" cxnId="{DA859A0B-FC3A-47E1-B3B5-1EF3230B1E38}">
      <dgm:prSet/>
      <dgm:spPr/>
      <dgm:t>
        <a:bodyPr/>
        <a:lstStyle/>
        <a:p>
          <a:endParaRPr lang="fr-FR"/>
        </a:p>
      </dgm:t>
    </dgm:pt>
    <dgm:pt modelId="{4EB6517F-948A-49E1-BE83-379013EDFA03}" type="sibTrans" cxnId="{DA859A0B-FC3A-47E1-B3B5-1EF3230B1E38}">
      <dgm:prSet/>
      <dgm:spPr/>
      <dgm:t>
        <a:bodyPr/>
        <a:lstStyle/>
        <a:p>
          <a:endParaRPr lang="fr-FR"/>
        </a:p>
      </dgm:t>
    </dgm:pt>
    <dgm:pt modelId="{EB89B764-98D2-4386-ACBE-F06F921600E6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sz="1400" b="1" dirty="0" smtClean="0">
              <a:latin typeface="Calibri" panose="020F0502020204030204" pitchFamily="34" charset="0"/>
            </a:rPr>
            <a:t>IRFM</a:t>
          </a:r>
          <a:endParaRPr lang="fr-FR" sz="1400" b="1" dirty="0">
            <a:latin typeface="Calibri" panose="020F0502020204030204" pitchFamily="34" charset="0"/>
          </a:endParaRPr>
        </a:p>
      </dgm:t>
    </dgm:pt>
    <dgm:pt modelId="{B4B1C146-C241-49A6-8727-D204E2066AFF}" type="parTrans" cxnId="{C6D98EC1-18E2-47C8-897C-D77F37B38BD6}">
      <dgm:prSet/>
      <dgm:spPr/>
      <dgm:t>
        <a:bodyPr/>
        <a:lstStyle/>
        <a:p>
          <a:endParaRPr lang="fr-FR"/>
        </a:p>
      </dgm:t>
    </dgm:pt>
    <dgm:pt modelId="{1E712724-3433-43A9-8392-4BE410A09449}" type="sibTrans" cxnId="{C6D98EC1-18E2-47C8-897C-D77F37B38BD6}">
      <dgm:prSet/>
      <dgm:spPr/>
      <dgm:t>
        <a:bodyPr/>
        <a:lstStyle/>
        <a:p>
          <a:endParaRPr lang="fr-FR"/>
        </a:p>
      </dgm:t>
    </dgm:pt>
    <dgm:pt modelId="{A1375178-711E-48D5-89EE-2C528A1DCE8C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fr-FR" sz="1200" b="1" dirty="0" smtClean="0">
              <a:latin typeface="Calibri" panose="020F0502020204030204" pitchFamily="34" charset="0"/>
            </a:rPr>
            <a:t>Institut de biologie François-Jacob</a:t>
          </a:r>
        </a:p>
      </dgm:t>
    </dgm:pt>
    <dgm:pt modelId="{3E173364-3512-4305-BB4B-AA0607F87DE6}" type="parTrans" cxnId="{2B2736A2-2CD7-46CD-88E9-4614E9101B75}">
      <dgm:prSet/>
      <dgm:spPr/>
      <dgm:t>
        <a:bodyPr/>
        <a:lstStyle/>
        <a:p>
          <a:endParaRPr lang="fr-FR"/>
        </a:p>
      </dgm:t>
    </dgm:pt>
    <dgm:pt modelId="{1D79F4A8-4215-453C-8AB6-0BBEB9B66C80}" type="sibTrans" cxnId="{2B2736A2-2CD7-46CD-88E9-4614E9101B75}">
      <dgm:prSet/>
      <dgm:spPr/>
      <dgm:t>
        <a:bodyPr/>
        <a:lstStyle/>
        <a:p>
          <a:endParaRPr lang="fr-FR"/>
        </a:p>
      </dgm:t>
    </dgm:pt>
    <dgm:pt modelId="{E9EE2355-F2A8-4F7A-A3D5-C2F7CA8B8F1B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sz="1400" b="1" dirty="0" smtClean="0">
              <a:latin typeface="Calibri" panose="020F0502020204030204" pitchFamily="34" charset="0"/>
            </a:rPr>
            <a:t>IBS</a:t>
          </a:r>
          <a:endParaRPr lang="fr-FR" sz="1400" b="1" dirty="0">
            <a:latin typeface="Calibri" panose="020F0502020204030204" pitchFamily="34" charset="0"/>
          </a:endParaRPr>
        </a:p>
      </dgm:t>
    </dgm:pt>
    <dgm:pt modelId="{843C041F-44F9-49DD-BE34-0D136E3DCA19}" type="parTrans" cxnId="{3D72D031-9A4D-4454-A0E5-5287B3CBDB01}">
      <dgm:prSet/>
      <dgm:spPr/>
      <dgm:t>
        <a:bodyPr/>
        <a:lstStyle/>
        <a:p>
          <a:endParaRPr lang="fr-FR"/>
        </a:p>
      </dgm:t>
    </dgm:pt>
    <dgm:pt modelId="{332AF5FC-53B0-47E3-9D48-A7FFDE0FC631}" type="sibTrans" cxnId="{3D72D031-9A4D-4454-A0E5-5287B3CBDB01}">
      <dgm:prSet/>
      <dgm:spPr/>
      <dgm:t>
        <a:bodyPr/>
        <a:lstStyle/>
        <a:p>
          <a:endParaRPr lang="fr-FR"/>
        </a:p>
      </dgm:t>
    </dgm:pt>
    <dgm:pt modelId="{BDB5C55A-CE5D-49C8-A8CA-DA1BC0CA0428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sz="1400" b="1" dirty="0" smtClean="0">
              <a:latin typeface="Calibri" panose="020F0502020204030204" pitchFamily="34" charset="0"/>
            </a:rPr>
            <a:t>BIG</a:t>
          </a:r>
          <a:endParaRPr lang="fr-FR" sz="1400" b="1" dirty="0">
            <a:latin typeface="Calibri" panose="020F0502020204030204" pitchFamily="34" charset="0"/>
          </a:endParaRPr>
        </a:p>
      </dgm:t>
    </dgm:pt>
    <dgm:pt modelId="{990D5CD7-7B40-4155-B6F3-2BB54C9E967F}" type="parTrans" cxnId="{D6FA6A3E-B36B-4FB7-AC26-51B4FE9DB7FB}">
      <dgm:prSet/>
      <dgm:spPr/>
      <dgm:t>
        <a:bodyPr/>
        <a:lstStyle/>
        <a:p>
          <a:endParaRPr lang="fr-FR"/>
        </a:p>
      </dgm:t>
    </dgm:pt>
    <dgm:pt modelId="{B4132ADD-1D74-4EFA-846A-3410FDC4F413}" type="sibTrans" cxnId="{D6FA6A3E-B36B-4FB7-AC26-51B4FE9DB7FB}">
      <dgm:prSet/>
      <dgm:spPr/>
      <dgm:t>
        <a:bodyPr/>
        <a:lstStyle/>
        <a:p>
          <a:endParaRPr lang="fr-FR"/>
        </a:p>
      </dgm:t>
    </dgm:pt>
    <dgm:pt modelId="{B7476400-225E-4132-8042-1B7B4D420045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sz="1400" b="1" dirty="0" smtClean="0">
              <a:latin typeface="Calibri" panose="020F0502020204030204" pitchFamily="34" charset="0"/>
            </a:rPr>
            <a:t>INAC</a:t>
          </a:r>
          <a:endParaRPr lang="fr-FR" sz="1400" b="1" dirty="0">
            <a:latin typeface="Calibri" panose="020F0502020204030204" pitchFamily="34" charset="0"/>
          </a:endParaRPr>
        </a:p>
      </dgm:t>
    </dgm:pt>
    <dgm:pt modelId="{23E1D96F-BD45-4D54-8A80-1D3CBD6C34EC}" type="parTrans" cxnId="{A9247C99-5A4D-42AA-A213-D6FE71361EB2}">
      <dgm:prSet/>
      <dgm:spPr/>
      <dgm:t>
        <a:bodyPr/>
        <a:lstStyle/>
        <a:p>
          <a:endParaRPr lang="fr-FR"/>
        </a:p>
      </dgm:t>
    </dgm:pt>
    <dgm:pt modelId="{EB0AB4AC-3C00-42AE-BF20-137623A9E904}" type="sibTrans" cxnId="{A9247C99-5A4D-42AA-A213-D6FE71361EB2}">
      <dgm:prSet/>
      <dgm:spPr/>
      <dgm:t>
        <a:bodyPr/>
        <a:lstStyle/>
        <a:p>
          <a:endParaRPr lang="fr-FR"/>
        </a:p>
      </dgm:t>
    </dgm:pt>
    <dgm:pt modelId="{EA9B32DD-871A-4659-8E49-9106BEAB7CB6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sz="1200" b="1" dirty="0" smtClean="0">
              <a:latin typeface="Calibri" panose="020F0502020204030204" pitchFamily="34" charset="0"/>
            </a:rPr>
            <a:t>Institut de recherche sur les lois fondamentales </a:t>
          </a:r>
          <a:r>
            <a:rPr lang="fr-FR" sz="1200" b="1" smtClean="0">
              <a:latin typeface="Calibri" panose="020F0502020204030204" pitchFamily="34" charset="0"/>
            </a:rPr>
            <a:t>de l’Univers (IRFU)</a:t>
          </a:r>
          <a:endParaRPr lang="fr-FR" sz="1200" b="1" dirty="0">
            <a:latin typeface="Calibri" panose="020F0502020204030204" pitchFamily="34" charset="0"/>
          </a:endParaRPr>
        </a:p>
      </dgm:t>
    </dgm:pt>
    <dgm:pt modelId="{37D10402-74C1-47B1-9F65-78365D3ACC7A}" type="parTrans" cxnId="{6303E4AD-683E-47F4-8DF3-5F38B1603F9A}">
      <dgm:prSet/>
      <dgm:spPr/>
      <dgm:t>
        <a:bodyPr/>
        <a:lstStyle/>
        <a:p>
          <a:endParaRPr lang="fr-FR"/>
        </a:p>
      </dgm:t>
    </dgm:pt>
    <dgm:pt modelId="{DADFCF45-FC10-47A5-92EC-6A1632EAF670}" type="sibTrans" cxnId="{6303E4AD-683E-47F4-8DF3-5F38B1603F9A}">
      <dgm:prSet/>
      <dgm:spPr/>
      <dgm:t>
        <a:bodyPr/>
        <a:lstStyle/>
        <a:p>
          <a:endParaRPr lang="fr-FR"/>
        </a:p>
      </dgm:t>
    </dgm:pt>
    <dgm:pt modelId="{DBF38544-BDAF-46C2-8A6B-D1BC5565DFB5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fr-FR" sz="1200" b="1" dirty="0" smtClean="0">
              <a:latin typeface="Calibri" panose="020F0502020204030204" pitchFamily="34" charset="0"/>
            </a:rPr>
            <a:t>Institut des Sciences du vivant Frédéric-</a:t>
          </a:r>
          <a:r>
            <a:rPr lang="fr-FR" sz="1200" b="1" dirty="0" err="1" smtClean="0">
              <a:latin typeface="Calibri" panose="020F0502020204030204" pitchFamily="34" charset="0"/>
            </a:rPr>
            <a:t>Joliot</a:t>
          </a:r>
          <a:endParaRPr lang="fr-FR" sz="1200" b="1" dirty="0">
            <a:latin typeface="Calibri" panose="020F0502020204030204" pitchFamily="34" charset="0"/>
          </a:endParaRPr>
        </a:p>
      </dgm:t>
    </dgm:pt>
    <dgm:pt modelId="{B50EB63A-1753-4EDE-B7F0-B533A8BB9116}" type="parTrans" cxnId="{9F508BBE-4B4F-44FA-97FF-A6BC15238728}">
      <dgm:prSet/>
      <dgm:spPr/>
      <dgm:t>
        <a:bodyPr/>
        <a:lstStyle/>
        <a:p>
          <a:endParaRPr lang="fr-FR"/>
        </a:p>
      </dgm:t>
    </dgm:pt>
    <dgm:pt modelId="{D38B0A08-3659-4DAB-825C-DCE107750ABD}" type="sibTrans" cxnId="{9F508BBE-4B4F-44FA-97FF-A6BC15238728}">
      <dgm:prSet/>
      <dgm:spPr/>
      <dgm:t>
        <a:bodyPr/>
        <a:lstStyle/>
        <a:p>
          <a:endParaRPr lang="fr-FR"/>
        </a:p>
      </dgm:t>
    </dgm:pt>
    <dgm:pt modelId="{346A3E4C-7681-4CA4-9A97-7FBA46A3B2F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sz="1200" b="1" dirty="0" smtClean="0">
              <a:latin typeface="Calibri" panose="020F0502020204030204" pitchFamily="34" charset="0"/>
            </a:rPr>
            <a:t>Institut Rayonnement matière (IRAMIS)</a:t>
          </a:r>
          <a:endParaRPr lang="fr-FR" sz="1200" b="1" dirty="0">
            <a:latin typeface="Calibri" panose="020F0502020204030204" pitchFamily="34" charset="0"/>
          </a:endParaRPr>
        </a:p>
      </dgm:t>
    </dgm:pt>
    <dgm:pt modelId="{0751DEE2-49ED-4ADE-886C-2E4F4C784769}" type="parTrans" cxnId="{6775E0C8-8243-4F7E-BAB8-C62FD8660D95}">
      <dgm:prSet/>
      <dgm:spPr/>
      <dgm:t>
        <a:bodyPr/>
        <a:lstStyle/>
        <a:p>
          <a:endParaRPr lang="fr-FR"/>
        </a:p>
      </dgm:t>
    </dgm:pt>
    <dgm:pt modelId="{BFAF8280-4286-4F96-B4C7-C0A4D9ADFEC7}" type="sibTrans" cxnId="{6775E0C8-8243-4F7E-BAB8-C62FD8660D95}">
      <dgm:prSet/>
      <dgm:spPr/>
      <dgm:t>
        <a:bodyPr/>
        <a:lstStyle/>
        <a:p>
          <a:endParaRPr lang="fr-FR"/>
        </a:p>
      </dgm:t>
    </dgm:pt>
    <dgm:pt modelId="{19DF3EF5-0693-4899-BDBC-86759AD27F21}" type="pres">
      <dgm:prSet presAssocID="{4900EDBC-56E9-4C86-A234-7CAE4B2D8D3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9C0F2C0-7D31-40C5-8B6A-9BAF56004C2B}" type="pres">
      <dgm:prSet presAssocID="{57F0125B-7E76-404C-BF8D-2241F6C729EE}" presName="root1" presStyleCnt="0"/>
      <dgm:spPr/>
    </dgm:pt>
    <dgm:pt modelId="{BFF68A1B-6379-4504-8AA6-638C8CAAFF8C}" type="pres">
      <dgm:prSet presAssocID="{57F0125B-7E76-404C-BF8D-2241F6C729EE}" presName="LevelOneTextNode" presStyleLbl="node0" presStyleIdx="0" presStyleCnt="1" custScaleX="211070" custLinFactX="-500000" custLinFactNeighborX="-536219" custLinFactNeighborY="-234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BB086F2-B85E-4747-B915-B4B8B9D189FD}" type="pres">
      <dgm:prSet presAssocID="{57F0125B-7E76-404C-BF8D-2241F6C729EE}" presName="level2hierChild" presStyleCnt="0"/>
      <dgm:spPr/>
    </dgm:pt>
    <dgm:pt modelId="{F2C2BCEB-3B66-4BB9-A0BF-CA592AA8940F}" type="pres">
      <dgm:prSet presAssocID="{3E173364-3512-4305-BB4B-AA0607F87DE6}" presName="conn2-1" presStyleLbl="parChTrans1D2" presStyleIdx="0" presStyleCnt="11"/>
      <dgm:spPr/>
      <dgm:t>
        <a:bodyPr/>
        <a:lstStyle/>
        <a:p>
          <a:endParaRPr lang="fr-FR"/>
        </a:p>
      </dgm:t>
    </dgm:pt>
    <dgm:pt modelId="{BA10B68A-9C78-4E53-8B3D-7CA4B8B332C1}" type="pres">
      <dgm:prSet presAssocID="{3E173364-3512-4305-BB4B-AA0607F87DE6}" presName="connTx" presStyleLbl="parChTrans1D2" presStyleIdx="0" presStyleCnt="11"/>
      <dgm:spPr/>
      <dgm:t>
        <a:bodyPr/>
        <a:lstStyle/>
        <a:p>
          <a:endParaRPr lang="fr-FR"/>
        </a:p>
      </dgm:t>
    </dgm:pt>
    <dgm:pt modelId="{2160023D-5B07-44D1-88C5-6B6663E79CC2}" type="pres">
      <dgm:prSet presAssocID="{A1375178-711E-48D5-89EE-2C528A1DCE8C}" presName="root2" presStyleCnt="0"/>
      <dgm:spPr/>
    </dgm:pt>
    <dgm:pt modelId="{8C05074F-1668-4A7D-BC47-B8DD1A508A92}" type="pres">
      <dgm:prSet presAssocID="{A1375178-711E-48D5-89EE-2C528A1DCE8C}" presName="LevelTwoTextNode" presStyleLbl="node2" presStyleIdx="0" presStyleCnt="11" custScaleX="165266" custScaleY="197117" custLinFactNeighborX="-35079" custLinFactNeighborY="646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FC0ABB9-E2F2-45A8-BE79-98F7E1E60E53}" type="pres">
      <dgm:prSet presAssocID="{A1375178-711E-48D5-89EE-2C528A1DCE8C}" presName="level3hierChild" presStyleCnt="0"/>
      <dgm:spPr/>
    </dgm:pt>
    <dgm:pt modelId="{74D08CE4-906F-4B07-81C7-825989A86A58}" type="pres">
      <dgm:prSet presAssocID="{B50EB63A-1753-4EDE-B7F0-B533A8BB9116}" presName="conn2-1" presStyleLbl="parChTrans1D2" presStyleIdx="1" presStyleCnt="11"/>
      <dgm:spPr/>
      <dgm:t>
        <a:bodyPr/>
        <a:lstStyle/>
        <a:p>
          <a:endParaRPr lang="fr-FR"/>
        </a:p>
      </dgm:t>
    </dgm:pt>
    <dgm:pt modelId="{250F4952-6B70-4C6C-8A6B-2EED285D2013}" type="pres">
      <dgm:prSet presAssocID="{B50EB63A-1753-4EDE-B7F0-B533A8BB9116}" presName="connTx" presStyleLbl="parChTrans1D2" presStyleIdx="1" presStyleCnt="11"/>
      <dgm:spPr/>
      <dgm:t>
        <a:bodyPr/>
        <a:lstStyle/>
        <a:p>
          <a:endParaRPr lang="fr-FR"/>
        </a:p>
      </dgm:t>
    </dgm:pt>
    <dgm:pt modelId="{D88846CF-319E-4DAA-B127-66D832D13A62}" type="pres">
      <dgm:prSet presAssocID="{DBF38544-BDAF-46C2-8A6B-D1BC5565DFB5}" presName="root2" presStyleCnt="0"/>
      <dgm:spPr/>
    </dgm:pt>
    <dgm:pt modelId="{0ED3188B-8662-453F-B323-12E611BCC1B1}" type="pres">
      <dgm:prSet presAssocID="{DBF38544-BDAF-46C2-8A6B-D1BC5565DFB5}" presName="LevelTwoTextNode" presStyleLbl="node2" presStyleIdx="1" presStyleCnt="11" custScaleX="165266" custScaleY="264675" custLinFactNeighborX="-35079" custLinFactNeighborY="119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AC9DCD0-393F-469F-A8D1-1558522A2201}" type="pres">
      <dgm:prSet presAssocID="{DBF38544-BDAF-46C2-8A6B-D1BC5565DFB5}" presName="level3hierChild" presStyleCnt="0"/>
      <dgm:spPr/>
    </dgm:pt>
    <dgm:pt modelId="{3A6B0A44-3094-4113-AD17-793440448647}" type="pres">
      <dgm:prSet presAssocID="{37D10402-74C1-47B1-9F65-78365D3ACC7A}" presName="conn2-1" presStyleLbl="parChTrans1D2" presStyleIdx="2" presStyleCnt="11"/>
      <dgm:spPr/>
      <dgm:t>
        <a:bodyPr/>
        <a:lstStyle/>
        <a:p>
          <a:endParaRPr lang="fr-FR"/>
        </a:p>
      </dgm:t>
    </dgm:pt>
    <dgm:pt modelId="{82F6E701-38C8-4ED4-8F64-948F574AB4DB}" type="pres">
      <dgm:prSet presAssocID="{37D10402-74C1-47B1-9F65-78365D3ACC7A}" presName="connTx" presStyleLbl="parChTrans1D2" presStyleIdx="2" presStyleCnt="11"/>
      <dgm:spPr/>
      <dgm:t>
        <a:bodyPr/>
        <a:lstStyle/>
        <a:p>
          <a:endParaRPr lang="fr-FR"/>
        </a:p>
      </dgm:t>
    </dgm:pt>
    <dgm:pt modelId="{1F20CE14-B480-4424-9F18-80ECB07C653D}" type="pres">
      <dgm:prSet presAssocID="{EA9B32DD-871A-4659-8E49-9106BEAB7CB6}" presName="root2" presStyleCnt="0"/>
      <dgm:spPr/>
    </dgm:pt>
    <dgm:pt modelId="{9F014744-8279-44A1-BFC6-FECE3D09327A}" type="pres">
      <dgm:prSet presAssocID="{EA9B32DD-871A-4659-8E49-9106BEAB7CB6}" presName="LevelTwoTextNode" presStyleLbl="node2" presStyleIdx="2" presStyleCnt="11" custScaleX="165000" custScaleY="434181" custLinFactNeighborX="-35079" custLinFactNeighborY="119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F9401A6-E653-4150-A041-D456AF8FB588}" type="pres">
      <dgm:prSet presAssocID="{EA9B32DD-871A-4659-8E49-9106BEAB7CB6}" presName="level3hierChild" presStyleCnt="0"/>
      <dgm:spPr/>
    </dgm:pt>
    <dgm:pt modelId="{CC324F41-29FD-4A26-A874-9E8DE7222B5B}" type="pres">
      <dgm:prSet presAssocID="{0751DEE2-49ED-4ADE-886C-2E4F4C784769}" presName="conn2-1" presStyleLbl="parChTrans1D2" presStyleIdx="3" presStyleCnt="11"/>
      <dgm:spPr/>
      <dgm:t>
        <a:bodyPr/>
        <a:lstStyle/>
        <a:p>
          <a:endParaRPr lang="fr-FR"/>
        </a:p>
      </dgm:t>
    </dgm:pt>
    <dgm:pt modelId="{5245A400-D364-4F50-9069-DF5B1B66D942}" type="pres">
      <dgm:prSet presAssocID="{0751DEE2-49ED-4ADE-886C-2E4F4C784769}" presName="connTx" presStyleLbl="parChTrans1D2" presStyleIdx="3" presStyleCnt="11"/>
      <dgm:spPr/>
      <dgm:t>
        <a:bodyPr/>
        <a:lstStyle/>
        <a:p>
          <a:endParaRPr lang="fr-FR"/>
        </a:p>
      </dgm:t>
    </dgm:pt>
    <dgm:pt modelId="{9D846EB0-8611-4872-A76B-95CDF9713B78}" type="pres">
      <dgm:prSet presAssocID="{346A3E4C-7681-4CA4-9A97-7FBA46A3B2FC}" presName="root2" presStyleCnt="0"/>
      <dgm:spPr/>
    </dgm:pt>
    <dgm:pt modelId="{C7D14288-6C59-4414-96A4-77B898124325}" type="pres">
      <dgm:prSet presAssocID="{346A3E4C-7681-4CA4-9A97-7FBA46A3B2FC}" presName="LevelTwoTextNode" presStyleLbl="node2" presStyleIdx="3" presStyleCnt="11" custScaleX="165266" custScaleY="292159" custLinFactNeighborX="-35079" custLinFactNeighborY="119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19328B-AFE9-486E-872A-9EEB9D8AEBDD}" type="pres">
      <dgm:prSet presAssocID="{346A3E4C-7681-4CA4-9A97-7FBA46A3B2FC}" presName="level3hierChild" presStyleCnt="0"/>
      <dgm:spPr/>
    </dgm:pt>
    <dgm:pt modelId="{DC084F28-1AAB-4A87-8508-4053D33AA33E}" type="pres">
      <dgm:prSet presAssocID="{23E1D96F-BD45-4D54-8A80-1D3CBD6C34EC}" presName="conn2-1" presStyleLbl="parChTrans1D2" presStyleIdx="4" presStyleCnt="11"/>
      <dgm:spPr/>
      <dgm:t>
        <a:bodyPr/>
        <a:lstStyle/>
        <a:p>
          <a:endParaRPr lang="fr-FR"/>
        </a:p>
      </dgm:t>
    </dgm:pt>
    <dgm:pt modelId="{C8033C00-FE09-4E4D-8AFB-2BF3AE1234F7}" type="pres">
      <dgm:prSet presAssocID="{23E1D96F-BD45-4D54-8A80-1D3CBD6C34EC}" presName="connTx" presStyleLbl="parChTrans1D2" presStyleIdx="4" presStyleCnt="11"/>
      <dgm:spPr/>
      <dgm:t>
        <a:bodyPr/>
        <a:lstStyle/>
        <a:p>
          <a:endParaRPr lang="fr-FR"/>
        </a:p>
      </dgm:t>
    </dgm:pt>
    <dgm:pt modelId="{DE975FC5-7496-4BA4-AEB4-E9BF56C68B81}" type="pres">
      <dgm:prSet presAssocID="{B7476400-225E-4132-8042-1B7B4D420045}" presName="root2" presStyleCnt="0"/>
      <dgm:spPr/>
    </dgm:pt>
    <dgm:pt modelId="{37AE1802-BD15-4A86-B3BF-091EDDCFB608}" type="pres">
      <dgm:prSet presAssocID="{B7476400-225E-4132-8042-1B7B4D420045}" presName="LevelTwoTextNode" presStyleLbl="node2" presStyleIdx="4" presStyleCnt="11" custLinFactX="100000" custLinFactNeighborX="152002" custLinFactNeighborY="-436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E5535E5-F8BD-4290-94F6-DD9269A3930B}" type="pres">
      <dgm:prSet presAssocID="{B7476400-225E-4132-8042-1B7B4D420045}" presName="level3hierChild" presStyleCnt="0"/>
      <dgm:spPr/>
    </dgm:pt>
    <dgm:pt modelId="{118DE47A-1823-4A77-B6A8-23E5A9C04665}" type="pres">
      <dgm:prSet presAssocID="{990D5CD7-7B40-4155-B6F3-2BB54C9E967F}" presName="conn2-1" presStyleLbl="parChTrans1D2" presStyleIdx="5" presStyleCnt="11"/>
      <dgm:spPr/>
      <dgm:t>
        <a:bodyPr/>
        <a:lstStyle/>
        <a:p>
          <a:endParaRPr lang="fr-FR"/>
        </a:p>
      </dgm:t>
    </dgm:pt>
    <dgm:pt modelId="{83EA96F5-3CCA-4841-8E41-CD37896D0F5C}" type="pres">
      <dgm:prSet presAssocID="{990D5CD7-7B40-4155-B6F3-2BB54C9E967F}" presName="connTx" presStyleLbl="parChTrans1D2" presStyleIdx="5" presStyleCnt="11"/>
      <dgm:spPr/>
      <dgm:t>
        <a:bodyPr/>
        <a:lstStyle/>
        <a:p>
          <a:endParaRPr lang="fr-FR"/>
        </a:p>
      </dgm:t>
    </dgm:pt>
    <dgm:pt modelId="{41EE009C-A8E7-46F8-AD46-A42DF5594AAD}" type="pres">
      <dgm:prSet presAssocID="{BDB5C55A-CE5D-49C8-A8CA-DA1BC0CA0428}" presName="root2" presStyleCnt="0"/>
      <dgm:spPr/>
    </dgm:pt>
    <dgm:pt modelId="{54EF93D4-A29D-41A0-B86E-EA8DB0819105}" type="pres">
      <dgm:prSet presAssocID="{BDB5C55A-CE5D-49C8-A8CA-DA1BC0CA0428}" presName="LevelTwoTextNode" presStyleLbl="node2" presStyleIdx="5" presStyleCnt="11" custLinFactX="100000" custLinFactNeighborX="152002" custLinFactNeighborY="-436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2FEDB1E-BE30-4999-8038-82145DFDFAAA}" type="pres">
      <dgm:prSet presAssocID="{BDB5C55A-CE5D-49C8-A8CA-DA1BC0CA0428}" presName="level3hierChild" presStyleCnt="0"/>
      <dgm:spPr/>
    </dgm:pt>
    <dgm:pt modelId="{A15D0D22-1177-4513-9257-00F1AC34605E}" type="pres">
      <dgm:prSet presAssocID="{843C041F-44F9-49DD-BE34-0D136E3DCA19}" presName="conn2-1" presStyleLbl="parChTrans1D2" presStyleIdx="6" presStyleCnt="11"/>
      <dgm:spPr/>
      <dgm:t>
        <a:bodyPr/>
        <a:lstStyle/>
        <a:p>
          <a:endParaRPr lang="fr-FR"/>
        </a:p>
      </dgm:t>
    </dgm:pt>
    <dgm:pt modelId="{203B6566-D7D9-4F33-8D7A-87AD5FA8C016}" type="pres">
      <dgm:prSet presAssocID="{843C041F-44F9-49DD-BE34-0D136E3DCA19}" presName="connTx" presStyleLbl="parChTrans1D2" presStyleIdx="6" presStyleCnt="11"/>
      <dgm:spPr/>
      <dgm:t>
        <a:bodyPr/>
        <a:lstStyle/>
        <a:p>
          <a:endParaRPr lang="fr-FR"/>
        </a:p>
      </dgm:t>
    </dgm:pt>
    <dgm:pt modelId="{B7A2DBD1-34DD-48E6-85F0-0085E09DFE15}" type="pres">
      <dgm:prSet presAssocID="{E9EE2355-F2A8-4F7A-A3D5-C2F7CA8B8F1B}" presName="root2" presStyleCnt="0"/>
      <dgm:spPr/>
    </dgm:pt>
    <dgm:pt modelId="{F070EDE8-B1D1-460E-A2DB-50C268EFCE76}" type="pres">
      <dgm:prSet presAssocID="{E9EE2355-F2A8-4F7A-A3D5-C2F7CA8B8F1B}" presName="LevelTwoTextNode" presStyleLbl="node2" presStyleIdx="6" presStyleCnt="11" custLinFactX="100000" custLinFactNeighborX="152002" custLinFactNeighborY="-436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1CD3D8C-1F16-4180-88AB-7BCF5E53CD93}" type="pres">
      <dgm:prSet presAssocID="{E9EE2355-F2A8-4F7A-A3D5-C2F7CA8B8F1B}" presName="level3hierChild" presStyleCnt="0"/>
      <dgm:spPr/>
    </dgm:pt>
    <dgm:pt modelId="{8FF1F3B8-7107-4201-AC63-41BE824B2DC9}" type="pres">
      <dgm:prSet presAssocID="{B4B1C146-C241-49A6-8727-D204E2066AFF}" presName="conn2-1" presStyleLbl="parChTrans1D2" presStyleIdx="7" presStyleCnt="11"/>
      <dgm:spPr/>
      <dgm:t>
        <a:bodyPr/>
        <a:lstStyle/>
        <a:p>
          <a:endParaRPr lang="fr-FR"/>
        </a:p>
      </dgm:t>
    </dgm:pt>
    <dgm:pt modelId="{357C106F-A7DF-48CC-865E-4D6B3FFA2A22}" type="pres">
      <dgm:prSet presAssocID="{B4B1C146-C241-49A6-8727-D204E2066AFF}" presName="connTx" presStyleLbl="parChTrans1D2" presStyleIdx="7" presStyleCnt="11"/>
      <dgm:spPr/>
      <dgm:t>
        <a:bodyPr/>
        <a:lstStyle/>
        <a:p>
          <a:endParaRPr lang="fr-FR"/>
        </a:p>
      </dgm:t>
    </dgm:pt>
    <dgm:pt modelId="{31892040-E94F-45AB-BF94-868B1CC20868}" type="pres">
      <dgm:prSet presAssocID="{EB89B764-98D2-4386-ACBE-F06F921600E6}" presName="root2" presStyleCnt="0"/>
      <dgm:spPr/>
    </dgm:pt>
    <dgm:pt modelId="{75928C0C-984B-4CB5-A5F3-B14A88013843}" type="pres">
      <dgm:prSet presAssocID="{EB89B764-98D2-4386-ACBE-F06F921600E6}" presName="LevelTwoTextNode" presStyleLbl="node2" presStyleIdx="7" presStyleCnt="11" custLinFactX="100000" custLinFactNeighborX="152002" custLinFactNeighborY="-436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D47C75E-8BD4-4054-BB8B-2393BE1575F2}" type="pres">
      <dgm:prSet presAssocID="{EB89B764-98D2-4386-ACBE-F06F921600E6}" presName="level3hierChild" presStyleCnt="0"/>
      <dgm:spPr/>
    </dgm:pt>
    <dgm:pt modelId="{141DD50E-BD28-48FE-B27A-CE9D7D70427D}" type="pres">
      <dgm:prSet presAssocID="{9A26B424-E7D2-47E6-BD18-15658D445F4F}" presName="conn2-1" presStyleLbl="parChTrans1D2" presStyleIdx="8" presStyleCnt="11"/>
      <dgm:spPr/>
      <dgm:t>
        <a:bodyPr/>
        <a:lstStyle/>
        <a:p>
          <a:endParaRPr lang="fr-FR"/>
        </a:p>
      </dgm:t>
    </dgm:pt>
    <dgm:pt modelId="{C937D33E-30C2-40B6-8361-2E28FF1896F5}" type="pres">
      <dgm:prSet presAssocID="{9A26B424-E7D2-47E6-BD18-15658D445F4F}" presName="connTx" presStyleLbl="parChTrans1D2" presStyleIdx="8" presStyleCnt="11"/>
      <dgm:spPr/>
      <dgm:t>
        <a:bodyPr/>
        <a:lstStyle/>
        <a:p>
          <a:endParaRPr lang="fr-FR"/>
        </a:p>
      </dgm:t>
    </dgm:pt>
    <dgm:pt modelId="{2BB6200F-335A-4C8F-BB85-B6E6572C3CB6}" type="pres">
      <dgm:prSet presAssocID="{D25E7273-4820-4D9E-AF7A-86DC3C595E5D}" presName="root2" presStyleCnt="0"/>
      <dgm:spPr/>
    </dgm:pt>
    <dgm:pt modelId="{58060BB7-201F-4B87-B808-5F906A020F63}" type="pres">
      <dgm:prSet presAssocID="{D25E7273-4820-4D9E-AF7A-86DC3C595E5D}" presName="LevelTwoTextNode" presStyleLbl="node2" presStyleIdx="8" presStyleCnt="11" custLinFactX="100000" custLinFactNeighborX="152002" custLinFactNeighborY="-436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D07987-BCD1-428E-BF17-941D7E677D6E}" type="pres">
      <dgm:prSet presAssocID="{D25E7273-4820-4D9E-AF7A-86DC3C595E5D}" presName="level3hierChild" presStyleCnt="0"/>
      <dgm:spPr/>
    </dgm:pt>
    <dgm:pt modelId="{22B6BE76-2563-4B34-9EA5-AC5CAC6F4B4F}" type="pres">
      <dgm:prSet presAssocID="{48D3DDB2-46D3-496D-A02C-11B995670AF5}" presName="conn2-1" presStyleLbl="parChTrans1D2" presStyleIdx="9" presStyleCnt="11"/>
      <dgm:spPr/>
      <dgm:t>
        <a:bodyPr/>
        <a:lstStyle/>
        <a:p>
          <a:endParaRPr lang="fr-FR"/>
        </a:p>
      </dgm:t>
    </dgm:pt>
    <dgm:pt modelId="{3B128A79-ACE5-4015-A562-BA41CE92C802}" type="pres">
      <dgm:prSet presAssocID="{48D3DDB2-46D3-496D-A02C-11B995670AF5}" presName="connTx" presStyleLbl="parChTrans1D2" presStyleIdx="9" presStyleCnt="11"/>
      <dgm:spPr/>
      <dgm:t>
        <a:bodyPr/>
        <a:lstStyle/>
        <a:p>
          <a:endParaRPr lang="fr-FR"/>
        </a:p>
      </dgm:t>
    </dgm:pt>
    <dgm:pt modelId="{0341D1BF-B9EF-4B69-A203-5E139505AD41}" type="pres">
      <dgm:prSet presAssocID="{DEFF3031-8044-4A73-A2A3-15677B8C7FEA}" presName="root2" presStyleCnt="0"/>
      <dgm:spPr/>
    </dgm:pt>
    <dgm:pt modelId="{5A0C6711-3425-4040-AF80-EE25BEB0DD90}" type="pres">
      <dgm:prSet presAssocID="{DEFF3031-8044-4A73-A2A3-15677B8C7FEA}" presName="LevelTwoTextNode" presStyleLbl="node2" presStyleIdx="9" presStyleCnt="11" custLinFactX="100000" custLinFactNeighborX="152002" custLinFactNeighborY="-436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6186465-F0B7-4C1D-B7CE-32055DCAE233}" type="pres">
      <dgm:prSet presAssocID="{DEFF3031-8044-4A73-A2A3-15677B8C7FEA}" presName="level3hierChild" presStyleCnt="0"/>
      <dgm:spPr/>
    </dgm:pt>
    <dgm:pt modelId="{629AD663-36AD-40B2-982D-FCBBEF6D7E7C}" type="pres">
      <dgm:prSet presAssocID="{F9E38527-85CF-493D-ADA9-1FBC313AD907}" presName="conn2-1" presStyleLbl="parChTrans1D2" presStyleIdx="10" presStyleCnt="11"/>
      <dgm:spPr/>
      <dgm:t>
        <a:bodyPr/>
        <a:lstStyle/>
        <a:p>
          <a:endParaRPr lang="fr-FR"/>
        </a:p>
      </dgm:t>
    </dgm:pt>
    <dgm:pt modelId="{08087648-9557-4FB6-9CDB-8C7907959E00}" type="pres">
      <dgm:prSet presAssocID="{F9E38527-85CF-493D-ADA9-1FBC313AD907}" presName="connTx" presStyleLbl="parChTrans1D2" presStyleIdx="10" presStyleCnt="11"/>
      <dgm:spPr/>
      <dgm:t>
        <a:bodyPr/>
        <a:lstStyle/>
        <a:p>
          <a:endParaRPr lang="fr-FR"/>
        </a:p>
      </dgm:t>
    </dgm:pt>
    <dgm:pt modelId="{AC542745-6ED3-4711-B3A0-07EF056B433D}" type="pres">
      <dgm:prSet presAssocID="{D9A2CAC7-A6C7-4F8E-907A-E9AA2C8FEAFB}" presName="root2" presStyleCnt="0"/>
      <dgm:spPr/>
    </dgm:pt>
    <dgm:pt modelId="{0CC031CB-2DB2-4771-B6D5-DE0A65A7944D}" type="pres">
      <dgm:prSet presAssocID="{D9A2CAC7-A6C7-4F8E-907A-E9AA2C8FEAFB}" presName="LevelTwoTextNode" presStyleLbl="node2" presStyleIdx="10" presStyleCnt="11" custLinFactX="100000" custLinFactNeighborX="152002" custLinFactNeighborY="-436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D123765-D528-4871-8AD6-D526AEA3B049}" type="pres">
      <dgm:prSet presAssocID="{D9A2CAC7-A6C7-4F8E-907A-E9AA2C8FEAFB}" presName="level3hierChild" presStyleCnt="0"/>
      <dgm:spPr/>
    </dgm:pt>
  </dgm:ptLst>
  <dgm:cxnLst>
    <dgm:cxn modelId="{576143AE-6335-4274-B23F-00EA8C8334C0}" type="presOf" srcId="{48D3DDB2-46D3-496D-A02C-11B995670AF5}" destId="{22B6BE76-2563-4B34-9EA5-AC5CAC6F4B4F}" srcOrd="0" destOrd="0" presId="urn:microsoft.com/office/officeart/2008/layout/HorizontalMultiLevelHierarchy"/>
    <dgm:cxn modelId="{D6FA6A3E-B36B-4FB7-AC26-51B4FE9DB7FB}" srcId="{57F0125B-7E76-404C-BF8D-2241F6C729EE}" destId="{BDB5C55A-CE5D-49C8-A8CA-DA1BC0CA0428}" srcOrd="5" destOrd="0" parTransId="{990D5CD7-7B40-4155-B6F3-2BB54C9E967F}" sibTransId="{B4132ADD-1D74-4EFA-846A-3410FDC4F413}"/>
    <dgm:cxn modelId="{BCCBCA44-15A3-4FE3-8D42-DDFB925099DD}" type="presOf" srcId="{37D10402-74C1-47B1-9F65-78365D3ACC7A}" destId="{3A6B0A44-3094-4113-AD17-793440448647}" srcOrd="0" destOrd="0" presId="urn:microsoft.com/office/officeart/2008/layout/HorizontalMultiLevelHierarchy"/>
    <dgm:cxn modelId="{1237028B-C6E2-4C98-AB0E-C6B412E03084}" srcId="{57F0125B-7E76-404C-BF8D-2241F6C729EE}" destId="{DEFF3031-8044-4A73-A2A3-15677B8C7FEA}" srcOrd="9" destOrd="0" parTransId="{48D3DDB2-46D3-496D-A02C-11B995670AF5}" sibTransId="{884F9BF5-EA60-492C-A215-4692D53E98A4}"/>
    <dgm:cxn modelId="{C684AA74-5DD2-472D-BE9F-EF2DDDFA08C3}" type="presOf" srcId="{DBF38544-BDAF-46C2-8A6B-D1BC5565DFB5}" destId="{0ED3188B-8662-453F-B323-12E611BCC1B1}" srcOrd="0" destOrd="0" presId="urn:microsoft.com/office/officeart/2008/layout/HorizontalMultiLevelHierarchy"/>
    <dgm:cxn modelId="{BA40B603-91E6-48C3-991A-174AC677A473}" srcId="{4900EDBC-56E9-4C86-A234-7CAE4B2D8D34}" destId="{57F0125B-7E76-404C-BF8D-2241F6C729EE}" srcOrd="0" destOrd="0" parTransId="{706E1873-FB2E-4F2E-B66B-D2510E015192}" sibTransId="{3DAB42CA-39DD-48DB-BC47-217DCFCB0796}"/>
    <dgm:cxn modelId="{DA859A0B-FC3A-47E1-B3B5-1EF3230B1E38}" srcId="{57F0125B-7E76-404C-BF8D-2241F6C729EE}" destId="{D9A2CAC7-A6C7-4F8E-907A-E9AA2C8FEAFB}" srcOrd="10" destOrd="0" parTransId="{F9E38527-85CF-493D-ADA9-1FBC313AD907}" sibTransId="{4EB6517F-948A-49E1-BE83-379013EDFA03}"/>
    <dgm:cxn modelId="{9F508BBE-4B4F-44FA-97FF-A6BC15238728}" srcId="{57F0125B-7E76-404C-BF8D-2241F6C729EE}" destId="{DBF38544-BDAF-46C2-8A6B-D1BC5565DFB5}" srcOrd="1" destOrd="0" parTransId="{B50EB63A-1753-4EDE-B7F0-B533A8BB9116}" sibTransId="{D38B0A08-3659-4DAB-825C-DCE107750ABD}"/>
    <dgm:cxn modelId="{28DF5FDD-9DE8-46A0-A5FD-E24D690F7685}" type="presOf" srcId="{B4B1C146-C241-49A6-8727-D204E2066AFF}" destId="{357C106F-A7DF-48CC-865E-4D6B3FFA2A22}" srcOrd="1" destOrd="0" presId="urn:microsoft.com/office/officeart/2008/layout/HorizontalMultiLevelHierarchy"/>
    <dgm:cxn modelId="{B79A73F6-B7DB-4FB2-8993-96A676673C80}" type="presOf" srcId="{EA9B32DD-871A-4659-8E49-9106BEAB7CB6}" destId="{9F014744-8279-44A1-BFC6-FECE3D09327A}" srcOrd="0" destOrd="0" presId="urn:microsoft.com/office/officeart/2008/layout/HorizontalMultiLevelHierarchy"/>
    <dgm:cxn modelId="{4017ACBB-B228-4F9D-83EB-DBAC39A3E397}" type="presOf" srcId="{B7476400-225E-4132-8042-1B7B4D420045}" destId="{37AE1802-BD15-4A86-B3BF-091EDDCFB608}" srcOrd="0" destOrd="0" presId="urn:microsoft.com/office/officeart/2008/layout/HorizontalMultiLevelHierarchy"/>
    <dgm:cxn modelId="{5EF9FD1F-5264-4E71-BF31-8328BB8957C2}" srcId="{57F0125B-7E76-404C-BF8D-2241F6C729EE}" destId="{D25E7273-4820-4D9E-AF7A-86DC3C595E5D}" srcOrd="8" destOrd="0" parTransId="{9A26B424-E7D2-47E6-BD18-15658D445F4F}" sibTransId="{66D18849-84FC-4543-B703-9ABA645333F0}"/>
    <dgm:cxn modelId="{7DCBF497-3A01-49FC-BD9F-085FBF0DBB25}" type="presOf" srcId="{843C041F-44F9-49DD-BE34-0D136E3DCA19}" destId="{A15D0D22-1177-4513-9257-00F1AC34605E}" srcOrd="0" destOrd="0" presId="urn:microsoft.com/office/officeart/2008/layout/HorizontalMultiLevelHierarchy"/>
    <dgm:cxn modelId="{7EF1D72C-8CC3-4084-B8A7-333753F9CC42}" type="presOf" srcId="{D25E7273-4820-4D9E-AF7A-86DC3C595E5D}" destId="{58060BB7-201F-4B87-B808-5F906A020F63}" srcOrd="0" destOrd="0" presId="urn:microsoft.com/office/officeart/2008/layout/HorizontalMultiLevelHierarchy"/>
    <dgm:cxn modelId="{C6D98EC1-18E2-47C8-897C-D77F37B38BD6}" srcId="{57F0125B-7E76-404C-BF8D-2241F6C729EE}" destId="{EB89B764-98D2-4386-ACBE-F06F921600E6}" srcOrd="7" destOrd="0" parTransId="{B4B1C146-C241-49A6-8727-D204E2066AFF}" sibTransId="{1E712724-3433-43A9-8392-4BE410A09449}"/>
    <dgm:cxn modelId="{945206B3-FC81-4204-B462-E437ED095C28}" type="presOf" srcId="{0751DEE2-49ED-4ADE-886C-2E4F4C784769}" destId="{5245A400-D364-4F50-9069-DF5B1B66D942}" srcOrd="1" destOrd="0" presId="urn:microsoft.com/office/officeart/2008/layout/HorizontalMultiLevelHierarchy"/>
    <dgm:cxn modelId="{3D72D031-9A4D-4454-A0E5-5287B3CBDB01}" srcId="{57F0125B-7E76-404C-BF8D-2241F6C729EE}" destId="{E9EE2355-F2A8-4F7A-A3D5-C2F7CA8B8F1B}" srcOrd="6" destOrd="0" parTransId="{843C041F-44F9-49DD-BE34-0D136E3DCA19}" sibTransId="{332AF5FC-53B0-47E3-9D48-A7FFDE0FC631}"/>
    <dgm:cxn modelId="{3167EA13-F668-4C72-AAAE-3708CC93D7C4}" type="presOf" srcId="{D9A2CAC7-A6C7-4F8E-907A-E9AA2C8FEAFB}" destId="{0CC031CB-2DB2-4771-B6D5-DE0A65A7944D}" srcOrd="0" destOrd="0" presId="urn:microsoft.com/office/officeart/2008/layout/HorizontalMultiLevelHierarchy"/>
    <dgm:cxn modelId="{7F64DFCB-4A5F-4B06-AEC3-3439988A02AE}" type="presOf" srcId="{23E1D96F-BD45-4D54-8A80-1D3CBD6C34EC}" destId="{DC084F28-1AAB-4A87-8508-4053D33AA33E}" srcOrd="0" destOrd="0" presId="urn:microsoft.com/office/officeart/2008/layout/HorizontalMultiLevelHierarchy"/>
    <dgm:cxn modelId="{6303E4AD-683E-47F4-8DF3-5F38B1603F9A}" srcId="{57F0125B-7E76-404C-BF8D-2241F6C729EE}" destId="{EA9B32DD-871A-4659-8E49-9106BEAB7CB6}" srcOrd="2" destOrd="0" parTransId="{37D10402-74C1-47B1-9F65-78365D3ACC7A}" sibTransId="{DADFCF45-FC10-47A5-92EC-6A1632EAF670}"/>
    <dgm:cxn modelId="{F44DC768-0FBC-4AB8-B591-1CB3C7ED05D0}" type="presOf" srcId="{EB89B764-98D2-4386-ACBE-F06F921600E6}" destId="{75928C0C-984B-4CB5-A5F3-B14A88013843}" srcOrd="0" destOrd="0" presId="urn:microsoft.com/office/officeart/2008/layout/HorizontalMultiLevelHierarchy"/>
    <dgm:cxn modelId="{005DA70D-66E3-474A-A539-4DB505C5436D}" type="presOf" srcId="{48D3DDB2-46D3-496D-A02C-11B995670AF5}" destId="{3B128A79-ACE5-4015-A562-BA41CE92C802}" srcOrd="1" destOrd="0" presId="urn:microsoft.com/office/officeart/2008/layout/HorizontalMultiLevelHierarchy"/>
    <dgm:cxn modelId="{D41BB40F-127B-4D37-906D-FFB87F83246F}" type="presOf" srcId="{3E173364-3512-4305-BB4B-AA0607F87DE6}" destId="{BA10B68A-9C78-4E53-8B3D-7CA4B8B332C1}" srcOrd="1" destOrd="0" presId="urn:microsoft.com/office/officeart/2008/layout/HorizontalMultiLevelHierarchy"/>
    <dgm:cxn modelId="{70DBDDB2-E6C4-4884-BA10-9F1564282ABE}" type="presOf" srcId="{990D5CD7-7B40-4155-B6F3-2BB54C9E967F}" destId="{118DE47A-1823-4A77-B6A8-23E5A9C04665}" srcOrd="0" destOrd="0" presId="urn:microsoft.com/office/officeart/2008/layout/HorizontalMultiLevelHierarchy"/>
    <dgm:cxn modelId="{9C0BAA22-FE75-4A25-9F7C-918ED1666ABE}" type="presOf" srcId="{37D10402-74C1-47B1-9F65-78365D3ACC7A}" destId="{82F6E701-38C8-4ED4-8F64-948F574AB4DB}" srcOrd="1" destOrd="0" presId="urn:microsoft.com/office/officeart/2008/layout/HorizontalMultiLevelHierarchy"/>
    <dgm:cxn modelId="{D97B21B1-B935-4B69-A3CA-65273181FC0F}" type="presOf" srcId="{23E1D96F-BD45-4D54-8A80-1D3CBD6C34EC}" destId="{C8033C00-FE09-4E4D-8AFB-2BF3AE1234F7}" srcOrd="1" destOrd="0" presId="urn:microsoft.com/office/officeart/2008/layout/HorizontalMultiLevelHierarchy"/>
    <dgm:cxn modelId="{9EA07701-0815-43E6-9A1A-913410DCAF68}" type="presOf" srcId="{9A26B424-E7D2-47E6-BD18-15658D445F4F}" destId="{141DD50E-BD28-48FE-B27A-CE9D7D70427D}" srcOrd="0" destOrd="0" presId="urn:microsoft.com/office/officeart/2008/layout/HorizontalMultiLevelHierarchy"/>
    <dgm:cxn modelId="{05670875-192A-43CC-A9E3-7826D2A27F52}" type="presOf" srcId="{F9E38527-85CF-493D-ADA9-1FBC313AD907}" destId="{08087648-9557-4FB6-9CDB-8C7907959E00}" srcOrd="1" destOrd="0" presId="urn:microsoft.com/office/officeart/2008/layout/HorizontalMultiLevelHierarchy"/>
    <dgm:cxn modelId="{D32E65CF-B192-417C-B2BC-DD9CD75EAFF0}" type="presOf" srcId="{B4B1C146-C241-49A6-8727-D204E2066AFF}" destId="{8FF1F3B8-7107-4201-AC63-41BE824B2DC9}" srcOrd="0" destOrd="0" presId="urn:microsoft.com/office/officeart/2008/layout/HorizontalMultiLevelHierarchy"/>
    <dgm:cxn modelId="{CB887C32-6565-4C4D-B9A4-079268941CB3}" type="presOf" srcId="{BDB5C55A-CE5D-49C8-A8CA-DA1BC0CA0428}" destId="{54EF93D4-A29D-41A0-B86E-EA8DB0819105}" srcOrd="0" destOrd="0" presId="urn:microsoft.com/office/officeart/2008/layout/HorizontalMultiLevelHierarchy"/>
    <dgm:cxn modelId="{DE4BE602-76AD-48A0-A9EB-75B4B72D8773}" type="presOf" srcId="{57F0125B-7E76-404C-BF8D-2241F6C729EE}" destId="{BFF68A1B-6379-4504-8AA6-638C8CAAFF8C}" srcOrd="0" destOrd="0" presId="urn:microsoft.com/office/officeart/2008/layout/HorizontalMultiLevelHierarchy"/>
    <dgm:cxn modelId="{0FAAE954-7AA3-49E5-9AA9-D00A39259056}" type="presOf" srcId="{990D5CD7-7B40-4155-B6F3-2BB54C9E967F}" destId="{83EA96F5-3CCA-4841-8E41-CD37896D0F5C}" srcOrd="1" destOrd="0" presId="urn:microsoft.com/office/officeart/2008/layout/HorizontalMultiLevelHierarchy"/>
    <dgm:cxn modelId="{25C9DBC3-D196-42CD-8E76-091ACFF3CDEE}" type="presOf" srcId="{B50EB63A-1753-4EDE-B7F0-B533A8BB9116}" destId="{250F4952-6B70-4C6C-8A6B-2EED285D2013}" srcOrd="1" destOrd="0" presId="urn:microsoft.com/office/officeart/2008/layout/HorizontalMultiLevelHierarchy"/>
    <dgm:cxn modelId="{C52F7DB5-5581-4D3D-BDFB-FA246C7243E6}" type="presOf" srcId="{9A26B424-E7D2-47E6-BD18-15658D445F4F}" destId="{C937D33E-30C2-40B6-8361-2E28FF1896F5}" srcOrd="1" destOrd="0" presId="urn:microsoft.com/office/officeart/2008/layout/HorizontalMultiLevelHierarchy"/>
    <dgm:cxn modelId="{23D85F15-5A5A-44EA-94A8-4EB8E0D828FE}" type="presOf" srcId="{A1375178-711E-48D5-89EE-2C528A1DCE8C}" destId="{8C05074F-1668-4A7D-BC47-B8DD1A508A92}" srcOrd="0" destOrd="0" presId="urn:microsoft.com/office/officeart/2008/layout/HorizontalMultiLevelHierarchy"/>
    <dgm:cxn modelId="{ED41B1B5-D06F-493D-80C1-271D0B7AAB2E}" type="presOf" srcId="{0751DEE2-49ED-4ADE-886C-2E4F4C784769}" destId="{CC324F41-29FD-4A26-A874-9E8DE7222B5B}" srcOrd="0" destOrd="0" presId="urn:microsoft.com/office/officeart/2008/layout/HorizontalMultiLevelHierarchy"/>
    <dgm:cxn modelId="{A9247C99-5A4D-42AA-A213-D6FE71361EB2}" srcId="{57F0125B-7E76-404C-BF8D-2241F6C729EE}" destId="{B7476400-225E-4132-8042-1B7B4D420045}" srcOrd="4" destOrd="0" parTransId="{23E1D96F-BD45-4D54-8A80-1D3CBD6C34EC}" sibTransId="{EB0AB4AC-3C00-42AE-BF20-137623A9E904}"/>
    <dgm:cxn modelId="{F66CE62C-3988-4756-80E0-431F8332A3D1}" type="presOf" srcId="{F9E38527-85CF-493D-ADA9-1FBC313AD907}" destId="{629AD663-36AD-40B2-982D-FCBBEF6D7E7C}" srcOrd="0" destOrd="0" presId="urn:microsoft.com/office/officeart/2008/layout/HorizontalMultiLevelHierarchy"/>
    <dgm:cxn modelId="{AB61315C-A57F-49C7-893C-4486D487D649}" type="presOf" srcId="{346A3E4C-7681-4CA4-9A97-7FBA46A3B2FC}" destId="{C7D14288-6C59-4414-96A4-77B898124325}" srcOrd="0" destOrd="0" presId="urn:microsoft.com/office/officeart/2008/layout/HorizontalMultiLevelHierarchy"/>
    <dgm:cxn modelId="{90663CDD-3C96-440D-8206-E4156C2457E3}" type="presOf" srcId="{4900EDBC-56E9-4C86-A234-7CAE4B2D8D34}" destId="{19DF3EF5-0693-4899-BDBC-86759AD27F21}" srcOrd="0" destOrd="0" presId="urn:microsoft.com/office/officeart/2008/layout/HorizontalMultiLevelHierarchy"/>
    <dgm:cxn modelId="{26752EE0-6277-4983-AC9A-1AA8DF8161AB}" type="presOf" srcId="{B50EB63A-1753-4EDE-B7F0-B533A8BB9116}" destId="{74D08CE4-906F-4B07-81C7-825989A86A58}" srcOrd="0" destOrd="0" presId="urn:microsoft.com/office/officeart/2008/layout/HorizontalMultiLevelHierarchy"/>
    <dgm:cxn modelId="{6775E0C8-8243-4F7E-BAB8-C62FD8660D95}" srcId="{57F0125B-7E76-404C-BF8D-2241F6C729EE}" destId="{346A3E4C-7681-4CA4-9A97-7FBA46A3B2FC}" srcOrd="3" destOrd="0" parTransId="{0751DEE2-49ED-4ADE-886C-2E4F4C784769}" sibTransId="{BFAF8280-4286-4F96-B4C7-C0A4D9ADFEC7}"/>
    <dgm:cxn modelId="{5CDFB3E6-CA2E-4D9E-8C05-0D26AB94E9D2}" type="presOf" srcId="{E9EE2355-F2A8-4F7A-A3D5-C2F7CA8B8F1B}" destId="{F070EDE8-B1D1-460E-A2DB-50C268EFCE76}" srcOrd="0" destOrd="0" presId="urn:microsoft.com/office/officeart/2008/layout/HorizontalMultiLevelHierarchy"/>
    <dgm:cxn modelId="{87A04D4E-99CD-4295-A98F-0B26CC32CDD0}" type="presOf" srcId="{DEFF3031-8044-4A73-A2A3-15677B8C7FEA}" destId="{5A0C6711-3425-4040-AF80-EE25BEB0DD90}" srcOrd="0" destOrd="0" presId="urn:microsoft.com/office/officeart/2008/layout/HorizontalMultiLevelHierarchy"/>
    <dgm:cxn modelId="{2B2736A2-2CD7-46CD-88E9-4614E9101B75}" srcId="{57F0125B-7E76-404C-BF8D-2241F6C729EE}" destId="{A1375178-711E-48D5-89EE-2C528A1DCE8C}" srcOrd="0" destOrd="0" parTransId="{3E173364-3512-4305-BB4B-AA0607F87DE6}" sibTransId="{1D79F4A8-4215-453C-8AB6-0BBEB9B66C80}"/>
    <dgm:cxn modelId="{2004058A-421B-4794-B91D-6DA42FD63245}" type="presOf" srcId="{843C041F-44F9-49DD-BE34-0D136E3DCA19}" destId="{203B6566-D7D9-4F33-8D7A-87AD5FA8C016}" srcOrd="1" destOrd="0" presId="urn:microsoft.com/office/officeart/2008/layout/HorizontalMultiLevelHierarchy"/>
    <dgm:cxn modelId="{AD753F05-1F54-4B93-855D-FCBD2AB80DB3}" type="presOf" srcId="{3E173364-3512-4305-BB4B-AA0607F87DE6}" destId="{F2C2BCEB-3B66-4BB9-A0BF-CA592AA8940F}" srcOrd="0" destOrd="0" presId="urn:microsoft.com/office/officeart/2008/layout/HorizontalMultiLevelHierarchy"/>
    <dgm:cxn modelId="{844328AD-4EB4-466D-AB75-980880285343}" type="presParOf" srcId="{19DF3EF5-0693-4899-BDBC-86759AD27F21}" destId="{39C0F2C0-7D31-40C5-8B6A-9BAF56004C2B}" srcOrd="0" destOrd="0" presId="urn:microsoft.com/office/officeart/2008/layout/HorizontalMultiLevelHierarchy"/>
    <dgm:cxn modelId="{111E0B1D-598F-4409-A9F4-5FE3C9BEBEA5}" type="presParOf" srcId="{39C0F2C0-7D31-40C5-8B6A-9BAF56004C2B}" destId="{BFF68A1B-6379-4504-8AA6-638C8CAAFF8C}" srcOrd="0" destOrd="0" presId="urn:microsoft.com/office/officeart/2008/layout/HorizontalMultiLevelHierarchy"/>
    <dgm:cxn modelId="{4BC547C6-D7D6-4CEA-88FE-A3FFC4D3238C}" type="presParOf" srcId="{39C0F2C0-7D31-40C5-8B6A-9BAF56004C2B}" destId="{2BB086F2-B85E-4747-B915-B4B8B9D189FD}" srcOrd="1" destOrd="0" presId="urn:microsoft.com/office/officeart/2008/layout/HorizontalMultiLevelHierarchy"/>
    <dgm:cxn modelId="{6EE56B72-8CF5-4BBA-AB7B-AB053EDBC07E}" type="presParOf" srcId="{2BB086F2-B85E-4747-B915-B4B8B9D189FD}" destId="{F2C2BCEB-3B66-4BB9-A0BF-CA592AA8940F}" srcOrd="0" destOrd="0" presId="urn:microsoft.com/office/officeart/2008/layout/HorizontalMultiLevelHierarchy"/>
    <dgm:cxn modelId="{C68A90CA-17A5-4F3A-ADA6-3EF2E955FD4E}" type="presParOf" srcId="{F2C2BCEB-3B66-4BB9-A0BF-CA592AA8940F}" destId="{BA10B68A-9C78-4E53-8B3D-7CA4B8B332C1}" srcOrd="0" destOrd="0" presId="urn:microsoft.com/office/officeart/2008/layout/HorizontalMultiLevelHierarchy"/>
    <dgm:cxn modelId="{BEB74E1C-FDAC-4D11-B664-A261B9EF0A3B}" type="presParOf" srcId="{2BB086F2-B85E-4747-B915-B4B8B9D189FD}" destId="{2160023D-5B07-44D1-88C5-6B6663E79CC2}" srcOrd="1" destOrd="0" presId="urn:microsoft.com/office/officeart/2008/layout/HorizontalMultiLevelHierarchy"/>
    <dgm:cxn modelId="{CB960DFA-FEC3-4E7C-A777-A4DF0FC49E57}" type="presParOf" srcId="{2160023D-5B07-44D1-88C5-6B6663E79CC2}" destId="{8C05074F-1668-4A7D-BC47-B8DD1A508A92}" srcOrd="0" destOrd="0" presId="urn:microsoft.com/office/officeart/2008/layout/HorizontalMultiLevelHierarchy"/>
    <dgm:cxn modelId="{D20EDD09-4E5E-4146-AE52-166D6842EA2C}" type="presParOf" srcId="{2160023D-5B07-44D1-88C5-6B6663E79CC2}" destId="{BFC0ABB9-E2F2-45A8-BE79-98F7E1E60E53}" srcOrd="1" destOrd="0" presId="urn:microsoft.com/office/officeart/2008/layout/HorizontalMultiLevelHierarchy"/>
    <dgm:cxn modelId="{849ACDA0-8109-4E3F-80C1-85211B449286}" type="presParOf" srcId="{2BB086F2-B85E-4747-B915-B4B8B9D189FD}" destId="{74D08CE4-906F-4B07-81C7-825989A86A58}" srcOrd="2" destOrd="0" presId="urn:microsoft.com/office/officeart/2008/layout/HorizontalMultiLevelHierarchy"/>
    <dgm:cxn modelId="{FD3F0ECB-3455-4553-8412-65B1F14FB1E0}" type="presParOf" srcId="{74D08CE4-906F-4B07-81C7-825989A86A58}" destId="{250F4952-6B70-4C6C-8A6B-2EED285D2013}" srcOrd="0" destOrd="0" presId="urn:microsoft.com/office/officeart/2008/layout/HorizontalMultiLevelHierarchy"/>
    <dgm:cxn modelId="{A4AA1D33-BAB3-48BA-B8F6-DFC230837B32}" type="presParOf" srcId="{2BB086F2-B85E-4747-B915-B4B8B9D189FD}" destId="{D88846CF-319E-4DAA-B127-66D832D13A62}" srcOrd="3" destOrd="0" presId="urn:microsoft.com/office/officeart/2008/layout/HorizontalMultiLevelHierarchy"/>
    <dgm:cxn modelId="{3319FD2D-725E-4E3A-8E07-693CEE36FE01}" type="presParOf" srcId="{D88846CF-319E-4DAA-B127-66D832D13A62}" destId="{0ED3188B-8662-453F-B323-12E611BCC1B1}" srcOrd="0" destOrd="0" presId="urn:microsoft.com/office/officeart/2008/layout/HorizontalMultiLevelHierarchy"/>
    <dgm:cxn modelId="{47095E87-54F0-4218-9DEC-A428DC04197C}" type="presParOf" srcId="{D88846CF-319E-4DAA-B127-66D832D13A62}" destId="{CAC9DCD0-393F-469F-A8D1-1558522A2201}" srcOrd="1" destOrd="0" presId="urn:microsoft.com/office/officeart/2008/layout/HorizontalMultiLevelHierarchy"/>
    <dgm:cxn modelId="{0564A158-A477-442E-B7AD-2455BCAAB204}" type="presParOf" srcId="{2BB086F2-B85E-4747-B915-B4B8B9D189FD}" destId="{3A6B0A44-3094-4113-AD17-793440448647}" srcOrd="4" destOrd="0" presId="urn:microsoft.com/office/officeart/2008/layout/HorizontalMultiLevelHierarchy"/>
    <dgm:cxn modelId="{060316DE-D570-4FB2-BFAB-E21E317E75D5}" type="presParOf" srcId="{3A6B0A44-3094-4113-AD17-793440448647}" destId="{82F6E701-38C8-4ED4-8F64-948F574AB4DB}" srcOrd="0" destOrd="0" presId="urn:microsoft.com/office/officeart/2008/layout/HorizontalMultiLevelHierarchy"/>
    <dgm:cxn modelId="{CB9B9634-2C38-4AD3-85A1-AC9E8722EF53}" type="presParOf" srcId="{2BB086F2-B85E-4747-B915-B4B8B9D189FD}" destId="{1F20CE14-B480-4424-9F18-80ECB07C653D}" srcOrd="5" destOrd="0" presId="urn:microsoft.com/office/officeart/2008/layout/HorizontalMultiLevelHierarchy"/>
    <dgm:cxn modelId="{9829A529-44F8-4C5C-BAFF-856765544B9E}" type="presParOf" srcId="{1F20CE14-B480-4424-9F18-80ECB07C653D}" destId="{9F014744-8279-44A1-BFC6-FECE3D09327A}" srcOrd="0" destOrd="0" presId="urn:microsoft.com/office/officeart/2008/layout/HorizontalMultiLevelHierarchy"/>
    <dgm:cxn modelId="{25D7DF11-92F9-4DB6-8E7D-D6EF8892A4B9}" type="presParOf" srcId="{1F20CE14-B480-4424-9F18-80ECB07C653D}" destId="{1F9401A6-E653-4150-A041-D456AF8FB588}" srcOrd="1" destOrd="0" presId="urn:microsoft.com/office/officeart/2008/layout/HorizontalMultiLevelHierarchy"/>
    <dgm:cxn modelId="{29D62C71-7EEF-49DB-947E-451FEB9F1A48}" type="presParOf" srcId="{2BB086F2-B85E-4747-B915-B4B8B9D189FD}" destId="{CC324F41-29FD-4A26-A874-9E8DE7222B5B}" srcOrd="6" destOrd="0" presId="urn:microsoft.com/office/officeart/2008/layout/HorizontalMultiLevelHierarchy"/>
    <dgm:cxn modelId="{B6F520A6-05AE-4673-9273-6102362C0A6A}" type="presParOf" srcId="{CC324F41-29FD-4A26-A874-9E8DE7222B5B}" destId="{5245A400-D364-4F50-9069-DF5B1B66D942}" srcOrd="0" destOrd="0" presId="urn:microsoft.com/office/officeart/2008/layout/HorizontalMultiLevelHierarchy"/>
    <dgm:cxn modelId="{366E1B14-D400-4423-ADB2-7856C441C432}" type="presParOf" srcId="{2BB086F2-B85E-4747-B915-B4B8B9D189FD}" destId="{9D846EB0-8611-4872-A76B-95CDF9713B78}" srcOrd="7" destOrd="0" presId="urn:microsoft.com/office/officeart/2008/layout/HorizontalMultiLevelHierarchy"/>
    <dgm:cxn modelId="{03795CC6-5007-4FE1-A111-E02DF9FB9F2A}" type="presParOf" srcId="{9D846EB0-8611-4872-A76B-95CDF9713B78}" destId="{C7D14288-6C59-4414-96A4-77B898124325}" srcOrd="0" destOrd="0" presId="urn:microsoft.com/office/officeart/2008/layout/HorizontalMultiLevelHierarchy"/>
    <dgm:cxn modelId="{45B09EF5-2BF4-4270-85FF-EED1671BF5FF}" type="presParOf" srcId="{9D846EB0-8611-4872-A76B-95CDF9713B78}" destId="{2419328B-AFE9-486E-872A-9EEB9D8AEBDD}" srcOrd="1" destOrd="0" presId="urn:microsoft.com/office/officeart/2008/layout/HorizontalMultiLevelHierarchy"/>
    <dgm:cxn modelId="{A7C854B6-27C2-4D31-B472-9BF58C5A3DAA}" type="presParOf" srcId="{2BB086F2-B85E-4747-B915-B4B8B9D189FD}" destId="{DC084F28-1AAB-4A87-8508-4053D33AA33E}" srcOrd="8" destOrd="0" presId="urn:microsoft.com/office/officeart/2008/layout/HorizontalMultiLevelHierarchy"/>
    <dgm:cxn modelId="{4BEDED2B-EA03-4B72-9B7C-35FF3FD70365}" type="presParOf" srcId="{DC084F28-1AAB-4A87-8508-4053D33AA33E}" destId="{C8033C00-FE09-4E4D-8AFB-2BF3AE1234F7}" srcOrd="0" destOrd="0" presId="urn:microsoft.com/office/officeart/2008/layout/HorizontalMultiLevelHierarchy"/>
    <dgm:cxn modelId="{5FD369B7-8E54-465A-B7F1-875718BD3126}" type="presParOf" srcId="{2BB086F2-B85E-4747-B915-B4B8B9D189FD}" destId="{DE975FC5-7496-4BA4-AEB4-E9BF56C68B81}" srcOrd="9" destOrd="0" presId="urn:microsoft.com/office/officeart/2008/layout/HorizontalMultiLevelHierarchy"/>
    <dgm:cxn modelId="{DA5FDDDB-3284-4C66-8818-EDC5D6AD1F5C}" type="presParOf" srcId="{DE975FC5-7496-4BA4-AEB4-E9BF56C68B81}" destId="{37AE1802-BD15-4A86-B3BF-091EDDCFB608}" srcOrd="0" destOrd="0" presId="urn:microsoft.com/office/officeart/2008/layout/HorizontalMultiLevelHierarchy"/>
    <dgm:cxn modelId="{414EDF72-A5DD-40BF-B4B2-0A7065FBAD3C}" type="presParOf" srcId="{DE975FC5-7496-4BA4-AEB4-E9BF56C68B81}" destId="{6E5535E5-F8BD-4290-94F6-DD9269A3930B}" srcOrd="1" destOrd="0" presId="urn:microsoft.com/office/officeart/2008/layout/HorizontalMultiLevelHierarchy"/>
    <dgm:cxn modelId="{944259A5-695D-4693-B691-18275D6A96A2}" type="presParOf" srcId="{2BB086F2-B85E-4747-B915-B4B8B9D189FD}" destId="{118DE47A-1823-4A77-B6A8-23E5A9C04665}" srcOrd="10" destOrd="0" presId="urn:microsoft.com/office/officeart/2008/layout/HorizontalMultiLevelHierarchy"/>
    <dgm:cxn modelId="{5EE4F0A3-6ABB-410E-9A42-5B846B0BE4E1}" type="presParOf" srcId="{118DE47A-1823-4A77-B6A8-23E5A9C04665}" destId="{83EA96F5-3CCA-4841-8E41-CD37896D0F5C}" srcOrd="0" destOrd="0" presId="urn:microsoft.com/office/officeart/2008/layout/HorizontalMultiLevelHierarchy"/>
    <dgm:cxn modelId="{B3F4D833-2430-45D8-BA8B-54175C119D35}" type="presParOf" srcId="{2BB086F2-B85E-4747-B915-B4B8B9D189FD}" destId="{41EE009C-A8E7-46F8-AD46-A42DF5594AAD}" srcOrd="11" destOrd="0" presId="urn:microsoft.com/office/officeart/2008/layout/HorizontalMultiLevelHierarchy"/>
    <dgm:cxn modelId="{420DAD80-DE0A-4863-A638-B1EEA7005D97}" type="presParOf" srcId="{41EE009C-A8E7-46F8-AD46-A42DF5594AAD}" destId="{54EF93D4-A29D-41A0-B86E-EA8DB0819105}" srcOrd="0" destOrd="0" presId="urn:microsoft.com/office/officeart/2008/layout/HorizontalMultiLevelHierarchy"/>
    <dgm:cxn modelId="{D38B0032-38F1-4030-92DD-DEFF7E1AC1D7}" type="presParOf" srcId="{41EE009C-A8E7-46F8-AD46-A42DF5594AAD}" destId="{32FEDB1E-BE30-4999-8038-82145DFDFAAA}" srcOrd="1" destOrd="0" presId="urn:microsoft.com/office/officeart/2008/layout/HorizontalMultiLevelHierarchy"/>
    <dgm:cxn modelId="{4AF7C03F-725F-4810-ADC0-09DC8DC72475}" type="presParOf" srcId="{2BB086F2-B85E-4747-B915-B4B8B9D189FD}" destId="{A15D0D22-1177-4513-9257-00F1AC34605E}" srcOrd="12" destOrd="0" presId="urn:microsoft.com/office/officeart/2008/layout/HorizontalMultiLevelHierarchy"/>
    <dgm:cxn modelId="{4C692616-B70A-4205-9729-D00F5CC10591}" type="presParOf" srcId="{A15D0D22-1177-4513-9257-00F1AC34605E}" destId="{203B6566-D7D9-4F33-8D7A-87AD5FA8C016}" srcOrd="0" destOrd="0" presId="urn:microsoft.com/office/officeart/2008/layout/HorizontalMultiLevelHierarchy"/>
    <dgm:cxn modelId="{F92AF860-3E7A-4066-964D-989A4DC5EBCD}" type="presParOf" srcId="{2BB086F2-B85E-4747-B915-B4B8B9D189FD}" destId="{B7A2DBD1-34DD-48E6-85F0-0085E09DFE15}" srcOrd="13" destOrd="0" presId="urn:microsoft.com/office/officeart/2008/layout/HorizontalMultiLevelHierarchy"/>
    <dgm:cxn modelId="{D5329564-FDFA-4ABA-AFD4-A629953BB1B8}" type="presParOf" srcId="{B7A2DBD1-34DD-48E6-85F0-0085E09DFE15}" destId="{F070EDE8-B1D1-460E-A2DB-50C268EFCE76}" srcOrd="0" destOrd="0" presId="urn:microsoft.com/office/officeart/2008/layout/HorizontalMultiLevelHierarchy"/>
    <dgm:cxn modelId="{DBA1D826-9E4A-47B1-BD11-769ED3664124}" type="presParOf" srcId="{B7A2DBD1-34DD-48E6-85F0-0085E09DFE15}" destId="{F1CD3D8C-1F16-4180-88AB-7BCF5E53CD93}" srcOrd="1" destOrd="0" presId="urn:microsoft.com/office/officeart/2008/layout/HorizontalMultiLevelHierarchy"/>
    <dgm:cxn modelId="{443D66FE-BC7B-4489-BA68-80841B9AF349}" type="presParOf" srcId="{2BB086F2-B85E-4747-B915-B4B8B9D189FD}" destId="{8FF1F3B8-7107-4201-AC63-41BE824B2DC9}" srcOrd="14" destOrd="0" presId="urn:microsoft.com/office/officeart/2008/layout/HorizontalMultiLevelHierarchy"/>
    <dgm:cxn modelId="{92F8BCBA-7F00-4258-B40D-AF024FC45740}" type="presParOf" srcId="{8FF1F3B8-7107-4201-AC63-41BE824B2DC9}" destId="{357C106F-A7DF-48CC-865E-4D6B3FFA2A22}" srcOrd="0" destOrd="0" presId="urn:microsoft.com/office/officeart/2008/layout/HorizontalMultiLevelHierarchy"/>
    <dgm:cxn modelId="{FD63D337-0006-45A9-8012-84EEC870678B}" type="presParOf" srcId="{2BB086F2-B85E-4747-B915-B4B8B9D189FD}" destId="{31892040-E94F-45AB-BF94-868B1CC20868}" srcOrd="15" destOrd="0" presId="urn:microsoft.com/office/officeart/2008/layout/HorizontalMultiLevelHierarchy"/>
    <dgm:cxn modelId="{FA27B644-4555-4278-88CD-BA49C1F41823}" type="presParOf" srcId="{31892040-E94F-45AB-BF94-868B1CC20868}" destId="{75928C0C-984B-4CB5-A5F3-B14A88013843}" srcOrd="0" destOrd="0" presId="urn:microsoft.com/office/officeart/2008/layout/HorizontalMultiLevelHierarchy"/>
    <dgm:cxn modelId="{B14745A4-9FA4-4901-9B34-3C49F90BDDC3}" type="presParOf" srcId="{31892040-E94F-45AB-BF94-868B1CC20868}" destId="{0D47C75E-8BD4-4054-BB8B-2393BE1575F2}" srcOrd="1" destOrd="0" presId="urn:microsoft.com/office/officeart/2008/layout/HorizontalMultiLevelHierarchy"/>
    <dgm:cxn modelId="{948D4E82-29B9-450E-9771-385D95AF9857}" type="presParOf" srcId="{2BB086F2-B85E-4747-B915-B4B8B9D189FD}" destId="{141DD50E-BD28-48FE-B27A-CE9D7D70427D}" srcOrd="16" destOrd="0" presId="urn:microsoft.com/office/officeart/2008/layout/HorizontalMultiLevelHierarchy"/>
    <dgm:cxn modelId="{A28FB0B7-9382-40CE-9738-4D744E1841A2}" type="presParOf" srcId="{141DD50E-BD28-48FE-B27A-CE9D7D70427D}" destId="{C937D33E-30C2-40B6-8361-2E28FF1896F5}" srcOrd="0" destOrd="0" presId="urn:microsoft.com/office/officeart/2008/layout/HorizontalMultiLevelHierarchy"/>
    <dgm:cxn modelId="{0BB9883C-C70B-4080-93EE-386C03A0DF13}" type="presParOf" srcId="{2BB086F2-B85E-4747-B915-B4B8B9D189FD}" destId="{2BB6200F-335A-4C8F-BB85-B6E6572C3CB6}" srcOrd="17" destOrd="0" presId="urn:microsoft.com/office/officeart/2008/layout/HorizontalMultiLevelHierarchy"/>
    <dgm:cxn modelId="{4BF217EB-6DF8-4EA5-9E57-CC7B15667673}" type="presParOf" srcId="{2BB6200F-335A-4C8F-BB85-B6E6572C3CB6}" destId="{58060BB7-201F-4B87-B808-5F906A020F63}" srcOrd="0" destOrd="0" presId="urn:microsoft.com/office/officeart/2008/layout/HorizontalMultiLevelHierarchy"/>
    <dgm:cxn modelId="{AD6C4061-1FFF-422B-B25B-6D20CB8EF8DB}" type="presParOf" srcId="{2BB6200F-335A-4C8F-BB85-B6E6572C3CB6}" destId="{AFD07987-BCD1-428E-BF17-941D7E677D6E}" srcOrd="1" destOrd="0" presId="urn:microsoft.com/office/officeart/2008/layout/HorizontalMultiLevelHierarchy"/>
    <dgm:cxn modelId="{0A9FF9C7-DAF1-44DE-B764-BE7E05EB0B87}" type="presParOf" srcId="{2BB086F2-B85E-4747-B915-B4B8B9D189FD}" destId="{22B6BE76-2563-4B34-9EA5-AC5CAC6F4B4F}" srcOrd="18" destOrd="0" presId="urn:microsoft.com/office/officeart/2008/layout/HorizontalMultiLevelHierarchy"/>
    <dgm:cxn modelId="{63997258-8606-4A2F-B5EF-590899798C08}" type="presParOf" srcId="{22B6BE76-2563-4B34-9EA5-AC5CAC6F4B4F}" destId="{3B128A79-ACE5-4015-A562-BA41CE92C802}" srcOrd="0" destOrd="0" presId="urn:microsoft.com/office/officeart/2008/layout/HorizontalMultiLevelHierarchy"/>
    <dgm:cxn modelId="{A870240A-6C8D-4BA1-A826-63FA1F6E146A}" type="presParOf" srcId="{2BB086F2-B85E-4747-B915-B4B8B9D189FD}" destId="{0341D1BF-B9EF-4B69-A203-5E139505AD41}" srcOrd="19" destOrd="0" presId="urn:microsoft.com/office/officeart/2008/layout/HorizontalMultiLevelHierarchy"/>
    <dgm:cxn modelId="{3DC4F071-5894-4259-B30A-B818B5666229}" type="presParOf" srcId="{0341D1BF-B9EF-4B69-A203-5E139505AD41}" destId="{5A0C6711-3425-4040-AF80-EE25BEB0DD90}" srcOrd="0" destOrd="0" presId="urn:microsoft.com/office/officeart/2008/layout/HorizontalMultiLevelHierarchy"/>
    <dgm:cxn modelId="{676A3DC2-2901-4E33-BABE-A0FD5986A2D8}" type="presParOf" srcId="{0341D1BF-B9EF-4B69-A203-5E139505AD41}" destId="{E6186465-F0B7-4C1D-B7CE-32055DCAE233}" srcOrd="1" destOrd="0" presId="urn:microsoft.com/office/officeart/2008/layout/HorizontalMultiLevelHierarchy"/>
    <dgm:cxn modelId="{EB922FB4-492A-489D-9780-FEF74A1F9EDC}" type="presParOf" srcId="{2BB086F2-B85E-4747-B915-B4B8B9D189FD}" destId="{629AD663-36AD-40B2-982D-FCBBEF6D7E7C}" srcOrd="20" destOrd="0" presId="urn:microsoft.com/office/officeart/2008/layout/HorizontalMultiLevelHierarchy"/>
    <dgm:cxn modelId="{43CA1785-50D2-4989-8FC3-AEE626D32265}" type="presParOf" srcId="{629AD663-36AD-40B2-982D-FCBBEF6D7E7C}" destId="{08087648-9557-4FB6-9CDB-8C7907959E00}" srcOrd="0" destOrd="0" presId="urn:microsoft.com/office/officeart/2008/layout/HorizontalMultiLevelHierarchy"/>
    <dgm:cxn modelId="{94094F91-A640-47E2-8533-2B255CAE668D}" type="presParOf" srcId="{2BB086F2-B85E-4747-B915-B4B8B9D189FD}" destId="{AC542745-6ED3-4711-B3A0-07EF056B433D}" srcOrd="21" destOrd="0" presId="urn:microsoft.com/office/officeart/2008/layout/HorizontalMultiLevelHierarchy"/>
    <dgm:cxn modelId="{1341F267-C6E4-4468-B02A-16560EFC0F45}" type="presParOf" srcId="{AC542745-6ED3-4711-B3A0-07EF056B433D}" destId="{0CC031CB-2DB2-4771-B6D5-DE0A65A7944D}" srcOrd="0" destOrd="0" presId="urn:microsoft.com/office/officeart/2008/layout/HorizontalMultiLevelHierarchy"/>
    <dgm:cxn modelId="{18A61338-ECB5-405B-B2D6-8033FFC20C5E}" type="presParOf" srcId="{AC542745-6ED3-4711-B3A0-07EF056B433D}" destId="{2D123765-D528-4871-8AD6-D526AEA3B04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AD663-36AD-40B2-982D-FCBBEF6D7E7C}">
      <dsp:nvSpPr>
        <dsp:cNvPr id="0" name=""/>
        <dsp:cNvSpPr/>
      </dsp:nvSpPr>
      <dsp:spPr>
        <a:xfrm>
          <a:off x="1491486" y="2594093"/>
          <a:ext cx="4727961" cy="2421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3980" y="0"/>
              </a:lnTo>
              <a:lnTo>
                <a:pt x="2363980" y="2421624"/>
              </a:lnTo>
              <a:lnTo>
                <a:pt x="4727961" y="24216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kern="1200"/>
        </a:p>
      </dsp:txBody>
      <dsp:txXfrm>
        <a:off x="3722665" y="3672104"/>
        <a:ext cx="265602" cy="265602"/>
      </dsp:txXfrm>
    </dsp:sp>
    <dsp:sp modelId="{22B6BE76-2563-4B34-9EA5-AC5CAC6F4B4F}">
      <dsp:nvSpPr>
        <dsp:cNvPr id="0" name=""/>
        <dsp:cNvSpPr/>
      </dsp:nvSpPr>
      <dsp:spPr>
        <a:xfrm>
          <a:off x="1491486" y="2594093"/>
          <a:ext cx="4727961" cy="2115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3980" y="0"/>
              </a:lnTo>
              <a:lnTo>
                <a:pt x="2363980" y="2115152"/>
              </a:lnTo>
              <a:lnTo>
                <a:pt x="4727961" y="21151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900" kern="1200"/>
        </a:p>
      </dsp:txBody>
      <dsp:txXfrm>
        <a:off x="3725979" y="3522181"/>
        <a:ext cx="258976" cy="258976"/>
      </dsp:txXfrm>
    </dsp:sp>
    <dsp:sp modelId="{141DD50E-BD28-48FE-B27A-CE9D7D70427D}">
      <dsp:nvSpPr>
        <dsp:cNvPr id="0" name=""/>
        <dsp:cNvSpPr/>
      </dsp:nvSpPr>
      <dsp:spPr>
        <a:xfrm>
          <a:off x="1491486" y="2594093"/>
          <a:ext cx="4727961" cy="1808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3980" y="0"/>
              </a:lnTo>
              <a:lnTo>
                <a:pt x="2363980" y="1808681"/>
              </a:lnTo>
              <a:lnTo>
                <a:pt x="4727961" y="18086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900" kern="1200"/>
        </a:p>
      </dsp:txBody>
      <dsp:txXfrm>
        <a:off x="3728914" y="3371881"/>
        <a:ext cx="253105" cy="253105"/>
      </dsp:txXfrm>
    </dsp:sp>
    <dsp:sp modelId="{8FF1F3B8-7107-4201-AC63-41BE824B2DC9}">
      <dsp:nvSpPr>
        <dsp:cNvPr id="0" name=""/>
        <dsp:cNvSpPr/>
      </dsp:nvSpPr>
      <dsp:spPr>
        <a:xfrm>
          <a:off x="1491486" y="2594093"/>
          <a:ext cx="4727961" cy="1502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3980" y="0"/>
              </a:lnTo>
              <a:lnTo>
                <a:pt x="2363980" y="1502209"/>
              </a:lnTo>
              <a:lnTo>
                <a:pt x="4727961" y="15022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kern="1200"/>
        </a:p>
      </dsp:txBody>
      <dsp:txXfrm>
        <a:off x="3731445" y="3221176"/>
        <a:ext cx="248043" cy="248043"/>
      </dsp:txXfrm>
    </dsp:sp>
    <dsp:sp modelId="{A15D0D22-1177-4513-9257-00F1AC34605E}">
      <dsp:nvSpPr>
        <dsp:cNvPr id="0" name=""/>
        <dsp:cNvSpPr/>
      </dsp:nvSpPr>
      <dsp:spPr>
        <a:xfrm>
          <a:off x="1491486" y="2594093"/>
          <a:ext cx="4727961" cy="1195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3980" y="0"/>
              </a:lnTo>
              <a:lnTo>
                <a:pt x="2363980" y="1195738"/>
              </a:lnTo>
              <a:lnTo>
                <a:pt x="4727961" y="11957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kern="1200"/>
        </a:p>
      </dsp:txBody>
      <dsp:txXfrm>
        <a:off x="3733546" y="3070042"/>
        <a:ext cx="243841" cy="243841"/>
      </dsp:txXfrm>
    </dsp:sp>
    <dsp:sp modelId="{118DE47A-1823-4A77-B6A8-23E5A9C04665}">
      <dsp:nvSpPr>
        <dsp:cNvPr id="0" name=""/>
        <dsp:cNvSpPr/>
      </dsp:nvSpPr>
      <dsp:spPr>
        <a:xfrm>
          <a:off x="1491486" y="2594093"/>
          <a:ext cx="4727961" cy="889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3980" y="0"/>
              </a:lnTo>
              <a:lnTo>
                <a:pt x="2363980" y="889267"/>
              </a:lnTo>
              <a:lnTo>
                <a:pt x="4727961" y="8892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kern="1200"/>
        </a:p>
      </dsp:txBody>
      <dsp:txXfrm>
        <a:off x="3735195" y="2918455"/>
        <a:ext cx="240543" cy="240543"/>
      </dsp:txXfrm>
    </dsp:sp>
    <dsp:sp modelId="{DC084F28-1AAB-4A87-8508-4053D33AA33E}">
      <dsp:nvSpPr>
        <dsp:cNvPr id="0" name=""/>
        <dsp:cNvSpPr/>
      </dsp:nvSpPr>
      <dsp:spPr>
        <a:xfrm>
          <a:off x="1491486" y="2594093"/>
          <a:ext cx="4727961" cy="582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3980" y="0"/>
              </a:lnTo>
              <a:lnTo>
                <a:pt x="2363980" y="582795"/>
              </a:lnTo>
              <a:lnTo>
                <a:pt x="4727961" y="5827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kern="1200"/>
        </a:p>
      </dsp:txBody>
      <dsp:txXfrm>
        <a:off x="3736373" y="2766397"/>
        <a:ext cx="238187" cy="238187"/>
      </dsp:txXfrm>
    </dsp:sp>
    <dsp:sp modelId="{CC324F41-29FD-4A26-A874-9E8DE7222B5B}">
      <dsp:nvSpPr>
        <dsp:cNvPr id="0" name=""/>
        <dsp:cNvSpPr/>
      </dsp:nvSpPr>
      <dsp:spPr>
        <a:xfrm>
          <a:off x="1491486" y="2594093"/>
          <a:ext cx="2419310" cy="150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9655" y="0"/>
              </a:lnTo>
              <a:lnTo>
                <a:pt x="1209655" y="150833"/>
              </a:lnTo>
              <a:lnTo>
                <a:pt x="2419310" y="150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2640541" y="2608910"/>
        <a:ext cx="121200" cy="121200"/>
      </dsp:txXfrm>
    </dsp:sp>
    <dsp:sp modelId="{3A6B0A44-3094-4113-AD17-793440448647}">
      <dsp:nvSpPr>
        <dsp:cNvPr id="0" name=""/>
        <dsp:cNvSpPr/>
      </dsp:nvSpPr>
      <dsp:spPr>
        <a:xfrm>
          <a:off x="1491486" y="1793222"/>
          <a:ext cx="2419310" cy="800870"/>
        </a:xfrm>
        <a:custGeom>
          <a:avLst/>
          <a:gdLst/>
          <a:ahLst/>
          <a:cxnLst/>
          <a:rect l="0" t="0" r="0" b="0"/>
          <a:pathLst>
            <a:path>
              <a:moveTo>
                <a:pt x="0" y="800870"/>
              </a:moveTo>
              <a:lnTo>
                <a:pt x="1209655" y="800870"/>
              </a:lnTo>
              <a:lnTo>
                <a:pt x="1209655" y="0"/>
              </a:lnTo>
              <a:lnTo>
                <a:pt x="2419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2637431" y="2129947"/>
        <a:ext cx="127421" cy="127421"/>
      </dsp:txXfrm>
    </dsp:sp>
    <dsp:sp modelId="{74D08CE4-906F-4B07-81C7-825989A86A58}">
      <dsp:nvSpPr>
        <dsp:cNvPr id="0" name=""/>
        <dsp:cNvSpPr/>
      </dsp:nvSpPr>
      <dsp:spPr>
        <a:xfrm>
          <a:off x="1491486" y="875210"/>
          <a:ext cx="2419310" cy="1718882"/>
        </a:xfrm>
        <a:custGeom>
          <a:avLst/>
          <a:gdLst/>
          <a:ahLst/>
          <a:cxnLst/>
          <a:rect l="0" t="0" r="0" b="0"/>
          <a:pathLst>
            <a:path>
              <a:moveTo>
                <a:pt x="0" y="1718882"/>
              </a:moveTo>
              <a:lnTo>
                <a:pt x="1209655" y="1718882"/>
              </a:lnTo>
              <a:lnTo>
                <a:pt x="1209655" y="0"/>
              </a:lnTo>
              <a:lnTo>
                <a:pt x="2419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/>
        </a:p>
      </dsp:txBody>
      <dsp:txXfrm>
        <a:off x="2626947" y="1660458"/>
        <a:ext cx="148388" cy="148388"/>
      </dsp:txXfrm>
    </dsp:sp>
    <dsp:sp modelId="{F2C2BCEB-3B66-4BB9-A0BF-CA592AA8940F}">
      <dsp:nvSpPr>
        <dsp:cNvPr id="0" name=""/>
        <dsp:cNvSpPr/>
      </dsp:nvSpPr>
      <dsp:spPr>
        <a:xfrm>
          <a:off x="1491486" y="260720"/>
          <a:ext cx="2419310" cy="2333372"/>
        </a:xfrm>
        <a:custGeom>
          <a:avLst/>
          <a:gdLst/>
          <a:ahLst/>
          <a:cxnLst/>
          <a:rect l="0" t="0" r="0" b="0"/>
          <a:pathLst>
            <a:path>
              <a:moveTo>
                <a:pt x="0" y="2333372"/>
              </a:moveTo>
              <a:lnTo>
                <a:pt x="1209655" y="2333372"/>
              </a:lnTo>
              <a:lnTo>
                <a:pt x="1209655" y="0"/>
              </a:lnTo>
              <a:lnTo>
                <a:pt x="2419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/>
        </a:p>
      </dsp:txBody>
      <dsp:txXfrm>
        <a:off x="2617111" y="1343377"/>
        <a:ext cx="168060" cy="168060"/>
      </dsp:txXfrm>
    </dsp:sp>
    <dsp:sp modelId="{BFF68A1B-6379-4504-8AA6-638C8CAAFF8C}">
      <dsp:nvSpPr>
        <dsp:cNvPr id="0" name=""/>
        <dsp:cNvSpPr/>
      </dsp:nvSpPr>
      <dsp:spPr>
        <a:xfrm rot="16200000">
          <a:off x="587535" y="2335345"/>
          <a:ext cx="1290406" cy="517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latin typeface="Calibri" panose="020F0502020204030204" pitchFamily="34" charset="0"/>
            </a:rPr>
            <a:t>DRF</a:t>
          </a:r>
          <a:endParaRPr lang="fr-FR" sz="2800" b="1" kern="1200" dirty="0">
            <a:latin typeface="Calibri" panose="020F0502020204030204" pitchFamily="34" charset="0"/>
          </a:endParaRPr>
        </a:p>
      </dsp:txBody>
      <dsp:txXfrm>
        <a:off x="587535" y="2335345"/>
        <a:ext cx="1290406" cy="517495"/>
      </dsp:txXfrm>
    </dsp:sp>
    <dsp:sp modelId="{8C05074F-1668-4A7D-BC47-B8DD1A508A92}">
      <dsp:nvSpPr>
        <dsp:cNvPr id="0" name=""/>
        <dsp:cNvSpPr/>
      </dsp:nvSpPr>
      <dsp:spPr>
        <a:xfrm>
          <a:off x="3910796" y="19078"/>
          <a:ext cx="1329038" cy="483285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200" b="1" kern="1200" dirty="0" smtClean="0">
              <a:latin typeface="Calibri" panose="020F0502020204030204" pitchFamily="34" charset="0"/>
            </a:rPr>
            <a:t>Institut de biologie François-Jacob</a:t>
          </a:r>
        </a:p>
      </dsp:txBody>
      <dsp:txXfrm>
        <a:off x="3910796" y="19078"/>
        <a:ext cx="1329038" cy="483285"/>
      </dsp:txXfrm>
    </dsp:sp>
    <dsp:sp modelId="{0ED3188B-8662-453F-B323-12E611BCC1B1}">
      <dsp:nvSpPr>
        <dsp:cNvPr id="0" name=""/>
        <dsp:cNvSpPr/>
      </dsp:nvSpPr>
      <dsp:spPr>
        <a:xfrm>
          <a:off x="3910796" y="550749"/>
          <a:ext cx="1329038" cy="648922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Calibri" panose="020F0502020204030204" pitchFamily="34" charset="0"/>
            </a:rPr>
            <a:t>Institut des Sciences du vivant Frédéric-</a:t>
          </a:r>
          <a:r>
            <a:rPr lang="fr-FR" sz="1200" b="1" kern="1200" dirty="0" err="1" smtClean="0">
              <a:latin typeface="Calibri" panose="020F0502020204030204" pitchFamily="34" charset="0"/>
            </a:rPr>
            <a:t>Joliot</a:t>
          </a:r>
          <a:endParaRPr lang="fr-FR" sz="1200" b="1" kern="1200" dirty="0">
            <a:latin typeface="Calibri" panose="020F0502020204030204" pitchFamily="34" charset="0"/>
          </a:endParaRPr>
        </a:p>
      </dsp:txBody>
      <dsp:txXfrm>
        <a:off x="3910796" y="550749"/>
        <a:ext cx="1329038" cy="648922"/>
      </dsp:txXfrm>
    </dsp:sp>
    <dsp:sp modelId="{9F014744-8279-44A1-BFC6-FECE3D09327A}">
      <dsp:nvSpPr>
        <dsp:cNvPr id="0" name=""/>
        <dsp:cNvSpPr/>
      </dsp:nvSpPr>
      <dsp:spPr>
        <a:xfrm>
          <a:off x="3910796" y="1260966"/>
          <a:ext cx="1326898" cy="106451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Calibri" panose="020F0502020204030204" pitchFamily="34" charset="0"/>
            </a:rPr>
            <a:t>Institut de recherche sur les lois fondamentales </a:t>
          </a:r>
          <a:r>
            <a:rPr lang="fr-FR" sz="1200" b="1" kern="1200" smtClean="0">
              <a:latin typeface="Calibri" panose="020F0502020204030204" pitchFamily="34" charset="0"/>
            </a:rPr>
            <a:t>de l’Univers (IRFU)</a:t>
          </a:r>
          <a:endParaRPr lang="fr-FR" sz="1200" b="1" kern="1200" dirty="0">
            <a:latin typeface="Calibri" panose="020F0502020204030204" pitchFamily="34" charset="0"/>
          </a:endParaRPr>
        </a:p>
      </dsp:txBody>
      <dsp:txXfrm>
        <a:off x="3910796" y="1260966"/>
        <a:ext cx="1326898" cy="1064512"/>
      </dsp:txXfrm>
    </dsp:sp>
    <dsp:sp modelId="{C7D14288-6C59-4414-96A4-77B898124325}">
      <dsp:nvSpPr>
        <dsp:cNvPr id="0" name=""/>
        <dsp:cNvSpPr/>
      </dsp:nvSpPr>
      <dsp:spPr>
        <a:xfrm>
          <a:off x="3910796" y="2386773"/>
          <a:ext cx="1329038" cy="716307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Calibri" panose="020F0502020204030204" pitchFamily="34" charset="0"/>
            </a:rPr>
            <a:t>Institut Rayonnement matière (IRAMIS)</a:t>
          </a:r>
          <a:endParaRPr lang="fr-FR" sz="1200" b="1" kern="1200" dirty="0">
            <a:latin typeface="Calibri" panose="020F0502020204030204" pitchFamily="34" charset="0"/>
          </a:endParaRPr>
        </a:p>
      </dsp:txBody>
      <dsp:txXfrm>
        <a:off x="3910796" y="2386773"/>
        <a:ext cx="1329038" cy="716307"/>
      </dsp:txXfrm>
    </dsp:sp>
    <dsp:sp modelId="{37AE1802-BD15-4A86-B3BF-091EDDCFB608}">
      <dsp:nvSpPr>
        <dsp:cNvPr id="0" name=""/>
        <dsp:cNvSpPr/>
      </dsp:nvSpPr>
      <dsp:spPr>
        <a:xfrm>
          <a:off x="6219447" y="3054300"/>
          <a:ext cx="804181" cy="245177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Calibri" panose="020F0502020204030204" pitchFamily="34" charset="0"/>
            </a:rPr>
            <a:t>INAC</a:t>
          </a:r>
          <a:endParaRPr lang="fr-FR" sz="1400" b="1" kern="1200" dirty="0">
            <a:latin typeface="Calibri" panose="020F0502020204030204" pitchFamily="34" charset="0"/>
          </a:endParaRPr>
        </a:p>
      </dsp:txBody>
      <dsp:txXfrm>
        <a:off x="6219447" y="3054300"/>
        <a:ext cx="804181" cy="245177"/>
      </dsp:txXfrm>
    </dsp:sp>
    <dsp:sp modelId="{54EF93D4-A29D-41A0-B86E-EA8DB0819105}">
      <dsp:nvSpPr>
        <dsp:cNvPr id="0" name=""/>
        <dsp:cNvSpPr/>
      </dsp:nvSpPr>
      <dsp:spPr>
        <a:xfrm>
          <a:off x="6219447" y="3360771"/>
          <a:ext cx="804181" cy="245177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Calibri" panose="020F0502020204030204" pitchFamily="34" charset="0"/>
            </a:rPr>
            <a:t>BIG</a:t>
          </a:r>
          <a:endParaRPr lang="fr-FR" sz="1400" b="1" kern="1200" dirty="0">
            <a:latin typeface="Calibri" panose="020F0502020204030204" pitchFamily="34" charset="0"/>
          </a:endParaRPr>
        </a:p>
      </dsp:txBody>
      <dsp:txXfrm>
        <a:off x="6219447" y="3360771"/>
        <a:ext cx="804181" cy="245177"/>
      </dsp:txXfrm>
    </dsp:sp>
    <dsp:sp modelId="{F070EDE8-B1D1-460E-A2DB-50C268EFCE76}">
      <dsp:nvSpPr>
        <dsp:cNvPr id="0" name=""/>
        <dsp:cNvSpPr/>
      </dsp:nvSpPr>
      <dsp:spPr>
        <a:xfrm>
          <a:off x="6219447" y="3667243"/>
          <a:ext cx="804181" cy="245177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Calibri" panose="020F0502020204030204" pitchFamily="34" charset="0"/>
            </a:rPr>
            <a:t>IBS</a:t>
          </a:r>
          <a:endParaRPr lang="fr-FR" sz="1400" b="1" kern="1200" dirty="0">
            <a:latin typeface="Calibri" panose="020F0502020204030204" pitchFamily="34" charset="0"/>
          </a:endParaRPr>
        </a:p>
      </dsp:txBody>
      <dsp:txXfrm>
        <a:off x="6219447" y="3667243"/>
        <a:ext cx="804181" cy="245177"/>
      </dsp:txXfrm>
    </dsp:sp>
    <dsp:sp modelId="{75928C0C-984B-4CB5-A5F3-B14A88013843}">
      <dsp:nvSpPr>
        <dsp:cNvPr id="0" name=""/>
        <dsp:cNvSpPr/>
      </dsp:nvSpPr>
      <dsp:spPr>
        <a:xfrm>
          <a:off x="6219447" y="3973714"/>
          <a:ext cx="804181" cy="245177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Calibri" panose="020F0502020204030204" pitchFamily="34" charset="0"/>
            </a:rPr>
            <a:t>IRFM</a:t>
          </a:r>
          <a:endParaRPr lang="fr-FR" sz="1400" b="1" kern="1200" dirty="0">
            <a:latin typeface="Calibri" panose="020F0502020204030204" pitchFamily="34" charset="0"/>
          </a:endParaRPr>
        </a:p>
      </dsp:txBody>
      <dsp:txXfrm>
        <a:off x="6219447" y="3973714"/>
        <a:ext cx="804181" cy="245177"/>
      </dsp:txXfrm>
    </dsp:sp>
    <dsp:sp modelId="{58060BB7-201F-4B87-B808-5F906A020F63}">
      <dsp:nvSpPr>
        <dsp:cNvPr id="0" name=""/>
        <dsp:cNvSpPr/>
      </dsp:nvSpPr>
      <dsp:spPr>
        <a:xfrm>
          <a:off x="6219447" y="4280186"/>
          <a:ext cx="804181" cy="245177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Calibri" panose="020F0502020204030204" pitchFamily="34" charset="0"/>
            </a:rPr>
            <a:t>BIAM</a:t>
          </a:r>
          <a:endParaRPr lang="fr-FR" sz="1400" b="1" kern="1200" dirty="0">
            <a:latin typeface="Calibri" panose="020F0502020204030204" pitchFamily="34" charset="0"/>
          </a:endParaRPr>
        </a:p>
      </dsp:txBody>
      <dsp:txXfrm>
        <a:off x="6219447" y="4280186"/>
        <a:ext cx="804181" cy="245177"/>
      </dsp:txXfrm>
    </dsp:sp>
    <dsp:sp modelId="{5A0C6711-3425-4040-AF80-EE25BEB0DD90}">
      <dsp:nvSpPr>
        <dsp:cNvPr id="0" name=""/>
        <dsp:cNvSpPr/>
      </dsp:nvSpPr>
      <dsp:spPr>
        <a:xfrm>
          <a:off x="6219447" y="4586657"/>
          <a:ext cx="804181" cy="245177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Calibri" panose="020F0502020204030204" pitchFamily="34" charset="0"/>
            </a:rPr>
            <a:t>LSCE</a:t>
          </a:r>
          <a:endParaRPr lang="fr-FR" sz="1400" b="1" kern="1200" dirty="0">
            <a:latin typeface="Calibri" panose="020F0502020204030204" pitchFamily="34" charset="0"/>
          </a:endParaRPr>
        </a:p>
      </dsp:txBody>
      <dsp:txXfrm>
        <a:off x="6219447" y="4586657"/>
        <a:ext cx="804181" cy="245177"/>
      </dsp:txXfrm>
    </dsp:sp>
    <dsp:sp modelId="{0CC031CB-2DB2-4771-B6D5-DE0A65A7944D}">
      <dsp:nvSpPr>
        <dsp:cNvPr id="0" name=""/>
        <dsp:cNvSpPr/>
      </dsp:nvSpPr>
      <dsp:spPr>
        <a:xfrm>
          <a:off x="6219447" y="4893129"/>
          <a:ext cx="804181" cy="245177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Calibri" panose="020F0502020204030204" pitchFamily="34" charset="0"/>
            </a:rPr>
            <a:t>IPHT</a:t>
          </a:r>
          <a:endParaRPr lang="fr-FR" sz="1400" b="1" kern="1200" dirty="0">
            <a:latin typeface="Calibri" panose="020F0502020204030204" pitchFamily="34" charset="0"/>
          </a:endParaRPr>
        </a:p>
      </dsp:txBody>
      <dsp:txXfrm>
        <a:off x="6219447" y="4893129"/>
        <a:ext cx="804181" cy="245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17ABC-F724-4E76-A387-2376FA88313C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AFA14-0115-4AD6-9370-A27B5F340D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604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26/03/2017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82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13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51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5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8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71988-2C96-4026-8A88-93C6664ACCD5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689516"/>
            <a:ext cx="4985772" cy="4442698"/>
          </a:xfrm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6469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24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71988-2C96-4026-8A88-93C6664ACCD5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3401"/>
            <a:ext cx="5030018" cy="4114800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27135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pic>
        <p:nvPicPr>
          <p:cNvPr id="17" name="Image 16" descr="irfulogoversion4.jpg"/>
          <p:cNvPicPr>
            <a:picLocks noChangeAspect="1"/>
          </p:cNvPicPr>
          <p:nvPr userDrawn="1"/>
        </p:nvPicPr>
        <p:blipFill rotWithShape="1">
          <a:blip r:embed="rId3" cstate="print"/>
          <a:srcRect r="1780" b="41484"/>
          <a:stretch/>
        </p:blipFill>
        <p:spPr>
          <a:xfrm>
            <a:off x="1240853" y="5589240"/>
            <a:ext cx="1058094" cy="1062638"/>
          </a:xfrm>
          <a:prstGeom prst="rect">
            <a:avLst/>
          </a:prstGeom>
          <a:solidFill>
            <a:srgbClr val="A80000"/>
          </a:solidFill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06" y="5589241"/>
            <a:ext cx="1065041" cy="10626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07966" y="908720"/>
            <a:ext cx="4788464" cy="1224136"/>
          </a:xfrm>
        </p:spPr>
        <p:txBody>
          <a:bodyPr anchor="t" anchorCtr="0"/>
          <a:lstStyle>
            <a:lvl1pPr>
              <a:lnSpc>
                <a:spcPts val="3800"/>
              </a:lnSpc>
              <a:defRPr lang="fr-FR" sz="30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grpSp>
        <p:nvGrpSpPr>
          <p:cNvPr id="17" name="Group 7"/>
          <p:cNvGrpSpPr>
            <a:grpSpLocks/>
          </p:cNvGrpSpPr>
          <p:nvPr userDrawn="1"/>
        </p:nvGrpSpPr>
        <p:grpSpPr bwMode="auto">
          <a:xfrm>
            <a:off x="3310964" y="2784286"/>
            <a:ext cx="5839011" cy="1289427"/>
            <a:chOff x="-23" y="462"/>
            <a:chExt cx="5783" cy="1200"/>
          </a:xfrm>
        </p:grpSpPr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4378" y="592"/>
              <a:ext cx="1382" cy="932"/>
              <a:chOff x="3256" y="0"/>
              <a:chExt cx="2666" cy="1840"/>
            </a:xfrm>
          </p:grpSpPr>
          <p:pic>
            <p:nvPicPr>
              <p:cNvPr id="25" name="Picture 7" descr="di-muon.png"/>
              <p:cNvPicPr preferRelativeResize="0">
                <a:picLocks noChangeAspect="1"/>
              </p:cNvPicPr>
              <p:nvPr/>
            </p:nvPicPr>
            <p:blipFill>
              <a:blip r:embed="rId3" cstate="screen">
                <a:lum bright="20000" contras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0"/>
                <a:ext cx="2666" cy="1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Rectangle 5"/>
              <p:cNvSpPr>
                <a:spLocks noChangeArrowheads="1"/>
              </p:cNvSpPr>
              <p:nvPr/>
            </p:nvSpPr>
            <p:spPr bwMode="auto">
              <a:xfrm>
                <a:off x="3265" y="0"/>
                <a:ext cx="872" cy="448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fr-FR">
                  <a:solidFill>
                    <a:srgbClr val="5F5F5F"/>
                  </a:solidFill>
                </a:endParaRPr>
              </a:p>
            </p:txBody>
          </p:sp>
          <p:sp>
            <p:nvSpPr>
              <p:cNvPr id="27" name="Rectangle 6"/>
              <p:cNvSpPr>
                <a:spLocks noChangeArrowheads="1"/>
              </p:cNvSpPr>
              <p:nvPr/>
            </p:nvSpPr>
            <p:spPr bwMode="auto">
              <a:xfrm>
                <a:off x="3257" y="1568"/>
                <a:ext cx="1943" cy="2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fr-FR">
                  <a:solidFill>
                    <a:srgbClr val="5F5F5F"/>
                  </a:solidFill>
                </a:endParaRPr>
              </a:p>
            </p:txBody>
          </p:sp>
        </p:grpSp>
        <p:pic>
          <p:nvPicPr>
            <p:cNvPr id="19" name="Picture 12" descr="Simul_climat_def-210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544"/>
              <a:ext cx="1937" cy="977"/>
            </a:xfrm>
            <a:prstGeom prst="rect">
              <a:avLst/>
            </a:prstGeom>
            <a:noFill/>
          </p:spPr>
        </p:pic>
        <p:pic>
          <p:nvPicPr>
            <p:cNvPr id="20" name="Image 5" descr="hobys_rosette_0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598"/>
              <a:ext cx="1208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4" descr="16205_frame_0400_co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" y="602"/>
              <a:ext cx="1023" cy="924"/>
            </a:xfrm>
            <a:prstGeom prst="rect">
              <a:avLst/>
            </a:prstGeom>
            <a:noFill/>
          </p:spPr>
        </p:pic>
        <p:pic>
          <p:nvPicPr>
            <p:cNvPr id="22" name="Picture 15" descr="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72" y="602"/>
              <a:ext cx="1160" cy="925"/>
            </a:xfrm>
            <a:prstGeom prst="rect">
              <a:avLst/>
            </a:prstGeom>
            <a:noFill/>
          </p:spPr>
        </p:pic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-23" y="1516"/>
              <a:ext cx="5783" cy="1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-23" y="462"/>
              <a:ext cx="5783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pic>
        <p:nvPicPr>
          <p:cNvPr id="28" name="Image 27" descr="LOGO_GANIL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5208766"/>
            <a:ext cx="1132820" cy="468000"/>
          </a:xfrm>
          <a:prstGeom prst="rect">
            <a:avLst/>
          </a:prstGeom>
        </p:spPr>
      </p:pic>
      <p:pic>
        <p:nvPicPr>
          <p:cNvPr id="29" name="Image 28" descr="LOGO_IPHT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5208766"/>
            <a:ext cx="700154" cy="468000"/>
          </a:xfrm>
          <a:prstGeom prst="rect">
            <a:avLst/>
          </a:prstGeom>
        </p:spPr>
      </p:pic>
      <p:pic>
        <p:nvPicPr>
          <p:cNvPr id="31" name="Image 30" descr="LOGO_IRFM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159" y="4409974"/>
            <a:ext cx="838163" cy="567146"/>
          </a:xfrm>
          <a:prstGeom prst="rect">
            <a:avLst/>
          </a:prstGeom>
        </p:spPr>
      </p:pic>
      <p:pic>
        <p:nvPicPr>
          <p:cNvPr id="32" name="Image 31" descr="LOGO_IRFU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477" y="5208766"/>
            <a:ext cx="918827" cy="468000"/>
          </a:xfrm>
          <a:prstGeom prst="rect">
            <a:avLst/>
          </a:prstGeom>
        </p:spPr>
      </p:pic>
      <p:pic>
        <p:nvPicPr>
          <p:cNvPr id="33" name="Image 32" descr="LOGO_LSCE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446" y="4409974"/>
            <a:ext cx="905906" cy="567146"/>
          </a:xfrm>
          <a:prstGeom prst="rect">
            <a:avLst/>
          </a:prstGeom>
        </p:spPr>
      </p:pic>
      <p:sp>
        <p:nvSpPr>
          <p:cNvPr id="35" name="Sous-titre 2"/>
          <p:cNvSpPr>
            <a:spLocks noGrp="1"/>
          </p:cNvSpPr>
          <p:nvPr>
            <p:ph type="subTitle" idx="1"/>
          </p:nvPr>
        </p:nvSpPr>
        <p:spPr>
          <a:xfrm>
            <a:off x="683567" y="4581127"/>
            <a:ext cx="2016225" cy="456977"/>
          </a:xfrm>
        </p:spPr>
        <p:txBody>
          <a:bodyPr anchor="b" anchorCtr="0"/>
          <a:lstStyle>
            <a:lvl1pPr marL="0" indent="0" algn="l">
              <a:buNone/>
              <a:defRPr lang="fr-FR" sz="1600" b="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 smtClean="0"/>
          </a:p>
          <a:p>
            <a:r>
              <a:rPr lang="fr-FR" dirty="0" smtClean="0"/>
              <a:t>Nom de la réunion</a:t>
            </a:r>
            <a:endParaRPr lang="fr-FR" dirty="0"/>
          </a:p>
        </p:txBody>
      </p:sp>
      <p:sp>
        <p:nvSpPr>
          <p:cNvPr id="36" name="Sous-titre 2"/>
          <p:cNvSpPr txBox="1">
            <a:spLocks/>
          </p:cNvSpPr>
          <p:nvPr userDrawn="1"/>
        </p:nvSpPr>
        <p:spPr>
          <a:xfrm>
            <a:off x="683567" y="3450037"/>
            <a:ext cx="2232249" cy="794034"/>
          </a:xfrm>
          <a:prstGeom prst="rect">
            <a:avLst/>
          </a:prstGeom>
        </p:spPr>
        <p:txBody>
          <a:bodyPr vert="horz" lIns="72000" tIns="72000" rIns="72000" bIns="72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lang="fr-FR" sz="16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90000"/>
              <a:buFontTx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None/>
              <a:tabLst/>
              <a:defRPr sz="12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>
              <a:solidFill>
                <a:prstClr val="white"/>
              </a:solidFill>
            </a:endParaRPr>
          </a:p>
        </p:txBody>
      </p:sp>
      <p:sp>
        <p:nvSpPr>
          <p:cNvPr id="37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6" y="4072869"/>
            <a:ext cx="2016225" cy="508259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lang="fr-FR" sz="1600" b="1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Date de la réunion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684213" y="2939017"/>
            <a:ext cx="2016125" cy="113469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 b="0">
                <a:solidFill>
                  <a:schemeClr val="bg1"/>
                </a:solidFill>
              </a:defRPr>
            </a:lvl2pPr>
            <a:lvl5pPr>
              <a:defRPr/>
            </a:lvl5pPr>
          </a:lstStyle>
          <a:p>
            <a:pPr lvl="0"/>
            <a:r>
              <a:rPr lang="fr-FR" dirty="0" smtClean="0"/>
              <a:t>Prénom NOM </a:t>
            </a:r>
          </a:p>
          <a:p>
            <a:pPr lvl="1"/>
            <a:r>
              <a:rPr lang="fr-FR" dirty="0" smtClean="0"/>
              <a:t>Titre </a:t>
            </a:r>
            <a:endParaRPr lang="fr-FR" dirty="0"/>
          </a:p>
        </p:txBody>
      </p:sp>
      <p:pic>
        <p:nvPicPr>
          <p:cNvPr id="38" name="Picture 2" descr="C:\Users\dv140952\Desktop\CEA_Sacl_logotype.pn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643" y="5949280"/>
            <a:ext cx="487717" cy="4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inac-i.cea.fr/css/img/logo_inac.p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536" y="4509120"/>
            <a:ext cx="75556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Logo_IRAMIS180pxFdBl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289" y="5074527"/>
            <a:ext cx="671785" cy="67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47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3995936" y="6484421"/>
            <a:ext cx="46805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TITRE DE LA RÉUNION    I    DATE DE LA RÉUNION 2012    I   </a:t>
            </a:r>
            <a:fld id="{EC8ADB34-17F2-429C-9826-86FC7A64D389}" type="slidenum">
              <a:rPr lang="fr-FR" sz="10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FR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none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2987824" y="6381328"/>
            <a:ext cx="604867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fr-FR" sz="12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EC8ADB34-17F2-429C-9826-86FC7A64D389}" type="slidenum">
              <a:rPr lang="fr-FR" sz="1200" b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‹N°›</a:t>
            </a:fld>
            <a:endParaRPr lang="fr-FR" sz="1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0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Sommaire, Modifiez le style du titre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76000" y="1268760"/>
            <a:ext cx="7596400" cy="4968552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04850" indent="-342900">
              <a:lnSpc>
                <a:spcPts val="2800"/>
              </a:lnSpc>
              <a:buClr>
                <a:schemeClr val="tx2"/>
              </a:buClr>
              <a:buFont typeface="Arial" pitchFamily="34" charset="0"/>
              <a:buChar char="•"/>
              <a:tabLst>
                <a:tab pos="8077200" algn="r"/>
              </a:tabLst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04850" indent="-342900">
              <a:lnSpc>
                <a:spcPts val="2800"/>
              </a:lnSpc>
              <a:buClr>
                <a:schemeClr val="tx2"/>
              </a:buClr>
              <a:buFont typeface="Wingdings" panose="05000000000000000000" pitchFamily="2" charset="2"/>
              <a:buChar char="ü"/>
              <a:tabLst>
                <a:tab pos="8077200" algn="r"/>
              </a:tabLst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04850" indent="-342900">
              <a:lnSpc>
                <a:spcPts val="2800"/>
              </a:lnSpc>
              <a:buClr>
                <a:schemeClr val="tx2"/>
              </a:buClr>
              <a:buFont typeface="Wingdings" panose="05000000000000000000" pitchFamily="2" charset="2"/>
              <a:buChar char="ü"/>
              <a:tabLst>
                <a:tab pos="8077200" algn="r"/>
              </a:tabLst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704850" indent="-342900">
              <a:lnSpc>
                <a:spcPts val="2800"/>
              </a:lnSpc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8077200" algn="r"/>
              </a:tabLst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 smtClean="0"/>
              <a:t>Chapitre 01</a:t>
            </a:r>
          </a:p>
          <a:p>
            <a:pPr lvl="1"/>
            <a:r>
              <a:rPr lang="fr-FR" dirty="0" smtClean="0"/>
              <a:t>Deuxième niveau	p1</a:t>
            </a:r>
          </a:p>
          <a:p>
            <a:pPr lvl="1"/>
            <a:r>
              <a:rPr lang="en-US" dirty="0" smtClean="0"/>
              <a:t>To be, or not to be: that is the question:</a:t>
            </a:r>
          </a:p>
          <a:p>
            <a:pPr lvl="1"/>
            <a:r>
              <a:rPr lang="en-US" dirty="0" smtClean="0"/>
              <a:t>Whether 'tis nobler in the mind to suffer</a:t>
            </a:r>
          </a:p>
          <a:p>
            <a:pPr lvl="1"/>
            <a:r>
              <a:rPr lang="en-US" dirty="0" smtClean="0"/>
              <a:t>The slings and arrows of outrageous fortune,</a:t>
            </a:r>
          </a:p>
          <a:p>
            <a:pPr lvl="1"/>
            <a:r>
              <a:rPr lang="en-US" dirty="0" smtClean="0"/>
              <a:t>Or to take arms against a sea of troubles,</a:t>
            </a:r>
          </a:p>
          <a:p>
            <a:pPr lvl="1"/>
            <a:r>
              <a:rPr lang="en-US" dirty="0" smtClean="0"/>
              <a:t>And by opposing end them? To die: to sleep;</a:t>
            </a:r>
          </a:p>
          <a:p>
            <a:pPr lvl="1"/>
            <a:r>
              <a:rPr lang="en-US" dirty="0" smtClean="0"/>
              <a:t>No more; and by a sleep to say we end</a:t>
            </a:r>
          </a:p>
          <a:p>
            <a:pPr lvl="1"/>
            <a:r>
              <a:rPr lang="en-US" dirty="0" smtClean="0"/>
              <a:t>The heart-ache and the thousand natural shocks</a:t>
            </a:r>
          </a:p>
          <a:p>
            <a:pPr lvl="1"/>
            <a:r>
              <a:rPr lang="en-US" dirty="0" smtClean="0"/>
              <a:t>That flesh is heir to, 'tis a consummation</a:t>
            </a:r>
          </a:p>
          <a:p>
            <a:pPr lvl="1"/>
            <a:endParaRPr lang="fr-FR" dirty="0" smtClean="0"/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397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4800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7944" y="1196752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0" y="955964"/>
            <a:ext cx="3584864" cy="590203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502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75656" y="21658"/>
            <a:ext cx="7236464" cy="90872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Chiffres clés Modifiez le style du titre</a:t>
            </a:r>
            <a:endParaRPr lang="fr-FR" dirty="0"/>
          </a:p>
        </p:txBody>
      </p:sp>
      <p:sp>
        <p:nvSpPr>
          <p:cNvPr id="3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-31034" y="943406"/>
            <a:ext cx="9175034" cy="1296144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1560" y="2708920"/>
            <a:ext cx="3312368" cy="3744416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sz="32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 sz="2000" baseline="0">
                <a:solidFill>
                  <a:schemeClr val="tx1"/>
                </a:solidFill>
              </a:defRPr>
            </a:lvl2pPr>
            <a:lvl4pPr marL="363538" marR="0" indent="-188913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►"/>
              <a:tabLst/>
              <a:defRPr/>
            </a:lvl4pPr>
            <a:lvl5pPr marL="625475" marR="0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666666"/>
              </a:buClr>
              <a:buSzTx/>
              <a:buFont typeface="Arial" pitchFamily="34" charset="0"/>
              <a:buChar char="-"/>
              <a:tabLst/>
              <a:defRPr/>
            </a:lvl5pPr>
          </a:lstStyle>
          <a:p>
            <a:pPr lvl="0"/>
            <a:r>
              <a:rPr lang="fr-FR" dirty="0" smtClean="0"/>
              <a:t> 123456</a:t>
            </a:r>
          </a:p>
          <a:p>
            <a:pPr lvl="1"/>
            <a:r>
              <a:rPr lang="fr-FR" dirty="0" smtClean="0"/>
              <a:t>Deuxième niveau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Brevets actifs </a:t>
            </a:r>
          </a:p>
          <a:p>
            <a:pPr marL="363538" marR="0" lvl="3" indent="-188913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Quatrième niveau</a:t>
            </a:r>
          </a:p>
          <a:p>
            <a:pPr marL="625475" marR="0" lvl="4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66666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Cinquième niveau</a:t>
            </a:r>
          </a:p>
          <a:p>
            <a:pPr lvl="1"/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83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75656" y="21658"/>
            <a:ext cx="7236464" cy="90872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Chiffres clés Modifiez le style du titre</a:t>
            </a:r>
            <a:endParaRPr lang="fr-FR" dirty="0"/>
          </a:p>
        </p:txBody>
      </p:sp>
      <p:sp>
        <p:nvSpPr>
          <p:cNvPr id="3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-31034" y="943406"/>
            <a:ext cx="9175034" cy="1296144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1560" y="2708920"/>
            <a:ext cx="3312368" cy="374441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sz="32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 sz="1800" baseline="0">
                <a:solidFill>
                  <a:schemeClr val="tx1"/>
                </a:solidFill>
              </a:defRPr>
            </a:lvl2pPr>
            <a:lvl4pPr marL="363538" marR="0" indent="-188913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►"/>
              <a:tabLst/>
              <a:defRPr/>
            </a:lvl4pPr>
            <a:lvl5pPr marL="625475" marR="0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666666"/>
              </a:buClr>
              <a:buSzTx/>
              <a:buFont typeface="Arial" pitchFamily="34" charset="0"/>
              <a:buChar char="-"/>
              <a:tabLst/>
              <a:defRPr/>
            </a:lvl5pPr>
          </a:lstStyle>
          <a:p>
            <a:pPr lvl="0"/>
            <a:r>
              <a:rPr lang="fr-FR" dirty="0" smtClean="0"/>
              <a:t> 123456</a:t>
            </a:r>
          </a:p>
          <a:p>
            <a:pPr lvl="1"/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Brevets actifs </a:t>
            </a:r>
          </a:p>
          <a:p>
            <a:pPr marL="363538" marR="0" lvl="3" indent="-188913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Quatrième niveau</a:t>
            </a:r>
          </a:p>
          <a:p>
            <a:pPr marL="625475" marR="0" lvl="4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66666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Cinquième niveau</a:t>
            </a:r>
          </a:p>
          <a:p>
            <a:pPr lvl="1"/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9977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 chiffres clés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-31034" y="943406"/>
            <a:ext cx="9175034" cy="1296144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755576" y="2708920"/>
            <a:ext cx="3241675" cy="3097213"/>
          </a:xfrm>
        </p:spPr>
        <p:txBody>
          <a:bodyPr vert="horz" lIns="72000" tIns="72000" rIns="72000" bIns="72000" rtlCol="0">
            <a:noAutofit/>
          </a:bodyPr>
          <a:lstStyle>
            <a:lvl1pPr>
              <a:defRPr lang="fr-FR" sz="3200" baseline="0" smtClean="0"/>
            </a:lvl1pPr>
            <a:lvl2pPr>
              <a:defRPr kumimoji="0" lang="fr-FR" sz="180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2pPr>
            <a:lvl3pPr>
              <a:defRPr lang="fr-FR" smtClean="0"/>
            </a:lvl3pPr>
            <a:lvl4pPr>
              <a:defRPr kumimoji="0" lang="fr-FR" sz="120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4pPr>
            <a:lvl5pPr>
              <a:defRPr kumimoji="0" lang="fr-FR" sz="12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5pPr>
          </a:lstStyle>
          <a:p>
            <a:pPr marR="0" lvl="0" fontAlgn="auto">
              <a:lnSpc>
                <a:spcPts val="1800"/>
              </a:lnSpc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</a:pPr>
            <a:r>
              <a:rPr lang="fr-FR" dirty="0" smtClean="0"/>
              <a:t> Chiffre clés</a:t>
            </a:r>
          </a:p>
          <a:p>
            <a:pPr marR="0" lvl="1" fontAlgn="auto">
              <a:buClrTx/>
              <a:tabLst/>
            </a:pPr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marR="0" lvl="3" fontAlgn="auto"/>
            <a:r>
              <a:rPr lang="fr-FR" dirty="0" smtClean="0"/>
              <a:t>Quatrième niveau</a:t>
            </a:r>
          </a:p>
          <a:p>
            <a:pPr marR="0" lvl="4" fontAlgn="auto">
              <a:buSzTx/>
              <a:tabLst/>
            </a:pPr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9977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894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99592" y="6520259"/>
            <a:ext cx="208823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grpSp>
        <p:nvGrpSpPr>
          <p:cNvPr id="4" name="Groupe 3"/>
          <p:cNvGrpSpPr/>
          <p:nvPr userDrawn="1"/>
        </p:nvGrpSpPr>
        <p:grpSpPr>
          <a:xfrm>
            <a:off x="5724128" y="4626486"/>
            <a:ext cx="1301959" cy="2070750"/>
            <a:chOff x="1109801" y="4581128"/>
            <a:chExt cx="1301959" cy="2070750"/>
          </a:xfrm>
        </p:grpSpPr>
        <p:sp>
          <p:nvSpPr>
            <p:cNvPr id="10" name="ZoneTexte 9"/>
            <p:cNvSpPr txBox="1"/>
            <p:nvPr userDrawn="1"/>
          </p:nvSpPr>
          <p:spPr>
            <a:xfrm>
              <a:off x="1109801" y="4581128"/>
              <a:ext cx="130195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600" b="1" noProof="0" dirty="0" err="1" smtClean="0">
                  <a:solidFill>
                    <a:schemeClr val="bg1"/>
                  </a:solidFill>
                  <a:latin typeface="Arial Narrow" pitchFamily="34" charset="0"/>
                </a:rPr>
                <a:t>Irfu</a:t>
              </a:r>
              <a:endParaRPr lang="en-GB" sz="6600" b="1" noProof="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pic>
          <p:nvPicPr>
            <p:cNvPr id="11" name="Image 10" descr="irfulogoversion4.jpg"/>
            <p:cNvPicPr>
              <a:picLocks noChangeAspect="1"/>
            </p:cNvPicPr>
            <p:nvPr userDrawn="1"/>
          </p:nvPicPr>
          <p:blipFill rotWithShape="1">
            <a:blip r:embed="rId3" cstate="print"/>
            <a:srcRect r="1780" b="41484"/>
            <a:stretch/>
          </p:blipFill>
          <p:spPr>
            <a:xfrm>
              <a:off x="1240853" y="5589240"/>
              <a:ext cx="1058094" cy="1062638"/>
            </a:xfrm>
            <a:prstGeom prst="rect">
              <a:avLst/>
            </a:prstGeom>
            <a:solidFill>
              <a:srgbClr val="A80000"/>
            </a:solidFill>
            <a:ln>
              <a:solidFill>
                <a:schemeClr val="tx1"/>
              </a:solidFill>
            </a:ln>
          </p:spPr>
        </p:pic>
      </p:grp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86" y="5634598"/>
            <a:ext cx="1065041" cy="10626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89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3347864" y="6482922"/>
            <a:ext cx="568863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 Etat CEA  | Direction des  Sciences de la Matière |  </a:t>
            </a:r>
            <a:r>
              <a:rPr lang="fr-FR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avril 2014 </a:t>
            </a: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 </a:t>
            </a:r>
            <a:fld id="{EC8ADB34-17F2-429C-9826-86FC7A64D389}" type="slidenum">
              <a:rPr lang="fr-FR" sz="1200" b="1" smtClean="0">
                <a:solidFill>
                  <a:srgbClr val="E6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‹N°›</a:t>
            </a:fld>
            <a:endParaRPr lang="fr-FR" sz="1200" b="1" dirty="0">
              <a:solidFill>
                <a:srgbClr val="E600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77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2771800" y="4509120"/>
            <a:ext cx="1728192" cy="1864222"/>
          </a:xfrm>
        </p:spPr>
        <p:txBody>
          <a:bodyPr/>
          <a:lstStyle>
            <a:lvl1pPr>
              <a:defRPr sz="18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3347864" y="6482922"/>
            <a:ext cx="568863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SDD  | Stratégie internationale de la DSM </a:t>
            </a:r>
            <a:r>
              <a:rPr lang="fr-FR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14 février 2014   </a:t>
            </a: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 </a:t>
            </a:r>
            <a:fld id="{EC8ADB34-17F2-429C-9826-86FC7A64D389}" type="slidenum">
              <a:rPr lang="fr-FR" sz="1200" b="1" smtClean="0">
                <a:solidFill>
                  <a:srgbClr val="E6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‹N°›</a:t>
            </a:fld>
            <a:endParaRPr lang="fr-FR" sz="1200" b="1" dirty="0">
              <a:solidFill>
                <a:srgbClr val="E600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fond_carte_avec_zoom_VIERG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251461"/>
            <a:ext cx="9207324" cy="6633924"/>
          </a:xfrm>
          <a:prstGeom prst="rect">
            <a:avLst/>
          </a:prstGeom>
        </p:spPr>
      </p:pic>
      <p:sp>
        <p:nvSpPr>
          <p:cNvPr id="10" name="Espace réservé du contenu 15"/>
          <p:cNvSpPr>
            <a:spLocks noGrp="1"/>
          </p:cNvSpPr>
          <p:nvPr>
            <p:ph sz="quarter" idx="16"/>
          </p:nvPr>
        </p:nvSpPr>
        <p:spPr>
          <a:xfrm>
            <a:off x="3059832" y="4509120"/>
            <a:ext cx="1728192" cy="1864222"/>
          </a:xfrm>
        </p:spPr>
        <p:txBody>
          <a:bodyPr/>
          <a:lstStyle>
            <a:lvl1pPr>
              <a:defRPr sz="18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966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2771800" y="4509120"/>
            <a:ext cx="1728192" cy="1864222"/>
          </a:xfrm>
        </p:spPr>
        <p:txBody>
          <a:bodyPr/>
          <a:lstStyle>
            <a:lvl1pPr>
              <a:defRPr sz="18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3347864" y="6482922"/>
            <a:ext cx="568863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SDD  | Stratégie internationale de la DSM </a:t>
            </a:r>
            <a:r>
              <a:rPr lang="fr-FR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14 février 2014   </a:t>
            </a: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 </a:t>
            </a:r>
            <a:fld id="{EC8ADB34-17F2-429C-9826-86FC7A64D389}" type="slidenum">
              <a:rPr lang="fr-FR" sz="1200" b="1" smtClean="0">
                <a:solidFill>
                  <a:srgbClr val="E6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‹N°›</a:t>
            </a:fld>
            <a:endParaRPr lang="fr-FR" sz="1200" b="1" dirty="0">
              <a:solidFill>
                <a:srgbClr val="E600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MONDE_BLEU_3_ZOOM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51460"/>
            <a:ext cx="9159746" cy="6675312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107504" y="6525344"/>
            <a:ext cx="46805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GB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DSM research activities I  </a:t>
            </a:r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fld id="{EC8ADB34-17F2-429C-9826-86FC7A64D389}" type="slidenum">
              <a:rPr lang="fr-FR" sz="10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FR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97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MONDE_BLEU_2_SEU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" y="251461"/>
            <a:ext cx="9144000" cy="6537410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2771800" y="4509120"/>
            <a:ext cx="1728192" cy="1864222"/>
          </a:xfrm>
        </p:spPr>
        <p:txBody>
          <a:bodyPr/>
          <a:lstStyle>
            <a:lvl1pPr>
              <a:defRPr sz="18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2555776" y="6482922"/>
            <a:ext cx="648072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EC8ADB34-17F2-429C-9826-86FC7A64D389}" type="slidenum">
              <a:rPr lang="fr-FR" sz="1200" b="1" smtClean="0">
                <a:solidFill>
                  <a:srgbClr val="E6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‹N°›</a:t>
            </a:fld>
            <a:endParaRPr lang="fr-FR" sz="1200" b="1" dirty="0">
              <a:solidFill>
                <a:srgbClr val="E600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3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2195736" y="6482922"/>
            <a:ext cx="684076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EC8ADB34-17F2-429C-9826-86FC7A64D389}" type="slidenum">
              <a:rPr lang="fr-FR" sz="1200" b="1" smtClean="0">
                <a:solidFill>
                  <a:srgbClr val="E6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‹N°›</a:t>
            </a:fld>
            <a:endParaRPr lang="fr-FR" sz="1200" b="1" dirty="0">
              <a:solidFill>
                <a:srgbClr val="E600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27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395536" y="5805264"/>
            <a:ext cx="1584176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Titre de la réunion     </a:t>
            </a:r>
          </a:p>
          <a:p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date de la réunion 2013 </a:t>
            </a:r>
          </a:p>
          <a:p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fld id="{EC8ADB34-17F2-429C-9826-86FC7A64D389}" type="slidenum">
              <a:rPr lang="fr-FR" sz="10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FR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29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1658"/>
            <a:ext cx="7236464" cy="90872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1560" y="1484784"/>
            <a:ext cx="4428048" cy="4968552"/>
          </a:xfrm>
        </p:spPr>
        <p:txBody>
          <a:bodyPr/>
          <a:lstStyle>
            <a:lvl1pPr marL="363538" marR="0" indent="-363538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sz="3600"/>
            </a:lvl1pPr>
            <a:lvl2pPr>
              <a:spcBef>
                <a:spcPts val="0"/>
              </a:spcBef>
              <a:defRPr sz="2000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 smtClean="0"/>
              <a:t>123456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1"/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Brevets actifs</a:t>
            </a:r>
          </a:p>
        </p:txBody>
      </p:sp>
    </p:spTree>
    <p:extLst>
      <p:ext uri="{BB962C8B-B14F-4D97-AF65-F5344CB8AC3E}">
        <p14:creationId xmlns:p14="http://schemas.microsoft.com/office/powerpoint/2010/main" val="492451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062404" y="1124744"/>
            <a:ext cx="7514492" cy="5139534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15177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5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1268760"/>
            <a:ext cx="7560840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771800" y="6520259"/>
            <a:ext cx="52197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1249288" y="6520259"/>
            <a:ext cx="18825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COPIL DSM | IFMIF-EVEDA | 05 NOVEMBRE 2013             PAGE 9     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33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>
          <a:xfrm>
            <a:off x="3960000" y="6305192"/>
            <a:ext cx="145050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>
          <a:xfrm>
            <a:off x="5436096" y="6305192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COPIL DSM | IFMIF-EVEDA | 05 NOVEMBRE 2013             PAGE 9     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67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3995936" y="6484421"/>
            <a:ext cx="46805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TITRE DE LA RÉUNION    I    DATE DE LA RÉUNION 2012    I   </a:t>
            </a:r>
            <a:fld id="{EC8ADB34-17F2-429C-9826-86FC7A64D389}" type="slidenum">
              <a:rPr lang="fr-FR" sz="10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FR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62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COPIL DSM | IFMIF-EVEDA | 05 NOVEMBRE 2013             PAGE 9     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78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251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5605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763960" y="6518629"/>
            <a:ext cx="46805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GB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DSM research activities I  </a:t>
            </a:r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fld id="{EC8ADB34-17F2-429C-9826-86FC7A64D389}" type="slidenum">
              <a:rPr lang="fr-FR" sz="10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FR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09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93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08573-FE35-8447-86FE-F548C84C674A}" type="datetimeFigureOut">
              <a:rPr lang="fr-FR" smtClean="0">
                <a:solidFill>
                  <a:prstClr val="black"/>
                </a:solidFill>
              </a:rPr>
              <a:pPr/>
              <a:t>26/03/2017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4631AC-3186-364C-9B5C-9BE118F2E0AF}" type="slidenum">
              <a:rPr lang="en-GB" smtClean="0">
                <a:solidFill>
                  <a:prstClr val="black"/>
                </a:solidFill>
              </a:rPr>
              <a:pPr/>
              <a:t>‹N°›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3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899592" y="6520259"/>
            <a:ext cx="194421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pic>
        <p:nvPicPr>
          <p:cNvPr id="9" name="Image 8" descr="irfulogoversion4.jpg"/>
          <p:cNvPicPr>
            <a:picLocks noChangeAspect="1"/>
          </p:cNvPicPr>
          <p:nvPr userDrawn="1"/>
        </p:nvPicPr>
        <p:blipFill rotWithShape="1">
          <a:blip r:embed="rId4" cstate="print"/>
          <a:srcRect b="41484"/>
          <a:stretch/>
        </p:blipFill>
        <p:spPr>
          <a:xfrm>
            <a:off x="8244408" y="116632"/>
            <a:ext cx="720080" cy="710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/>
          <p:cNvSpPr txBox="1"/>
          <p:nvPr userDrawn="1"/>
        </p:nvSpPr>
        <p:spPr>
          <a:xfrm>
            <a:off x="7247020" y="77723"/>
            <a:ext cx="997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800" b="1" noProof="0" dirty="0" err="1" smtClean="0">
                <a:solidFill>
                  <a:schemeClr val="bg1"/>
                </a:solidFill>
                <a:latin typeface="Arial Narrow" pitchFamily="34" charset="0"/>
              </a:rPr>
              <a:t>Irfu</a:t>
            </a:r>
            <a:endParaRPr lang="en-GB" sz="4800" b="1" noProof="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08473"/>
            <a:ext cx="720080" cy="7184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modifier le style du titre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18722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697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17754" r="14316" b="17687"/>
          <a:stretch/>
        </p:blipFill>
        <p:spPr>
          <a:xfrm>
            <a:off x="0" y="-1"/>
            <a:ext cx="9144000" cy="687174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9" r="46934"/>
          <a:stretch/>
        </p:blipFill>
        <p:spPr>
          <a:xfrm>
            <a:off x="5425254" y="0"/>
            <a:ext cx="3718747" cy="640098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0"/>
            <a:ext cx="9144001" cy="1108436"/>
          </a:xfrm>
          <a:prstGeom prst="rect">
            <a:avLst/>
          </a:prstGeom>
          <a:gradFill flip="none" rotWithShape="1">
            <a:gsLst>
              <a:gs pos="0">
                <a:srgbClr val="DC1F28"/>
              </a:gs>
              <a:gs pos="99000">
                <a:srgbClr val="99120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046988" y="227496"/>
            <a:ext cx="0" cy="622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7" y="248278"/>
            <a:ext cx="636651" cy="611881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234679" y="227013"/>
            <a:ext cx="6165056" cy="520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2100" b="1" kern="1200" cap="all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pPr lvl="0"/>
            <a:r>
              <a:rPr lang="en-US" noProof="0" dirty="0" err="1" smtClean="0"/>
              <a:t>Titre</a:t>
            </a:r>
            <a:r>
              <a:rPr lang="en-US" noProof="0" dirty="0" smtClean="0"/>
              <a:t> de slide</a:t>
            </a:r>
            <a:endParaRPr lang="en-US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234678" y="633354"/>
            <a:ext cx="6494717" cy="247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350" kern="1200" cap="all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pPr lvl="0"/>
            <a:r>
              <a:rPr lang="en-US" noProof="0" dirty="0" smtClean="0"/>
              <a:t>Sous-</a:t>
            </a:r>
            <a:r>
              <a:rPr lang="en-US" noProof="0" dirty="0" err="1" smtClean="0"/>
              <a:t>titre</a:t>
            </a:r>
            <a:r>
              <a:rPr lang="en-US" noProof="0" dirty="0" smtClean="0"/>
              <a:t> de slide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4050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fr-FR" sz="825" b="0" i="0" kern="1200" smtClean="0">
                <a:solidFill>
                  <a:srgbClr val="03306F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fld id="{37AE28C4-F64A-1647-AD5B-A52877760821}" type="datetime1">
              <a:rPr lang="en-US" noProof="0" smtClean="0"/>
              <a:t>3/26/2017</a:t>
            </a:fld>
            <a:endParaRPr lang="en-US" noProof="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99500" y="6356351"/>
            <a:ext cx="266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0" i="0">
                <a:solidFill>
                  <a:srgbClr val="03306F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fld id="{E48C0587-ABD2-F048-A126-F9FDB75D39A8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648700" y="6425143"/>
            <a:ext cx="0" cy="217883"/>
          </a:xfrm>
          <a:prstGeom prst="line">
            <a:avLst/>
          </a:prstGeom>
          <a:ln w="9525">
            <a:solidFill>
              <a:srgbClr val="033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23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3707506"/>
            <a:ext cx="8064896" cy="25298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900488" y="1458000"/>
            <a:ext cx="8064000" cy="1908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99592" y="6520259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fld id="{2668321F-BE3B-4603-9235-D1776695A9AA}" type="datetime4">
              <a:rPr lang="fr-FR" smtClean="0">
                <a:solidFill>
                  <a:prstClr val="white"/>
                </a:solidFill>
              </a:rPr>
              <a:pPr/>
              <a:t>26 mars 2017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Réunion  Programme Irfu 2015  | 19  Décembre  2014 |</a:t>
            </a:r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33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des sous-</a:t>
            </a:r>
            <a:r>
              <a:rPr lang="en-US" noProof="0" dirty="0" err="1" smtClean="0"/>
              <a:t>titres</a:t>
            </a:r>
            <a:r>
              <a:rPr lang="en-US" noProof="0" dirty="0" smtClean="0"/>
              <a:t> du masque</a:t>
            </a:r>
            <a:endParaRPr lang="en-US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noProof="0" dirty="0" smtClean="0"/>
              <a:t>Nom </a:t>
            </a:r>
            <a:r>
              <a:rPr lang="en-US" noProof="0" dirty="0" err="1" smtClean="0"/>
              <a:t>événement</a:t>
            </a:r>
            <a:r>
              <a:rPr lang="en-US" noProof="0" dirty="0" smtClean="0"/>
              <a:t> | </a:t>
            </a:r>
            <a:r>
              <a:rPr lang="en-US" noProof="0" dirty="0" err="1" smtClean="0"/>
              <a:t>Prénom</a:t>
            </a:r>
            <a:r>
              <a:rPr lang="en-US" noProof="0" dirty="0" smtClean="0"/>
              <a:t> Nom</a:t>
            </a:r>
            <a:endParaRPr lang="en-US" noProof="0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  <a:prstGeom prst="rect">
            <a:avLst/>
          </a:prstGeom>
        </p:spPr>
        <p:txBody>
          <a:bodyPr/>
          <a:lstStyle/>
          <a:p>
            <a:r>
              <a:rPr lang="fr-FR" noProof="0" smtClean="0"/>
              <a:t>June, 2014</a:t>
            </a:r>
            <a:endParaRPr lang="en-US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1109801" y="4581128"/>
            <a:ext cx="13019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dirty="0" err="1" smtClean="0">
                <a:solidFill>
                  <a:schemeClr val="bg1"/>
                </a:solidFill>
                <a:latin typeface="Arial Narrow" pitchFamily="34" charset="0"/>
              </a:rPr>
              <a:t>Irfu</a:t>
            </a:r>
            <a:endParaRPr lang="fr-FR" sz="6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7" name="Image 16" descr="irfulogoversion4.jpg"/>
          <p:cNvPicPr>
            <a:picLocks noChangeAspect="1"/>
          </p:cNvPicPr>
          <p:nvPr userDrawn="1"/>
        </p:nvPicPr>
        <p:blipFill rotWithShape="1">
          <a:blip r:embed="rId3" cstate="print"/>
          <a:srcRect r="1780" b="41484"/>
          <a:stretch/>
        </p:blipFill>
        <p:spPr>
          <a:xfrm>
            <a:off x="1240853" y="5589240"/>
            <a:ext cx="1058094" cy="1062638"/>
          </a:xfrm>
          <a:prstGeom prst="rect">
            <a:avLst/>
          </a:prstGeom>
          <a:solidFill>
            <a:srgbClr val="A8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4624"/>
            <a:ext cx="1872208" cy="6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7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D1C67-2C23-9A47-97EF-9D635126EB2B}" type="datetimeFigureOut">
              <a:rPr lang="fr-FR" smtClean="0"/>
              <a:t>26/03/2017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7F83B-E504-1246-B2BB-7B9980AA3DD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0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87624" y="52752"/>
            <a:ext cx="691276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modifier le style du titre</a:t>
            </a:r>
            <a:endParaRPr lang="en-GB" noProof="0" dirty="0"/>
          </a:p>
        </p:txBody>
      </p:sp>
      <p:pic>
        <p:nvPicPr>
          <p:cNvPr id="9" name="Image 8" descr="irfulogoversion4.jpg"/>
          <p:cNvPicPr>
            <a:picLocks noChangeAspect="1"/>
          </p:cNvPicPr>
          <p:nvPr userDrawn="1"/>
        </p:nvPicPr>
        <p:blipFill rotWithShape="1">
          <a:blip r:embed="rId12" cstate="print"/>
          <a:srcRect b="41484"/>
          <a:stretch/>
        </p:blipFill>
        <p:spPr>
          <a:xfrm>
            <a:off x="8244408" y="116632"/>
            <a:ext cx="720080" cy="710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08473"/>
            <a:ext cx="720080" cy="7184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8" r:id="rId4"/>
    <p:sldLayoutId id="2147483687" r:id="rId5"/>
    <p:sldLayoutId id="2147483878" r:id="rId6"/>
    <p:sldLayoutId id="2147483928" r:id="rId7"/>
    <p:sldLayoutId id="2147483950" r:id="rId8"/>
    <p:sldLayoutId id="2147483951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00000"/>
        </a:lnSpc>
        <a:spcBef>
          <a:spcPts val="0"/>
        </a:spcBef>
        <a:buSzPct val="90000"/>
        <a:buFontTx/>
        <a:buBlip>
          <a:blip r:embed="rId14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ct val="100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ct val="100000"/>
        </a:lnSpc>
        <a:spcBef>
          <a:spcPts val="0"/>
        </a:spcBef>
        <a:buClr>
          <a:srgbClr val="666666"/>
        </a:buClr>
        <a:buSzPct val="36000"/>
        <a:buFontTx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ct val="100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07504" y="6525344"/>
            <a:ext cx="8784976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sz="10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NuPECC</a:t>
            </a:r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Meeting, GANIL, </a:t>
            </a:r>
            <a:r>
              <a:rPr lang="fr-FR" sz="10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</a:t>
            </a:r>
            <a:r>
              <a:rPr lang="fr-FR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9							 </a:t>
            </a:r>
            <a:fld id="{EC8ADB34-17F2-429C-9826-86FC7A64D389}" type="slidenum">
              <a:rPr lang="fr-FR" sz="10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‹N°›</a:t>
            </a:fld>
            <a:endParaRPr lang="fr-FR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b="1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90000"/>
        <a:buFontTx/>
        <a:buNone/>
        <a:defRPr sz="1600" b="1" kern="1200">
          <a:solidFill>
            <a:srgbClr val="6666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74625" indent="-174625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600" b="1" kern="1200">
          <a:solidFill>
            <a:srgbClr val="6666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363538" indent="-188913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rgbClr val="FF0000"/>
        </a:buClr>
        <a:buSzPct val="80000"/>
        <a:buFont typeface="Arial" panose="020B0604020202020204" pitchFamily="34" charset="0"/>
        <a:buChar char="►"/>
        <a:tabLst/>
        <a:defRPr sz="1400" b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625475" indent="-1143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rgbClr val="666666"/>
        </a:buClr>
        <a:buFont typeface="Arial" pitchFamily="34" charset="0"/>
        <a:buChar char="-"/>
        <a:defRPr sz="1400" kern="1200">
          <a:solidFill>
            <a:srgbClr val="6666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171150" y="6468976"/>
            <a:ext cx="46805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GB" sz="10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NuPECC</a:t>
            </a:r>
            <a:r>
              <a:rPr lang="en-GB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meeting, GANIL, October 9, 2015</a:t>
            </a:r>
            <a:endParaRPr lang="en-GB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722313" indent="-360363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90000"/>
        <a:buFontTx/>
        <a:buBlip>
          <a:blip r:embed="rId13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723900" indent="0" algn="l" defTabSz="541338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rgbClr val="666666"/>
        </a:buClr>
        <a:buSzPct val="36000"/>
        <a:buFontTx/>
        <a:buBlip>
          <a:blip r:embed="rId14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5.png"/><Relationship Id="rId7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4.png@01CFD424.A3C595A0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emf"/><Relationship Id="rId9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emf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eg"/><Relationship Id="rId5" Type="http://schemas.openxmlformats.org/officeDocument/2006/relationships/image" Target="../media/image97.emf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eg"/><Relationship Id="rId18" Type="http://schemas.openxmlformats.org/officeDocument/2006/relationships/image" Target="../media/image12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png"/><Relationship Id="rId17" Type="http://schemas.openxmlformats.org/officeDocument/2006/relationships/image" Target="../media/image12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uters.com/innovation/most-innovative-institutions/profile?uid=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eg"/><Relationship Id="rId18" Type="http://schemas.openxmlformats.org/officeDocument/2006/relationships/image" Target="../media/image12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png"/><Relationship Id="rId17" Type="http://schemas.openxmlformats.org/officeDocument/2006/relationships/image" Target="../media/image12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3960000" y="1052736"/>
            <a:ext cx="4788464" cy="34563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600" dirty="0" smtClean="0"/>
              <a:t/>
            </a:r>
            <a:br>
              <a:rPr lang="fr-FR" sz="600" dirty="0" smtClean="0"/>
            </a:br>
            <a:endParaRPr lang="fr-FR" sz="1800" dirty="0"/>
          </a:p>
        </p:txBody>
      </p: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613034" y="2780928"/>
            <a:ext cx="8166100" cy="2117725"/>
            <a:chOff x="528" y="2578"/>
            <a:chExt cx="5144" cy="1334"/>
          </a:xfrm>
        </p:grpSpPr>
        <p:pic>
          <p:nvPicPr>
            <p:cNvPr id="16" name="Picture 5" descr="solenoide_at_100K"/>
            <p:cNvPicPr preferRelativeResize="0"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4798" y="3640"/>
              <a:ext cx="3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rgbClr val="FFFF00"/>
                  </a:solidFill>
                </a:rPr>
                <a:t>CMS</a:t>
              </a:r>
            </a:p>
          </p:txBody>
        </p:sp>
        <p:pic>
          <p:nvPicPr>
            <p:cNvPr id="19" name="Picture 8" descr="DoubleChooz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533" y="3642"/>
              <a:ext cx="7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rgbClr val="FFFF00"/>
                  </a:solidFill>
                </a:rPr>
                <a:t>Double </a:t>
              </a:r>
              <a:r>
                <a:rPr lang="en-US" sz="1200" b="1" i="1" dirty="0" err="1">
                  <a:solidFill>
                    <a:srgbClr val="FFFF00"/>
                  </a:solidFill>
                </a:rPr>
                <a:t>Chooz</a:t>
              </a:r>
              <a:endParaRPr lang="en-US" sz="1200" b="1" i="1" dirty="0">
                <a:solidFill>
                  <a:srgbClr val="FFFF00"/>
                </a:solidFill>
              </a:endParaRPr>
            </a:p>
          </p:txBody>
        </p:sp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" name="Picture 11" descr="hess-new-small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3106" y="3640"/>
              <a:ext cx="3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rgbClr val="FFFF00"/>
                  </a:solidFill>
                </a:rPr>
                <a:t>HESS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3953" y="3640"/>
              <a:ext cx="5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rgbClr val="FFFF00"/>
                  </a:solidFill>
                </a:rPr>
                <a:t>Herschel</a:t>
              </a:r>
            </a:p>
          </p:txBody>
        </p:sp>
        <p:pic>
          <p:nvPicPr>
            <p:cNvPr id="26" name="Picture 15" descr="alice_tracking chamber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1377" y="3641"/>
              <a:ext cx="6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rgbClr val="FFFF00"/>
                  </a:solidFill>
                </a:rPr>
                <a:t>ALICE</a:t>
              </a: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3528" y="3816"/>
              <a:ext cx="2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 anchor="ctr"/>
            <a:lstStyle/>
            <a:p>
              <a:pPr algn="r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b="1" i="1" dirty="0" smtClean="0">
                  <a:solidFill>
                    <a:srgbClr val="000000"/>
                  </a:solidFill>
                </a:rPr>
                <a:t>Interpreting  radiations </a:t>
              </a:r>
              <a:r>
                <a:rPr lang="en-US" sz="1200" b="1" i="1" dirty="0">
                  <a:solidFill>
                    <a:srgbClr val="000000"/>
                  </a:solidFill>
                </a:rPr>
                <a:t>from the Universe.  </a:t>
              </a: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2780928"/>
            <a:ext cx="1368153" cy="1911350"/>
          </a:xfrm>
          <a:prstGeom prst="rect">
            <a:avLst/>
          </a:prstGeom>
        </p:spPr>
      </p:pic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3277896" y="4443041"/>
            <a:ext cx="66396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1200" b="1" i="1" dirty="0" smtClean="0">
                <a:solidFill>
                  <a:srgbClr val="FFFF00"/>
                </a:solidFill>
              </a:rPr>
              <a:t>GANIL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0" y="6562219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81510" y="5334307"/>
            <a:ext cx="2374368" cy="83099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Nicolas ALAMANOS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Deputy Director of IRFU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rgbClr val="DC0528">
                  <a:shade val="30000"/>
                  <a:satMod val="115000"/>
                </a:srgbClr>
              </a:gs>
              <a:gs pos="74000">
                <a:srgbClr val="DC0528">
                  <a:shade val="67500"/>
                  <a:satMod val="115000"/>
                </a:srgbClr>
              </a:gs>
              <a:gs pos="100000">
                <a:srgbClr val="DC0528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39312" y="101025"/>
            <a:ext cx="4261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0</a:t>
            </a:r>
            <a:r>
              <a:rPr lang="fr-FR" sz="3200" b="1" dirty="0" smtClean="0">
                <a:solidFill>
                  <a:schemeClr val="bg1"/>
                </a:solidFill>
                <a:sym typeface="Symbol"/>
              </a:rPr>
              <a:t> Worldwide Efforts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0649"/>
            <a:ext cx="5135052" cy="41773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508104" y="1104814"/>
            <a:ext cx="3384376" cy="412420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NSAC report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November 2015</a:t>
            </a:r>
          </a:p>
          <a:p>
            <a:pPr algn="ctr"/>
            <a:endParaRPr lang="en-US" sz="2000" dirty="0">
              <a:solidFill>
                <a:srgbClr val="2501BF"/>
              </a:solidFill>
            </a:endParaRPr>
          </a:p>
          <a:p>
            <a:pPr algn="ctr"/>
            <a:endParaRPr lang="en-US" sz="2000" dirty="0" smtClean="0">
              <a:solidFill>
                <a:srgbClr val="2501B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….the </a:t>
            </a:r>
            <a:r>
              <a:rPr lang="en-US" dirty="0">
                <a:solidFill>
                  <a:srgbClr val="0070C0"/>
                </a:solidFill>
              </a:rPr>
              <a:t>reduction of background </a:t>
            </a:r>
            <a:endParaRPr lang="en-US" dirty="0" smtClean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rates </a:t>
            </a:r>
            <a:r>
              <a:rPr lang="en-US" dirty="0">
                <a:solidFill>
                  <a:srgbClr val="0070C0"/>
                </a:solidFill>
              </a:rPr>
              <a:t>and </a:t>
            </a:r>
            <a:r>
              <a:rPr lang="en-US" dirty="0" smtClean="0">
                <a:solidFill>
                  <a:srgbClr val="0070C0"/>
                </a:solidFill>
              </a:rPr>
              <a:t>efficient </a:t>
            </a:r>
            <a:r>
              <a:rPr lang="en-US" dirty="0">
                <a:solidFill>
                  <a:srgbClr val="0070C0"/>
                </a:solidFill>
              </a:rPr>
              <a:t>rejection of </a:t>
            </a:r>
            <a:endParaRPr lang="en-US" dirty="0" smtClean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residual background </a:t>
            </a:r>
            <a:r>
              <a:rPr lang="en-US" dirty="0">
                <a:solidFill>
                  <a:srgbClr val="0070C0"/>
                </a:solidFill>
              </a:rPr>
              <a:t>events are </a:t>
            </a:r>
            <a:endParaRPr lang="en-US" dirty="0" smtClean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essential features in </a:t>
            </a:r>
            <a:r>
              <a:rPr lang="en-US" dirty="0">
                <a:solidFill>
                  <a:srgbClr val="0070C0"/>
                </a:solidFill>
              </a:rPr>
              <a:t>realizing a </a:t>
            </a:r>
            <a:endParaRPr lang="en-US" dirty="0" smtClean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technology </a:t>
            </a:r>
            <a:r>
              <a:rPr lang="en-US" dirty="0">
                <a:solidFill>
                  <a:srgbClr val="0070C0"/>
                </a:solidFill>
              </a:rPr>
              <a:t>that </a:t>
            </a:r>
            <a:r>
              <a:rPr lang="en-US" dirty="0" smtClean="0">
                <a:solidFill>
                  <a:srgbClr val="0070C0"/>
                </a:solidFill>
              </a:rPr>
              <a:t>can be </a:t>
            </a:r>
            <a:r>
              <a:rPr lang="en-US" dirty="0">
                <a:solidFill>
                  <a:srgbClr val="0070C0"/>
                </a:solidFill>
              </a:rPr>
              <a:t>scaled </a:t>
            </a:r>
            <a:endParaRPr lang="en-US" dirty="0" smtClean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up </a:t>
            </a:r>
            <a:r>
              <a:rPr lang="en-US" dirty="0">
                <a:solidFill>
                  <a:srgbClr val="0070C0"/>
                </a:solidFill>
              </a:rPr>
              <a:t>to multi-ton </a:t>
            </a:r>
            <a:r>
              <a:rPr lang="en-US" dirty="0" smtClean="0">
                <a:solidFill>
                  <a:srgbClr val="0070C0"/>
                </a:solidFill>
              </a:rPr>
              <a:t>scale…….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114" y="5445224"/>
            <a:ext cx="8975382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Recommendations for the mid-scale experiments (2015-2018): demonstration of techniques that can be extrapolated to the ton-scale installation</a:t>
            </a:r>
            <a:r>
              <a:rPr lang="en-US" dirty="0" smtClean="0">
                <a:solidFill>
                  <a:schemeClr val="bg1"/>
                </a:solidFill>
              </a:rPr>
              <a:t>	-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rgbClr val="DC0528">
                  <a:shade val="30000"/>
                  <a:satMod val="115000"/>
                </a:srgbClr>
              </a:gs>
              <a:gs pos="74000">
                <a:srgbClr val="DC0528">
                  <a:shade val="67500"/>
                  <a:satMod val="115000"/>
                </a:srgbClr>
              </a:gs>
              <a:gs pos="100000">
                <a:srgbClr val="DC0528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70273" y="149317"/>
            <a:ext cx="737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PandaX</a:t>
            </a:r>
            <a:r>
              <a:rPr lang="fr-FR" sz="2400" b="1" dirty="0" smtClean="0">
                <a:solidFill>
                  <a:schemeClr val="bg1"/>
                </a:solidFill>
              </a:rPr>
              <a:t>-III at the China </a:t>
            </a:r>
            <a:r>
              <a:rPr lang="fr-FR" sz="2400" b="1" dirty="0" err="1" smtClean="0">
                <a:solidFill>
                  <a:schemeClr val="bg1"/>
                </a:solidFill>
              </a:rPr>
              <a:t>JinPing</a:t>
            </a:r>
            <a:r>
              <a:rPr lang="fr-FR" sz="2400" b="1" dirty="0" smtClean="0">
                <a:solidFill>
                  <a:schemeClr val="bg1"/>
                </a:solidFill>
              </a:rPr>
              <a:t> Underground </a:t>
            </a:r>
            <a:r>
              <a:rPr lang="fr-FR" sz="2400" b="1" dirty="0" err="1" smtClean="0">
                <a:solidFill>
                  <a:schemeClr val="bg1"/>
                </a:solidFill>
              </a:rPr>
              <a:t>Lab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6112"/>
            <a:ext cx="8719725" cy="433710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35496" y="5523977"/>
            <a:ext cx="9030399" cy="7853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0070C0"/>
                </a:solidFill>
              </a:rPr>
              <a:t>The cosmic ray rate in the laboratory is under 0.2 muons/m²/day making it the best-shielded underground laboratory in the world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12" y="5172040"/>
            <a:ext cx="2193048" cy="155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96" y="1031532"/>
            <a:ext cx="910748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b="1" dirty="0">
                <a:solidFill>
                  <a:srgbClr val="C00000"/>
                </a:solidFill>
              </a:rPr>
              <a:t>China: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		Shanghai </a:t>
            </a:r>
            <a:r>
              <a:rPr lang="fr-FR" dirty="0" err="1">
                <a:solidFill>
                  <a:prstClr val="black"/>
                </a:solidFill>
              </a:rPr>
              <a:t>Jiao</a:t>
            </a:r>
            <a:r>
              <a:rPr lang="fr-FR" dirty="0">
                <a:solidFill>
                  <a:prstClr val="black"/>
                </a:solidFill>
              </a:rPr>
              <a:t> Tong </a:t>
            </a:r>
            <a:r>
              <a:rPr lang="fr-FR" dirty="0" err="1">
                <a:solidFill>
                  <a:prstClr val="black"/>
                </a:solidFill>
              </a:rPr>
              <a:t>University</a:t>
            </a:r>
            <a:r>
              <a:rPr lang="fr-FR" dirty="0">
                <a:solidFill>
                  <a:prstClr val="black"/>
                </a:solidFill>
              </a:rPr>
              <a:t> (</a:t>
            </a:r>
            <a:r>
              <a:rPr lang="fr-FR" dirty="0" smtClean="0">
                <a:solidFill>
                  <a:prstClr val="black"/>
                </a:solidFill>
              </a:rPr>
              <a:t>SJTU), </a:t>
            </a:r>
            <a:r>
              <a:rPr lang="fr-FR" dirty="0" smtClean="0"/>
              <a:t>Wuhan </a:t>
            </a:r>
            <a:r>
              <a:rPr lang="fr-FR" dirty="0" err="1"/>
              <a:t>University</a:t>
            </a:r>
            <a:r>
              <a:rPr lang="fr-FR" dirty="0"/>
              <a:t>, </a:t>
            </a:r>
            <a:r>
              <a:rPr lang="fr-FR" dirty="0" err="1">
                <a:solidFill>
                  <a:prstClr val="black"/>
                </a:solidFill>
              </a:rPr>
              <a:t>Peking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University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err="1" smtClean="0">
                <a:solidFill>
                  <a:prstClr val="black"/>
                </a:solidFill>
              </a:rPr>
              <a:t>University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>
                <a:solidFill>
                  <a:prstClr val="black"/>
                </a:solidFill>
              </a:rPr>
              <a:t>of Science and </a:t>
            </a:r>
            <a:r>
              <a:rPr lang="fr-FR" dirty="0" err="1">
                <a:solidFill>
                  <a:prstClr val="black"/>
                </a:solidFill>
              </a:rPr>
              <a:t>Technology</a:t>
            </a:r>
            <a:r>
              <a:rPr lang="fr-FR" dirty="0">
                <a:solidFill>
                  <a:prstClr val="black"/>
                </a:solidFill>
              </a:rPr>
              <a:t> of </a:t>
            </a:r>
            <a:r>
              <a:rPr lang="fr-FR" dirty="0" smtClean="0">
                <a:solidFill>
                  <a:prstClr val="black"/>
                </a:solidFill>
              </a:rPr>
              <a:t>China, China </a:t>
            </a:r>
            <a:r>
              <a:rPr lang="fr-FR" dirty="0">
                <a:solidFill>
                  <a:prstClr val="black"/>
                </a:solidFill>
              </a:rPr>
              <a:t>Institute of Atomic </a:t>
            </a:r>
            <a:r>
              <a:rPr lang="fr-FR" dirty="0" err="1" smtClean="0">
                <a:solidFill>
                  <a:prstClr val="black"/>
                </a:solidFill>
              </a:rPr>
              <a:t>Energy</a:t>
            </a:r>
            <a:r>
              <a:rPr lang="fr-FR" dirty="0">
                <a:solidFill>
                  <a:prstClr val="black"/>
                </a:solidFill>
              </a:rPr>
              <a:t>.</a:t>
            </a:r>
            <a:endParaRPr lang="fr-FR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C00000"/>
                </a:solidFill>
              </a:rPr>
              <a:t>USA</a:t>
            </a:r>
            <a:r>
              <a:rPr lang="fr-FR" b="1" dirty="0">
                <a:solidFill>
                  <a:srgbClr val="C00000"/>
                </a:solidFill>
              </a:rPr>
              <a:t>: </a:t>
            </a:r>
            <a:r>
              <a:rPr lang="fr-FR" b="1" dirty="0" smtClean="0">
                <a:solidFill>
                  <a:srgbClr val="C00000"/>
                </a:solidFill>
              </a:rPr>
              <a:t>		</a:t>
            </a:r>
            <a:r>
              <a:rPr lang="fr-FR" dirty="0" err="1" smtClean="0"/>
              <a:t>University</a:t>
            </a:r>
            <a:r>
              <a:rPr lang="fr-FR" dirty="0" smtClean="0"/>
              <a:t> </a:t>
            </a:r>
            <a:r>
              <a:rPr lang="fr-FR" dirty="0"/>
              <a:t>of Maryland </a:t>
            </a:r>
            <a:r>
              <a:rPr lang="fr-FR" b="1" dirty="0">
                <a:solidFill>
                  <a:srgbClr val="C00000"/>
                </a:solidFill>
              </a:rPr>
              <a:t>(Pi: </a:t>
            </a:r>
            <a:r>
              <a:rPr lang="fr-FR" b="1" dirty="0" err="1">
                <a:solidFill>
                  <a:srgbClr val="C00000"/>
                </a:solidFill>
              </a:rPr>
              <a:t>Xiangdong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smtClean="0">
                <a:solidFill>
                  <a:srgbClr val="C00000"/>
                </a:solidFill>
              </a:rPr>
              <a:t>Ji), </a:t>
            </a:r>
            <a:r>
              <a:rPr lang="fr-FR" dirty="0" smtClean="0"/>
              <a:t>Laurence </a:t>
            </a:r>
            <a:r>
              <a:rPr lang="fr-FR" dirty="0"/>
              <a:t>Berkeley National </a:t>
            </a:r>
            <a:r>
              <a:rPr lang="fr-FR" dirty="0" err="1"/>
              <a:t>Lab</a:t>
            </a:r>
            <a:endParaRPr lang="fr-FR" dirty="0"/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C00000"/>
                </a:solidFill>
              </a:rPr>
              <a:t>France</a:t>
            </a:r>
            <a:r>
              <a:rPr lang="fr-FR" b="1" dirty="0">
                <a:solidFill>
                  <a:srgbClr val="C00000"/>
                </a:solidFill>
              </a:rPr>
              <a:t>: </a:t>
            </a:r>
            <a:r>
              <a:rPr lang="fr-FR" b="1" dirty="0" smtClean="0">
                <a:solidFill>
                  <a:srgbClr val="C00000"/>
                </a:solidFill>
              </a:rPr>
              <a:t>	CEA </a:t>
            </a:r>
            <a:r>
              <a:rPr lang="fr-FR" b="1" dirty="0">
                <a:solidFill>
                  <a:srgbClr val="C00000"/>
                </a:solidFill>
              </a:rPr>
              <a:t>Saclay (6 D</a:t>
            </a:r>
            <a:r>
              <a:rPr lang="fr-FR" b="1" dirty="0" smtClean="0">
                <a:solidFill>
                  <a:srgbClr val="C00000"/>
                </a:solidFill>
              </a:rPr>
              <a:t>EDIP, </a:t>
            </a:r>
            <a:r>
              <a:rPr lang="fr-FR" b="1" dirty="0">
                <a:solidFill>
                  <a:srgbClr val="C00000"/>
                </a:solidFill>
              </a:rPr>
              <a:t>7 </a:t>
            </a:r>
            <a:r>
              <a:rPr lang="fr-FR" b="1" dirty="0" err="1">
                <a:solidFill>
                  <a:srgbClr val="C00000"/>
                </a:solidFill>
              </a:rPr>
              <a:t>D</a:t>
            </a:r>
            <a:r>
              <a:rPr lang="fr-FR" b="1" dirty="0" err="1" smtClean="0">
                <a:solidFill>
                  <a:srgbClr val="C00000"/>
                </a:solidFill>
              </a:rPr>
              <a:t>PhN</a:t>
            </a:r>
            <a:r>
              <a:rPr lang="fr-FR" b="1" dirty="0">
                <a:solidFill>
                  <a:srgbClr val="C0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r-FR" b="1" i="1" dirty="0" err="1" smtClean="0">
                <a:solidFill>
                  <a:schemeClr val="accent4"/>
                </a:solidFill>
              </a:rPr>
              <a:t>Micromegas</a:t>
            </a:r>
            <a:r>
              <a:rPr lang="fr-FR" b="1" i="1" dirty="0" smtClean="0">
                <a:solidFill>
                  <a:schemeClr val="accent4"/>
                </a:solidFill>
              </a:rPr>
              <a:t> </a:t>
            </a:r>
            <a:r>
              <a:rPr lang="fr-FR" b="1" i="1" dirty="0">
                <a:solidFill>
                  <a:schemeClr val="accent4"/>
                </a:solidFill>
              </a:rPr>
              <a:t>+ </a:t>
            </a:r>
            <a:r>
              <a:rPr lang="fr-FR" b="1" i="1" dirty="0" err="1" smtClean="0">
                <a:solidFill>
                  <a:schemeClr val="accent4"/>
                </a:solidFill>
              </a:rPr>
              <a:t>ReadOut</a:t>
            </a:r>
            <a:r>
              <a:rPr lang="fr-FR" b="1" i="1" dirty="0" smtClean="0">
                <a:solidFill>
                  <a:schemeClr val="accent4"/>
                </a:solidFill>
              </a:rPr>
              <a:t>, </a:t>
            </a:r>
            <a:r>
              <a:rPr lang="en-US" b="1" i="1" dirty="0" smtClean="0">
                <a:solidFill>
                  <a:schemeClr val="accent4"/>
                </a:solidFill>
              </a:rPr>
              <a:t>R&amp;D </a:t>
            </a:r>
            <a:r>
              <a:rPr lang="en-US" b="1" i="1" dirty="0">
                <a:solidFill>
                  <a:schemeClr val="accent4"/>
                </a:solidFill>
              </a:rPr>
              <a:t>and Simulation of </a:t>
            </a:r>
            <a:r>
              <a:rPr lang="en-US" b="1" i="1" dirty="0" smtClean="0">
                <a:solidFill>
                  <a:schemeClr val="accent4"/>
                </a:solidFill>
              </a:rPr>
              <a:t>detectors, Simulation </a:t>
            </a:r>
            <a:r>
              <a:rPr lang="en-US" b="1" i="1" dirty="0">
                <a:solidFill>
                  <a:schemeClr val="accent4"/>
                </a:solidFill>
              </a:rPr>
              <a:t>of the </a:t>
            </a:r>
            <a:r>
              <a:rPr lang="en-US" b="1" i="1" dirty="0" smtClean="0">
                <a:solidFill>
                  <a:schemeClr val="accent4"/>
                </a:solidFill>
              </a:rPr>
              <a:t>experiment, Algorithm </a:t>
            </a:r>
            <a:r>
              <a:rPr lang="en-US" b="1" i="1" dirty="0">
                <a:solidFill>
                  <a:schemeClr val="accent4"/>
                </a:solidFill>
              </a:rPr>
              <a:t>for events discrimination in MC and Real </a:t>
            </a:r>
            <a:r>
              <a:rPr lang="en-US" b="1" i="1" dirty="0" smtClean="0">
                <a:solidFill>
                  <a:schemeClr val="accent4"/>
                </a:solidFill>
              </a:rPr>
              <a:t>Data</a:t>
            </a:r>
            <a:endParaRPr lang="fr-FR" i="1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endParaRPr lang="fr-FR" b="1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C00000"/>
                </a:solidFill>
              </a:rPr>
              <a:t>Spain</a:t>
            </a:r>
            <a:r>
              <a:rPr lang="fr-FR" b="1" dirty="0">
                <a:solidFill>
                  <a:srgbClr val="C00000"/>
                </a:solidFill>
              </a:rPr>
              <a:t>: </a:t>
            </a:r>
            <a:r>
              <a:rPr lang="fr-FR" b="1" dirty="0" smtClean="0">
                <a:solidFill>
                  <a:srgbClr val="C00000"/>
                </a:solidFill>
              </a:rPr>
              <a:t>		</a:t>
            </a:r>
            <a:r>
              <a:rPr lang="fr-FR" dirty="0" err="1" smtClean="0"/>
              <a:t>University</a:t>
            </a:r>
            <a:r>
              <a:rPr lang="fr-FR" dirty="0" smtClean="0"/>
              <a:t> </a:t>
            </a:r>
            <a:r>
              <a:rPr lang="fr-FR" dirty="0"/>
              <a:t>Zaragoza</a:t>
            </a:r>
          </a:p>
          <a:p>
            <a:pPr>
              <a:lnSpc>
                <a:spcPct val="150000"/>
              </a:lnSpc>
            </a:pP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Micromegas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R&amp;D and Simulations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6" descr="http://tse1.mm.bing.net/th?id=OIP.M06689072cda1bd496c2d275336ce99e8o0&amp;pid=15.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940693" cy="9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22" y="1916832"/>
            <a:ext cx="917142" cy="9171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46" y="1916832"/>
            <a:ext cx="900185" cy="900185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979712" y="3212976"/>
            <a:ext cx="916933" cy="885357"/>
            <a:chOff x="7856559" y="919095"/>
            <a:chExt cx="1236269" cy="1262053"/>
          </a:xfrm>
        </p:grpSpPr>
        <p:pic>
          <p:nvPicPr>
            <p:cNvPr id="8" name="Picture 2" descr="http://tse4.mm.bing.net/th?id=OIP.M958770ca6ccabede2f88e47e9a33a7d7H0&amp;pid=15.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175" y="919095"/>
              <a:ext cx="11715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7856559" y="944879"/>
              <a:ext cx="1236269" cy="123626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1" descr="http://cso.lbl.gov/assets/docs/downloads/LBNL_Full_Logo_Fin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921517" cy="78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40" y="3489158"/>
            <a:ext cx="767212" cy="8718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489158"/>
            <a:ext cx="947846" cy="77321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397913"/>
            <a:ext cx="1087604" cy="107101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5496" y="-27384"/>
            <a:ext cx="9107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PANDAX-III: A </a:t>
            </a:r>
            <a:r>
              <a:rPr lang="fr-FR" sz="2800" b="1" dirty="0">
                <a:solidFill>
                  <a:schemeClr val="bg1"/>
                </a:solidFill>
              </a:rPr>
              <a:t>High-Pressure </a:t>
            </a:r>
            <a:endParaRPr lang="fr-FR" sz="28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Xe136 </a:t>
            </a:r>
            <a:r>
              <a:rPr lang="fr-FR" sz="2800" b="1" dirty="0" err="1">
                <a:solidFill>
                  <a:schemeClr val="bg1"/>
                </a:solidFill>
              </a:rPr>
              <a:t>Gas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TPC 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 For </a:t>
            </a:r>
            <a:r>
              <a:rPr lang="fr-FR" sz="2800" b="1" dirty="0">
                <a:solidFill>
                  <a:schemeClr val="bg1"/>
                </a:solidFill>
                <a:latin typeface="Symbol" panose="05050102010706020507" pitchFamily="18" charset="2"/>
              </a:rPr>
              <a:t>0</a:t>
            </a:r>
            <a:r>
              <a:rPr lang="fr-FR" sz="2800" b="1" dirty="0">
                <a:solidFill>
                  <a:schemeClr val="bg1"/>
                </a:solidFill>
                <a:latin typeface="Symbol" panose="05050102010706020507" pitchFamily="18" charset="2"/>
                <a:sym typeface="Symbol"/>
              </a:rPr>
              <a:t> </a:t>
            </a:r>
            <a:r>
              <a:rPr lang="fr-FR" sz="2800" b="1" dirty="0" err="1">
                <a:solidFill>
                  <a:schemeClr val="bg1"/>
                </a:solidFill>
                <a:sym typeface="Symbol"/>
              </a:rPr>
              <a:t>Decay</a:t>
            </a:r>
            <a:r>
              <a:rPr lang="fr-FR" sz="2800" b="1" dirty="0">
                <a:solidFill>
                  <a:schemeClr val="bg1"/>
                </a:solidFill>
                <a:sym typeface="Symbol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sym typeface="Symbol"/>
              </a:rPr>
              <a:t>Search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6"/>
          <p:cNvSpPr>
            <a:spLocks noChangeArrowheads="1"/>
          </p:cNvSpPr>
          <p:nvPr/>
        </p:nvSpPr>
        <p:spPr bwMode="auto">
          <a:xfrm>
            <a:off x="0" y="-1"/>
            <a:ext cx="9144000" cy="1296263"/>
          </a:xfrm>
          <a:prstGeom prst="rect">
            <a:avLst/>
          </a:prstGeom>
          <a:gradFill flip="none" rotWithShape="1">
            <a:gsLst>
              <a:gs pos="0">
                <a:srgbClr val="DC0528">
                  <a:shade val="30000"/>
                  <a:satMod val="115000"/>
                </a:srgbClr>
              </a:gs>
              <a:gs pos="74000">
                <a:srgbClr val="DC0528">
                  <a:shade val="67500"/>
                  <a:satMod val="115000"/>
                </a:srgbClr>
              </a:gs>
              <a:gs pos="100000">
                <a:srgbClr val="DC0528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7200" y="76200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PANDAX-III: </a:t>
            </a:r>
            <a:r>
              <a:rPr lang="fr-FR" sz="3200" b="1" dirty="0" smtClean="0">
                <a:solidFill>
                  <a:schemeClr val="bg1"/>
                </a:solidFill>
              </a:rPr>
              <a:t>A </a:t>
            </a:r>
            <a:r>
              <a:rPr lang="fr-FR" sz="3200" b="1" dirty="0">
                <a:solidFill>
                  <a:schemeClr val="bg1"/>
                </a:solidFill>
              </a:rPr>
              <a:t>High-Pressure Xe136 </a:t>
            </a:r>
            <a:r>
              <a:rPr lang="fr-FR" sz="3200" b="1" dirty="0" err="1">
                <a:solidFill>
                  <a:schemeClr val="bg1"/>
                </a:solidFill>
              </a:rPr>
              <a:t>Gas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</a:rPr>
              <a:t>TPC 		     For </a:t>
            </a:r>
            <a:r>
              <a:rPr lang="fr-FR" sz="3200" b="1" dirty="0">
                <a:solidFill>
                  <a:schemeClr val="bg1"/>
                </a:solidFill>
              </a:rPr>
              <a:t>0</a:t>
            </a:r>
            <a:r>
              <a:rPr lang="fr-FR" sz="3200" b="1" dirty="0">
                <a:solidFill>
                  <a:schemeClr val="bg1"/>
                </a:solidFill>
                <a:sym typeface="Symbol"/>
              </a:rPr>
              <a:t> </a:t>
            </a:r>
            <a:r>
              <a:rPr lang="fr-FR" sz="3200" b="1" dirty="0" err="1">
                <a:solidFill>
                  <a:schemeClr val="bg1"/>
                </a:solidFill>
                <a:sym typeface="Symbol"/>
              </a:rPr>
              <a:t>Decay</a:t>
            </a:r>
            <a:r>
              <a:rPr lang="fr-FR" sz="3200" b="1" dirty="0">
                <a:solidFill>
                  <a:schemeClr val="bg1"/>
                </a:solidFill>
                <a:sym typeface="Symbol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sym typeface="Symbol"/>
              </a:rPr>
              <a:t>Search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7504" y="1340768"/>
            <a:ext cx="8928992" cy="507831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Strategy: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B0F0"/>
                </a:solidFill>
              </a:rPr>
              <a:t>1rst TPC 200 kg (already funded </a:t>
            </a:r>
            <a:r>
              <a:rPr lang="en-US" dirty="0" smtClean="0">
                <a:solidFill>
                  <a:srgbClr val="00B0F0"/>
                </a:solidFill>
                <a:sym typeface="Symbol"/>
              </a:rPr>
              <a:t> 10</a:t>
            </a:r>
            <a:r>
              <a:rPr lang="en-US" dirty="0" smtClean="0">
                <a:solidFill>
                  <a:srgbClr val="00B0F0"/>
                </a:solidFill>
              </a:rPr>
              <a:t>M$) – construction  2017 </a:t>
            </a:r>
          </a:p>
          <a:p>
            <a:pPr lvl="1" algn="just">
              <a:lnSpc>
                <a:spcPct val="150000"/>
              </a:lnSpc>
            </a:pPr>
            <a:r>
              <a:rPr lang="en-US" dirty="0" smtClean="0">
                <a:solidFill>
                  <a:srgbClr val="00B0F0"/>
                </a:solidFill>
              </a:rPr>
              <a:t>     </a:t>
            </a:r>
            <a:r>
              <a:rPr lang="en-US" dirty="0" smtClean="0">
                <a:solidFill>
                  <a:srgbClr val="00B0F0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rgbClr val="00B0F0"/>
                </a:solidFill>
              </a:rPr>
              <a:t> demonstration and  scalability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4 successive TPCs built every year with year-by-year improvement based on continuous R&amp;D to get  1 ton-scale  around  2022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Techniques: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B0F0"/>
                </a:solidFill>
              </a:rPr>
              <a:t>Good radio-purity (site and detectors) to minimize background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B0F0"/>
                </a:solidFill>
              </a:rPr>
              <a:t>Energy Resolution to minimize the energy window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B0F0"/>
                </a:solidFill>
              </a:rPr>
              <a:t>Tracking for topological background discrimination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Irfu</a:t>
            </a:r>
            <a:r>
              <a:rPr lang="en-US" dirty="0" smtClean="0">
                <a:solidFill>
                  <a:srgbClr val="C00000"/>
                </a:solidFill>
              </a:rPr>
              <a:t> contributions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for Detection</a:t>
            </a:r>
            <a:endParaRPr lang="en-US" dirty="0" smtClean="0">
              <a:solidFill>
                <a:srgbClr val="00B0F0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FF0000"/>
                </a:solidFill>
              </a:rPr>
              <a:t>Micromegas</a:t>
            </a:r>
            <a:r>
              <a:rPr lang="en-US" dirty="0" smtClean="0">
                <a:solidFill>
                  <a:srgbClr val="FF0000"/>
                </a:solidFill>
              </a:rPr>
              <a:t>  Detectors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Read-Out Electronics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9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LHC upgrades 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7857"/>
            <a:ext cx="9144000" cy="3544417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937" y="4658708"/>
            <a:ext cx="24145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481" y="4621651"/>
            <a:ext cx="2414586" cy="17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6200000">
            <a:off x="3821704" y="5093962"/>
            <a:ext cx="1573618" cy="70174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1: </a:t>
            </a:r>
            <a:r>
              <a:rPr lang="fr-FR" dirty="0" err="1" smtClean="0"/>
              <a:t>luminosity</a:t>
            </a:r>
            <a:r>
              <a:rPr lang="fr-FR" dirty="0" smtClean="0"/>
              <a:t> x2</a:t>
            </a:r>
            <a:endParaRPr lang="en-US" dirty="0"/>
          </a:p>
        </p:txBody>
      </p:sp>
      <p:sp>
        <p:nvSpPr>
          <p:cNvPr id="8" name="Flèche vers le haut 7"/>
          <p:cNvSpPr/>
          <p:nvPr/>
        </p:nvSpPr>
        <p:spPr>
          <a:xfrm>
            <a:off x="7262430" y="4227378"/>
            <a:ext cx="393405" cy="332251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9407" y="1770593"/>
            <a:ext cx="718211" cy="51384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2020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76564" y="1712117"/>
            <a:ext cx="718211" cy="51384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2025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6672324" y="5093961"/>
            <a:ext cx="1573618" cy="70174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2: </a:t>
            </a:r>
            <a:r>
              <a:rPr lang="fr-FR" dirty="0" err="1" smtClean="0"/>
              <a:t>luminosity</a:t>
            </a:r>
            <a:r>
              <a:rPr lang="fr-FR" dirty="0" smtClean="0"/>
              <a:t> x5</a:t>
            </a:r>
            <a:endParaRPr lang="en-US" dirty="0"/>
          </a:p>
        </p:txBody>
      </p:sp>
      <p:sp>
        <p:nvSpPr>
          <p:cNvPr id="14" name="Flèche vers le haut 13"/>
          <p:cNvSpPr/>
          <p:nvPr/>
        </p:nvSpPr>
        <p:spPr>
          <a:xfrm>
            <a:off x="4383847" y="4228620"/>
            <a:ext cx="393405" cy="332251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0" y="6562219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96" y="4960974"/>
            <a:ext cx="3543816" cy="180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1"/>
          <p:cNvSpPr txBox="1">
            <a:spLocks/>
          </p:cNvSpPr>
          <p:nvPr/>
        </p:nvSpPr>
        <p:spPr>
          <a:xfrm>
            <a:off x="0" y="-27384"/>
            <a:ext cx="9108504" cy="1072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LHC detector upgrades: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strong involvement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35496" y="908720"/>
            <a:ext cx="9108504" cy="5733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u="sng" dirty="0" smtClean="0"/>
              <a:t>Phase 1 (ATLAS)</a:t>
            </a:r>
          </a:p>
          <a:p>
            <a:pPr lvl="2"/>
            <a:endParaRPr lang="en-US" sz="1800" b="1" dirty="0"/>
          </a:p>
          <a:p>
            <a:pPr lvl="2"/>
            <a:r>
              <a:rPr lang="en-US" sz="1800" u="sng" dirty="0" smtClean="0">
                <a:solidFill>
                  <a:schemeClr val="accent4"/>
                </a:solidFill>
              </a:rPr>
              <a:t>=&gt; New Small Wheel </a:t>
            </a:r>
          </a:p>
          <a:p>
            <a:pPr lvl="2"/>
            <a:endParaRPr lang="en-US" sz="1800" u="sng" dirty="0" smtClean="0"/>
          </a:p>
          <a:p>
            <a:pPr lvl="2">
              <a:lnSpc>
                <a:spcPct val="170000"/>
              </a:lnSpc>
            </a:pPr>
            <a:r>
              <a:rPr lang="en-US" sz="1800" u="sng" dirty="0" smtClean="0">
                <a:solidFill>
                  <a:schemeClr val="accent4"/>
                </a:solidFill>
              </a:rPr>
              <a:t>=&gt; Digital Trigger Tower Builder Board for ATLAS </a:t>
            </a:r>
          </a:p>
          <a:p>
            <a:pPr lvl="2"/>
            <a:endParaRPr lang="en-US" sz="1800" dirty="0" smtClean="0">
              <a:solidFill>
                <a:schemeClr val="accent4"/>
              </a:solidFill>
            </a:endParaRPr>
          </a:p>
          <a:p>
            <a:pPr lvl="2"/>
            <a:r>
              <a:rPr lang="en-US" sz="1800" dirty="0" smtClean="0">
                <a:solidFill>
                  <a:schemeClr val="accent4"/>
                </a:solidFill>
              </a:rPr>
              <a:t>EM calorimeter : contribution to the L1 trigger </a:t>
            </a:r>
          </a:p>
          <a:p>
            <a:pPr lvl="2"/>
            <a:r>
              <a:rPr lang="en-US" sz="1800" dirty="0" smtClean="0">
                <a:solidFill>
                  <a:schemeClr val="accent4"/>
                </a:solidFill>
              </a:rPr>
              <a:t>Upgrade (LTDB)</a:t>
            </a:r>
          </a:p>
          <a:p>
            <a:pPr marL="704850" lvl="2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u="sng" dirty="0" smtClean="0"/>
              <a:t>Phase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lvl="2">
              <a:lnSpc>
                <a:spcPct val="17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ATLAS </a:t>
            </a:r>
            <a:r>
              <a:rPr lang="en-US" sz="1800" dirty="0" smtClean="0">
                <a:solidFill>
                  <a:schemeClr val="accent4"/>
                </a:solidFill>
              </a:rPr>
              <a:t>: inner tracker (HVCMOS, mechanics</a:t>
            </a:r>
          </a:p>
          <a:p>
            <a:pPr lvl="2">
              <a:lnSpc>
                <a:spcPct val="170000"/>
              </a:lnSpc>
            </a:pPr>
            <a:r>
              <a:rPr lang="en-US" sz="1800" dirty="0" err="1" smtClean="0">
                <a:solidFill>
                  <a:schemeClr val="accent4"/>
                </a:solidFill>
              </a:rPr>
              <a:t>Em</a:t>
            </a:r>
            <a:r>
              <a:rPr lang="en-US" sz="1800" dirty="0" smtClean="0">
                <a:solidFill>
                  <a:schemeClr val="accent4"/>
                </a:solidFill>
              </a:rPr>
              <a:t> calorimeter (electronics)</a:t>
            </a:r>
          </a:p>
          <a:p>
            <a:pPr lvl="2">
              <a:lnSpc>
                <a:spcPct val="170000"/>
              </a:lnSpc>
            </a:pPr>
            <a:r>
              <a:rPr lang="en-US" sz="1800" dirty="0" smtClean="0">
                <a:solidFill>
                  <a:schemeClr val="accent4"/>
                </a:solidFill>
              </a:rPr>
              <a:t>Muon spectrometer </a:t>
            </a:r>
          </a:p>
          <a:p>
            <a:pPr lvl="2"/>
            <a:endParaRPr lang="en-US" sz="1800" dirty="0">
              <a:solidFill>
                <a:schemeClr val="accent4"/>
              </a:solidFill>
            </a:endParaRPr>
          </a:p>
          <a:p>
            <a:pPr lvl="2"/>
            <a:r>
              <a:rPr lang="en-US" sz="1800" b="1" dirty="0" smtClean="0">
                <a:solidFill>
                  <a:srgbClr val="FF0000"/>
                </a:solidFill>
              </a:rPr>
              <a:t>CMS :</a:t>
            </a:r>
            <a:r>
              <a:rPr lang="en-US" sz="1800" dirty="0" smtClean="0">
                <a:solidFill>
                  <a:schemeClr val="accent4"/>
                </a:solidFill>
              </a:rPr>
              <a:t> ECAL very front end electronics, </a:t>
            </a:r>
          </a:p>
          <a:p>
            <a:pPr lvl="2"/>
            <a:r>
              <a:rPr lang="en-US" sz="1800" dirty="0" smtClean="0">
                <a:solidFill>
                  <a:schemeClr val="accent4"/>
                </a:solidFill>
              </a:rPr>
              <a:t>developments for HGCAL</a:t>
            </a:r>
          </a:p>
          <a:p>
            <a:pPr lvl="2"/>
            <a:endParaRPr lang="en-US" sz="1800" dirty="0" smtClean="0"/>
          </a:p>
          <a:p>
            <a:endParaRPr lang="fr-FR" sz="1800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99500" y="6356351"/>
            <a:ext cx="266700" cy="365125"/>
          </a:xfrm>
          <a:prstGeom prst="rect">
            <a:avLst/>
          </a:prstGeom>
        </p:spPr>
        <p:txBody>
          <a:bodyPr/>
          <a:lstStyle/>
          <a:p>
            <a:fld id="{E48C0587-ABD2-F048-A126-F9FDB75D39A8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/>
          <a:stretch/>
        </p:blipFill>
        <p:spPr bwMode="auto">
          <a:xfrm>
            <a:off x="7452320" y="1170292"/>
            <a:ext cx="1688338" cy="182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942946"/>
            <a:ext cx="2664296" cy="19982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624" y="-27384"/>
            <a:ext cx="6912768" cy="908720"/>
          </a:xfrm>
        </p:spPr>
        <p:txBody>
          <a:bodyPr/>
          <a:lstStyle/>
          <a:p>
            <a:pPr algn="ctr"/>
            <a:r>
              <a:rPr lang="fr-FR" dirty="0" smtClean="0"/>
              <a:t>ATLAS-NSW  Upgrade phase I</a:t>
            </a:r>
            <a:endParaRPr lang="en-US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165649" y="2541221"/>
            <a:ext cx="6673967" cy="49685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small" baseline="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endParaRPr lang="fr-FR" dirty="0" smtClean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en-US" dirty="0"/>
          </a:p>
        </p:txBody>
      </p:sp>
      <p:sp>
        <p:nvSpPr>
          <p:cNvPr id="12" name="Espace réservé du contenu 1"/>
          <p:cNvSpPr>
            <a:spLocks noGrp="1"/>
          </p:cNvSpPr>
          <p:nvPr>
            <p:ph idx="1"/>
          </p:nvPr>
        </p:nvSpPr>
        <p:spPr>
          <a:xfrm>
            <a:off x="108456" y="980728"/>
            <a:ext cx="8568000" cy="5544616"/>
          </a:xfrm>
        </p:spPr>
        <p:txBody>
          <a:bodyPr/>
          <a:lstStyle/>
          <a:p>
            <a:pPr algn="ctr"/>
            <a:r>
              <a:rPr lang="en-US" sz="2400" b="1" u="sng" dirty="0" smtClean="0"/>
              <a:t>Increase of </a:t>
            </a:r>
            <a:r>
              <a:rPr lang="en-US" sz="2400" b="1" u="sng" smtClean="0"/>
              <a:t>LHC luminosity </a:t>
            </a:r>
            <a:r>
              <a:rPr lang="en-US" sz="2400" b="1" u="sng" dirty="0" smtClean="0"/>
              <a:t>=&gt; need for new </a:t>
            </a:r>
          </a:p>
          <a:p>
            <a:pPr algn="ctr"/>
            <a:r>
              <a:rPr lang="en-US" sz="2400" b="1" u="sng" dirty="0" smtClean="0"/>
              <a:t>muon detectors in the forward region to:</a:t>
            </a:r>
          </a:p>
          <a:p>
            <a:endParaRPr lang="en-US" sz="2000" dirty="0" smtClean="0"/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Withstand flux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Allow a better tracking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Micromegas</a:t>
            </a:r>
            <a:r>
              <a:rPr lang="en-US" sz="2000" dirty="0" smtClean="0"/>
              <a:t> wheels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4 types of modules built by 4 different sites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Stack of 4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 chambers  &gt; 1000 operations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/>
              <a:t>30µM  precision required, 1200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total area </a:t>
            </a:r>
            <a:endParaRPr lang="en-US" sz="2000" b="1" dirty="0" smtClean="0"/>
          </a:p>
          <a:p>
            <a:pPr lvl="1">
              <a:lnSpc>
                <a:spcPct val="150000"/>
              </a:lnSpc>
            </a:pPr>
            <a:r>
              <a:rPr lang="en-US" sz="2000" b="1" u="sng" dirty="0" smtClean="0">
                <a:solidFill>
                  <a:schemeClr val="accent4"/>
                </a:solidFill>
              </a:rPr>
              <a:t>Responsibility of </a:t>
            </a:r>
            <a:r>
              <a:rPr lang="en-US" sz="2000" b="1" u="sng" dirty="0" err="1" smtClean="0">
                <a:solidFill>
                  <a:schemeClr val="accent4"/>
                </a:solidFill>
              </a:rPr>
              <a:t>Irfu</a:t>
            </a:r>
            <a:endParaRPr lang="en-US" sz="2000" b="1" u="sng" dirty="0" smtClean="0">
              <a:solidFill>
                <a:schemeClr val="accent4"/>
              </a:solidFill>
            </a:endParaRP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</a:rPr>
              <a:t>Design &amp; production of the largest modules 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</a:rPr>
              <a:t>Total of ~ 400m</a:t>
            </a:r>
            <a:r>
              <a:rPr lang="en-US" sz="2000" baseline="30000" dirty="0" smtClean="0">
                <a:solidFill>
                  <a:schemeClr val="accent4"/>
                </a:solidFill>
              </a:rPr>
              <a:t>2 </a:t>
            </a:r>
          </a:p>
          <a:p>
            <a:pPr lvl="2"/>
            <a:endParaRPr lang="en-US" sz="1400" baseline="300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marL="0" lvl="1" indent="0">
              <a:buNone/>
            </a:pPr>
            <a:endParaRPr lang="en-US" sz="16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862" y="1956336"/>
            <a:ext cx="2396359" cy="178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Connecteur droit avec flèche 19"/>
          <p:cNvCxnSpPr/>
          <p:nvPr/>
        </p:nvCxnSpPr>
        <p:spPr>
          <a:xfrm>
            <a:off x="7168896" y="2648102"/>
            <a:ext cx="10972" cy="93228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 rot="16200000">
            <a:off x="6543859" y="2895316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Futura"/>
                <a:cs typeface="Futura"/>
              </a:rPr>
              <a:t>10 m</a:t>
            </a:r>
            <a:endParaRPr lang="fr-FR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862" y="3673959"/>
            <a:ext cx="2396359" cy="260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0" y="6562219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ATLAS-NSW  Upgrade phase I</a:t>
            </a:r>
            <a:endParaRPr lang="en-US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165649" y="2541221"/>
            <a:ext cx="6673967" cy="49685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small" baseline="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+mn-lt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endParaRPr lang="fr-FR" dirty="0" smtClean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en-US" dirty="0"/>
          </a:p>
        </p:txBody>
      </p:sp>
      <p:sp>
        <p:nvSpPr>
          <p:cNvPr id="12" name="Espace réservé du contenu 1"/>
          <p:cNvSpPr>
            <a:spLocks noGrp="1"/>
          </p:cNvSpPr>
          <p:nvPr>
            <p:ph idx="1"/>
          </p:nvPr>
        </p:nvSpPr>
        <p:spPr>
          <a:xfrm>
            <a:off x="107504" y="1052736"/>
            <a:ext cx="8609381" cy="52370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2000" dirty="0" smtClean="0"/>
              <a:t>2016 =&gt; </a:t>
            </a:r>
            <a:r>
              <a:rPr lang="fr-FR" sz="2000" dirty="0" err="1" smtClean="0"/>
              <a:t>Pre</a:t>
            </a:r>
            <a:r>
              <a:rPr lang="fr-FR" sz="2000" dirty="0" smtClean="0"/>
              <a:t>-Production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New 130 m2 clean room available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End of the design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Choice of auto-test of the modules 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en-US" sz="2000" dirty="0" smtClean="0"/>
              <a:t>with muons</a:t>
            </a:r>
          </a:p>
          <a:p>
            <a:pPr marL="0" lvl="1" indent="0">
              <a:lnSpc>
                <a:spcPct val="150000"/>
              </a:lnSpc>
              <a:buNone/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2017-2108 =&gt; Production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</a:rPr>
              <a:t>End of March 2017 : MODULE 0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</a:rPr>
              <a:t>First module : autumn 2017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</a:rPr>
              <a:t>Then 1 module every 3 weeks =&gt; 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en-US" sz="2000" dirty="0" smtClean="0">
                <a:solidFill>
                  <a:schemeClr val="accent4"/>
                </a:solidFill>
              </a:rPr>
              <a:t>34 modules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accent4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7168896" y="2648102"/>
            <a:ext cx="10972" cy="93228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 rot="16200000">
            <a:off x="6543859" y="2895316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Futura"/>
                <a:cs typeface="Futura"/>
              </a:rPr>
              <a:t>10 m</a:t>
            </a:r>
            <a:endParaRPr lang="fr-FR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3" y="908591"/>
            <a:ext cx="4093334" cy="27238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71021" y="3457278"/>
            <a:ext cx="1063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ea typeface="Calibri" panose="020F0502020204030204" pitchFamily="34" charset="0"/>
              </a:rPr>
              <a:t>©</a:t>
            </a:r>
            <a:r>
              <a:rPr lang="en-US" sz="1000" dirty="0" err="1" smtClean="0">
                <a:solidFill>
                  <a:schemeClr val="bg1"/>
                </a:solidFill>
                <a:ea typeface="Calibri" panose="020F0502020204030204" pitchFamily="34" charset="0"/>
              </a:rPr>
              <a:t>L.Godart</a:t>
            </a:r>
            <a:r>
              <a:rPr lang="en-US" sz="1000" dirty="0" smtClean="0">
                <a:solidFill>
                  <a:schemeClr val="bg1"/>
                </a:solidFill>
                <a:ea typeface="Calibri" panose="020F0502020204030204" pitchFamily="34" charset="0"/>
              </a:rPr>
              <a:t>/CEA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3" y="3373639"/>
            <a:ext cx="4093334" cy="307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1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980728"/>
            <a:ext cx="6551776" cy="58145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2000" dirty="0" smtClean="0"/>
              <a:t>X5 </a:t>
            </a:r>
            <a:r>
              <a:rPr lang="en-US" sz="2000" dirty="0" smtClean="0"/>
              <a:t>luminosity : need a better granularity to build trigger: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Compatibility with existing (TBB) trigger system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Mixed mode analog-digital architecture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Perform sums and digitized signals from ECAL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~300 ADC channels/ board =&gt; 200 </a:t>
            </a:r>
            <a:r>
              <a:rPr lang="en-US" sz="2000" dirty="0" err="1" smtClean="0"/>
              <a:t>Gbit</a:t>
            </a:r>
            <a:r>
              <a:rPr lang="en-US" sz="2000" dirty="0" smtClean="0"/>
              <a:t>/s throughput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2016 : design of the final board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</a:rPr>
              <a:t>Joint design France/US </a:t>
            </a:r>
          </a:p>
          <a:p>
            <a:pPr marL="0" lvl="1" indent="0">
              <a:lnSpc>
                <a:spcPct val="150000"/>
              </a:lnSpc>
              <a:buNone/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r>
              <a:rPr lang="en-US" sz="2000" b="1" u="sng" dirty="0" err="1" smtClean="0">
                <a:solidFill>
                  <a:schemeClr val="accent4"/>
                </a:solidFill>
              </a:rPr>
              <a:t>Irfu’s</a:t>
            </a:r>
            <a:r>
              <a:rPr lang="en-US" sz="2000" b="1" u="sng" dirty="0" smtClean="0">
                <a:solidFill>
                  <a:schemeClr val="accent4"/>
                </a:solidFill>
              </a:rPr>
              <a:t> commitments :</a:t>
            </a:r>
          </a:p>
          <a:p>
            <a:pPr marL="64770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Test bench</a:t>
            </a:r>
          </a:p>
          <a:p>
            <a:pPr marL="64770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Production of ~150 boards (2017)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lvl="1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Trigger Tower Builder Board for ATLAS calorimeter (Upgrade Phase 1)</a:t>
            </a:r>
            <a:endParaRPr lang="en-US" dirty="0"/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8325" y="3882898"/>
            <a:ext cx="3110155" cy="257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256" y="1045322"/>
            <a:ext cx="2016224" cy="202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èche droite 8"/>
          <p:cNvSpPr/>
          <p:nvPr/>
        </p:nvSpPr>
        <p:spPr>
          <a:xfrm rot="5400000">
            <a:off x="7676574" y="3258809"/>
            <a:ext cx="338543" cy="41520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6562219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2000" y="1340768"/>
            <a:ext cx="26468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Accelerator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Highlights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1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2000" y="1340768"/>
            <a:ext cx="3288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CEA missions 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e 200"/>
          <p:cNvGrpSpPr/>
          <p:nvPr/>
        </p:nvGrpSpPr>
        <p:grpSpPr>
          <a:xfrm>
            <a:off x="611560" y="1124744"/>
            <a:ext cx="7776001" cy="5040435"/>
            <a:chOff x="683567" y="1268760"/>
            <a:chExt cx="7776001" cy="4627052"/>
          </a:xfrm>
        </p:grpSpPr>
        <p:sp>
          <p:nvSpPr>
            <p:cNvPr id="202" name="AutoShape 3"/>
            <p:cNvSpPr>
              <a:spLocks noChangeArrowheads="1" noTextEdit="1"/>
            </p:cNvSpPr>
            <p:nvPr/>
          </p:nvSpPr>
          <p:spPr bwMode="auto">
            <a:xfrm>
              <a:off x="683568" y="1268761"/>
              <a:ext cx="7776000" cy="4627051"/>
            </a:xfrm>
            <a:prstGeom prst="rect">
              <a:avLst/>
            </a:prstGeom>
            <a:noFill/>
            <a:ln w="9525" cap="flat" cmpd="sng" algn="ctr">
              <a:solidFill>
                <a:srgbClr val="78146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03" name="Groupe 202"/>
            <p:cNvGrpSpPr/>
            <p:nvPr/>
          </p:nvGrpSpPr>
          <p:grpSpPr>
            <a:xfrm>
              <a:off x="2181381" y="1284167"/>
              <a:ext cx="6188774" cy="4483063"/>
              <a:chOff x="2181381" y="1284167"/>
              <a:chExt cx="6188774" cy="4483063"/>
            </a:xfrm>
          </p:grpSpPr>
          <p:grpSp>
            <p:nvGrpSpPr>
              <p:cNvPr id="212" name="Groupe 211"/>
              <p:cNvGrpSpPr/>
              <p:nvPr/>
            </p:nvGrpSpPr>
            <p:grpSpPr>
              <a:xfrm>
                <a:off x="2181381" y="1284167"/>
                <a:ext cx="6188774" cy="4483063"/>
                <a:chOff x="2109373" y="1283944"/>
                <a:chExt cx="6188774" cy="4418527"/>
              </a:xfrm>
            </p:grpSpPr>
            <p:sp>
              <p:nvSpPr>
                <p:cNvPr id="224" name="Rectangle 8"/>
                <p:cNvSpPr>
                  <a:spLocks noChangeArrowheads="1"/>
                </p:cNvSpPr>
                <p:nvPr/>
              </p:nvSpPr>
              <p:spPr bwMode="auto">
                <a:xfrm>
                  <a:off x="2124072" y="1283944"/>
                  <a:ext cx="3096000" cy="4409686"/>
                </a:xfrm>
                <a:prstGeom prst="rect">
                  <a:avLst/>
                </a:prstGeom>
                <a:solidFill>
                  <a:srgbClr val="DDF0FF">
                    <a:alpha val="4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fr-FR" sz="600" i="1" dirty="0" smtClean="0">
                    <a:solidFill>
                      <a:schemeClr val="bg2">
                        <a:lumMod val="75000"/>
                      </a:schemeClr>
                    </a:solidFill>
                  </a:endParaRPr>
                </a:p>
                <a:p>
                  <a:pPr algn="ctr"/>
                  <a:endParaRPr lang="fr-FR" sz="600" i="1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fr-FR" sz="600" i="1" dirty="0" smtClean="0">
                      <a:solidFill>
                        <a:srgbClr val="0070C0"/>
                      </a:solidFill>
                    </a:rPr>
                    <a:t>Période d’évaluation HCERES Vague E</a:t>
                  </a:r>
                  <a:endParaRPr lang="fr-FR" sz="600" i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225" name="Groupe 224"/>
                <p:cNvGrpSpPr/>
                <p:nvPr/>
              </p:nvGrpSpPr>
              <p:grpSpPr>
                <a:xfrm>
                  <a:off x="2109373" y="1373697"/>
                  <a:ext cx="6188774" cy="4328774"/>
                  <a:chOff x="2109373" y="1661730"/>
                  <a:chExt cx="6188774" cy="4263504"/>
                </a:xfrm>
              </p:grpSpPr>
              <p:cxnSp>
                <p:nvCxnSpPr>
                  <p:cNvPr id="226" name="Connecteur droit 225"/>
                  <p:cNvCxnSpPr/>
                  <p:nvPr/>
                </p:nvCxnSpPr>
                <p:spPr>
                  <a:xfrm>
                    <a:off x="2109373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Connecteur droit 226"/>
                  <p:cNvCxnSpPr/>
                  <p:nvPr/>
                </p:nvCxnSpPr>
                <p:spPr>
                  <a:xfrm>
                    <a:off x="2728250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Connecteur droit 227"/>
                  <p:cNvCxnSpPr/>
                  <p:nvPr/>
                </p:nvCxnSpPr>
                <p:spPr>
                  <a:xfrm>
                    <a:off x="3347127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Connecteur droit 228"/>
                  <p:cNvCxnSpPr/>
                  <p:nvPr/>
                </p:nvCxnSpPr>
                <p:spPr>
                  <a:xfrm>
                    <a:off x="3966004" y="1661730"/>
                    <a:ext cx="0" cy="4263504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Connecteur droit 229"/>
                  <p:cNvCxnSpPr/>
                  <p:nvPr/>
                </p:nvCxnSpPr>
                <p:spPr>
                  <a:xfrm>
                    <a:off x="4584881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Connecteur droit 230"/>
                  <p:cNvCxnSpPr/>
                  <p:nvPr/>
                </p:nvCxnSpPr>
                <p:spPr>
                  <a:xfrm>
                    <a:off x="5203758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Connecteur droit 231"/>
                  <p:cNvCxnSpPr/>
                  <p:nvPr/>
                </p:nvCxnSpPr>
                <p:spPr>
                  <a:xfrm>
                    <a:off x="5822635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Connecteur droit 232"/>
                  <p:cNvCxnSpPr/>
                  <p:nvPr/>
                </p:nvCxnSpPr>
                <p:spPr>
                  <a:xfrm>
                    <a:off x="6441512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Connecteur droit 233"/>
                  <p:cNvCxnSpPr/>
                  <p:nvPr/>
                </p:nvCxnSpPr>
                <p:spPr>
                  <a:xfrm>
                    <a:off x="8298147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Connecteur droit 234"/>
                  <p:cNvCxnSpPr/>
                  <p:nvPr/>
                </p:nvCxnSpPr>
                <p:spPr>
                  <a:xfrm>
                    <a:off x="7679266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Connecteur droit 235"/>
                  <p:cNvCxnSpPr/>
                  <p:nvPr/>
                </p:nvCxnSpPr>
                <p:spPr>
                  <a:xfrm>
                    <a:off x="7060389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3" name="Groupe 212"/>
              <p:cNvGrpSpPr/>
              <p:nvPr/>
            </p:nvGrpSpPr>
            <p:grpSpPr>
              <a:xfrm>
                <a:off x="2339752" y="1307822"/>
                <a:ext cx="5895942" cy="184666"/>
                <a:chOff x="2339752" y="1307822"/>
                <a:chExt cx="5895942" cy="184666"/>
              </a:xfrm>
            </p:grpSpPr>
            <p:sp>
              <p:nvSpPr>
                <p:cNvPr id="214" name="Rectangle 51"/>
                <p:cNvSpPr>
                  <a:spLocks noChangeArrowheads="1"/>
                </p:cNvSpPr>
                <p:nvPr/>
              </p:nvSpPr>
              <p:spPr bwMode="auto">
                <a:xfrm>
                  <a:off x="727851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2021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5" name="Rectangle 23"/>
                <p:cNvSpPr>
                  <a:spLocks noChangeArrowheads="1"/>
                </p:cNvSpPr>
                <p:nvPr/>
              </p:nvSpPr>
              <p:spPr bwMode="auto">
                <a:xfrm>
                  <a:off x="357444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2015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6" name="Rectangle 26"/>
                <p:cNvSpPr>
                  <a:spLocks noChangeArrowheads="1"/>
                </p:cNvSpPr>
                <p:nvPr/>
              </p:nvSpPr>
              <p:spPr bwMode="auto">
                <a:xfrm>
                  <a:off x="419178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2016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7" name="Rectangle 29"/>
                <p:cNvSpPr>
                  <a:spLocks noChangeArrowheads="1"/>
                </p:cNvSpPr>
                <p:nvPr/>
              </p:nvSpPr>
              <p:spPr bwMode="auto">
                <a:xfrm>
                  <a:off x="480913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2017</a:t>
                  </a:r>
                  <a:endParaRPr kumimoji="0" lang="fr-FR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8" name="Rectangle 32"/>
                <p:cNvSpPr>
                  <a:spLocks noChangeArrowheads="1"/>
                </p:cNvSpPr>
                <p:nvPr/>
              </p:nvSpPr>
              <p:spPr bwMode="auto">
                <a:xfrm>
                  <a:off x="542647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2018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9" name="Rectangle 35"/>
                <p:cNvSpPr>
                  <a:spLocks noChangeArrowheads="1"/>
                </p:cNvSpPr>
                <p:nvPr/>
              </p:nvSpPr>
              <p:spPr bwMode="auto">
                <a:xfrm>
                  <a:off x="604382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2019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0" name="Rectangle 38"/>
                <p:cNvSpPr>
                  <a:spLocks noChangeArrowheads="1"/>
                </p:cNvSpPr>
                <p:nvPr/>
              </p:nvSpPr>
              <p:spPr bwMode="auto">
                <a:xfrm>
                  <a:off x="666116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2020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1" name="Rectangle 51"/>
                <p:cNvSpPr>
                  <a:spLocks noChangeArrowheads="1"/>
                </p:cNvSpPr>
                <p:nvPr/>
              </p:nvSpPr>
              <p:spPr bwMode="auto">
                <a:xfrm>
                  <a:off x="789585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2022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2" name="Rectangle 23"/>
                <p:cNvSpPr>
                  <a:spLocks noChangeArrowheads="1"/>
                </p:cNvSpPr>
                <p:nvPr/>
              </p:nvSpPr>
              <p:spPr bwMode="auto">
                <a:xfrm>
                  <a:off x="233975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2013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3" name="Rectangle 26"/>
                <p:cNvSpPr>
                  <a:spLocks noChangeArrowheads="1"/>
                </p:cNvSpPr>
                <p:nvPr/>
              </p:nvSpPr>
              <p:spPr bwMode="auto">
                <a:xfrm>
                  <a:off x="295709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2014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cxnSp>
          <p:nvCxnSpPr>
            <p:cNvPr id="204" name="Connecteur droit avec flèche 203"/>
            <p:cNvCxnSpPr/>
            <p:nvPr/>
          </p:nvCxnSpPr>
          <p:spPr>
            <a:xfrm>
              <a:off x="2181381" y="1642654"/>
              <a:ext cx="3110699" cy="0"/>
            </a:xfrm>
            <a:prstGeom prst="straightConnector1">
              <a:avLst/>
            </a:prstGeom>
            <a:ln w="6350">
              <a:solidFill>
                <a:srgbClr val="0070C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e 204"/>
            <p:cNvGrpSpPr/>
            <p:nvPr/>
          </p:nvGrpSpPr>
          <p:grpSpPr>
            <a:xfrm>
              <a:off x="683567" y="1268760"/>
              <a:ext cx="1499347" cy="401784"/>
              <a:chOff x="683567" y="1268760"/>
              <a:chExt cx="1499347" cy="401784"/>
            </a:xfrm>
          </p:grpSpPr>
          <p:sp>
            <p:nvSpPr>
              <p:cNvPr id="206" name="Freeform 376"/>
              <p:cNvSpPr>
                <a:spLocks/>
              </p:cNvSpPr>
              <p:nvPr/>
            </p:nvSpPr>
            <p:spPr bwMode="auto">
              <a:xfrm>
                <a:off x="759594" y="1345388"/>
                <a:ext cx="144463" cy="120802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" name="Freeform 358"/>
              <p:cNvSpPr>
                <a:spLocks/>
              </p:cNvSpPr>
              <p:nvPr/>
            </p:nvSpPr>
            <p:spPr bwMode="auto">
              <a:xfrm>
                <a:off x="773881" y="1514869"/>
                <a:ext cx="115888" cy="119191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" name="Rectangle 340"/>
              <p:cNvSpPr>
                <a:spLocks noChangeArrowheads="1"/>
              </p:cNvSpPr>
              <p:nvPr/>
            </p:nvSpPr>
            <p:spPr bwMode="auto">
              <a:xfrm>
                <a:off x="939528" y="1343778"/>
                <a:ext cx="703719" cy="117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Jalons importants</a:t>
                </a:r>
                <a:endParaRPr kumimoji="0" lang="fr-FR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Rectangle 340"/>
              <p:cNvSpPr>
                <a:spLocks noChangeArrowheads="1"/>
              </p:cNvSpPr>
              <p:nvPr/>
            </p:nvSpPr>
            <p:spPr bwMode="auto">
              <a:xfrm>
                <a:off x="939528" y="1513258"/>
                <a:ext cx="341440" cy="117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7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Décision</a:t>
                </a:r>
                <a:endParaRPr kumimoji="0" lang="fr-FR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0" name="Freeform 134"/>
              <p:cNvSpPr>
                <a:spLocks/>
              </p:cNvSpPr>
              <p:nvPr/>
            </p:nvSpPr>
            <p:spPr bwMode="auto">
              <a:xfrm>
                <a:off x="683567" y="1268760"/>
                <a:ext cx="1499347" cy="401784"/>
              </a:xfrm>
              <a:custGeom>
                <a:avLst/>
                <a:gdLst>
                  <a:gd name="T0" fmla="*/ 0 w 17008"/>
                  <a:gd name="T1" fmla="*/ 646 h 3872"/>
                  <a:gd name="T2" fmla="*/ 646 w 17008"/>
                  <a:gd name="T3" fmla="*/ 0 h 3872"/>
                  <a:gd name="T4" fmla="*/ 16363 w 17008"/>
                  <a:gd name="T5" fmla="*/ 0 h 3872"/>
                  <a:gd name="T6" fmla="*/ 17008 w 17008"/>
                  <a:gd name="T7" fmla="*/ 646 h 3872"/>
                  <a:gd name="T8" fmla="*/ 17008 w 17008"/>
                  <a:gd name="T9" fmla="*/ 3227 h 3872"/>
                  <a:gd name="T10" fmla="*/ 16363 w 17008"/>
                  <a:gd name="T11" fmla="*/ 3872 h 3872"/>
                  <a:gd name="T12" fmla="*/ 646 w 17008"/>
                  <a:gd name="T13" fmla="*/ 3872 h 3872"/>
                  <a:gd name="T14" fmla="*/ 0 w 17008"/>
                  <a:gd name="T15" fmla="*/ 3227 h 3872"/>
                  <a:gd name="T16" fmla="*/ 0 w 17008"/>
                  <a:gd name="T17" fmla="*/ 646 h 3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08" h="3872">
                    <a:moveTo>
                      <a:pt x="0" y="646"/>
                    </a:moveTo>
                    <a:cubicBezTo>
                      <a:pt x="0" y="289"/>
                      <a:pt x="289" y="0"/>
                      <a:pt x="646" y="0"/>
                    </a:cubicBezTo>
                    <a:lnTo>
                      <a:pt x="16363" y="0"/>
                    </a:lnTo>
                    <a:cubicBezTo>
                      <a:pt x="16720" y="0"/>
                      <a:pt x="17008" y="289"/>
                      <a:pt x="17008" y="646"/>
                    </a:cubicBezTo>
                    <a:lnTo>
                      <a:pt x="17008" y="3227"/>
                    </a:lnTo>
                    <a:cubicBezTo>
                      <a:pt x="17008" y="3584"/>
                      <a:pt x="16720" y="3872"/>
                      <a:pt x="16363" y="3872"/>
                    </a:cubicBezTo>
                    <a:lnTo>
                      <a:pt x="646" y="3872"/>
                    </a:lnTo>
                    <a:cubicBezTo>
                      <a:pt x="289" y="3872"/>
                      <a:pt x="0" y="3584"/>
                      <a:pt x="0" y="3227"/>
                    </a:cubicBezTo>
                    <a:lnTo>
                      <a:pt x="0" y="64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1" name="Rectangle 210"/>
              <p:cNvSpPr>
                <a:spLocks noChangeArrowheads="1"/>
              </p:cNvSpPr>
              <p:nvPr/>
            </p:nvSpPr>
            <p:spPr bwMode="auto">
              <a:xfrm>
                <a:off x="1440453" y="1512902"/>
                <a:ext cx="517770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 algn="ctr"/>
                <a:r>
                  <a:rPr lang="fr-FR" altLang="fr-FR" sz="700" u="sng" dirty="0" smtClean="0"/>
                  <a:t>Projet spatial</a:t>
                </a:r>
                <a:endParaRPr kumimoji="0" lang="fr-FR" altLang="fr-FR" sz="700" i="0" u="sng" strike="noStrike" cap="none" normalizeH="0" baseline="0" dirty="0" smtClean="0">
                  <a:ln>
                    <a:noFill/>
                  </a:ln>
                  <a:effectLst/>
                </a:endParaRPr>
              </a:p>
            </p:txBody>
          </p:sp>
        </p:grpSp>
      </p:grpSp>
      <p:grpSp>
        <p:nvGrpSpPr>
          <p:cNvPr id="242" name="Groupe 241"/>
          <p:cNvGrpSpPr/>
          <p:nvPr/>
        </p:nvGrpSpPr>
        <p:grpSpPr>
          <a:xfrm>
            <a:off x="672885" y="2852809"/>
            <a:ext cx="7681198" cy="921281"/>
            <a:chOff x="742876" y="2924942"/>
            <a:chExt cx="7681198" cy="921281"/>
          </a:xfrm>
        </p:grpSpPr>
        <p:sp>
          <p:nvSpPr>
            <p:cNvPr id="39" name="Freeform 297"/>
            <p:cNvSpPr>
              <a:spLocks/>
            </p:cNvSpPr>
            <p:nvPr/>
          </p:nvSpPr>
          <p:spPr bwMode="auto">
            <a:xfrm>
              <a:off x="753552" y="3041044"/>
              <a:ext cx="7670522" cy="805179"/>
            </a:xfrm>
            <a:custGeom>
              <a:avLst/>
              <a:gdLst>
                <a:gd name="T0" fmla="*/ 211 w 9016"/>
                <a:gd name="T1" fmla="*/ 2 h 1452"/>
                <a:gd name="T2" fmla="*/ 177 w 9016"/>
                <a:gd name="T3" fmla="*/ 8 h 1452"/>
                <a:gd name="T4" fmla="*/ 143 w 9016"/>
                <a:gd name="T5" fmla="*/ 19 h 1452"/>
                <a:gd name="T6" fmla="*/ 113 w 9016"/>
                <a:gd name="T7" fmla="*/ 35 h 1452"/>
                <a:gd name="T8" fmla="*/ 85 w 9016"/>
                <a:gd name="T9" fmla="*/ 56 h 1452"/>
                <a:gd name="T10" fmla="*/ 60 w 9016"/>
                <a:gd name="T11" fmla="*/ 79 h 1452"/>
                <a:gd name="T12" fmla="*/ 40 w 9016"/>
                <a:gd name="T13" fmla="*/ 108 h 1452"/>
                <a:gd name="T14" fmla="*/ 23 w 9016"/>
                <a:gd name="T15" fmla="*/ 138 h 1452"/>
                <a:gd name="T16" fmla="*/ 9 w 9016"/>
                <a:gd name="T17" fmla="*/ 171 h 1452"/>
                <a:gd name="T18" fmla="*/ 1 w 9016"/>
                <a:gd name="T19" fmla="*/ 205 h 1452"/>
                <a:gd name="T20" fmla="*/ 0 w 9016"/>
                <a:gd name="T21" fmla="*/ 243 h 1452"/>
                <a:gd name="T22" fmla="*/ 0 w 9016"/>
                <a:gd name="T23" fmla="*/ 1234 h 1452"/>
                <a:gd name="T24" fmla="*/ 6 w 9016"/>
                <a:gd name="T25" fmla="*/ 1271 h 1452"/>
                <a:gd name="T26" fmla="*/ 18 w 9016"/>
                <a:gd name="T27" fmla="*/ 1304 h 1452"/>
                <a:gd name="T28" fmla="*/ 34 w 9016"/>
                <a:gd name="T29" fmla="*/ 1335 h 1452"/>
                <a:gd name="T30" fmla="*/ 54 w 9016"/>
                <a:gd name="T31" fmla="*/ 1364 h 1452"/>
                <a:gd name="T32" fmla="*/ 77 w 9016"/>
                <a:gd name="T33" fmla="*/ 1389 h 1452"/>
                <a:gd name="T34" fmla="*/ 103 w 9016"/>
                <a:gd name="T35" fmla="*/ 1411 h 1452"/>
                <a:gd name="T36" fmla="*/ 133 w 9016"/>
                <a:gd name="T37" fmla="*/ 1428 h 1452"/>
                <a:gd name="T38" fmla="*/ 165 w 9016"/>
                <a:gd name="T39" fmla="*/ 1441 h 1452"/>
                <a:gd name="T40" fmla="*/ 201 w 9016"/>
                <a:gd name="T41" fmla="*/ 1449 h 1452"/>
                <a:gd name="T42" fmla="*/ 236 w 9016"/>
                <a:gd name="T43" fmla="*/ 1452 h 1452"/>
                <a:gd name="T44" fmla="*/ 8803 w 9016"/>
                <a:gd name="T45" fmla="*/ 1450 h 1452"/>
                <a:gd name="T46" fmla="*/ 8839 w 9016"/>
                <a:gd name="T47" fmla="*/ 1444 h 1452"/>
                <a:gd name="T48" fmla="*/ 8871 w 9016"/>
                <a:gd name="T49" fmla="*/ 1433 h 1452"/>
                <a:gd name="T50" fmla="*/ 8902 w 9016"/>
                <a:gd name="T51" fmla="*/ 1417 h 1452"/>
                <a:gd name="T52" fmla="*/ 8930 w 9016"/>
                <a:gd name="T53" fmla="*/ 1397 h 1452"/>
                <a:gd name="T54" fmla="*/ 8955 w 9016"/>
                <a:gd name="T55" fmla="*/ 1373 h 1452"/>
                <a:gd name="T56" fmla="*/ 8976 w 9016"/>
                <a:gd name="T57" fmla="*/ 1345 h 1452"/>
                <a:gd name="T58" fmla="*/ 8993 w 9016"/>
                <a:gd name="T59" fmla="*/ 1315 h 1452"/>
                <a:gd name="T60" fmla="*/ 9006 w 9016"/>
                <a:gd name="T61" fmla="*/ 1282 h 1452"/>
                <a:gd name="T62" fmla="*/ 9013 w 9016"/>
                <a:gd name="T63" fmla="*/ 1247 h 1452"/>
                <a:gd name="T64" fmla="*/ 9016 w 9016"/>
                <a:gd name="T65" fmla="*/ 1211 h 1452"/>
                <a:gd name="T66" fmla="*/ 9015 w 9016"/>
                <a:gd name="T67" fmla="*/ 218 h 1452"/>
                <a:gd name="T68" fmla="*/ 9009 w 9016"/>
                <a:gd name="T69" fmla="*/ 182 h 1452"/>
                <a:gd name="T70" fmla="*/ 8998 w 9016"/>
                <a:gd name="T71" fmla="*/ 149 h 1452"/>
                <a:gd name="T72" fmla="*/ 8982 w 9016"/>
                <a:gd name="T73" fmla="*/ 117 h 1452"/>
                <a:gd name="T74" fmla="*/ 8962 w 9016"/>
                <a:gd name="T75" fmla="*/ 89 h 1452"/>
                <a:gd name="T76" fmla="*/ 8939 w 9016"/>
                <a:gd name="T77" fmla="*/ 63 h 1452"/>
                <a:gd name="T78" fmla="*/ 8911 w 9016"/>
                <a:gd name="T79" fmla="*/ 41 h 1452"/>
                <a:gd name="T80" fmla="*/ 8882 w 9016"/>
                <a:gd name="T81" fmla="*/ 24 h 1452"/>
                <a:gd name="T82" fmla="*/ 8850 w 9016"/>
                <a:gd name="T83" fmla="*/ 11 h 1452"/>
                <a:gd name="T84" fmla="*/ 8816 w 9016"/>
                <a:gd name="T85" fmla="*/ 4 h 1452"/>
                <a:gd name="T86" fmla="*/ 8780 w 9016"/>
                <a:gd name="T8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16" h="1452">
                  <a:moveTo>
                    <a:pt x="236" y="0"/>
                  </a:moveTo>
                  <a:lnTo>
                    <a:pt x="224" y="0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88" y="5"/>
                  </a:lnTo>
                  <a:lnTo>
                    <a:pt x="177" y="8"/>
                  </a:lnTo>
                  <a:lnTo>
                    <a:pt x="165" y="11"/>
                  </a:lnTo>
                  <a:lnTo>
                    <a:pt x="154" y="15"/>
                  </a:lnTo>
                  <a:lnTo>
                    <a:pt x="143" y="19"/>
                  </a:lnTo>
                  <a:lnTo>
                    <a:pt x="133" y="24"/>
                  </a:lnTo>
                  <a:lnTo>
                    <a:pt x="123" y="30"/>
                  </a:lnTo>
                  <a:lnTo>
                    <a:pt x="113" y="35"/>
                  </a:lnTo>
                  <a:lnTo>
                    <a:pt x="103" y="41"/>
                  </a:lnTo>
                  <a:lnTo>
                    <a:pt x="94" y="49"/>
                  </a:lnTo>
                  <a:lnTo>
                    <a:pt x="85" y="56"/>
                  </a:lnTo>
                  <a:lnTo>
                    <a:pt x="77" y="63"/>
                  </a:lnTo>
                  <a:lnTo>
                    <a:pt x="68" y="71"/>
                  </a:lnTo>
                  <a:lnTo>
                    <a:pt x="60" y="79"/>
                  </a:lnTo>
                  <a:lnTo>
                    <a:pt x="54" y="89"/>
                  </a:lnTo>
                  <a:lnTo>
                    <a:pt x="46" y="98"/>
                  </a:lnTo>
                  <a:lnTo>
                    <a:pt x="40" y="108"/>
                  </a:lnTo>
                  <a:lnTo>
                    <a:pt x="34" y="117"/>
                  </a:lnTo>
                  <a:lnTo>
                    <a:pt x="28" y="127"/>
                  </a:lnTo>
                  <a:lnTo>
                    <a:pt x="23" y="138"/>
                  </a:lnTo>
                  <a:lnTo>
                    <a:pt x="18" y="149"/>
                  </a:lnTo>
                  <a:lnTo>
                    <a:pt x="14" y="160"/>
                  </a:lnTo>
                  <a:lnTo>
                    <a:pt x="9" y="171"/>
                  </a:lnTo>
                  <a:lnTo>
                    <a:pt x="6" y="182"/>
                  </a:lnTo>
                  <a:lnTo>
                    <a:pt x="4" y="194"/>
                  </a:lnTo>
                  <a:lnTo>
                    <a:pt x="1" y="205"/>
                  </a:lnTo>
                  <a:lnTo>
                    <a:pt x="0" y="218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1211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1" y="1247"/>
                  </a:lnTo>
                  <a:lnTo>
                    <a:pt x="4" y="1258"/>
                  </a:lnTo>
                  <a:lnTo>
                    <a:pt x="6" y="1271"/>
                  </a:lnTo>
                  <a:lnTo>
                    <a:pt x="9" y="1282"/>
                  </a:lnTo>
                  <a:lnTo>
                    <a:pt x="14" y="1293"/>
                  </a:lnTo>
                  <a:lnTo>
                    <a:pt x="18" y="1304"/>
                  </a:lnTo>
                  <a:lnTo>
                    <a:pt x="23" y="1315"/>
                  </a:lnTo>
                  <a:lnTo>
                    <a:pt x="28" y="1326"/>
                  </a:lnTo>
                  <a:lnTo>
                    <a:pt x="34" y="1335"/>
                  </a:lnTo>
                  <a:lnTo>
                    <a:pt x="40" y="1345"/>
                  </a:lnTo>
                  <a:lnTo>
                    <a:pt x="46" y="1354"/>
                  </a:lnTo>
                  <a:lnTo>
                    <a:pt x="54" y="1364"/>
                  </a:lnTo>
                  <a:lnTo>
                    <a:pt x="60" y="1373"/>
                  </a:lnTo>
                  <a:lnTo>
                    <a:pt x="68" y="1381"/>
                  </a:lnTo>
                  <a:lnTo>
                    <a:pt x="77" y="1389"/>
                  </a:lnTo>
                  <a:lnTo>
                    <a:pt x="85" y="1397"/>
                  </a:lnTo>
                  <a:lnTo>
                    <a:pt x="94" y="1404"/>
                  </a:lnTo>
                  <a:lnTo>
                    <a:pt x="103" y="1411"/>
                  </a:lnTo>
                  <a:lnTo>
                    <a:pt x="113" y="1417"/>
                  </a:lnTo>
                  <a:lnTo>
                    <a:pt x="123" y="1422"/>
                  </a:lnTo>
                  <a:lnTo>
                    <a:pt x="133" y="1428"/>
                  </a:lnTo>
                  <a:lnTo>
                    <a:pt x="143" y="1433"/>
                  </a:lnTo>
                  <a:lnTo>
                    <a:pt x="154" y="1438"/>
                  </a:lnTo>
                  <a:lnTo>
                    <a:pt x="165" y="1441"/>
                  </a:lnTo>
                  <a:lnTo>
                    <a:pt x="177" y="1444"/>
                  </a:lnTo>
                  <a:lnTo>
                    <a:pt x="188" y="1447"/>
                  </a:lnTo>
                  <a:lnTo>
                    <a:pt x="201" y="1449"/>
                  </a:lnTo>
                  <a:lnTo>
                    <a:pt x="211" y="1450"/>
                  </a:lnTo>
                  <a:lnTo>
                    <a:pt x="224" y="1452"/>
                  </a:lnTo>
                  <a:lnTo>
                    <a:pt x="236" y="1452"/>
                  </a:lnTo>
                  <a:lnTo>
                    <a:pt x="8780" y="1452"/>
                  </a:lnTo>
                  <a:lnTo>
                    <a:pt x="8791" y="1452"/>
                  </a:lnTo>
                  <a:lnTo>
                    <a:pt x="8803" y="1450"/>
                  </a:lnTo>
                  <a:lnTo>
                    <a:pt x="8816" y="1449"/>
                  </a:lnTo>
                  <a:lnTo>
                    <a:pt x="8826" y="1447"/>
                  </a:lnTo>
                  <a:lnTo>
                    <a:pt x="8839" y="1444"/>
                  </a:lnTo>
                  <a:lnTo>
                    <a:pt x="8850" y="1441"/>
                  </a:lnTo>
                  <a:lnTo>
                    <a:pt x="8860" y="1438"/>
                  </a:lnTo>
                  <a:lnTo>
                    <a:pt x="8871" y="1433"/>
                  </a:lnTo>
                  <a:lnTo>
                    <a:pt x="8882" y="1428"/>
                  </a:lnTo>
                  <a:lnTo>
                    <a:pt x="8893" y="1422"/>
                  </a:lnTo>
                  <a:lnTo>
                    <a:pt x="8902" y="1417"/>
                  </a:lnTo>
                  <a:lnTo>
                    <a:pt x="8911" y="1411"/>
                  </a:lnTo>
                  <a:lnTo>
                    <a:pt x="8921" y="1404"/>
                  </a:lnTo>
                  <a:lnTo>
                    <a:pt x="8930" y="1397"/>
                  </a:lnTo>
                  <a:lnTo>
                    <a:pt x="8939" y="1389"/>
                  </a:lnTo>
                  <a:lnTo>
                    <a:pt x="8947" y="1381"/>
                  </a:lnTo>
                  <a:lnTo>
                    <a:pt x="8955" y="1373"/>
                  </a:lnTo>
                  <a:lnTo>
                    <a:pt x="8962" y="1364"/>
                  </a:lnTo>
                  <a:lnTo>
                    <a:pt x="8969" y="1354"/>
                  </a:lnTo>
                  <a:lnTo>
                    <a:pt x="8976" y="1345"/>
                  </a:lnTo>
                  <a:lnTo>
                    <a:pt x="8982" y="1335"/>
                  </a:lnTo>
                  <a:lnTo>
                    <a:pt x="8987" y="1326"/>
                  </a:lnTo>
                  <a:lnTo>
                    <a:pt x="8993" y="1315"/>
                  </a:lnTo>
                  <a:lnTo>
                    <a:pt x="8998" y="1304"/>
                  </a:lnTo>
                  <a:lnTo>
                    <a:pt x="9001" y="1293"/>
                  </a:lnTo>
                  <a:lnTo>
                    <a:pt x="9006" y="1282"/>
                  </a:lnTo>
                  <a:lnTo>
                    <a:pt x="9009" y="1271"/>
                  </a:lnTo>
                  <a:lnTo>
                    <a:pt x="9012" y="1258"/>
                  </a:lnTo>
                  <a:lnTo>
                    <a:pt x="9013" y="1247"/>
                  </a:lnTo>
                  <a:lnTo>
                    <a:pt x="9015" y="1234"/>
                  </a:lnTo>
                  <a:lnTo>
                    <a:pt x="9016" y="1222"/>
                  </a:lnTo>
                  <a:lnTo>
                    <a:pt x="9016" y="1211"/>
                  </a:lnTo>
                  <a:lnTo>
                    <a:pt x="9016" y="243"/>
                  </a:lnTo>
                  <a:lnTo>
                    <a:pt x="9016" y="231"/>
                  </a:lnTo>
                  <a:lnTo>
                    <a:pt x="9015" y="218"/>
                  </a:lnTo>
                  <a:lnTo>
                    <a:pt x="9013" y="205"/>
                  </a:lnTo>
                  <a:lnTo>
                    <a:pt x="9012" y="194"/>
                  </a:lnTo>
                  <a:lnTo>
                    <a:pt x="9009" y="182"/>
                  </a:lnTo>
                  <a:lnTo>
                    <a:pt x="9006" y="171"/>
                  </a:lnTo>
                  <a:lnTo>
                    <a:pt x="9001" y="160"/>
                  </a:lnTo>
                  <a:lnTo>
                    <a:pt x="8998" y="149"/>
                  </a:lnTo>
                  <a:lnTo>
                    <a:pt x="8993" y="138"/>
                  </a:lnTo>
                  <a:lnTo>
                    <a:pt x="8987" y="127"/>
                  </a:lnTo>
                  <a:lnTo>
                    <a:pt x="8982" y="117"/>
                  </a:lnTo>
                  <a:lnTo>
                    <a:pt x="8976" y="108"/>
                  </a:lnTo>
                  <a:lnTo>
                    <a:pt x="8969" y="98"/>
                  </a:lnTo>
                  <a:lnTo>
                    <a:pt x="8962" y="89"/>
                  </a:lnTo>
                  <a:lnTo>
                    <a:pt x="8955" y="79"/>
                  </a:lnTo>
                  <a:lnTo>
                    <a:pt x="8947" y="71"/>
                  </a:lnTo>
                  <a:lnTo>
                    <a:pt x="8939" y="63"/>
                  </a:lnTo>
                  <a:lnTo>
                    <a:pt x="8930" y="56"/>
                  </a:lnTo>
                  <a:lnTo>
                    <a:pt x="8921" y="49"/>
                  </a:lnTo>
                  <a:lnTo>
                    <a:pt x="8911" y="41"/>
                  </a:lnTo>
                  <a:lnTo>
                    <a:pt x="8902" y="35"/>
                  </a:lnTo>
                  <a:lnTo>
                    <a:pt x="8893" y="30"/>
                  </a:lnTo>
                  <a:lnTo>
                    <a:pt x="8882" y="24"/>
                  </a:lnTo>
                  <a:lnTo>
                    <a:pt x="8871" y="19"/>
                  </a:lnTo>
                  <a:lnTo>
                    <a:pt x="8860" y="15"/>
                  </a:lnTo>
                  <a:lnTo>
                    <a:pt x="8850" y="11"/>
                  </a:lnTo>
                  <a:lnTo>
                    <a:pt x="8839" y="8"/>
                  </a:lnTo>
                  <a:lnTo>
                    <a:pt x="8826" y="5"/>
                  </a:lnTo>
                  <a:lnTo>
                    <a:pt x="8816" y="4"/>
                  </a:lnTo>
                  <a:lnTo>
                    <a:pt x="8803" y="2"/>
                  </a:lnTo>
                  <a:lnTo>
                    <a:pt x="8791" y="0"/>
                  </a:lnTo>
                  <a:lnTo>
                    <a:pt x="8780" y="0"/>
                  </a:lnTo>
                  <a:lnTo>
                    <a:pt x="236" y="0"/>
                  </a:lnTo>
                </a:path>
              </a:pathLst>
            </a:custGeom>
            <a:noFill/>
            <a:ln w="23813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Rectangle 44"/>
            <p:cNvSpPr>
              <a:spLocks noChangeArrowheads="1"/>
            </p:cNvSpPr>
            <p:nvPr/>
          </p:nvSpPr>
          <p:spPr bwMode="auto">
            <a:xfrm>
              <a:off x="742876" y="2924942"/>
              <a:ext cx="2274662" cy="198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i="1" dirty="0" smtClean="0">
                  <a:solidFill>
                    <a:srgbClr val="009999"/>
                  </a:solidFill>
                </a:rPr>
                <a:t>Stations de t</a:t>
              </a:r>
              <a:r>
                <a:rPr kumimoji="0" lang="fr-FR" altLang="fr-FR" sz="1200" b="1" i="1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  <a:latin typeface="Arial" pitchFamily="34" charset="0"/>
                  <a:cs typeface="Arial" pitchFamily="34" charset="0"/>
                </a:rPr>
                <a:t>ests cryogéniques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8" name="Rectangle 98"/>
          <p:cNvSpPr>
            <a:spLocks noChangeArrowheads="1"/>
          </p:cNvSpPr>
          <p:nvPr/>
        </p:nvSpPr>
        <p:spPr bwMode="auto">
          <a:xfrm>
            <a:off x="829601" y="3135782"/>
            <a:ext cx="1048364" cy="26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800" b="1" i="1" dirty="0" smtClean="0">
                <a:solidFill>
                  <a:srgbClr val="009999"/>
                </a:solidFill>
              </a:rPr>
              <a:t>Tests des </a:t>
            </a:r>
            <a:r>
              <a:rPr kumimoji="0" lang="fr-FR" altLang="fr-FR" sz="800" b="1" i="1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  <a:latin typeface="Arial" pitchFamily="34" charset="0"/>
                <a:cs typeface="Arial" pitchFamily="34" charset="0"/>
              </a:rPr>
              <a:t>bobines et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1" i="1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  <a:latin typeface="Arial" pitchFamily="34" charset="0"/>
                <a:cs typeface="Arial" pitchFamily="34" charset="0"/>
              </a:rPr>
              <a:t>aimants SC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rgbClr val="0099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0" name="Groupe 239"/>
          <p:cNvGrpSpPr/>
          <p:nvPr/>
        </p:nvGrpSpPr>
        <p:grpSpPr>
          <a:xfrm>
            <a:off x="2111700" y="3060844"/>
            <a:ext cx="6192000" cy="268147"/>
            <a:chOff x="2181691" y="3132977"/>
            <a:chExt cx="6192000" cy="268147"/>
          </a:xfrm>
        </p:grpSpPr>
        <p:sp>
          <p:nvSpPr>
            <p:cNvPr id="83" name="Rectangle 319"/>
            <p:cNvSpPr>
              <a:spLocks noChangeArrowheads="1"/>
            </p:cNvSpPr>
            <p:nvPr/>
          </p:nvSpPr>
          <p:spPr bwMode="auto">
            <a:xfrm>
              <a:off x="2181691" y="3243810"/>
              <a:ext cx="6192000" cy="15731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Rectangle 252"/>
            <p:cNvSpPr>
              <a:spLocks noChangeArrowheads="1"/>
            </p:cNvSpPr>
            <p:nvPr/>
          </p:nvSpPr>
          <p:spPr bwMode="auto">
            <a:xfrm>
              <a:off x="2260493" y="3248164"/>
              <a:ext cx="455254" cy="14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JT60 SA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252"/>
            <p:cNvSpPr>
              <a:spLocks noChangeArrowheads="1"/>
            </p:cNvSpPr>
            <p:nvPr/>
          </p:nvSpPr>
          <p:spPr bwMode="auto">
            <a:xfrm>
              <a:off x="5525654" y="3244972"/>
              <a:ext cx="878446" cy="148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ITER - </a:t>
              </a: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Activities</a:t>
              </a:r>
              <a:endParaRPr kumimoji="0" lang="fr-FR" altLang="fr-FR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119"/>
            <p:cNvSpPr>
              <a:spLocks noChangeArrowheads="1"/>
            </p:cNvSpPr>
            <p:nvPr/>
          </p:nvSpPr>
          <p:spPr bwMode="auto">
            <a:xfrm>
              <a:off x="3019724" y="3132977"/>
              <a:ext cx="769441" cy="99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/>
              <a:r>
                <a:rPr lang="fr-FR" altLang="fr-FR" sz="600" b="1">
                  <a:solidFill>
                    <a:srgbClr val="000000"/>
                  </a:solidFill>
                </a:rPr>
                <a:t>Fin </a:t>
              </a:r>
              <a:r>
                <a:rPr lang="fr-FR" altLang="fr-FR" sz="600" b="1" smtClean="0">
                  <a:solidFill>
                    <a:srgbClr val="000000"/>
                  </a:solidFill>
                </a:rPr>
                <a:t>construction CTF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Freeform 376"/>
            <p:cNvSpPr>
              <a:spLocks/>
            </p:cNvSpPr>
            <p:nvPr/>
          </p:nvSpPr>
          <p:spPr bwMode="auto">
            <a:xfrm>
              <a:off x="3344331" y="3256420"/>
              <a:ext cx="144463" cy="127750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Freeform 376"/>
            <p:cNvSpPr>
              <a:spLocks/>
            </p:cNvSpPr>
            <p:nvPr/>
          </p:nvSpPr>
          <p:spPr bwMode="auto">
            <a:xfrm>
              <a:off x="4887558" y="3255398"/>
              <a:ext cx="144463" cy="127750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Rectangle 119"/>
            <p:cNvSpPr>
              <a:spLocks noChangeArrowheads="1"/>
            </p:cNvSpPr>
            <p:nvPr/>
          </p:nvSpPr>
          <p:spPr bwMode="auto">
            <a:xfrm>
              <a:off x="4387876" y="3132977"/>
              <a:ext cx="1134926" cy="99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Fin des tests des bobines JT60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0" name="Groupe 249"/>
          <p:cNvGrpSpPr/>
          <p:nvPr/>
        </p:nvGrpSpPr>
        <p:grpSpPr>
          <a:xfrm>
            <a:off x="687159" y="5142932"/>
            <a:ext cx="7666924" cy="872405"/>
            <a:chOff x="757150" y="5215065"/>
            <a:chExt cx="7666924" cy="872405"/>
          </a:xfrm>
        </p:grpSpPr>
        <p:sp>
          <p:nvSpPr>
            <p:cNvPr id="43" name="Freeform 297"/>
            <p:cNvSpPr>
              <a:spLocks/>
            </p:cNvSpPr>
            <p:nvPr/>
          </p:nvSpPr>
          <p:spPr bwMode="auto">
            <a:xfrm>
              <a:off x="792074" y="5295470"/>
              <a:ext cx="7632000" cy="792000"/>
            </a:xfrm>
            <a:custGeom>
              <a:avLst/>
              <a:gdLst>
                <a:gd name="T0" fmla="*/ 211 w 9016"/>
                <a:gd name="T1" fmla="*/ 2 h 1452"/>
                <a:gd name="T2" fmla="*/ 177 w 9016"/>
                <a:gd name="T3" fmla="*/ 8 h 1452"/>
                <a:gd name="T4" fmla="*/ 143 w 9016"/>
                <a:gd name="T5" fmla="*/ 19 h 1452"/>
                <a:gd name="T6" fmla="*/ 113 w 9016"/>
                <a:gd name="T7" fmla="*/ 35 h 1452"/>
                <a:gd name="T8" fmla="*/ 85 w 9016"/>
                <a:gd name="T9" fmla="*/ 56 h 1452"/>
                <a:gd name="T10" fmla="*/ 60 w 9016"/>
                <a:gd name="T11" fmla="*/ 79 h 1452"/>
                <a:gd name="T12" fmla="*/ 40 w 9016"/>
                <a:gd name="T13" fmla="*/ 108 h 1452"/>
                <a:gd name="T14" fmla="*/ 23 w 9016"/>
                <a:gd name="T15" fmla="*/ 138 h 1452"/>
                <a:gd name="T16" fmla="*/ 9 w 9016"/>
                <a:gd name="T17" fmla="*/ 171 h 1452"/>
                <a:gd name="T18" fmla="*/ 1 w 9016"/>
                <a:gd name="T19" fmla="*/ 205 h 1452"/>
                <a:gd name="T20" fmla="*/ 0 w 9016"/>
                <a:gd name="T21" fmla="*/ 243 h 1452"/>
                <a:gd name="T22" fmla="*/ 0 w 9016"/>
                <a:gd name="T23" fmla="*/ 1234 h 1452"/>
                <a:gd name="T24" fmla="*/ 6 w 9016"/>
                <a:gd name="T25" fmla="*/ 1271 h 1452"/>
                <a:gd name="T26" fmla="*/ 18 w 9016"/>
                <a:gd name="T27" fmla="*/ 1304 h 1452"/>
                <a:gd name="T28" fmla="*/ 34 w 9016"/>
                <a:gd name="T29" fmla="*/ 1335 h 1452"/>
                <a:gd name="T30" fmla="*/ 54 w 9016"/>
                <a:gd name="T31" fmla="*/ 1364 h 1452"/>
                <a:gd name="T32" fmla="*/ 77 w 9016"/>
                <a:gd name="T33" fmla="*/ 1389 h 1452"/>
                <a:gd name="T34" fmla="*/ 103 w 9016"/>
                <a:gd name="T35" fmla="*/ 1411 h 1452"/>
                <a:gd name="T36" fmla="*/ 133 w 9016"/>
                <a:gd name="T37" fmla="*/ 1428 h 1452"/>
                <a:gd name="T38" fmla="*/ 165 w 9016"/>
                <a:gd name="T39" fmla="*/ 1441 h 1452"/>
                <a:gd name="T40" fmla="*/ 201 w 9016"/>
                <a:gd name="T41" fmla="*/ 1449 h 1452"/>
                <a:gd name="T42" fmla="*/ 236 w 9016"/>
                <a:gd name="T43" fmla="*/ 1452 h 1452"/>
                <a:gd name="T44" fmla="*/ 8803 w 9016"/>
                <a:gd name="T45" fmla="*/ 1450 h 1452"/>
                <a:gd name="T46" fmla="*/ 8839 w 9016"/>
                <a:gd name="T47" fmla="*/ 1444 h 1452"/>
                <a:gd name="T48" fmla="*/ 8871 w 9016"/>
                <a:gd name="T49" fmla="*/ 1433 h 1452"/>
                <a:gd name="T50" fmla="*/ 8902 w 9016"/>
                <a:gd name="T51" fmla="*/ 1417 h 1452"/>
                <a:gd name="T52" fmla="*/ 8930 w 9016"/>
                <a:gd name="T53" fmla="*/ 1397 h 1452"/>
                <a:gd name="T54" fmla="*/ 8955 w 9016"/>
                <a:gd name="T55" fmla="*/ 1373 h 1452"/>
                <a:gd name="T56" fmla="*/ 8976 w 9016"/>
                <a:gd name="T57" fmla="*/ 1345 h 1452"/>
                <a:gd name="T58" fmla="*/ 8993 w 9016"/>
                <a:gd name="T59" fmla="*/ 1315 h 1452"/>
                <a:gd name="T60" fmla="*/ 9006 w 9016"/>
                <a:gd name="T61" fmla="*/ 1282 h 1452"/>
                <a:gd name="T62" fmla="*/ 9013 w 9016"/>
                <a:gd name="T63" fmla="*/ 1247 h 1452"/>
                <a:gd name="T64" fmla="*/ 9016 w 9016"/>
                <a:gd name="T65" fmla="*/ 1211 h 1452"/>
                <a:gd name="T66" fmla="*/ 9015 w 9016"/>
                <a:gd name="T67" fmla="*/ 218 h 1452"/>
                <a:gd name="T68" fmla="*/ 9009 w 9016"/>
                <a:gd name="T69" fmla="*/ 182 h 1452"/>
                <a:gd name="T70" fmla="*/ 8998 w 9016"/>
                <a:gd name="T71" fmla="*/ 149 h 1452"/>
                <a:gd name="T72" fmla="*/ 8982 w 9016"/>
                <a:gd name="T73" fmla="*/ 117 h 1452"/>
                <a:gd name="T74" fmla="*/ 8962 w 9016"/>
                <a:gd name="T75" fmla="*/ 89 h 1452"/>
                <a:gd name="T76" fmla="*/ 8939 w 9016"/>
                <a:gd name="T77" fmla="*/ 63 h 1452"/>
                <a:gd name="T78" fmla="*/ 8911 w 9016"/>
                <a:gd name="T79" fmla="*/ 41 h 1452"/>
                <a:gd name="T80" fmla="*/ 8882 w 9016"/>
                <a:gd name="T81" fmla="*/ 24 h 1452"/>
                <a:gd name="T82" fmla="*/ 8850 w 9016"/>
                <a:gd name="T83" fmla="*/ 11 h 1452"/>
                <a:gd name="T84" fmla="*/ 8816 w 9016"/>
                <a:gd name="T85" fmla="*/ 4 h 1452"/>
                <a:gd name="T86" fmla="*/ 8780 w 9016"/>
                <a:gd name="T8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16" h="1452">
                  <a:moveTo>
                    <a:pt x="236" y="0"/>
                  </a:moveTo>
                  <a:lnTo>
                    <a:pt x="224" y="0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88" y="5"/>
                  </a:lnTo>
                  <a:lnTo>
                    <a:pt x="177" y="8"/>
                  </a:lnTo>
                  <a:lnTo>
                    <a:pt x="165" y="11"/>
                  </a:lnTo>
                  <a:lnTo>
                    <a:pt x="154" y="15"/>
                  </a:lnTo>
                  <a:lnTo>
                    <a:pt x="143" y="19"/>
                  </a:lnTo>
                  <a:lnTo>
                    <a:pt x="133" y="24"/>
                  </a:lnTo>
                  <a:lnTo>
                    <a:pt x="123" y="30"/>
                  </a:lnTo>
                  <a:lnTo>
                    <a:pt x="113" y="35"/>
                  </a:lnTo>
                  <a:lnTo>
                    <a:pt x="103" y="41"/>
                  </a:lnTo>
                  <a:lnTo>
                    <a:pt x="94" y="49"/>
                  </a:lnTo>
                  <a:lnTo>
                    <a:pt x="85" y="56"/>
                  </a:lnTo>
                  <a:lnTo>
                    <a:pt x="77" y="63"/>
                  </a:lnTo>
                  <a:lnTo>
                    <a:pt x="68" y="71"/>
                  </a:lnTo>
                  <a:lnTo>
                    <a:pt x="60" y="79"/>
                  </a:lnTo>
                  <a:lnTo>
                    <a:pt x="54" y="89"/>
                  </a:lnTo>
                  <a:lnTo>
                    <a:pt x="46" y="98"/>
                  </a:lnTo>
                  <a:lnTo>
                    <a:pt x="40" y="108"/>
                  </a:lnTo>
                  <a:lnTo>
                    <a:pt x="34" y="117"/>
                  </a:lnTo>
                  <a:lnTo>
                    <a:pt x="28" y="127"/>
                  </a:lnTo>
                  <a:lnTo>
                    <a:pt x="23" y="138"/>
                  </a:lnTo>
                  <a:lnTo>
                    <a:pt x="18" y="149"/>
                  </a:lnTo>
                  <a:lnTo>
                    <a:pt x="14" y="160"/>
                  </a:lnTo>
                  <a:lnTo>
                    <a:pt x="9" y="171"/>
                  </a:lnTo>
                  <a:lnTo>
                    <a:pt x="6" y="182"/>
                  </a:lnTo>
                  <a:lnTo>
                    <a:pt x="4" y="194"/>
                  </a:lnTo>
                  <a:lnTo>
                    <a:pt x="1" y="205"/>
                  </a:lnTo>
                  <a:lnTo>
                    <a:pt x="0" y="218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1211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1" y="1247"/>
                  </a:lnTo>
                  <a:lnTo>
                    <a:pt x="4" y="1258"/>
                  </a:lnTo>
                  <a:lnTo>
                    <a:pt x="6" y="1271"/>
                  </a:lnTo>
                  <a:lnTo>
                    <a:pt x="9" y="1282"/>
                  </a:lnTo>
                  <a:lnTo>
                    <a:pt x="14" y="1293"/>
                  </a:lnTo>
                  <a:lnTo>
                    <a:pt x="18" y="1304"/>
                  </a:lnTo>
                  <a:lnTo>
                    <a:pt x="23" y="1315"/>
                  </a:lnTo>
                  <a:lnTo>
                    <a:pt x="28" y="1326"/>
                  </a:lnTo>
                  <a:lnTo>
                    <a:pt x="34" y="1335"/>
                  </a:lnTo>
                  <a:lnTo>
                    <a:pt x="40" y="1345"/>
                  </a:lnTo>
                  <a:lnTo>
                    <a:pt x="46" y="1354"/>
                  </a:lnTo>
                  <a:lnTo>
                    <a:pt x="54" y="1364"/>
                  </a:lnTo>
                  <a:lnTo>
                    <a:pt x="60" y="1373"/>
                  </a:lnTo>
                  <a:lnTo>
                    <a:pt x="68" y="1381"/>
                  </a:lnTo>
                  <a:lnTo>
                    <a:pt x="77" y="1389"/>
                  </a:lnTo>
                  <a:lnTo>
                    <a:pt x="85" y="1397"/>
                  </a:lnTo>
                  <a:lnTo>
                    <a:pt x="94" y="1404"/>
                  </a:lnTo>
                  <a:lnTo>
                    <a:pt x="103" y="1411"/>
                  </a:lnTo>
                  <a:lnTo>
                    <a:pt x="113" y="1417"/>
                  </a:lnTo>
                  <a:lnTo>
                    <a:pt x="123" y="1422"/>
                  </a:lnTo>
                  <a:lnTo>
                    <a:pt x="133" y="1428"/>
                  </a:lnTo>
                  <a:lnTo>
                    <a:pt x="143" y="1433"/>
                  </a:lnTo>
                  <a:lnTo>
                    <a:pt x="154" y="1438"/>
                  </a:lnTo>
                  <a:lnTo>
                    <a:pt x="165" y="1441"/>
                  </a:lnTo>
                  <a:lnTo>
                    <a:pt x="177" y="1444"/>
                  </a:lnTo>
                  <a:lnTo>
                    <a:pt x="188" y="1447"/>
                  </a:lnTo>
                  <a:lnTo>
                    <a:pt x="201" y="1449"/>
                  </a:lnTo>
                  <a:lnTo>
                    <a:pt x="211" y="1450"/>
                  </a:lnTo>
                  <a:lnTo>
                    <a:pt x="224" y="1452"/>
                  </a:lnTo>
                  <a:lnTo>
                    <a:pt x="236" y="1452"/>
                  </a:lnTo>
                  <a:lnTo>
                    <a:pt x="8780" y="1452"/>
                  </a:lnTo>
                  <a:lnTo>
                    <a:pt x="8791" y="1452"/>
                  </a:lnTo>
                  <a:lnTo>
                    <a:pt x="8803" y="1450"/>
                  </a:lnTo>
                  <a:lnTo>
                    <a:pt x="8816" y="1449"/>
                  </a:lnTo>
                  <a:lnTo>
                    <a:pt x="8826" y="1447"/>
                  </a:lnTo>
                  <a:lnTo>
                    <a:pt x="8839" y="1444"/>
                  </a:lnTo>
                  <a:lnTo>
                    <a:pt x="8850" y="1441"/>
                  </a:lnTo>
                  <a:lnTo>
                    <a:pt x="8860" y="1438"/>
                  </a:lnTo>
                  <a:lnTo>
                    <a:pt x="8871" y="1433"/>
                  </a:lnTo>
                  <a:lnTo>
                    <a:pt x="8882" y="1428"/>
                  </a:lnTo>
                  <a:lnTo>
                    <a:pt x="8893" y="1422"/>
                  </a:lnTo>
                  <a:lnTo>
                    <a:pt x="8902" y="1417"/>
                  </a:lnTo>
                  <a:lnTo>
                    <a:pt x="8911" y="1411"/>
                  </a:lnTo>
                  <a:lnTo>
                    <a:pt x="8921" y="1404"/>
                  </a:lnTo>
                  <a:lnTo>
                    <a:pt x="8930" y="1397"/>
                  </a:lnTo>
                  <a:lnTo>
                    <a:pt x="8939" y="1389"/>
                  </a:lnTo>
                  <a:lnTo>
                    <a:pt x="8947" y="1381"/>
                  </a:lnTo>
                  <a:lnTo>
                    <a:pt x="8955" y="1373"/>
                  </a:lnTo>
                  <a:lnTo>
                    <a:pt x="8962" y="1364"/>
                  </a:lnTo>
                  <a:lnTo>
                    <a:pt x="8969" y="1354"/>
                  </a:lnTo>
                  <a:lnTo>
                    <a:pt x="8976" y="1345"/>
                  </a:lnTo>
                  <a:lnTo>
                    <a:pt x="8982" y="1335"/>
                  </a:lnTo>
                  <a:lnTo>
                    <a:pt x="8987" y="1326"/>
                  </a:lnTo>
                  <a:lnTo>
                    <a:pt x="8993" y="1315"/>
                  </a:lnTo>
                  <a:lnTo>
                    <a:pt x="8998" y="1304"/>
                  </a:lnTo>
                  <a:lnTo>
                    <a:pt x="9001" y="1293"/>
                  </a:lnTo>
                  <a:lnTo>
                    <a:pt x="9006" y="1282"/>
                  </a:lnTo>
                  <a:lnTo>
                    <a:pt x="9009" y="1271"/>
                  </a:lnTo>
                  <a:lnTo>
                    <a:pt x="9012" y="1258"/>
                  </a:lnTo>
                  <a:lnTo>
                    <a:pt x="9013" y="1247"/>
                  </a:lnTo>
                  <a:lnTo>
                    <a:pt x="9015" y="1234"/>
                  </a:lnTo>
                  <a:lnTo>
                    <a:pt x="9016" y="1222"/>
                  </a:lnTo>
                  <a:lnTo>
                    <a:pt x="9016" y="1211"/>
                  </a:lnTo>
                  <a:lnTo>
                    <a:pt x="9016" y="243"/>
                  </a:lnTo>
                  <a:lnTo>
                    <a:pt x="9016" y="231"/>
                  </a:lnTo>
                  <a:lnTo>
                    <a:pt x="9015" y="218"/>
                  </a:lnTo>
                  <a:lnTo>
                    <a:pt x="9013" y="205"/>
                  </a:lnTo>
                  <a:lnTo>
                    <a:pt x="9012" y="194"/>
                  </a:lnTo>
                  <a:lnTo>
                    <a:pt x="9009" y="182"/>
                  </a:lnTo>
                  <a:lnTo>
                    <a:pt x="9006" y="171"/>
                  </a:lnTo>
                  <a:lnTo>
                    <a:pt x="9001" y="160"/>
                  </a:lnTo>
                  <a:lnTo>
                    <a:pt x="8998" y="149"/>
                  </a:lnTo>
                  <a:lnTo>
                    <a:pt x="8993" y="138"/>
                  </a:lnTo>
                  <a:lnTo>
                    <a:pt x="8987" y="127"/>
                  </a:lnTo>
                  <a:lnTo>
                    <a:pt x="8982" y="117"/>
                  </a:lnTo>
                  <a:lnTo>
                    <a:pt x="8976" y="108"/>
                  </a:lnTo>
                  <a:lnTo>
                    <a:pt x="8969" y="98"/>
                  </a:lnTo>
                  <a:lnTo>
                    <a:pt x="8962" y="89"/>
                  </a:lnTo>
                  <a:lnTo>
                    <a:pt x="8955" y="79"/>
                  </a:lnTo>
                  <a:lnTo>
                    <a:pt x="8947" y="71"/>
                  </a:lnTo>
                  <a:lnTo>
                    <a:pt x="8939" y="63"/>
                  </a:lnTo>
                  <a:lnTo>
                    <a:pt x="8930" y="56"/>
                  </a:lnTo>
                  <a:lnTo>
                    <a:pt x="8921" y="49"/>
                  </a:lnTo>
                  <a:lnTo>
                    <a:pt x="8911" y="41"/>
                  </a:lnTo>
                  <a:lnTo>
                    <a:pt x="8902" y="35"/>
                  </a:lnTo>
                  <a:lnTo>
                    <a:pt x="8893" y="30"/>
                  </a:lnTo>
                  <a:lnTo>
                    <a:pt x="8882" y="24"/>
                  </a:lnTo>
                  <a:lnTo>
                    <a:pt x="8871" y="19"/>
                  </a:lnTo>
                  <a:lnTo>
                    <a:pt x="8860" y="15"/>
                  </a:lnTo>
                  <a:lnTo>
                    <a:pt x="8850" y="11"/>
                  </a:lnTo>
                  <a:lnTo>
                    <a:pt x="8839" y="8"/>
                  </a:lnTo>
                  <a:lnTo>
                    <a:pt x="8826" y="5"/>
                  </a:lnTo>
                  <a:lnTo>
                    <a:pt x="8816" y="4"/>
                  </a:lnTo>
                  <a:lnTo>
                    <a:pt x="8803" y="2"/>
                  </a:lnTo>
                  <a:lnTo>
                    <a:pt x="8791" y="0"/>
                  </a:lnTo>
                  <a:lnTo>
                    <a:pt x="8780" y="0"/>
                  </a:lnTo>
                  <a:lnTo>
                    <a:pt x="236" y="0"/>
                  </a:lnTo>
                </a:path>
              </a:pathLst>
            </a:custGeom>
            <a:noFill/>
            <a:ln w="238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757150" y="5215065"/>
              <a:ext cx="1957267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1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rPr>
                <a:t>LINACS supraconducteurs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8" name="Groupe 247"/>
          <p:cNvGrpSpPr/>
          <p:nvPr/>
        </p:nvGrpSpPr>
        <p:grpSpPr>
          <a:xfrm>
            <a:off x="856575" y="5270647"/>
            <a:ext cx="7449779" cy="380687"/>
            <a:chOff x="926566" y="5342780"/>
            <a:chExt cx="7449779" cy="380687"/>
          </a:xfrm>
        </p:grpSpPr>
        <p:sp>
          <p:nvSpPr>
            <p:cNvPr id="53" name="Rectangle 98"/>
            <p:cNvSpPr>
              <a:spLocks noChangeArrowheads="1"/>
            </p:cNvSpPr>
            <p:nvPr/>
          </p:nvSpPr>
          <p:spPr bwMode="auto">
            <a:xfrm>
              <a:off x="926566" y="5477246"/>
              <a:ext cx="88646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/>
              <a:r>
                <a:rPr kumimoji="0" lang="fr-FR" altLang="fr-FR" sz="800" b="1" i="1" u="none" strike="noStrike" cap="none" normalizeH="0" baseline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rPr>
                <a:t>Cryomodules</a:t>
              </a:r>
              <a:r>
                <a:rPr kumimoji="0" lang="fr-FR" altLang="fr-FR" sz="800" b="1" i="1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altLang="fr-FR" sz="800" b="1" i="1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</a:rPr>
                <a:t>SC </a:t>
              </a:r>
            </a:p>
            <a:p>
              <a:pPr lvl="0"/>
              <a:r>
                <a:rPr lang="fr-FR" altLang="fr-FR" sz="800" b="1" i="1" dirty="0" smtClean="0">
                  <a:solidFill>
                    <a:srgbClr val="333399"/>
                  </a:solidFill>
                </a:rPr>
                <a:t>Protons-Deutons</a:t>
              </a:r>
              <a:endParaRPr kumimoji="0" lang="fr-FR" altLang="fr-FR" sz="800" b="0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</a:endParaRPr>
            </a:p>
          </p:txBody>
        </p:sp>
        <p:sp>
          <p:nvSpPr>
            <p:cNvPr id="135" name="Rectangle 319"/>
            <p:cNvSpPr>
              <a:spLocks noChangeArrowheads="1"/>
            </p:cNvSpPr>
            <p:nvPr/>
          </p:nvSpPr>
          <p:spPr bwMode="auto">
            <a:xfrm>
              <a:off x="2185629" y="5523082"/>
              <a:ext cx="6190716" cy="14400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Rectangle 252"/>
            <p:cNvSpPr>
              <a:spLocks noChangeArrowheads="1"/>
            </p:cNvSpPr>
            <p:nvPr/>
          </p:nvSpPr>
          <p:spPr bwMode="auto">
            <a:xfrm>
              <a:off x="2413910" y="5537302"/>
              <a:ext cx="67967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IFMIF-</a:t>
              </a: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Eveda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Freeform 376"/>
            <p:cNvSpPr>
              <a:spLocks/>
            </p:cNvSpPr>
            <p:nvPr/>
          </p:nvSpPr>
          <p:spPr bwMode="auto">
            <a:xfrm>
              <a:off x="2254929" y="554360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376"/>
            <p:cNvSpPr>
              <a:spLocks/>
            </p:cNvSpPr>
            <p:nvPr/>
          </p:nvSpPr>
          <p:spPr bwMode="auto">
            <a:xfrm>
              <a:off x="3472866" y="554360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Rectangle 119"/>
            <p:cNvSpPr>
              <a:spLocks noChangeArrowheads="1"/>
            </p:cNvSpPr>
            <p:nvPr/>
          </p:nvSpPr>
          <p:spPr bwMode="auto">
            <a:xfrm>
              <a:off x="2195736" y="5429008"/>
              <a:ext cx="119584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Validation du concept SRF-</a:t>
              </a:r>
              <a:r>
                <a:rPr lang="fr-FR" altLang="fr-FR" sz="600" b="1" dirty="0" err="1" smtClean="0">
                  <a:solidFill>
                    <a:srgbClr val="000000"/>
                  </a:solidFill>
                </a:rPr>
                <a:t>Linac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119"/>
            <p:cNvSpPr>
              <a:spLocks noChangeArrowheads="1"/>
            </p:cNvSpPr>
            <p:nvPr/>
          </p:nvSpPr>
          <p:spPr bwMode="auto">
            <a:xfrm>
              <a:off x="3472596" y="5429008"/>
              <a:ext cx="102592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SRF-Linac intégration (déb.)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Freeform 376"/>
            <p:cNvSpPr>
              <a:spLocks/>
            </p:cNvSpPr>
            <p:nvPr/>
          </p:nvSpPr>
          <p:spPr bwMode="auto">
            <a:xfrm>
              <a:off x="5225392" y="554360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" name="Rectangle 119"/>
            <p:cNvSpPr>
              <a:spLocks noChangeArrowheads="1"/>
            </p:cNvSpPr>
            <p:nvPr/>
          </p:nvSpPr>
          <p:spPr bwMode="auto">
            <a:xfrm>
              <a:off x="4808005" y="5429008"/>
              <a:ext cx="1054776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Réception à Rokkasho (déb.)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Rectangle 252"/>
            <p:cNvSpPr>
              <a:spLocks noChangeArrowheads="1"/>
            </p:cNvSpPr>
            <p:nvPr/>
          </p:nvSpPr>
          <p:spPr bwMode="auto">
            <a:xfrm>
              <a:off x="3788169" y="5537302"/>
              <a:ext cx="142987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ESS / SARAF </a:t>
              </a: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Cryomodule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Freeform 358"/>
            <p:cNvSpPr>
              <a:spLocks/>
            </p:cNvSpPr>
            <p:nvPr/>
          </p:nvSpPr>
          <p:spPr bwMode="auto">
            <a:xfrm>
              <a:off x="3242375" y="5544401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9" name="Rectangle 119"/>
            <p:cNvSpPr>
              <a:spLocks noChangeArrowheads="1"/>
            </p:cNvSpPr>
            <p:nvPr/>
          </p:nvSpPr>
          <p:spPr bwMode="auto">
            <a:xfrm>
              <a:off x="2979880" y="5342780"/>
              <a:ext cx="607539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Décision SARAF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172" name="Freeform 376"/>
            <p:cNvSpPr>
              <a:spLocks/>
            </p:cNvSpPr>
            <p:nvPr/>
          </p:nvSpPr>
          <p:spPr bwMode="auto">
            <a:xfrm>
              <a:off x="6168295" y="554360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3" name="Rectangle 119"/>
            <p:cNvSpPr>
              <a:spLocks noChangeArrowheads="1"/>
            </p:cNvSpPr>
            <p:nvPr/>
          </p:nvSpPr>
          <p:spPr bwMode="auto">
            <a:xfrm>
              <a:off x="6001198" y="5429008"/>
              <a:ext cx="84157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/>
                <a:t>Livraison à Lund (déb.)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243" name="Groupe 242"/>
          <p:cNvGrpSpPr/>
          <p:nvPr/>
        </p:nvGrpSpPr>
        <p:grpSpPr>
          <a:xfrm>
            <a:off x="678015" y="1556668"/>
            <a:ext cx="7676068" cy="1231901"/>
            <a:chOff x="748006" y="1628801"/>
            <a:chExt cx="7676068" cy="1231901"/>
          </a:xfrm>
        </p:grpSpPr>
        <p:sp>
          <p:nvSpPr>
            <p:cNvPr id="37" name="Freeform 297"/>
            <p:cNvSpPr>
              <a:spLocks/>
            </p:cNvSpPr>
            <p:nvPr/>
          </p:nvSpPr>
          <p:spPr bwMode="auto">
            <a:xfrm>
              <a:off x="765100" y="1709764"/>
              <a:ext cx="7658974" cy="1150938"/>
            </a:xfrm>
            <a:custGeom>
              <a:avLst/>
              <a:gdLst>
                <a:gd name="T0" fmla="*/ 211 w 9016"/>
                <a:gd name="T1" fmla="*/ 2 h 1452"/>
                <a:gd name="T2" fmla="*/ 177 w 9016"/>
                <a:gd name="T3" fmla="*/ 8 h 1452"/>
                <a:gd name="T4" fmla="*/ 143 w 9016"/>
                <a:gd name="T5" fmla="*/ 19 h 1452"/>
                <a:gd name="T6" fmla="*/ 113 w 9016"/>
                <a:gd name="T7" fmla="*/ 35 h 1452"/>
                <a:gd name="T8" fmla="*/ 85 w 9016"/>
                <a:gd name="T9" fmla="*/ 56 h 1452"/>
                <a:gd name="T10" fmla="*/ 60 w 9016"/>
                <a:gd name="T11" fmla="*/ 79 h 1452"/>
                <a:gd name="T12" fmla="*/ 40 w 9016"/>
                <a:gd name="T13" fmla="*/ 108 h 1452"/>
                <a:gd name="T14" fmla="*/ 23 w 9016"/>
                <a:gd name="T15" fmla="*/ 138 h 1452"/>
                <a:gd name="T16" fmla="*/ 9 w 9016"/>
                <a:gd name="T17" fmla="*/ 171 h 1452"/>
                <a:gd name="T18" fmla="*/ 1 w 9016"/>
                <a:gd name="T19" fmla="*/ 205 h 1452"/>
                <a:gd name="T20" fmla="*/ 0 w 9016"/>
                <a:gd name="T21" fmla="*/ 243 h 1452"/>
                <a:gd name="T22" fmla="*/ 0 w 9016"/>
                <a:gd name="T23" fmla="*/ 1234 h 1452"/>
                <a:gd name="T24" fmla="*/ 6 w 9016"/>
                <a:gd name="T25" fmla="*/ 1271 h 1452"/>
                <a:gd name="T26" fmla="*/ 18 w 9016"/>
                <a:gd name="T27" fmla="*/ 1304 h 1452"/>
                <a:gd name="T28" fmla="*/ 34 w 9016"/>
                <a:gd name="T29" fmla="*/ 1335 h 1452"/>
                <a:gd name="T30" fmla="*/ 54 w 9016"/>
                <a:gd name="T31" fmla="*/ 1364 h 1452"/>
                <a:gd name="T32" fmla="*/ 77 w 9016"/>
                <a:gd name="T33" fmla="*/ 1389 h 1452"/>
                <a:gd name="T34" fmla="*/ 103 w 9016"/>
                <a:gd name="T35" fmla="*/ 1411 h 1452"/>
                <a:gd name="T36" fmla="*/ 133 w 9016"/>
                <a:gd name="T37" fmla="*/ 1428 h 1452"/>
                <a:gd name="T38" fmla="*/ 165 w 9016"/>
                <a:gd name="T39" fmla="*/ 1441 h 1452"/>
                <a:gd name="T40" fmla="*/ 201 w 9016"/>
                <a:gd name="T41" fmla="*/ 1449 h 1452"/>
                <a:gd name="T42" fmla="*/ 236 w 9016"/>
                <a:gd name="T43" fmla="*/ 1452 h 1452"/>
                <a:gd name="T44" fmla="*/ 8803 w 9016"/>
                <a:gd name="T45" fmla="*/ 1450 h 1452"/>
                <a:gd name="T46" fmla="*/ 8839 w 9016"/>
                <a:gd name="T47" fmla="*/ 1444 h 1452"/>
                <a:gd name="T48" fmla="*/ 8871 w 9016"/>
                <a:gd name="T49" fmla="*/ 1433 h 1452"/>
                <a:gd name="T50" fmla="*/ 8902 w 9016"/>
                <a:gd name="T51" fmla="*/ 1417 h 1452"/>
                <a:gd name="T52" fmla="*/ 8930 w 9016"/>
                <a:gd name="T53" fmla="*/ 1397 h 1452"/>
                <a:gd name="T54" fmla="*/ 8955 w 9016"/>
                <a:gd name="T55" fmla="*/ 1373 h 1452"/>
                <a:gd name="T56" fmla="*/ 8976 w 9016"/>
                <a:gd name="T57" fmla="*/ 1345 h 1452"/>
                <a:gd name="T58" fmla="*/ 8993 w 9016"/>
                <a:gd name="T59" fmla="*/ 1315 h 1452"/>
                <a:gd name="T60" fmla="*/ 9006 w 9016"/>
                <a:gd name="T61" fmla="*/ 1282 h 1452"/>
                <a:gd name="T62" fmla="*/ 9013 w 9016"/>
                <a:gd name="T63" fmla="*/ 1247 h 1452"/>
                <a:gd name="T64" fmla="*/ 9016 w 9016"/>
                <a:gd name="T65" fmla="*/ 1211 h 1452"/>
                <a:gd name="T66" fmla="*/ 9015 w 9016"/>
                <a:gd name="T67" fmla="*/ 218 h 1452"/>
                <a:gd name="T68" fmla="*/ 9009 w 9016"/>
                <a:gd name="T69" fmla="*/ 182 h 1452"/>
                <a:gd name="T70" fmla="*/ 8998 w 9016"/>
                <a:gd name="T71" fmla="*/ 149 h 1452"/>
                <a:gd name="T72" fmla="*/ 8982 w 9016"/>
                <a:gd name="T73" fmla="*/ 117 h 1452"/>
                <a:gd name="T74" fmla="*/ 8962 w 9016"/>
                <a:gd name="T75" fmla="*/ 89 h 1452"/>
                <a:gd name="T76" fmla="*/ 8939 w 9016"/>
                <a:gd name="T77" fmla="*/ 63 h 1452"/>
                <a:gd name="T78" fmla="*/ 8911 w 9016"/>
                <a:gd name="T79" fmla="*/ 41 h 1452"/>
                <a:gd name="T80" fmla="*/ 8882 w 9016"/>
                <a:gd name="T81" fmla="*/ 24 h 1452"/>
                <a:gd name="T82" fmla="*/ 8850 w 9016"/>
                <a:gd name="T83" fmla="*/ 11 h 1452"/>
                <a:gd name="T84" fmla="*/ 8816 w 9016"/>
                <a:gd name="T85" fmla="*/ 4 h 1452"/>
                <a:gd name="T86" fmla="*/ 8780 w 9016"/>
                <a:gd name="T8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16" h="1452">
                  <a:moveTo>
                    <a:pt x="236" y="0"/>
                  </a:moveTo>
                  <a:lnTo>
                    <a:pt x="224" y="0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88" y="5"/>
                  </a:lnTo>
                  <a:lnTo>
                    <a:pt x="177" y="8"/>
                  </a:lnTo>
                  <a:lnTo>
                    <a:pt x="165" y="11"/>
                  </a:lnTo>
                  <a:lnTo>
                    <a:pt x="154" y="15"/>
                  </a:lnTo>
                  <a:lnTo>
                    <a:pt x="143" y="19"/>
                  </a:lnTo>
                  <a:lnTo>
                    <a:pt x="133" y="24"/>
                  </a:lnTo>
                  <a:lnTo>
                    <a:pt x="123" y="30"/>
                  </a:lnTo>
                  <a:lnTo>
                    <a:pt x="113" y="35"/>
                  </a:lnTo>
                  <a:lnTo>
                    <a:pt x="103" y="41"/>
                  </a:lnTo>
                  <a:lnTo>
                    <a:pt x="94" y="49"/>
                  </a:lnTo>
                  <a:lnTo>
                    <a:pt x="85" y="56"/>
                  </a:lnTo>
                  <a:lnTo>
                    <a:pt x="77" y="63"/>
                  </a:lnTo>
                  <a:lnTo>
                    <a:pt x="68" y="71"/>
                  </a:lnTo>
                  <a:lnTo>
                    <a:pt x="60" y="79"/>
                  </a:lnTo>
                  <a:lnTo>
                    <a:pt x="54" y="89"/>
                  </a:lnTo>
                  <a:lnTo>
                    <a:pt x="46" y="98"/>
                  </a:lnTo>
                  <a:lnTo>
                    <a:pt x="40" y="108"/>
                  </a:lnTo>
                  <a:lnTo>
                    <a:pt x="34" y="117"/>
                  </a:lnTo>
                  <a:lnTo>
                    <a:pt x="28" y="127"/>
                  </a:lnTo>
                  <a:lnTo>
                    <a:pt x="23" y="138"/>
                  </a:lnTo>
                  <a:lnTo>
                    <a:pt x="18" y="149"/>
                  </a:lnTo>
                  <a:lnTo>
                    <a:pt x="14" y="160"/>
                  </a:lnTo>
                  <a:lnTo>
                    <a:pt x="9" y="171"/>
                  </a:lnTo>
                  <a:lnTo>
                    <a:pt x="6" y="182"/>
                  </a:lnTo>
                  <a:lnTo>
                    <a:pt x="4" y="194"/>
                  </a:lnTo>
                  <a:lnTo>
                    <a:pt x="1" y="205"/>
                  </a:lnTo>
                  <a:lnTo>
                    <a:pt x="0" y="218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1211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1" y="1247"/>
                  </a:lnTo>
                  <a:lnTo>
                    <a:pt x="4" y="1258"/>
                  </a:lnTo>
                  <a:lnTo>
                    <a:pt x="6" y="1271"/>
                  </a:lnTo>
                  <a:lnTo>
                    <a:pt x="9" y="1282"/>
                  </a:lnTo>
                  <a:lnTo>
                    <a:pt x="14" y="1293"/>
                  </a:lnTo>
                  <a:lnTo>
                    <a:pt x="18" y="1304"/>
                  </a:lnTo>
                  <a:lnTo>
                    <a:pt x="23" y="1315"/>
                  </a:lnTo>
                  <a:lnTo>
                    <a:pt x="28" y="1326"/>
                  </a:lnTo>
                  <a:lnTo>
                    <a:pt x="34" y="1335"/>
                  </a:lnTo>
                  <a:lnTo>
                    <a:pt x="40" y="1345"/>
                  </a:lnTo>
                  <a:lnTo>
                    <a:pt x="46" y="1354"/>
                  </a:lnTo>
                  <a:lnTo>
                    <a:pt x="54" y="1364"/>
                  </a:lnTo>
                  <a:lnTo>
                    <a:pt x="60" y="1373"/>
                  </a:lnTo>
                  <a:lnTo>
                    <a:pt x="68" y="1381"/>
                  </a:lnTo>
                  <a:lnTo>
                    <a:pt x="77" y="1389"/>
                  </a:lnTo>
                  <a:lnTo>
                    <a:pt x="85" y="1397"/>
                  </a:lnTo>
                  <a:lnTo>
                    <a:pt x="94" y="1404"/>
                  </a:lnTo>
                  <a:lnTo>
                    <a:pt x="103" y="1411"/>
                  </a:lnTo>
                  <a:lnTo>
                    <a:pt x="113" y="1417"/>
                  </a:lnTo>
                  <a:lnTo>
                    <a:pt x="123" y="1422"/>
                  </a:lnTo>
                  <a:lnTo>
                    <a:pt x="133" y="1428"/>
                  </a:lnTo>
                  <a:lnTo>
                    <a:pt x="143" y="1433"/>
                  </a:lnTo>
                  <a:lnTo>
                    <a:pt x="154" y="1438"/>
                  </a:lnTo>
                  <a:lnTo>
                    <a:pt x="165" y="1441"/>
                  </a:lnTo>
                  <a:lnTo>
                    <a:pt x="177" y="1444"/>
                  </a:lnTo>
                  <a:lnTo>
                    <a:pt x="188" y="1447"/>
                  </a:lnTo>
                  <a:lnTo>
                    <a:pt x="201" y="1449"/>
                  </a:lnTo>
                  <a:lnTo>
                    <a:pt x="211" y="1450"/>
                  </a:lnTo>
                  <a:lnTo>
                    <a:pt x="224" y="1452"/>
                  </a:lnTo>
                  <a:lnTo>
                    <a:pt x="236" y="1452"/>
                  </a:lnTo>
                  <a:lnTo>
                    <a:pt x="8780" y="1452"/>
                  </a:lnTo>
                  <a:lnTo>
                    <a:pt x="8791" y="1452"/>
                  </a:lnTo>
                  <a:lnTo>
                    <a:pt x="8803" y="1450"/>
                  </a:lnTo>
                  <a:lnTo>
                    <a:pt x="8816" y="1449"/>
                  </a:lnTo>
                  <a:lnTo>
                    <a:pt x="8826" y="1447"/>
                  </a:lnTo>
                  <a:lnTo>
                    <a:pt x="8839" y="1444"/>
                  </a:lnTo>
                  <a:lnTo>
                    <a:pt x="8850" y="1441"/>
                  </a:lnTo>
                  <a:lnTo>
                    <a:pt x="8860" y="1438"/>
                  </a:lnTo>
                  <a:lnTo>
                    <a:pt x="8871" y="1433"/>
                  </a:lnTo>
                  <a:lnTo>
                    <a:pt x="8882" y="1428"/>
                  </a:lnTo>
                  <a:lnTo>
                    <a:pt x="8893" y="1422"/>
                  </a:lnTo>
                  <a:lnTo>
                    <a:pt x="8902" y="1417"/>
                  </a:lnTo>
                  <a:lnTo>
                    <a:pt x="8911" y="1411"/>
                  </a:lnTo>
                  <a:lnTo>
                    <a:pt x="8921" y="1404"/>
                  </a:lnTo>
                  <a:lnTo>
                    <a:pt x="8930" y="1397"/>
                  </a:lnTo>
                  <a:lnTo>
                    <a:pt x="8939" y="1389"/>
                  </a:lnTo>
                  <a:lnTo>
                    <a:pt x="8947" y="1381"/>
                  </a:lnTo>
                  <a:lnTo>
                    <a:pt x="8955" y="1373"/>
                  </a:lnTo>
                  <a:lnTo>
                    <a:pt x="8962" y="1364"/>
                  </a:lnTo>
                  <a:lnTo>
                    <a:pt x="8969" y="1354"/>
                  </a:lnTo>
                  <a:lnTo>
                    <a:pt x="8976" y="1345"/>
                  </a:lnTo>
                  <a:lnTo>
                    <a:pt x="8982" y="1335"/>
                  </a:lnTo>
                  <a:lnTo>
                    <a:pt x="8987" y="1326"/>
                  </a:lnTo>
                  <a:lnTo>
                    <a:pt x="8993" y="1315"/>
                  </a:lnTo>
                  <a:lnTo>
                    <a:pt x="8998" y="1304"/>
                  </a:lnTo>
                  <a:lnTo>
                    <a:pt x="9001" y="1293"/>
                  </a:lnTo>
                  <a:lnTo>
                    <a:pt x="9006" y="1282"/>
                  </a:lnTo>
                  <a:lnTo>
                    <a:pt x="9009" y="1271"/>
                  </a:lnTo>
                  <a:lnTo>
                    <a:pt x="9012" y="1258"/>
                  </a:lnTo>
                  <a:lnTo>
                    <a:pt x="9013" y="1247"/>
                  </a:lnTo>
                  <a:lnTo>
                    <a:pt x="9015" y="1234"/>
                  </a:lnTo>
                  <a:lnTo>
                    <a:pt x="9016" y="1222"/>
                  </a:lnTo>
                  <a:lnTo>
                    <a:pt x="9016" y="1211"/>
                  </a:lnTo>
                  <a:lnTo>
                    <a:pt x="9016" y="243"/>
                  </a:lnTo>
                  <a:lnTo>
                    <a:pt x="9016" y="231"/>
                  </a:lnTo>
                  <a:lnTo>
                    <a:pt x="9015" y="218"/>
                  </a:lnTo>
                  <a:lnTo>
                    <a:pt x="9013" y="205"/>
                  </a:lnTo>
                  <a:lnTo>
                    <a:pt x="9012" y="194"/>
                  </a:lnTo>
                  <a:lnTo>
                    <a:pt x="9009" y="182"/>
                  </a:lnTo>
                  <a:lnTo>
                    <a:pt x="9006" y="171"/>
                  </a:lnTo>
                  <a:lnTo>
                    <a:pt x="9001" y="160"/>
                  </a:lnTo>
                  <a:lnTo>
                    <a:pt x="8998" y="149"/>
                  </a:lnTo>
                  <a:lnTo>
                    <a:pt x="8993" y="138"/>
                  </a:lnTo>
                  <a:lnTo>
                    <a:pt x="8987" y="127"/>
                  </a:lnTo>
                  <a:lnTo>
                    <a:pt x="8982" y="117"/>
                  </a:lnTo>
                  <a:lnTo>
                    <a:pt x="8976" y="108"/>
                  </a:lnTo>
                  <a:lnTo>
                    <a:pt x="8969" y="98"/>
                  </a:lnTo>
                  <a:lnTo>
                    <a:pt x="8962" y="89"/>
                  </a:lnTo>
                  <a:lnTo>
                    <a:pt x="8955" y="79"/>
                  </a:lnTo>
                  <a:lnTo>
                    <a:pt x="8947" y="71"/>
                  </a:lnTo>
                  <a:lnTo>
                    <a:pt x="8939" y="63"/>
                  </a:lnTo>
                  <a:lnTo>
                    <a:pt x="8930" y="56"/>
                  </a:lnTo>
                  <a:lnTo>
                    <a:pt x="8921" y="49"/>
                  </a:lnTo>
                  <a:lnTo>
                    <a:pt x="8911" y="41"/>
                  </a:lnTo>
                  <a:lnTo>
                    <a:pt x="8902" y="35"/>
                  </a:lnTo>
                  <a:lnTo>
                    <a:pt x="8893" y="30"/>
                  </a:lnTo>
                  <a:lnTo>
                    <a:pt x="8882" y="24"/>
                  </a:lnTo>
                  <a:lnTo>
                    <a:pt x="8871" y="19"/>
                  </a:lnTo>
                  <a:lnTo>
                    <a:pt x="8860" y="15"/>
                  </a:lnTo>
                  <a:lnTo>
                    <a:pt x="8850" y="11"/>
                  </a:lnTo>
                  <a:lnTo>
                    <a:pt x="8839" y="8"/>
                  </a:lnTo>
                  <a:lnTo>
                    <a:pt x="8826" y="5"/>
                  </a:lnTo>
                  <a:lnTo>
                    <a:pt x="8816" y="4"/>
                  </a:lnTo>
                  <a:lnTo>
                    <a:pt x="8803" y="2"/>
                  </a:lnTo>
                  <a:lnTo>
                    <a:pt x="8791" y="0"/>
                  </a:lnTo>
                  <a:lnTo>
                    <a:pt x="8780" y="0"/>
                  </a:lnTo>
                  <a:lnTo>
                    <a:pt x="236" y="0"/>
                  </a:lnTo>
                </a:path>
              </a:pathLst>
            </a:custGeom>
            <a:noFill/>
            <a:ln w="23813">
              <a:solidFill>
                <a:srgbClr val="CC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Rectangle 44"/>
            <p:cNvSpPr>
              <a:spLocks noChangeArrowheads="1"/>
            </p:cNvSpPr>
            <p:nvPr/>
          </p:nvSpPr>
          <p:spPr bwMode="auto">
            <a:xfrm>
              <a:off x="748006" y="1628801"/>
              <a:ext cx="1990930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1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Aimants supraconducteurs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8" name="Groupe 237"/>
          <p:cNvGrpSpPr/>
          <p:nvPr/>
        </p:nvGrpSpPr>
        <p:grpSpPr>
          <a:xfrm>
            <a:off x="829601" y="2016451"/>
            <a:ext cx="7465153" cy="309058"/>
            <a:chOff x="899592" y="2088584"/>
            <a:chExt cx="7465153" cy="309058"/>
          </a:xfrm>
        </p:grpSpPr>
        <p:sp>
          <p:nvSpPr>
            <p:cNvPr id="47" name="Rectangle 225"/>
            <p:cNvSpPr>
              <a:spLocks noChangeArrowheads="1"/>
            </p:cNvSpPr>
            <p:nvPr/>
          </p:nvSpPr>
          <p:spPr bwMode="auto">
            <a:xfrm>
              <a:off x="899592" y="2261960"/>
              <a:ext cx="114614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9900FF"/>
                  </a:solidFill>
                </a:rPr>
                <a:t>P</a:t>
              </a:r>
              <a:r>
                <a:rPr kumimoji="0" lang="fr-FR" altLang="fr-FR" sz="800" b="1" i="1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our les</a:t>
              </a:r>
              <a:r>
                <a:rPr kumimoji="0" lang="fr-FR" altLang="fr-FR" sz="800" b="1" i="1" u="none" strike="noStrike" cap="none" normalizeH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 spectromètres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319"/>
            <p:cNvSpPr>
              <a:spLocks noChangeArrowheads="1"/>
            </p:cNvSpPr>
            <p:nvPr/>
          </p:nvSpPr>
          <p:spPr bwMode="auto">
            <a:xfrm>
              <a:off x="2181691" y="2251026"/>
              <a:ext cx="5364000" cy="1440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Rectangle 252"/>
            <p:cNvSpPr>
              <a:spLocks noChangeArrowheads="1"/>
            </p:cNvSpPr>
            <p:nvPr/>
          </p:nvSpPr>
          <p:spPr bwMode="auto">
            <a:xfrm>
              <a:off x="4164767" y="2253720"/>
              <a:ext cx="102592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Super FRS </a:t>
              </a: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dipoles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Freeform 376"/>
            <p:cNvSpPr>
              <a:spLocks/>
            </p:cNvSpPr>
            <p:nvPr/>
          </p:nvSpPr>
          <p:spPr bwMode="auto">
            <a:xfrm>
              <a:off x="3697933" y="226477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376"/>
            <p:cNvSpPr>
              <a:spLocks/>
            </p:cNvSpPr>
            <p:nvPr/>
          </p:nvSpPr>
          <p:spPr bwMode="auto">
            <a:xfrm>
              <a:off x="6438868" y="2267284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Freeform 358"/>
            <p:cNvSpPr>
              <a:spLocks/>
            </p:cNvSpPr>
            <p:nvPr/>
          </p:nvSpPr>
          <p:spPr bwMode="auto">
            <a:xfrm>
              <a:off x="3361051" y="2264777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Rectangle 252"/>
            <p:cNvSpPr>
              <a:spLocks noChangeArrowheads="1"/>
            </p:cNvSpPr>
            <p:nvPr/>
          </p:nvSpPr>
          <p:spPr bwMode="auto">
            <a:xfrm>
              <a:off x="2212318" y="2253720"/>
              <a:ext cx="51937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R3B </a:t>
              </a: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Glad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119"/>
            <p:cNvSpPr>
              <a:spLocks noChangeArrowheads="1"/>
            </p:cNvSpPr>
            <p:nvPr/>
          </p:nvSpPr>
          <p:spPr bwMode="auto">
            <a:xfrm>
              <a:off x="3410166" y="2154419"/>
              <a:ext cx="1263166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Installation des aimants R3B à </a:t>
              </a:r>
              <a:r>
                <a:rPr lang="fr-FR" altLang="fr-FR" sz="600" b="1" dirty="0" smtClean="0">
                  <a:solidFill>
                    <a:srgbClr val="000000"/>
                  </a:solidFill>
                </a:rPr>
                <a:t>GSI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119"/>
            <p:cNvSpPr>
              <a:spLocks noChangeArrowheads="1"/>
            </p:cNvSpPr>
            <p:nvPr/>
          </p:nvSpPr>
          <p:spPr bwMode="auto">
            <a:xfrm>
              <a:off x="3086497" y="2088584"/>
              <a:ext cx="63639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FF0000"/>
                  </a:solidFill>
                </a:rPr>
                <a:t>MOU CEA-FAIR?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81" name="Rectangle 119"/>
            <p:cNvSpPr>
              <a:spLocks noChangeArrowheads="1"/>
            </p:cNvSpPr>
            <p:nvPr/>
          </p:nvSpPr>
          <p:spPr bwMode="auto">
            <a:xfrm>
              <a:off x="5897095" y="2147104"/>
              <a:ext cx="1413849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/>
              <a:r>
                <a:rPr lang="fr-FR" altLang="fr-FR" sz="600" b="1"/>
                <a:t>Livraison des </a:t>
              </a:r>
              <a:r>
                <a:rPr lang="fr-FR" altLang="fr-FR" sz="600" b="1" smtClean="0"/>
                <a:t>dipôles </a:t>
              </a:r>
              <a:r>
                <a:rPr lang="fr-FR" altLang="fr-FR" sz="600" b="1"/>
                <a:t>Super </a:t>
              </a: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FRS </a:t>
              </a:r>
              <a:r>
                <a:rPr lang="fr-FR" altLang="fr-FR" sz="600" b="1" smtClean="0"/>
                <a:t>à</a:t>
              </a: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GSI</a:t>
              </a:r>
            </a:p>
          </p:txBody>
        </p:sp>
        <p:sp>
          <p:nvSpPr>
            <p:cNvPr id="183" name="Rectangle 319"/>
            <p:cNvSpPr>
              <a:spLocks noChangeArrowheads="1"/>
            </p:cNvSpPr>
            <p:nvPr/>
          </p:nvSpPr>
          <p:spPr bwMode="auto">
            <a:xfrm>
              <a:off x="6924745" y="2251026"/>
              <a:ext cx="1440000" cy="146616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9" name="Groupe 238"/>
          <p:cNvGrpSpPr/>
          <p:nvPr/>
        </p:nvGrpSpPr>
        <p:grpSpPr>
          <a:xfrm>
            <a:off x="829601" y="2378016"/>
            <a:ext cx="7474099" cy="267908"/>
            <a:chOff x="899592" y="2450149"/>
            <a:chExt cx="7474099" cy="267908"/>
          </a:xfrm>
        </p:grpSpPr>
        <p:sp>
          <p:nvSpPr>
            <p:cNvPr id="46" name="Rectangle 100"/>
            <p:cNvSpPr>
              <a:spLocks noChangeArrowheads="1"/>
            </p:cNvSpPr>
            <p:nvPr/>
          </p:nvSpPr>
          <p:spPr bwMode="auto">
            <a:xfrm>
              <a:off x="899592" y="2585810"/>
              <a:ext cx="110286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1" i="1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Pour </a:t>
              </a:r>
              <a:r>
                <a:rPr kumimoji="0" lang="fr-FR" altLang="fr-FR" sz="800" b="1" i="1" u="none" strike="noStrike" cap="none" normalizeH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les a</a:t>
              </a:r>
              <a:r>
                <a:rPr kumimoji="0" lang="fr-FR" altLang="fr-FR" sz="800" b="1" i="1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ccélérateurs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ectangle 319"/>
            <p:cNvSpPr>
              <a:spLocks noChangeArrowheads="1"/>
            </p:cNvSpPr>
            <p:nvPr/>
          </p:nvSpPr>
          <p:spPr bwMode="auto">
            <a:xfrm>
              <a:off x="2181691" y="2574057"/>
              <a:ext cx="6192000" cy="1440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358"/>
            <p:cNvSpPr>
              <a:spLocks/>
            </p:cNvSpPr>
            <p:nvPr/>
          </p:nvSpPr>
          <p:spPr bwMode="auto">
            <a:xfrm>
              <a:off x="2731940" y="2588041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Rectangle 252"/>
            <p:cNvSpPr>
              <a:spLocks noChangeArrowheads="1"/>
            </p:cNvSpPr>
            <p:nvPr/>
          </p:nvSpPr>
          <p:spPr bwMode="auto">
            <a:xfrm>
              <a:off x="3462102" y="2578115"/>
              <a:ext cx="4937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dirty="0" smtClean="0">
                  <a:solidFill>
                    <a:srgbClr val="FFFFFF"/>
                  </a:solidFill>
                </a:rPr>
                <a:t>HL - LHC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6" name="Rectangle 252"/>
            <p:cNvSpPr>
              <a:spLocks noChangeArrowheads="1"/>
            </p:cNvSpPr>
            <p:nvPr/>
          </p:nvSpPr>
          <p:spPr bwMode="auto">
            <a:xfrm>
              <a:off x="2206855" y="2574057"/>
              <a:ext cx="110927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dirty="0" err="1" smtClean="0">
                  <a:solidFill>
                    <a:srgbClr val="FFFFFF"/>
                  </a:solidFill>
                </a:rPr>
                <a:t>Eucard</a:t>
              </a:r>
              <a:r>
                <a:rPr lang="fr-FR" altLang="fr-FR" sz="900" b="1" dirty="0" smtClean="0">
                  <a:solidFill>
                    <a:srgbClr val="FFFFFF"/>
                  </a:solidFill>
                </a:rPr>
                <a:t> 2 FP7 &amp; CEF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2" name="Rectangle 119"/>
            <p:cNvSpPr>
              <a:spLocks noChangeArrowheads="1"/>
            </p:cNvSpPr>
            <p:nvPr/>
          </p:nvSpPr>
          <p:spPr bwMode="auto">
            <a:xfrm>
              <a:off x="2556862" y="2469024"/>
              <a:ext cx="49212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LHC Upgrade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139" name="Rectangle 252"/>
            <p:cNvSpPr>
              <a:spLocks noChangeArrowheads="1"/>
            </p:cNvSpPr>
            <p:nvPr/>
          </p:nvSpPr>
          <p:spPr bwMode="auto">
            <a:xfrm>
              <a:off x="4679826" y="2570422"/>
              <a:ext cx="50013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dirty="0" smtClean="0">
                  <a:solidFill>
                    <a:srgbClr val="FFFFFF"/>
                  </a:solidFill>
                </a:rPr>
                <a:t>HE - LHC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9" name="Rectangle 252"/>
            <p:cNvSpPr>
              <a:spLocks noChangeArrowheads="1"/>
            </p:cNvSpPr>
            <p:nvPr/>
          </p:nvSpPr>
          <p:spPr bwMode="auto">
            <a:xfrm>
              <a:off x="6755489" y="2572220"/>
              <a:ext cx="2372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smtClean="0">
                  <a:solidFill>
                    <a:srgbClr val="FFFFFF"/>
                  </a:solidFill>
                </a:rPr>
                <a:t>FCC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7" name="Freeform 358"/>
            <p:cNvSpPr>
              <a:spLocks/>
            </p:cNvSpPr>
            <p:nvPr/>
          </p:nvSpPr>
          <p:spPr bwMode="auto">
            <a:xfrm>
              <a:off x="5352108" y="2575795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8" name="Rectangle 119"/>
            <p:cNvSpPr>
              <a:spLocks noChangeArrowheads="1"/>
            </p:cNvSpPr>
            <p:nvPr/>
          </p:nvSpPr>
          <p:spPr bwMode="auto">
            <a:xfrm>
              <a:off x="5048775" y="2450149"/>
              <a:ext cx="966611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FF0000"/>
                  </a:solidFill>
                </a:rPr>
                <a:t>FCC Stratégie européenne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237" name="Groupe 236"/>
          <p:cNvGrpSpPr/>
          <p:nvPr/>
        </p:nvGrpSpPr>
        <p:grpSpPr>
          <a:xfrm>
            <a:off x="829601" y="1765377"/>
            <a:ext cx="7474099" cy="259453"/>
            <a:chOff x="899592" y="1837510"/>
            <a:chExt cx="7474099" cy="259453"/>
          </a:xfrm>
        </p:grpSpPr>
        <p:sp>
          <p:nvSpPr>
            <p:cNvPr id="45" name="Rectangle 98"/>
            <p:cNvSpPr>
              <a:spLocks noChangeArrowheads="1"/>
            </p:cNvSpPr>
            <p:nvPr/>
          </p:nvSpPr>
          <p:spPr bwMode="auto">
            <a:xfrm>
              <a:off x="899592" y="1961080"/>
              <a:ext cx="67967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/>
              <a:r>
                <a:rPr lang="fr-FR" altLang="fr-FR" sz="800" b="1" i="1" dirty="0" smtClean="0">
                  <a:solidFill>
                    <a:srgbClr val="9900FF"/>
                  </a:solidFill>
                </a:rPr>
                <a:t>À haut champ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319"/>
            <p:cNvSpPr>
              <a:spLocks noChangeArrowheads="1"/>
            </p:cNvSpPr>
            <p:nvPr/>
          </p:nvSpPr>
          <p:spPr bwMode="auto">
            <a:xfrm>
              <a:off x="2181691" y="1952963"/>
              <a:ext cx="6192000" cy="1440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376"/>
            <p:cNvSpPr>
              <a:spLocks/>
            </p:cNvSpPr>
            <p:nvPr/>
          </p:nvSpPr>
          <p:spPr bwMode="auto">
            <a:xfrm>
              <a:off x="4851025" y="1962703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Rectangle 119"/>
            <p:cNvSpPr>
              <a:spLocks noChangeArrowheads="1"/>
            </p:cNvSpPr>
            <p:nvPr/>
          </p:nvSpPr>
          <p:spPr bwMode="auto">
            <a:xfrm>
              <a:off x="4199180" y="1846003"/>
              <a:ext cx="836768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>
                  <a:solidFill>
                    <a:srgbClr val="000000"/>
                  </a:solidFill>
                </a:rPr>
                <a:t>R</a:t>
              </a:r>
              <a:r>
                <a:rPr kumimoji="0" lang="fr-FR" altLang="fr-FR" sz="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éception à </a:t>
              </a:r>
              <a:r>
                <a:rPr lang="fr-FR" altLang="fr-FR" sz="600" b="1" dirty="0" err="1" smtClean="0">
                  <a:solidFill>
                    <a:srgbClr val="000000"/>
                  </a:solidFill>
                </a:rPr>
                <a:t>Neurospin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252"/>
            <p:cNvSpPr>
              <a:spLocks noChangeArrowheads="1"/>
            </p:cNvSpPr>
            <p:nvPr/>
          </p:nvSpPr>
          <p:spPr bwMode="auto">
            <a:xfrm>
              <a:off x="2947716" y="1953385"/>
              <a:ext cx="4103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ISEULT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Rectangle 252"/>
            <p:cNvSpPr>
              <a:spLocks noChangeArrowheads="1"/>
            </p:cNvSpPr>
            <p:nvPr/>
          </p:nvSpPr>
          <p:spPr bwMode="auto">
            <a:xfrm>
              <a:off x="5467996" y="1949086"/>
              <a:ext cx="81432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Gradiens</a:t>
              </a:r>
              <a:r>
                <a:rPr kumimoji="0" lang="fr-FR" altLang="fr-FR" sz="900" b="1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altLang="fr-FR" sz="900" b="1" i="0" u="none" strike="noStrike" cap="none" normalizeH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Coils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Rectangle 252"/>
            <p:cNvSpPr>
              <a:spLocks noChangeArrowheads="1"/>
            </p:cNvSpPr>
            <p:nvPr/>
          </p:nvSpPr>
          <p:spPr bwMode="auto">
            <a:xfrm>
              <a:off x="3920766" y="1946093"/>
              <a:ext cx="82715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LNCMI Hybride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Rectangle 252"/>
            <p:cNvSpPr>
              <a:spLocks noChangeArrowheads="1"/>
            </p:cNvSpPr>
            <p:nvPr/>
          </p:nvSpPr>
          <p:spPr bwMode="auto">
            <a:xfrm>
              <a:off x="6440675" y="1946093"/>
              <a:ext cx="79829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LNCMI 30+ T T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Rectangle 119"/>
            <p:cNvSpPr>
              <a:spLocks noChangeArrowheads="1"/>
            </p:cNvSpPr>
            <p:nvPr/>
          </p:nvSpPr>
          <p:spPr bwMode="auto">
            <a:xfrm>
              <a:off x="5150678" y="1837510"/>
              <a:ext cx="1181414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Bobine réceptionnée à Grenoble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" name="Freeform 376"/>
            <p:cNvSpPr>
              <a:spLocks/>
            </p:cNvSpPr>
            <p:nvPr/>
          </p:nvSpPr>
          <p:spPr bwMode="auto">
            <a:xfrm>
              <a:off x="5157328" y="1964565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" name="Rectangle 252"/>
            <p:cNvSpPr>
              <a:spLocks noChangeArrowheads="1"/>
            </p:cNvSpPr>
            <p:nvPr/>
          </p:nvSpPr>
          <p:spPr bwMode="auto">
            <a:xfrm>
              <a:off x="5021140" y="1946093"/>
              <a:ext cx="23083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43</a:t>
              </a: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 T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3" name="Rectangle 119"/>
          <p:cNvSpPr>
            <a:spLocks noChangeArrowheads="1"/>
          </p:cNvSpPr>
          <p:nvPr/>
        </p:nvSpPr>
        <p:spPr bwMode="auto">
          <a:xfrm>
            <a:off x="2692309" y="4335182"/>
            <a:ext cx="62837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600" b="1" smtClean="0">
                <a:solidFill>
                  <a:srgbClr val="FF0000"/>
                </a:solidFill>
              </a:rPr>
              <a:t>Décision SARAF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pSp>
        <p:nvGrpSpPr>
          <p:cNvPr id="247" name="Groupe 246"/>
          <p:cNvGrpSpPr/>
          <p:nvPr/>
        </p:nvGrpSpPr>
        <p:grpSpPr>
          <a:xfrm>
            <a:off x="709843" y="3868337"/>
            <a:ext cx="7647874" cy="1152128"/>
            <a:chOff x="779834" y="3940470"/>
            <a:chExt cx="7647874" cy="1152128"/>
          </a:xfrm>
        </p:grpSpPr>
        <p:sp>
          <p:nvSpPr>
            <p:cNvPr id="41" name="Freeform 297"/>
            <p:cNvSpPr>
              <a:spLocks/>
            </p:cNvSpPr>
            <p:nvPr/>
          </p:nvSpPr>
          <p:spPr bwMode="auto">
            <a:xfrm>
              <a:off x="795708" y="4021433"/>
              <a:ext cx="7632000" cy="1071165"/>
            </a:xfrm>
            <a:custGeom>
              <a:avLst/>
              <a:gdLst>
                <a:gd name="T0" fmla="*/ 211 w 9016"/>
                <a:gd name="T1" fmla="*/ 2 h 1452"/>
                <a:gd name="T2" fmla="*/ 177 w 9016"/>
                <a:gd name="T3" fmla="*/ 8 h 1452"/>
                <a:gd name="T4" fmla="*/ 143 w 9016"/>
                <a:gd name="T5" fmla="*/ 19 h 1452"/>
                <a:gd name="T6" fmla="*/ 113 w 9016"/>
                <a:gd name="T7" fmla="*/ 35 h 1452"/>
                <a:gd name="T8" fmla="*/ 85 w 9016"/>
                <a:gd name="T9" fmla="*/ 56 h 1452"/>
                <a:gd name="T10" fmla="*/ 60 w 9016"/>
                <a:gd name="T11" fmla="*/ 79 h 1452"/>
                <a:gd name="T12" fmla="*/ 40 w 9016"/>
                <a:gd name="T13" fmla="*/ 108 h 1452"/>
                <a:gd name="T14" fmla="*/ 23 w 9016"/>
                <a:gd name="T15" fmla="*/ 138 h 1452"/>
                <a:gd name="T16" fmla="*/ 9 w 9016"/>
                <a:gd name="T17" fmla="*/ 171 h 1452"/>
                <a:gd name="T18" fmla="*/ 1 w 9016"/>
                <a:gd name="T19" fmla="*/ 205 h 1452"/>
                <a:gd name="T20" fmla="*/ 0 w 9016"/>
                <a:gd name="T21" fmla="*/ 243 h 1452"/>
                <a:gd name="T22" fmla="*/ 0 w 9016"/>
                <a:gd name="T23" fmla="*/ 1234 h 1452"/>
                <a:gd name="T24" fmla="*/ 6 w 9016"/>
                <a:gd name="T25" fmla="*/ 1271 h 1452"/>
                <a:gd name="T26" fmla="*/ 18 w 9016"/>
                <a:gd name="T27" fmla="*/ 1304 h 1452"/>
                <a:gd name="T28" fmla="*/ 34 w 9016"/>
                <a:gd name="T29" fmla="*/ 1335 h 1452"/>
                <a:gd name="T30" fmla="*/ 54 w 9016"/>
                <a:gd name="T31" fmla="*/ 1364 h 1452"/>
                <a:gd name="T32" fmla="*/ 77 w 9016"/>
                <a:gd name="T33" fmla="*/ 1389 h 1452"/>
                <a:gd name="T34" fmla="*/ 103 w 9016"/>
                <a:gd name="T35" fmla="*/ 1411 h 1452"/>
                <a:gd name="T36" fmla="*/ 133 w 9016"/>
                <a:gd name="T37" fmla="*/ 1428 h 1452"/>
                <a:gd name="T38" fmla="*/ 165 w 9016"/>
                <a:gd name="T39" fmla="*/ 1441 h 1452"/>
                <a:gd name="T40" fmla="*/ 201 w 9016"/>
                <a:gd name="T41" fmla="*/ 1449 h 1452"/>
                <a:gd name="T42" fmla="*/ 236 w 9016"/>
                <a:gd name="T43" fmla="*/ 1452 h 1452"/>
                <a:gd name="T44" fmla="*/ 8803 w 9016"/>
                <a:gd name="T45" fmla="*/ 1450 h 1452"/>
                <a:gd name="T46" fmla="*/ 8839 w 9016"/>
                <a:gd name="T47" fmla="*/ 1444 h 1452"/>
                <a:gd name="T48" fmla="*/ 8871 w 9016"/>
                <a:gd name="T49" fmla="*/ 1433 h 1452"/>
                <a:gd name="T50" fmla="*/ 8902 w 9016"/>
                <a:gd name="T51" fmla="*/ 1417 h 1452"/>
                <a:gd name="T52" fmla="*/ 8930 w 9016"/>
                <a:gd name="T53" fmla="*/ 1397 h 1452"/>
                <a:gd name="T54" fmla="*/ 8955 w 9016"/>
                <a:gd name="T55" fmla="*/ 1373 h 1452"/>
                <a:gd name="T56" fmla="*/ 8976 w 9016"/>
                <a:gd name="T57" fmla="*/ 1345 h 1452"/>
                <a:gd name="T58" fmla="*/ 8993 w 9016"/>
                <a:gd name="T59" fmla="*/ 1315 h 1452"/>
                <a:gd name="T60" fmla="*/ 9006 w 9016"/>
                <a:gd name="T61" fmla="*/ 1282 h 1452"/>
                <a:gd name="T62" fmla="*/ 9013 w 9016"/>
                <a:gd name="T63" fmla="*/ 1247 h 1452"/>
                <a:gd name="T64" fmla="*/ 9016 w 9016"/>
                <a:gd name="T65" fmla="*/ 1211 h 1452"/>
                <a:gd name="T66" fmla="*/ 9015 w 9016"/>
                <a:gd name="T67" fmla="*/ 218 h 1452"/>
                <a:gd name="T68" fmla="*/ 9009 w 9016"/>
                <a:gd name="T69" fmla="*/ 182 h 1452"/>
                <a:gd name="T70" fmla="*/ 8998 w 9016"/>
                <a:gd name="T71" fmla="*/ 149 h 1452"/>
                <a:gd name="T72" fmla="*/ 8982 w 9016"/>
                <a:gd name="T73" fmla="*/ 117 h 1452"/>
                <a:gd name="T74" fmla="*/ 8962 w 9016"/>
                <a:gd name="T75" fmla="*/ 89 h 1452"/>
                <a:gd name="T76" fmla="*/ 8939 w 9016"/>
                <a:gd name="T77" fmla="*/ 63 h 1452"/>
                <a:gd name="T78" fmla="*/ 8911 w 9016"/>
                <a:gd name="T79" fmla="*/ 41 h 1452"/>
                <a:gd name="T80" fmla="*/ 8882 w 9016"/>
                <a:gd name="T81" fmla="*/ 24 h 1452"/>
                <a:gd name="T82" fmla="*/ 8850 w 9016"/>
                <a:gd name="T83" fmla="*/ 11 h 1452"/>
                <a:gd name="T84" fmla="*/ 8816 w 9016"/>
                <a:gd name="T85" fmla="*/ 4 h 1452"/>
                <a:gd name="T86" fmla="*/ 8780 w 9016"/>
                <a:gd name="T8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16" h="1452">
                  <a:moveTo>
                    <a:pt x="236" y="0"/>
                  </a:moveTo>
                  <a:lnTo>
                    <a:pt x="224" y="0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88" y="5"/>
                  </a:lnTo>
                  <a:lnTo>
                    <a:pt x="177" y="8"/>
                  </a:lnTo>
                  <a:lnTo>
                    <a:pt x="165" y="11"/>
                  </a:lnTo>
                  <a:lnTo>
                    <a:pt x="154" y="15"/>
                  </a:lnTo>
                  <a:lnTo>
                    <a:pt x="143" y="19"/>
                  </a:lnTo>
                  <a:lnTo>
                    <a:pt x="133" y="24"/>
                  </a:lnTo>
                  <a:lnTo>
                    <a:pt x="123" y="30"/>
                  </a:lnTo>
                  <a:lnTo>
                    <a:pt x="113" y="35"/>
                  </a:lnTo>
                  <a:lnTo>
                    <a:pt x="103" y="41"/>
                  </a:lnTo>
                  <a:lnTo>
                    <a:pt x="94" y="49"/>
                  </a:lnTo>
                  <a:lnTo>
                    <a:pt x="85" y="56"/>
                  </a:lnTo>
                  <a:lnTo>
                    <a:pt x="77" y="63"/>
                  </a:lnTo>
                  <a:lnTo>
                    <a:pt x="68" y="71"/>
                  </a:lnTo>
                  <a:lnTo>
                    <a:pt x="60" y="79"/>
                  </a:lnTo>
                  <a:lnTo>
                    <a:pt x="54" y="89"/>
                  </a:lnTo>
                  <a:lnTo>
                    <a:pt x="46" y="98"/>
                  </a:lnTo>
                  <a:lnTo>
                    <a:pt x="40" y="108"/>
                  </a:lnTo>
                  <a:lnTo>
                    <a:pt x="34" y="117"/>
                  </a:lnTo>
                  <a:lnTo>
                    <a:pt x="28" y="127"/>
                  </a:lnTo>
                  <a:lnTo>
                    <a:pt x="23" y="138"/>
                  </a:lnTo>
                  <a:lnTo>
                    <a:pt x="18" y="149"/>
                  </a:lnTo>
                  <a:lnTo>
                    <a:pt x="14" y="160"/>
                  </a:lnTo>
                  <a:lnTo>
                    <a:pt x="9" y="171"/>
                  </a:lnTo>
                  <a:lnTo>
                    <a:pt x="6" y="182"/>
                  </a:lnTo>
                  <a:lnTo>
                    <a:pt x="4" y="194"/>
                  </a:lnTo>
                  <a:lnTo>
                    <a:pt x="1" y="205"/>
                  </a:lnTo>
                  <a:lnTo>
                    <a:pt x="0" y="218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1211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1" y="1247"/>
                  </a:lnTo>
                  <a:lnTo>
                    <a:pt x="4" y="1258"/>
                  </a:lnTo>
                  <a:lnTo>
                    <a:pt x="6" y="1271"/>
                  </a:lnTo>
                  <a:lnTo>
                    <a:pt x="9" y="1282"/>
                  </a:lnTo>
                  <a:lnTo>
                    <a:pt x="14" y="1293"/>
                  </a:lnTo>
                  <a:lnTo>
                    <a:pt x="18" y="1304"/>
                  </a:lnTo>
                  <a:lnTo>
                    <a:pt x="23" y="1315"/>
                  </a:lnTo>
                  <a:lnTo>
                    <a:pt x="28" y="1326"/>
                  </a:lnTo>
                  <a:lnTo>
                    <a:pt x="34" y="1335"/>
                  </a:lnTo>
                  <a:lnTo>
                    <a:pt x="40" y="1345"/>
                  </a:lnTo>
                  <a:lnTo>
                    <a:pt x="46" y="1354"/>
                  </a:lnTo>
                  <a:lnTo>
                    <a:pt x="54" y="1364"/>
                  </a:lnTo>
                  <a:lnTo>
                    <a:pt x="60" y="1373"/>
                  </a:lnTo>
                  <a:lnTo>
                    <a:pt x="68" y="1381"/>
                  </a:lnTo>
                  <a:lnTo>
                    <a:pt x="77" y="1389"/>
                  </a:lnTo>
                  <a:lnTo>
                    <a:pt x="85" y="1397"/>
                  </a:lnTo>
                  <a:lnTo>
                    <a:pt x="94" y="1404"/>
                  </a:lnTo>
                  <a:lnTo>
                    <a:pt x="103" y="1411"/>
                  </a:lnTo>
                  <a:lnTo>
                    <a:pt x="113" y="1417"/>
                  </a:lnTo>
                  <a:lnTo>
                    <a:pt x="123" y="1422"/>
                  </a:lnTo>
                  <a:lnTo>
                    <a:pt x="133" y="1428"/>
                  </a:lnTo>
                  <a:lnTo>
                    <a:pt x="143" y="1433"/>
                  </a:lnTo>
                  <a:lnTo>
                    <a:pt x="154" y="1438"/>
                  </a:lnTo>
                  <a:lnTo>
                    <a:pt x="165" y="1441"/>
                  </a:lnTo>
                  <a:lnTo>
                    <a:pt x="177" y="1444"/>
                  </a:lnTo>
                  <a:lnTo>
                    <a:pt x="188" y="1447"/>
                  </a:lnTo>
                  <a:lnTo>
                    <a:pt x="201" y="1449"/>
                  </a:lnTo>
                  <a:lnTo>
                    <a:pt x="211" y="1450"/>
                  </a:lnTo>
                  <a:lnTo>
                    <a:pt x="224" y="1452"/>
                  </a:lnTo>
                  <a:lnTo>
                    <a:pt x="236" y="1452"/>
                  </a:lnTo>
                  <a:lnTo>
                    <a:pt x="8780" y="1452"/>
                  </a:lnTo>
                  <a:lnTo>
                    <a:pt x="8791" y="1452"/>
                  </a:lnTo>
                  <a:lnTo>
                    <a:pt x="8803" y="1450"/>
                  </a:lnTo>
                  <a:lnTo>
                    <a:pt x="8816" y="1449"/>
                  </a:lnTo>
                  <a:lnTo>
                    <a:pt x="8826" y="1447"/>
                  </a:lnTo>
                  <a:lnTo>
                    <a:pt x="8839" y="1444"/>
                  </a:lnTo>
                  <a:lnTo>
                    <a:pt x="8850" y="1441"/>
                  </a:lnTo>
                  <a:lnTo>
                    <a:pt x="8860" y="1438"/>
                  </a:lnTo>
                  <a:lnTo>
                    <a:pt x="8871" y="1433"/>
                  </a:lnTo>
                  <a:lnTo>
                    <a:pt x="8882" y="1428"/>
                  </a:lnTo>
                  <a:lnTo>
                    <a:pt x="8893" y="1422"/>
                  </a:lnTo>
                  <a:lnTo>
                    <a:pt x="8902" y="1417"/>
                  </a:lnTo>
                  <a:lnTo>
                    <a:pt x="8911" y="1411"/>
                  </a:lnTo>
                  <a:lnTo>
                    <a:pt x="8921" y="1404"/>
                  </a:lnTo>
                  <a:lnTo>
                    <a:pt x="8930" y="1397"/>
                  </a:lnTo>
                  <a:lnTo>
                    <a:pt x="8939" y="1389"/>
                  </a:lnTo>
                  <a:lnTo>
                    <a:pt x="8947" y="1381"/>
                  </a:lnTo>
                  <a:lnTo>
                    <a:pt x="8955" y="1373"/>
                  </a:lnTo>
                  <a:lnTo>
                    <a:pt x="8962" y="1364"/>
                  </a:lnTo>
                  <a:lnTo>
                    <a:pt x="8969" y="1354"/>
                  </a:lnTo>
                  <a:lnTo>
                    <a:pt x="8976" y="1345"/>
                  </a:lnTo>
                  <a:lnTo>
                    <a:pt x="8982" y="1335"/>
                  </a:lnTo>
                  <a:lnTo>
                    <a:pt x="8987" y="1326"/>
                  </a:lnTo>
                  <a:lnTo>
                    <a:pt x="8993" y="1315"/>
                  </a:lnTo>
                  <a:lnTo>
                    <a:pt x="8998" y="1304"/>
                  </a:lnTo>
                  <a:lnTo>
                    <a:pt x="9001" y="1293"/>
                  </a:lnTo>
                  <a:lnTo>
                    <a:pt x="9006" y="1282"/>
                  </a:lnTo>
                  <a:lnTo>
                    <a:pt x="9009" y="1271"/>
                  </a:lnTo>
                  <a:lnTo>
                    <a:pt x="9012" y="1258"/>
                  </a:lnTo>
                  <a:lnTo>
                    <a:pt x="9013" y="1247"/>
                  </a:lnTo>
                  <a:lnTo>
                    <a:pt x="9015" y="1234"/>
                  </a:lnTo>
                  <a:lnTo>
                    <a:pt x="9016" y="1222"/>
                  </a:lnTo>
                  <a:lnTo>
                    <a:pt x="9016" y="1211"/>
                  </a:lnTo>
                  <a:lnTo>
                    <a:pt x="9016" y="243"/>
                  </a:lnTo>
                  <a:lnTo>
                    <a:pt x="9016" y="231"/>
                  </a:lnTo>
                  <a:lnTo>
                    <a:pt x="9015" y="218"/>
                  </a:lnTo>
                  <a:lnTo>
                    <a:pt x="9013" y="205"/>
                  </a:lnTo>
                  <a:lnTo>
                    <a:pt x="9012" y="194"/>
                  </a:lnTo>
                  <a:lnTo>
                    <a:pt x="9009" y="182"/>
                  </a:lnTo>
                  <a:lnTo>
                    <a:pt x="9006" y="171"/>
                  </a:lnTo>
                  <a:lnTo>
                    <a:pt x="9001" y="160"/>
                  </a:lnTo>
                  <a:lnTo>
                    <a:pt x="8998" y="149"/>
                  </a:lnTo>
                  <a:lnTo>
                    <a:pt x="8993" y="138"/>
                  </a:lnTo>
                  <a:lnTo>
                    <a:pt x="8987" y="127"/>
                  </a:lnTo>
                  <a:lnTo>
                    <a:pt x="8982" y="117"/>
                  </a:lnTo>
                  <a:lnTo>
                    <a:pt x="8976" y="108"/>
                  </a:lnTo>
                  <a:lnTo>
                    <a:pt x="8969" y="98"/>
                  </a:lnTo>
                  <a:lnTo>
                    <a:pt x="8962" y="89"/>
                  </a:lnTo>
                  <a:lnTo>
                    <a:pt x="8955" y="79"/>
                  </a:lnTo>
                  <a:lnTo>
                    <a:pt x="8947" y="71"/>
                  </a:lnTo>
                  <a:lnTo>
                    <a:pt x="8939" y="63"/>
                  </a:lnTo>
                  <a:lnTo>
                    <a:pt x="8930" y="56"/>
                  </a:lnTo>
                  <a:lnTo>
                    <a:pt x="8921" y="49"/>
                  </a:lnTo>
                  <a:lnTo>
                    <a:pt x="8911" y="41"/>
                  </a:lnTo>
                  <a:lnTo>
                    <a:pt x="8902" y="35"/>
                  </a:lnTo>
                  <a:lnTo>
                    <a:pt x="8893" y="30"/>
                  </a:lnTo>
                  <a:lnTo>
                    <a:pt x="8882" y="24"/>
                  </a:lnTo>
                  <a:lnTo>
                    <a:pt x="8871" y="19"/>
                  </a:lnTo>
                  <a:lnTo>
                    <a:pt x="8860" y="15"/>
                  </a:lnTo>
                  <a:lnTo>
                    <a:pt x="8850" y="11"/>
                  </a:lnTo>
                  <a:lnTo>
                    <a:pt x="8839" y="8"/>
                  </a:lnTo>
                  <a:lnTo>
                    <a:pt x="8826" y="5"/>
                  </a:lnTo>
                  <a:lnTo>
                    <a:pt x="8816" y="4"/>
                  </a:lnTo>
                  <a:lnTo>
                    <a:pt x="8803" y="2"/>
                  </a:lnTo>
                  <a:lnTo>
                    <a:pt x="8791" y="0"/>
                  </a:lnTo>
                  <a:lnTo>
                    <a:pt x="8780" y="0"/>
                  </a:lnTo>
                  <a:lnTo>
                    <a:pt x="236" y="0"/>
                  </a:lnTo>
                </a:path>
              </a:pathLst>
            </a:custGeom>
            <a:noFill/>
            <a:ln w="23813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00CC00"/>
                </a:solidFill>
              </a:endParaRPr>
            </a:p>
          </p:txBody>
        </p:sp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779834" y="3940470"/>
              <a:ext cx="160538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1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Sources</a:t>
              </a:r>
              <a:r>
                <a:rPr kumimoji="0" lang="fr-FR" altLang="fr-FR" sz="1200" b="1" i="1" u="none" strike="noStrike" cap="none" normalizeH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 et Injecteurs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1" name="Rectangle 119"/>
          <p:cNvSpPr>
            <a:spLocks noChangeArrowheads="1"/>
          </p:cNvSpPr>
          <p:nvPr/>
        </p:nvSpPr>
        <p:spPr bwMode="auto">
          <a:xfrm>
            <a:off x="4636525" y="4315015"/>
            <a:ext cx="950581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600" b="1" smtClean="0">
                <a:solidFill>
                  <a:srgbClr val="FF0000"/>
                </a:solidFill>
              </a:rPr>
              <a:t>Décision post app. élargie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pSp>
        <p:nvGrpSpPr>
          <p:cNvPr id="246" name="Groupe 245"/>
          <p:cNvGrpSpPr/>
          <p:nvPr/>
        </p:nvGrpSpPr>
        <p:grpSpPr>
          <a:xfrm>
            <a:off x="860209" y="4664005"/>
            <a:ext cx="7449781" cy="253297"/>
            <a:chOff x="930200" y="4736138"/>
            <a:chExt cx="7449781" cy="253297"/>
          </a:xfrm>
        </p:grpSpPr>
        <p:sp>
          <p:nvSpPr>
            <p:cNvPr id="50" name="Rectangle 100"/>
            <p:cNvSpPr>
              <a:spLocks noChangeArrowheads="1"/>
            </p:cNvSpPr>
            <p:nvPr/>
          </p:nvSpPr>
          <p:spPr bwMode="auto">
            <a:xfrm>
              <a:off x="930200" y="4857188"/>
              <a:ext cx="7662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00CC00"/>
                  </a:solidFill>
                </a:rPr>
                <a:t>Quadripôles RF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319"/>
            <p:cNvSpPr>
              <a:spLocks noChangeArrowheads="1"/>
            </p:cNvSpPr>
            <p:nvPr/>
          </p:nvSpPr>
          <p:spPr bwMode="auto">
            <a:xfrm>
              <a:off x="2191207" y="4845435"/>
              <a:ext cx="6188774" cy="1440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376"/>
            <p:cNvSpPr>
              <a:spLocks/>
            </p:cNvSpPr>
            <p:nvPr/>
          </p:nvSpPr>
          <p:spPr bwMode="auto">
            <a:xfrm>
              <a:off x="2150339" y="4855821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Freeform 376"/>
            <p:cNvSpPr>
              <a:spLocks/>
            </p:cNvSpPr>
            <p:nvPr/>
          </p:nvSpPr>
          <p:spPr bwMode="auto">
            <a:xfrm>
              <a:off x="4082654" y="4855821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Rectangle 252"/>
            <p:cNvSpPr>
              <a:spLocks noChangeArrowheads="1"/>
            </p:cNvSpPr>
            <p:nvPr/>
          </p:nvSpPr>
          <p:spPr bwMode="auto">
            <a:xfrm>
              <a:off x="4922540" y="4844910"/>
              <a:ext cx="50654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ESS RFQ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Rectangle 119"/>
            <p:cNvSpPr>
              <a:spLocks noChangeArrowheads="1"/>
            </p:cNvSpPr>
            <p:nvPr/>
          </p:nvSpPr>
          <p:spPr bwMode="auto">
            <a:xfrm>
              <a:off x="2182128" y="4736138"/>
              <a:ext cx="33342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ESS TDR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Rectangle 119"/>
            <p:cNvSpPr>
              <a:spLocks noChangeArrowheads="1"/>
            </p:cNvSpPr>
            <p:nvPr/>
          </p:nvSpPr>
          <p:spPr bwMode="auto">
            <a:xfrm>
              <a:off x="3830055" y="4736138"/>
              <a:ext cx="66043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Fin des tests  IPHI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Freeform 358"/>
            <p:cNvSpPr>
              <a:spLocks/>
            </p:cNvSpPr>
            <p:nvPr/>
          </p:nvSpPr>
          <p:spPr bwMode="auto">
            <a:xfrm>
              <a:off x="2869139" y="4856615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6" name="Rectangle 119"/>
            <p:cNvSpPr>
              <a:spLocks noChangeArrowheads="1"/>
            </p:cNvSpPr>
            <p:nvPr/>
          </p:nvSpPr>
          <p:spPr bwMode="auto">
            <a:xfrm>
              <a:off x="2568221" y="4736138"/>
              <a:ext cx="495328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FF0000"/>
                  </a:solidFill>
                </a:rPr>
                <a:t>Décision ESS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244" name="Groupe 243"/>
          <p:cNvGrpSpPr/>
          <p:nvPr/>
        </p:nvGrpSpPr>
        <p:grpSpPr>
          <a:xfrm>
            <a:off x="860209" y="4071625"/>
            <a:ext cx="7434598" cy="293355"/>
            <a:chOff x="930200" y="4143758"/>
            <a:chExt cx="7434598" cy="293355"/>
          </a:xfrm>
        </p:grpSpPr>
        <p:sp>
          <p:nvSpPr>
            <p:cNvPr id="49" name="Rectangle 98"/>
            <p:cNvSpPr>
              <a:spLocks noChangeArrowheads="1"/>
            </p:cNvSpPr>
            <p:nvPr/>
          </p:nvSpPr>
          <p:spPr bwMode="auto">
            <a:xfrm>
              <a:off x="930200" y="4190892"/>
              <a:ext cx="107240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>
                  <a:solidFill>
                    <a:srgbClr val="00CC00"/>
                  </a:solidFill>
                </a:rPr>
                <a:t>S</a:t>
              </a:r>
              <a:r>
                <a:rPr lang="fr-FR" altLang="fr-FR" sz="800" b="1" i="1" dirty="0" smtClean="0">
                  <a:solidFill>
                    <a:srgbClr val="00CC00"/>
                  </a:solidFill>
                </a:rPr>
                <a:t>ources et injecteurs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00CC00"/>
                  </a:solidFill>
                </a:rPr>
                <a:t>de protons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319"/>
            <p:cNvSpPr>
              <a:spLocks noChangeArrowheads="1"/>
            </p:cNvSpPr>
            <p:nvPr/>
          </p:nvSpPr>
          <p:spPr bwMode="auto">
            <a:xfrm>
              <a:off x="2191208" y="4247659"/>
              <a:ext cx="4338000" cy="1440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Freeform 376"/>
            <p:cNvSpPr>
              <a:spLocks/>
            </p:cNvSpPr>
            <p:nvPr/>
          </p:nvSpPr>
          <p:spPr bwMode="auto">
            <a:xfrm>
              <a:off x="4619878" y="4257266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Rectangle 252"/>
            <p:cNvSpPr>
              <a:spLocks noChangeArrowheads="1"/>
            </p:cNvSpPr>
            <p:nvPr/>
          </p:nvSpPr>
          <p:spPr bwMode="auto">
            <a:xfrm>
              <a:off x="2208268" y="4258654"/>
              <a:ext cx="4167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LINAC4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Rectangle 252"/>
            <p:cNvSpPr>
              <a:spLocks noChangeArrowheads="1"/>
            </p:cNvSpPr>
            <p:nvPr/>
          </p:nvSpPr>
          <p:spPr bwMode="auto">
            <a:xfrm>
              <a:off x="3540790" y="4251339"/>
              <a:ext cx="71173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FAIR p-</a:t>
              </a: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Linac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119"/>
            <p:cNvSpPr>
              <a:spLocks noChangeArrowheads="1"/>
            </p:cNvSpPr>
            <p:nvPr/>
          </p:nvSpPr>
          <p:spPr bwMode="auto">
            <a:xfrm>
              <a:off x="3226867" y="4143758"/>
              <a:ext cx="61555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FF0000"/>
                  </a:solidFill>
                </a:rPr>
                <a:t>MOU CEA-FAIR?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125" name="Freeform 358"/>
            <p:cNvSpPr>
              <a:spLocks/>
            </p:cNvSpPr>
            <p:nvPr/>
          </p:nvSpPr>
          <p:spPr bwMode="auto">
            <a:xfrm>
              <a:off x="3401925" y="4258060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Rectangle 119"/>
            <p:cNvSpPr>
              <a:spLocks noChangeArrowheads="1"/>
            </p:cNvSpPr>
            <p:nvPr/>
          </p:nvSpPr>
          <p:spPr bwMode="auto">
            <a:xfrm>
              <a:off x="4418484" y="4143758"/>
              <a:ext cx="55784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Livraison à GSI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Rectangle 319"/>
            <p:cNvSpPr>
              <a:spLocks noChangeArrowheads="1"/>
            </p:cNvSpPr>
            <p:nvPr/>
          </p:nvSpPr>
          <p:spPr bwMode="auto">
            <a:xfrm>
              <a:off x="5916798" y="4247659"/>
              <a:ext cx="2448000" cy="146616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45" name="Groupe 244"/>
          <p:cNvGrpSpPr/>
          <p:nvPr/>
        </p:nvGrpSpPr>
        <p:grpSpPr>
          <a:xfrm>
            <a:off x="860209" y="4379072"/>
            <a:ext cx="7449779" cy="297902"/>
            <a:chOff x="930200" y="4451205"/>
            <a:chExt cx="7449779" cy="297902"/>
          </a:xfrm>
        </p:grpSpPr>
        <p:sp>
          <p:nvSpPr>
            <p:cNvPr id="51" name="Rectangle 225"/>
            <p:cNvSpPr>
              <a:spLocks noChangeArrowheads="1"/>
            </p:cNvSpPr>
            <p:nvPr/>
          </p:nvSpPr>
          <p:spPr bwMode="auto">
            <a:xfrm>
              <a:off x="930200" y="4502886"/>
              <a:ext cx="105477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00CC00"/>
                  </a:solidFill>
                </a:rPr>
                <a:t>Sources &amp; Injecteurs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00CC00"/>
                  </a:solidFill>
                </a:rPr>
                <a:t>de deutons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319"/>
            <p:cNvSpPr>
              <a:spLocks noChangeArrowheads="1"/>
            </p:cNvSpPr>
            <p:nvPr/>
          </p:nvSpPr>
          <p:spPr bwMode="auto">
            <a:xfrm>
              <a:off x="2191206" y="4552546"/>
              <a:ext cx="6188773" cy="1440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376"/>
            <p:cNvSpPr>
              <a:spLocks/>
            </p:cNvSpPr>
            <p:nvPr/>
          </p:nvSpPr>
          <p:spPr bwMode="auto">
            <a:xfrm>
              <a:off x="3526270" y="4562063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Freeform 358"/>
            <p:cNvSpPr>
              <a:spLocks/>
            </p:cNvSpPr>
            <p:nvPr/>
          </p:nvSpPr>
          <p:spPr bwMode="auto">
            <a:xfrm>
              <a:off x="3927926" y="4562221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Rectangle 252"/>
            <p:cNvSpPr>
              <a:spLocks noChangeArrowheads="1"/>
            </p:cNvSpPr>
            <p:nvPr/>
          </p:nvSpPr>
          <p:spPr bwMode="auto">
            <a:xfrm>
              <a:off x="3732907" y="4553145"/>
              <a:ext cx="39754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SARAF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Rectangle 252"/>
            <p:cNvSpPr>
              <a:spLocks noChangeArrowheads="1"/>
            </p:cNvSpPr>
            <p:nvPr/>
          </p:nvSpPr>
          <p:spPr bwMode="auto">
            <a:xfrm>
              <a:off x="2498367" y="4553145"/>
              <a:ext cx="7373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IFMIF-EVEDA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Rectangle 119"/>
            <p:cNvSpPr>
              <a:spLocks noChangeArrowheads="1"/>
            </p:cNvSpPr>
            <p:nvPr/>
          </p:nvSpPr>
          <p:spPr bwMode="auto">
            <a:xfrm>
              <a:off x="3314651" y="4451841"/>
              <a:ext cx="79829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1</a:t>
              </a:r>
              <a:r>
                <a:rPr lang="fr-FR" altLang="fr-FR" sz="600" b="1" baseline="30000" smtClean="0">
                  <a:solidFill>
                    <a:srgbClr val="000000"/>
                  </a:solidFill>
                </a:rPr>
                <a:t>er</a:t>
              </a:r>
              <a:r>
                <a:rPr lang="fr-FR" altLang="fr-FR" sz="600" b="1" smtClean="0">
                  <a:solidFill>
                    <a:srgbClr val="000000"/>
                  </a:solidFill>
                </a:rPr>
                <a:t> faisceau SPII Ganil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19"/>
            <p:cNvSpPr>
              <a:spLocks noChangeArrowheads="1"/>
            </p:cNvSpPr>
            <p:nvPr/>
          </p:nvSpPr>
          <p:spPr bwMode="auto">
            <a:xfrm>
              <a:off x="4911396" y="4451205"/>
              <a:ext cx="87524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1</a:t>
              </a:r>
              <a:r>
                <a:rPr lang="fr-FR" altLang="fr-FR" sz="600" b="1" baseline="30000" smtClean="0">
                  <a:solidFill>
                    <a:srgbClr val="000000"/>
                  </a:solidFill>
                </a:rPr>
                <a:t>er</a:t>
              </a:r>
              <a:r>
                <a:rPr lang="fr-FR" altLang="fr-FR" sz="600" b="1" smtClean="0">
                  <a:solidFill>
                    <a:srgbClr val="000000"/>
                  </a:solidFill>
                </a:rPr>
                <a:t> faisceau à Rokkasho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Freeform 376"/>
            <p:cNvSpPr>
              <a:spLocks/>
            </p:cNvSpPr>
            <p:nvPr/>
          </p:nvSpPr>
          <p:spPr bwMode="auto">
            <a:xfrm>
              <a:off x="4322176" y="455411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376"/>
            <p:cNvSpPr>
              <a:spLocks/>
            </p:cNvSpPr>
            <p:nvPr/>
          </p:nvSpPr>
          <p:spPr bwMode="auto">
            <a:xfrm>
              <a:off x="6641636" y="456142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Rectangle 119"/>
            <p:cNvSpPr>
              <a:spLocks noChangeArrowheads="1"/>
            </p:cNvSpPr>
            <p:nvPr/>
          </p:nvSpPr>
          <p:spPr bwMode="auto">
            <a:xfrm>
              <a:off x="4138909" y="4451205"/>
              <a:ext cx="730969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/>
                <a:t>Saraf fin des études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1" name="Rectangle 119"/>
            <p:cNvSpPr>
              <a:spLocks noChangeArrowheads="1"/>
            </p:cNvSpPr>
            <p:nvPr/>
          </p:nvSpPr>
          <p:spPr bwMode="auto">
            <a:xfrm>
              <a:off x="6126882" y="4451205"/>
              <a:ext cx="124393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/>
                <a:t>Lancement des installations Saraf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5" name="Rectangle 252"/>
            <p:cNvSpPr>
              <a:spLocks noChangeArrowheads="1"/>
            </p:cNvSpPr>
            <p:nvPr/>
          </p:nvSpPr>
          <p:spPr bwMode="auto">
            <a:xfrm>
              <a:off x="6074668" y="4553145"/>
              <a:ext cx="2372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ENS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Freeform 492"/>
            <p:cNvSpPr>
              <a:spLocks noEditPoints="1"/>
            </p:cNvSpPr>
            <p:nvPr/>
          </p:nvSpPr>
          <p:spPr bwMode="auto">
            <a:xfrm>
              <a:off x="4706556" y="4590002"/>
              <a:ext cx="360000" cy="61913"/>
            </a:xfrm>
            <a:custGeom>
              <a:avLst/>
              <a:gdLst>
                <a:gd name="T0" fmla="*/ 558 w 621"/>
                <a:gd name="T1" fmla="*/ 45 h 78"/>
                <a:gd name="T2" fmla="*/ 65 w 621"/>
                <a:gd name="T3" fmla="*/ 45 h 78"/>
                <a:gd name="T4" fmla="*/ 62 w 621"/>
                <a:gd name="T5" fmla="*/ 45 h 78"/>
                <a:gd name="T6" fmla="*/ 61 w 621"/>
                <a:gd name="T7" fmla="*/ 44 h 78"/>
                <a:gd name="T8" fmla="*/ 59 w 621"/>
                <a:gd name="T9" fmla="*/ 42 h 78"/>
                <a:gd name="T10" fmla="*/ 59 w 621"/>
                <a:gd name="T11" fmla="*/ 39 h 78"/>
                <a:gd name="T12" fmla="*/ 59 w 621"/>
                <a:gd name="T13" fmla="*/ 36 h 78"/>
                <a:gd name="T14" fmla="*/ 61 w 621"/>
                <a:gd name="T15" fmla="*/ 34 h 78"/>
                <a:gd name="T16" fmla="*/ 62 w 621"/>
                <a:gd name="T17" fmla="*/ 33 h 78"/>
                <a:gd name="T18" fmla="*/ 65 w 621"/>
                <a:gd name="T19" fmla="*/ 33 h 78"/>
                <a:gd name="T20" fmla="*/ 558 w 621"/>
                <a:gd name="T21" fmla="*/ 33 h 78"/>
                <a:gd name="T22" fmla="*/ 560 w 621"/>
                <a:gd name="T23" fmla="*/ 33 h 78"/>
                <a:gd name="T24" fmla="*/ 563 w 621"/>
                <a:gd name="T25" fmla="*/ 34 h 78"/>
                <a:gd name="T26" fmla="*/ 563 w 621"/>
                <a:gd name="T27" fmla="*/ 36 h 78"/>
                <a:gd name="T28" fmla="*/ 564 w 621"/>
                <a:gd name="T29" fmla="*/ 39 h 78"/>
                <a:gd name="T30" fmla="*/ 563 w 621"/>
                <a:gd name="T31" fmla="*/ 42 h 78"/>
                <a:gd name="T32" fmla="*/ 563 w 621"/>
                <a:gd name="T33" fmla="*/ 44 h 78"/>
                <a:gd name="T34" fmla="*/ 560 w 621"/>
                <a:gd name="T35" fmla="*/ 45 h 78"/>
                <a:gd name="T36" fmla="*/ 558 w 621"/>
                <a:gd name="T37" fmla="*/ 45 h 78"/>
                <a:gd name="T38" fmla="*/ 558 w 621"/>
                <a:gd name="T39" fmla="*/ 45 h 78"/>
                <a:gd name="T40" fmla="*/ 544 w 621"/>
                <a:gd name="T41" fmla="*/ 0 h 78"/>
                <a:gd name="T42" fmla="*/ 621 w 621"/>
                <a:gd name="T43" fmla="*/ 39 h 78"/>
                <a:gd name="T44" fmla="*/ 544 w 621"/>
                <a:gd name="T45" fmla="*/ 78 h 78"/>
                <a:gd name="T46" fmla="*/ 544 w 621"/>
                <a:gd name="T47" fmla="*/ 0 h 78"/>
                <a:gd name="T48" fmla="*/ 78 w 621"/>
                <a:gd name="T49" fmla="*/ 78 h 78"/>
                <a:gd name="T50" fmla="*/ 0 w 621"/>
                <a:gd name="T51" fmla="*/ 39 h 78"/>
                <a:gd name="T52" fmla="*/ 78 w 621"/>
                <a:gd name="T53" fmla="*/ 0 h 78"/>
                <a:gd name="T54" fmla="*/ 78 w 621"/>
                <a:gd name="T5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1" h="78">
                  <a:moveTo>
                    <a:pt x="558" y="45"/>
                  </a:moveTo>
                  <a:lnTo>
                    <a:pt x="65" y="45"/>
                  </a:lnTo>
                  <a:lnTo>
                    <a:pt x="62" y="45"/>
                  </a:lnTo>
                  <a:lnTo>
                    <a:pt x="61" y="44"/>
                  </a:lnTo>
                  <a:lnTo>
                    <a:pt x="59" y="42"/>
                  </a:lnTo>
                  <a:lnTo>
                    <a:pt x="59" y="39"/>
                  </a:lnTo>
                  <a:lnTo>
                    <a:pt x="59" y="36"/>
                  </a:lnTo>
                  <a:lnTo>
                    <a:pt x="61" y="34"/>
                  </a:lnTo>
                  <a:lnTo>
                    <a:pt x="62" y="33"/>
                  </a:lnTo>
                  <a:lnTo>
                    <a:pt x="65" y="33"/>
                  </a:lnTo>
                  <a:lnTo>
                    <a:pt x="558" y="33"/>
                  </a:lnTo>
                  <a:lnTo>
                    <a:pt x="560" y="33"/>
                  </a:lnTo>
                  <a:lnTo>
                    <a:pt x="563" y="34"/>
                  </a:lnTo>
                  <a:lnTo>
                    <a:pt x="563" y="36"/>
                  </a:lnTo>
                  <a:lnTo>
                    <a:pt x="564" y="39"/>
                  </a:lnTo>
                  <a:lnTo>
                    <a:pt x="563" y="42"/>
                  </a:lnTo>
                  <a:lnTo>
                    <a:pt x="563" y="44"/>
                  </a:lnTo>
                  <a:lnTo>
                    <a:pt x="560" y="45"/>
                  </a:lnTo>
                  <a:lnTo>
                    <a:pt x="558" y="45"/>
                  </a:lnTo>
                  <a:lnTo>
                    <a:pt x="558" y="45"/>
                  </a:lnTo>
                  <a:close/>
                  <a:moveTo>
                    <a:pt x="544" y="0"/>
                  </a:moveTo>
                  <a:lnTo>
                    <a:pt x="621" y="39"/>
                  </a:lnTo>
                  <a:lnTo>
                    <a:pt x="544" y="78"/>
                  </a:lnTo>
                  <a:lnTo>
                    <a:pt x="544" y="0"/>
                  </a:lnTo>
                  <a:close/>
                  <a:moveTo>
                    <a:pt x="78" y="78"/>
                  </a:moveTo>
                  <a:lnTo>
                    <a:pt x="0" y="39"/>
                  </a:lnTo>
                  <a:lnTo>
                    <a:pt x="78" y="0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0" name="Freeform 358"/>
            <p:cNvSpPr>
              <a:spLocks/>
            </p:cNvSpPr>
            <p:nvPr/>
          </p:nvSpPr>
          <p:spPr bwMode="auto">
            <a:xfrm>
              <a:off x="4829729" y="4562221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376"/>
            <p:cNvSpPr>
              <a:spLocks/>
            </p:cNvSpPr>
            <p:nvPr/>
          </p:nvSpPr>
          <p:spPr bwMode="auto">
            <a:xfrm>
              <a:off x="4948856" y="455411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41" name="Groupe 240"/>
          <p:cNvGrpSpPr/>
          <p:nvPr/>
        </p:nvGrpSpPr>
        <p:grpSpPr>
          <a:xfrm>
            <a:off x="827812" y="3342033"/>
            <a:ext cx="7475888" cy="302992"/>
            <a:chOff x="897803" y="3414166"/>
            <a:chExt cx="7475888" cy="302992"/>
          </a:xfrm>
        </p:grpSpPr>
        <p:sp>
          <p:nvSpPr>
            <p:cNvPr id="174" name="Rectangle 319"/>
            <p:cNvSpPr>
              <a:spLocks noChangeArrowheads="1"/>
            </p:cNvSpPr>
            <p:nvPr/>
          </p:nvSpPr>
          <p:spPr bwMode="auto">
            <a:xfrm>
              <a:off x="2181691" y="3513060"/>
              <a:ext cx="6192000" cy="15731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1" name="Rectangle 98"/>
            <p:cNvSpPr>
              <a:spLocks noChangeArrowheads="1"/>
            </p:cNvSpPr>
            <p:nvPr/>
          </p:nvSpPr>
          <p:spPr bwMode="auto">
            <a:xfrm>
              <a:off x="897803" y="3470937"/>
              <a:ext cx="10499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009999"/>
                  </a:solidFill>
                </a:rPr>
                <a:t>Tests des cavités RF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009999"/>
                  </a:solidFill>
                </a:rPr>
                <a:t>supra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Rectangle 252"/>
            <p:cNvSpPr>
              <a:spLocks noChangeArrowheads="1"/>
            </p:cNvSpPr>
            <p:nvPr/>
          </p:nvSpPr>
          <p:spPr bwMode="auto">
            <a:xfrm>
              <a:off x="4840815" y="3530083"/>
              <a:ext cx="3013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IFMIF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Freeform 376"/>
            <p:cNvSpPr>
              <a:spLocks/>
            </p:cNvSpPr>
            <p:nvPr/>
          </p:nvSpPr>
          <p:spPr bwMode="auto">
            <a:xfrm>
              <a:off x="5199299" y="3530083"/>
              <a:ext cx="144463" cy="127750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4" name="Rectangle 119"/>
            <p:cNvSpPr>
              <a:spLocks noChangeArrowheads="1"/>
            </p:cNvSpPr>
            <p:nvPr/>
          </p:nvSpPr>
          <p:spPr bwMode="auto">
            <a:xfrm>
              <a:off x="4663518" y="3414166"/>
              <a:ext cx="112691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Fin des tests des cavités IFMIF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5" name="Rectangle 252"/>
            <p:cNvSpPr>
              <a:spLocks noChangeArrowheads="1"/>
            </p:cNvSpPr>
            <p:nvPr/>
          </p:nvSpPr>
          <p:spPr bwMode="auto">
            <a:xfrm>
              <a:off x="5573399" y="3530082"/>
              <a:ext cx="23083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ESS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Freeform 376"/>
            <p:cNvSpPr>
              <a:spLocks/>
            </p:cNvSpPr>
            <p:nvPr/>
          </p:nvSpPr>
          <p:spPr bwMode="auto">
            <a:xfrm>
              <a:off x="7032459" y="3537764"/>
              <a:ext cx="144463" cy="127750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7" name="Rectangle 119"/>
            <p:cNvSpPr>
              <a:spLocks noChangeArrowheads="1"/>
            </p:cNvSpPr>
            <p:nvPr/>
          </p:nvSpPr>
          <p:spPr bwMode="auto">
            <a:xfrm>
              <a:off x="6496678" y="3421847"/>
              <a:ext cx="108202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Fin des tests des cavités ESS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Rectangle 252"/>
            <p:cNvSpPr>
              <a:spLocks noChangeArrowheads="1"/>
            </p:cNvSpPr>
            <p:nvPr/>
          </p:nvSpPr>
          <p:spPr bwMode="auto">
            <a:xfrm>
              <a:off x="6113139" y="3530081"/>
              <a:ext cx="39754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SARAF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9" name="Rectangle 252"/>
            <p:cNvSpPr>
              <a:spLocks noChangeArrowheads="1"/>
            </p:cNvSpPr>
            <p:nvPr/>
          </p:nvSpPr>
          <p:spPr bwMode="auto">
            <a:xfrm>
              <a:off x="3037123" y="3522467"/>
              <a:ext cx="71814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SUPRATECH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9" name="Groupe 248"/>
          <p:cNvGrpSpPr/>
          <p:nvPr/>
        </p:nvGrpSpPr>
        <p:grpSpPr>
          <a:xfrm>
            <a:off x="856575" y="5636400"/>
            <a:ext cx="7443624" cy="262719"/>
            <a:chOff x="926566" y="5708533"/>
            <a:chExt cx="7443624" cy="262719"/>
          </a:xfrm>
        </p:grpSpPr>
        <p:sp>
          <p:nvSpPr>
            <p:cNvPr id="54" name="Rectangle 225"/>
            <p:cNvSpPr>
              <a:spLocks noChangeArrowheads="1"/>
            </p:cNvSpPr>
            <p:nvPr/>
          </p:nvSpPr>
          <p:spPr bwMode="auto">
            <a:xfrm>
              <a:off x="926566" y="5829515"/>
              <a:ext cx="12311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smtClean="0">
                  <a:solidFill>
                    <a:srgbClr val="333399"/>
                  </a:solidFill>
                </a:rPr>
                <a:t>Cryomodules à électrons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</a:endParaRPr>
            </a:p>
          </p:txBody>
        </p:sp>
        <p:sp>
          <p:nvSpPr>
            <p:cNvPr id="137" name="Rectangle 319"/>
            <p:cNvSpPr>
              <a:spLocks noChangeArrowheads="1"/>
            </p:cNvSpPr>
            <p:nvPr/>
          </p:nvSpPr>
          <p:spPr bwMode="auto">
            <a:xfrm>
              <a:off x="2191994" y="5827252"/>
              <a:ext cx="4822682" cy="14400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Rectangle 252"/>
            <p:cNvSpPr>
              <a:spLocks noChangeArrowheads="1"/>
            </p:cNvSpPr>
            <p:nvPr/>
          </p:nvSpPr>
          <p:spPr bwMode="auto">
            <a:xfrm>
              <a:off x="2288834" y="5815524"/>
              <a:ext cx="4103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E-XFEL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Freeform 376"/>
            <p:cNvSpPr>
              <a:spLocks/>
            </p:cNvSpPr>
            <p:nvPr/>
          </p:nvSpPr>
          <p:spPr bwMode="auto">
            <a:xfrm>
              <a:off x="2743866" y="5834763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Freeform 376"/>
            <p:cNvSpPr>
              <a:spLocks/>
            </p:cNvSpPr>
            <p:nvPr/>
          </p:nvSpPr>
          <p:spPr bwMode="auto">
            <a:xfrm>
              <a:off x="4415306" y="5834763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Rectangle 119"/>
            <p:cNvSpPr>
              <a:spLocks noChangeArrowheads="1"/>
            </p:cNvSpPr>
            <p:nvPr/>
          </p:nvSpPr>
          <p:spPr bwMode="auto">
            <a:xfrm>
              <a:off x="2181882" y="5717805"/>
              <a:ext cx="1263166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Début de la production industrielle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Rectangle 119"/>
            <p:cNvSpPr>
              <a:spLocks noChangeArrowheads="1"/>
            </p:cNvSpPr>
            <p:nvPr/>
          </p:nvSpPr>
          <p:spPr bwMode="auto">
            <a:xfrm>
              <a:off x="3903147" y="5717805"/>
              <a:ext cx="115897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Fin de la production industrielle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Rectangle 319"/>
            <p:cNvSpPr>
              <a:spLocks noChangeArrowheads="1"/>
            </p:cNvSpPr>
            <p:nvPr/>
          </p:nvSpPr>
          <p:spPr bwMode="auto">
            <a:xfrm>
              <a:off x="6426190" y="5827252"/>
              <a:ext cx="1944000" cy="144000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5" name="Rectangle 252"/>
            <p:cNvSpPr>
              <a:spLocks noChangeArrowheads="1"/>
            </p:cNvSpPr>
            <p:nvPr/>
          </p:nvSpPr>
          <p:spPr bwMode="auto">
            <a:xfrm>
              <a:off x="7554404" y="5828893"/>
              <a:ext cx="18594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ILC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Freeform 358"/>
            <p:cNvSpPr>
              <a:spLocks/>
            </p:cNvSpPr>
            <p:nvPr/>
          </p:nvSpPr>
          <p:spPr bwMode="auto">
            <a:xfrm>
              <a:off x="6484642" y="5835557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6" name="Rectangle 119"/>
            <p:cNvSpPr>
              <a:spLocks noChangeArrowheads="1"/>
            </p:cNvSpPr>
            <p:nvPr/>
          </p:nvSpPr>
          <p:spPr bwMode="auto">
            <a:xfrm>
              <a:off x="6254892" y="5708533"/>
              <a:ext cx="742191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FF0000"/>
                  </a:solidFill>
                </a:rPr>
                <a:t>Décision japonnaise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00" name="Rectangle 252"/>
            <p:cNvSpPr>
              <a:spLocks noChangeArrowheads="1"/>
            </p:cNvSpPr>
            <p:nvPr/>
          </p:nvSpPr>
          <p:spPr bwMode="auto">
            <a:xfrm>
              <a:off x="4694745" y="5830083"/>
              <a:ext cx="117339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LUCRECE – LUNEX 5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9" name="Espace réservé du texte 1"/>
          <p:cNvSpPr txBox="1">
            <a:spLocks/>
          </p:cNvSpPr>
          <p:nvPr/>
        </p:nvSpPr>
        <p:spPr>
          <a:xfrm>
            <a:off x="0" y="227013"/>
            <a:ext cx="9143999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Technological</a:t>
            </a:r>
            <a:r>
              <a:rPr lang="fr-FR" sz="2800" dirty="0" smtClean="0">
                <a:solidFill>
                  <a:schemeClr val="bg1"/>
                </a:solidFill>
              </a:rPr>
              <a:t> roadmap 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53" name="ZoneTexte 252"/>
          <p:cNvSpPr txBox="1"/>
          <p:nvPr/>
        </p:nvSpPr>
        <p:spPr>
          <a:xfrm>
            <a:off x="0" y="6562219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0" y="144016"/>
            <a:ext cx="9144000" cy="908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Accelerator Highlights</a:t>
            </a:r>
            <a:endParaRPr lang="en-US" sz="2800" dirty="0"/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0" y="1135095"/>
            <a:ext cx="9144000" cy="5370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smtClean="0"/>
              <a:t>ESS   (~230 FTE)</a:t>
            </a:r>
            <a:endParaRPr lang="fr-FR" sz="2000" dirty="0" smtClean="0"/>
          </a:p>
          <a:p>
            <a:pPr lvl="2"/>
            <a:r>
              <a:rPr lang="fr-FR" sz="2000" dirty="0" smtClean="0"/>
              <a:t>		RFQ : construction </a:t>
            </a:r>
            <a:r>
              <a:rPr lang="fr-FR" sz="2000" dirty="0" err="1" smtClean="0"/>
              <a:t>started</a:t>
            </a:r>
            <a:endParaRPr lang="fr-FR" sz="2000" dirty="0" smtClean="0"/>
          </a:p>
          <a:p>
            <a:endParaRPr lang="fr-FR" sz="2000" b="1" dirty="0" smtClean="0"/>
          </a:p>
          <a:p>
            <a:r>
              <a:rPr lang="fr-FR" sz="2000" b="1" dirty="0" smtClean="0"/>
              <a:t>IFMIF-LIPAC</a:t>
            </a:r>
            <a:endParaRPr lang="fr-FR" sz="2000" dirty="0" smtClean="0"/>
          </a:p>
          <a:p>
            <a:pPr>
              <a:lnSpc>
                <a:spcPct val="150000"/>
              </a:lnSpc>
            </a:pPr>
            <a:r>
              <a:rPr lang="fr-FR" sz="2000" dirty="0" smtClean="0"/>
              <a:t>	</a:t>
            </a:r>
            <a:r>
              <a:rPr lang="fr-FR" sz="2000" dirty="0" smtClean="0">
                <a:solidFill>
                  <a:schemeClr val="tx1"/>
                </a:solidFill>
              </a:rPr>
              <a:t>Source and </a:t>
            </a:r>
            <a:r>
              <a:rPr lang="fr-FR" sz="2000" dirty="0" err="1" smtClean="0">
                <a:solidFill>
                  <a:schemeClr val="tx1"/>
                </a:solidFill>
              </a:rPr>
              <a:t>injector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delivered</a:t>
            </a:r>
            <a:r>
              <a:rPr lang="fr-FR" sz="2000" dirty="0" smtClean="0">
                <a:solidFill>
                  <a:schemeClr val="tx1"/>
                </a:solidFill>
              </a:rPr>
              <a:t> to </a:t>
            </a:r>
            <a:r>
              <a:rPr lang="fr-FR" sz="2000" dirty="0" err="1" smtClean="0">
                <a:solidFill>
                  <a:schemeClr val="tx1"/>
                </a:solidFill>
              </a:rPr>
              <a:t>Japan</a:t>
            </a:r>
            <a:r>
              <a:rPr lang="fr-FR" sz="2000" dirty="0" smtClean="0">
                <a:solidFill>
                  <a:schemeClr val="tx1"/>
                </a:solidFill>
              </a:rPr>
              <a:t> (</a:t>
            </a:r>
            <a:r>
              <a:rPr lang="fr-FR" sz="2000" dirty="0" err="1" smtClean="0">
                <a:solidFill>
                  <a:schemeClr val="tx1"/>
                </a:solidFill>
              </a:rPr>
              <a:t>Rokkasho</a:t>
            </a:r>
            <a:r>
              <a:rPr lang="fr-FR" sz="2000" dirty="0" smtClean="0">
                <a:solidFill>
                  <a:schemeClr val="tx1"/>
                </a:solidFill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	</a:t>
            </a:r>
            <a:r>
              <a:rPr lang="fr-FR" sz="2000" dirty="0" err="1" smtClean="0">
                <a:solidFill>
                  <a:schemeClr val="tx1"/>
                </a:solidFill>
              </a:rPr>
              <a:t>Commissioning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ongoing</a:t>
            </a:r>
            <a:endParaRPr lang="fr-FR" sz="2000" dirty="0" smtClean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</a:pPr>
            <a:r>
              <a:rPr lang="it-IT" sz="2000" dirty="0" smtClean="0">
                <a:solidFill>
                  <a:schemeClr val="tx1"/>
                </a:solidFill>
              </a:rPr>
              <a:t>	(114 mA, emittance 0.26 pi.mm.mrad  - protons)</a:t>
            </a:r>
          </a:p>
          <a:p>
            <a:pPr>
              <a:lnSpc>
                <a:spcPct val="150000"/>
              </a:lnSpc>
            </a:pPr>
            <a:r>
              <a:rPr lang="fr-FR" sz="2000" dirty="0" smtClean="0"/>
              <a:t>	</a:t>
            </a:r>
            <a:r>
              <a:rPr lang="fr-FR" sz="2000" dirty="0" err="1" smtClean="0">
                <a:solidFill>
                  <a:schemeClr val="tx1"/>
                </a:solidFill>
              </a:rPr>
              <a:t>Cavities</a:t>
            </a:r>
            <a:r>
              <a:rPr lang="fr-FR" sz="2000" dirty="0" smtClean="0">
                <a:solidFill>
                  <a:schemeClr val="tx1"/>
                </a:solidFill>
              </a:rPr>
              <a:t>, </a:t>
            </a:r>
            <a:r>
              <a:rPr lang="fr-FR" sz="2000" dirty="0" err="1" smtClean="0">
                <a:solidFill>
                  <a:schemeClr val="tx1"/>
                </a:solidFill>
              </a:rPr>
              <a:t>couplers</a:t>
            </a:r>
            <a:r>
              <a:rPr lang="fr-FR" sz="2000" dirty="0" smtClean="0">
                <a:solidFill>
                  <a:schemeClr val="tx1"/>
                </a:solidFill>
              </a:rPr>
              <a:t> : production </a:t>
            </a:r>
            <a:r>
              <a:rPr lang="fr-FR" sz="2000" dirty="0" err="1" smtClean="0">
                <a:solidFill>
                  <a:schemeClr val="tx1"/>
                </a:solidFill>
              </a:rPr>
              <a:t>ongoing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b="1" dirty="0" smtClean="0"/>
              <a:t>SAFAF (~150 FTE)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/>
              <a:t>		</a:t>
            </a:r>
            <a:r>
              <a:rPr lang="fr-FR" sz="2000" dirty="0" err="1" smtClean="0">
                <a:solidFill>
                  <a:schemeClr val="tx1"/>
                </a:solidFill>
              </a:rPr>
              <a:t>Irfu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responsible</a:t>
            </a:r>
            <a:r>
              <a:rPr lang="fr-FR" sz="2000" dirty="0" smtClean="0">
                <a:solidFill>
                  <a:schemeClr val="tx1"/>
                </a:solidFill>
              </a:rPr>
              <a:t> for </a:t>
            </a:r>
            <a:r>
              <a:rPr lang="fr-FR" sz="2000" dirty="0" err="1" smtClean="0">
                <a:solidFill>
                  <a:schemeClr val="tx1"/>
                </a:solidFill>
              </a:rPr>
              <a:t>superconducting</a:t>
            </a:r>
            <a:r>
              <a:rPr lang="fr-FR" sz="2000" dirty="0" smtClean="0">
                <a:solidFill>
                  <a:schemeClr val="tx1"/>
                </a:solidFill>
              </a:rPr>
              <a:t> Linac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tx1"/>
                </a:solidFill>
              </a:rPr>
              <a:t>	</a:t>
            </a:r>
            <a:r>
              <a:rPr lang="fr-FR" sz="2000" dirty="0" smtClean="0">
                <a:solidFill>
                  <a:schemeClr val="tx1"/>
                </a:solidFill>
              </a:rPr>
              <a:t>	construction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SPIRAL2 </a:t>
            </a:r>
          </a:p>
          <a:p>
            <a:endParaRPr lang="en-US" sz="2000" dirty="0" smtClean="0"/>
          </a:p>
        </p:txBody>
      </p:sp>
      <p:pic>
        <p:nvPicPr>
          <p:cNvPr id="5" name="Picture 2" descr="http://www.bustler.net/images/news2/european_spallation_source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70" y="1153382"/>
            <a:ext cx="1786018" cy="133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5" y="4552225"/>
            <a:ext cx="1368153" cy="18242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5" y="2598844"/>
            <a:ext cx="1368153" cy="1824204"/>
          </a:xfrm>
          <a:prstGeom prst="rect">
            <a:avLst/>
          </a:prstGeom>
        </p:spPr>
      </p:pic>
      <p:pic>
        <p:nvPicPr>
          <p:cNvPr id="8" name="Picture 2" descr="D:\SPIRAL2\RFQ_SPIRAL2\Photos_images\2015_09\IMG_6786-dx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164454"/>
            <a:ext cx="1992530" cy="132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7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/>
          </p:cNvSpPr>
          <p:nvPr/>
        </p:nvSpPr>
        <p:spPr>
          <a:xfrm>
            <a:off x="0" y="227013"/>
            <a:ext cx="9144000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ESS : </a:t>
            </a:r>
            <a:r>
              <a:rPr lang="en-US" sz="2800" dirty="0" smtClean="0">
                <a:solidFill>
                  <a:schemeClr val="bg1"/>
                </a:solidFill>
              </a:rPr>
              <a:t>important milestones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57190" y="1052736"/>
            <a:ext cx="5522921" cy="41872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smtClean="0"/>
              <a:t>Source &amp; LEBT</a:t>
            </a:r>
          </a:p>
          <a:p>
            <a:pPr lvl="1"/>
            <a:r>
              <a:rPr lang="fr-FR" smtClean="0"/>
              <a:t>Control system</a:t>
            </a:r>
          </a:p>
          <a:p>
            <a:pPr lvl="1"/>
            <a:r>
              <a:rPr lang="fr-FR" smtClean="0"/>
              <a:t>Doppler (delivered to Catania)</a:t>
            </a:r>
          </a:p>
          <a:p>
            <a:pPr lvl="1"/>
            <a:r>
              <a:rPr lang="fr-FR" smtClean="0"/>
              <a:t>Emittancemeter </a:t>
            </a:r>
          </a:p>
          <a:p>
            <a:pPr lvl="1"/>
            <a:endParaRPr lang="fr-FR" sz="1800" smtClean="0"/>
          </a:p>
          <a:p>
            <a:r>
              <a:rPr lang="fr-FR" sz="1800" smtClean="0"/>
              <a:t>RFQ : construction started</a:t>
            </a:r>
          </a:p>
          <a:p>
            <a:endParaRPr lang="fr-FR" sz="1800" smtClean="0"/>
          </a:p>
          <a:p>
            <a:r>
              <a:rPr lang="fr-FR" sz="1800" smtClean="0"/>
              <a:t>Cryomodules (9 medium , 21 high):</a:t>
            </a:r>
          </a:p>
          <a:p>
            <a:endParaRPr lang="fr-FR" sz="1800" smtClean="0"/>
          </a:p>
          <a:p>
            <a:pPr lvl="2"/>
            <a:r>
              <a:rPr lang="fr-FR" smtClean="0"/>
              <a:t>Excellent tests performed on cavity prototypes </a:t>
            </a:r>
          </a:p>
          <a:p>
            <a:pPr lvl="2"/>
            <a:endParaRPr lang="fr-FR" smtClean="0"/>
          </a:p>
          <a:p>
            <a:pPr lvl="2"/>
            <a:r>
              <a:rPr lang="fr-FR" smtClean="0"/>
              <a:t>First couplers tested: good results</a:t>
            </a:r>
          </a:p>
          <a:p>
            <a:pPr lvl="2"/>
            <a:endParaRPr lang="fr-FR" smtClean="0"/>
          </a:p>
          <a:p>
            <a:pPr lvl="2"/>
            <a:r>
              <a:rPr lang="fr-FR" smtClean="0"/>
              <a:t>Collaboration with CNRS/IPNO</a:t>
            </a:r>
          </a:p>
          <a:p>
            <a:endParaRPr lang="fr-FR" smtClean="0"/>
          </a:p>
          <a:p>
            <a:endParaRPr lang="fr-FR" dirty="0"/>
          </a:p>
        </p:txBody>
      </p:sp>
      <p:sp>
        <p:nvSpPr>
          <p:cNvPr id="4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6540501" y="6024714"/>
            <a:ext cx="2057400" cy="365125"/>
          </a:xfrm>
          <a:prstGeom prst="rect">
            <a:avLst/>
          </a:prstGeom>
        </p:spPr>
        <p:txBody>
          <a:bodyPr/>
          <a:lstStyle/>
          <a:p>
            <a:fld id="{37AE28C4-F64A-1647-AD5B-A52877760821}" type="datetime1">
              <a:rPr lang="fr-FR" smtClean="0"/>
              <a:pPr/>
              <a:t>26/03/2017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99500" y="6024714"/>
            <a:ext cx="266700" cy="365125"/>
          </a:xfrm>
          <a:prstGeom prst="rect">
            <a:avLst/>
          </a:prstGeom>
        </p:spPr>
        <p:txBody>
          <a:bodyPr/>
          <a:lstStyle/>
          <a:p>
            <a:fld id="{E48C0587-ABD2-F048-A126-F9FDB75D39A8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56" y="4941168"/>
            <a:ext cx="9282676" cy="1540571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1619672" y="5555371"/>
            <a:ext cx="720080" cy="720080"/>
          </a:xfrm>
          <a:prstGeom prst="roundRect">
            <a:avLst/>
          </a:prstGeom>
          <a:noFill/>
          <a:ln>
            <a:solidFill>
              <a:srgbClr val="EC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cid:image004.png@01CFD424.A3C595A0"/>
          <p:cNvPicPr/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2768" y="1112445"/>
            <a:ext cx="2267744" cy="143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\\dapdc5\Manip\ESS-CALHI\30_Cryomodules_ECCTD\301-Cavités - Niobium\$05_Cavité 067\Photos\ESS067-P01\2016_05_10 ESS067 p01\IMG_6468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612" y="1119091"/>
            <a:ext cx="1156732" cy="14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280" y="2582934"/>
            <a:ext cx="2231232" cy="14818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907" y="4003507"/>
            <a:ext cx="1414605" cy="12160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à coins arrondis 11"/>
          <p:cNvSpPr/>
          <p:nvPr/>
        </p:nvSpPr>
        <p:spPr>
          <a:xfrm>
            <a:off x="0" y="5584878"/>
            <a:ext cx="1619672" cy="68083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4820580" y="5545635"/>
            <a:ext cx="2092188" cy="720080"/>
          </a:xfrm>
          <a:prstGeom prst="roundRect">
            <a:avLst/>
          </a:prstGeom>
          <a:noFill/>
          <a:ln>
            <a:solidFill>
              <a:srgbClr val="EC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91" y="819705"/>
            <a:ext cx="9399119" cy="580949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3" y="4047720"/>
            <a:ext cx="3695937" cy="2773565"/>
          </a:xfrm>
          <a:prstGeom prst="rect">
            <a:avLst/>
          </a:prstGeom>
        </p:spPr>
      </p:pic>
      <p:sp>
        <p:nvSpPr>
          <p:cNvPr id="4" name="Espace réservé du texte 1"/>
          <p:cNvSpPr txBox="1">
            <a:spLocks/>
          </p:cNvSpPr>
          <p:nvPr/>
        </p:nvSpPr>
        <p:spPr>
          <a:xfrm>
            <a:off x="0" y="116632"/>
            <a:ext cx="9143999" cy="520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IFMIF- LIPAC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/>
          </p:cNvSpPr>
          <p:nvPr/>
        </p:nvSpPr>
        <p:spPr>
          <a:xfrm>
            <a:off x="0" y="227013"/>
            <a:ext cx="9144000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IFMIF- LIPAC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521495" y="1487488"/>
            <a:ext cx="6066730" cy="15094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smtClean="0"/>
              <a:t>Source and injector delivered to Japan (Rokkasho)</a:t>
            </a:r>
          </a:p>
          <a:p>
            <a:pPr lvl="1"/>
            <a:r>
              <a:rPr lang="fr-FR" sz="1800" smtClean="0"/>
              <a:t>Commissioning ongoing</a:t>
            </a:r>
          </a:p>
          <a:p>
            <a:pPr lvl="1"/>
            <a:r>
              <a:rPr lang="it-IT" sz="1800" smtClean="0"/>
              <a:t>(114 mA, emittance 0.26 pi.mm.mrad  - protons)</a:t>
            </a:r>
          </a:p>
          <a:p>
            <a:pPr lvl="1"/>
            <a:endParaRPr lang="fr-FR" sz="1800" smtClean="0"/>
          </a:p>
          <a:p>
            <a:r>
              <a:rPr lang="fr-FR" sz="1800" smtClean="0"/>
              <a:t>Cavities, couplers : production ongoing</a:t>
            </a:r>
          </a:p>
          <a:p>
            <a:endParaRPr lang="fr-FR" smtClean="0"/>
          </a:p>
          <a:p>
            <a:endParaRPr lang="fr-FR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32" y="3565446"/>
            <a:ext cx="8408816" cy="30747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148138"/>
            <a:ext cx="2880321" cy="25346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/>
          </p:cNvSpPr>
          <p:nvPr/>
        </p:nvSpPr>
        <p:spPr>
          <a:xfrm>
            <a:off x="0" y="-27385"/>
            <a:ext cx="9144000" cy="10389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SARAF : </a:t>
            </a:r>
            <a:r>
              <a:rPr lang="fr-FR" sz="2800" dirty="0" err="1" smtClean="0">
                <a:solidFill>
                  <a:schemeClr val="bg1"/>
                </a:solidFill>
              </a:rPr>
              <a:t>Soreq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applied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research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accelerator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facility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36512" y="1238057"/>
            <a:ext cx="9144000" cy="28144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err="1" smtClean="0"/>
              <a:t>Irfu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responsible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superconducting</a:t>
            </a:r>
            <a:r>
              <a:rPr lang="fr-FR" sz="2000" b="1" dirty="0" smtClean="0"/>
              <a:t> Linac construction</a:t>
            </a:r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/>
              <a:t>Final proton/deuton </a:t>
            </a:r>
            <a:r>
              <a:rPr lang="fr-FR" sz="2000" dirty="0" err="1" smtClean="0"/>
              <a:t>energy</a:t>
            </a:r>
            <a:r>
              <a:rPr lang="fr-FR" sz="2000" dirty="0" smtClean="0"/>
              <a:t>:  35/40 MeV</a:t>
            </a:r>
          </a:p>
          <a:p>
            <a:pPr lvl="2"/>
            <a:r>
              <a:rPr lang="fr-FR" sz="2000" dirty="0" err="1" smtClean="0"/>
              <a:t>Saraf</a:t>
            </a:r>
            <a:r>
              <a:rPr lang="fr-FR" sz="2000" dirty="0" smtClean="0"/>
              <a:t> phase 2 goal: </a:t>
            </a:r>
            <a:r>
              <a:rPr lang="en-US" sz="2000" dirty="0" smtClean="0"/>
              <a:t>nuclear physics, neutron science, medical applications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b="1" dirty="0" smtClean="0"/>
              <a:t>CDR </a:t>
            </a:r>
            <a:r>
              <a:rPr lang="fr-FR" sz="2000" b="1" dirty="0" err="1" smtClean="0"/>
              <a:t>passed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succesfully</a:t>
            </a:r>
            <a:r>
              <a:rPr lang="fr-FR" sz="2000" b="1" dirty="0" smtClean="0"/>
              <a:t> in July 2016 : </a:t>
            </a:r>
            <a:r>
              <a:rPr lang="fr-FR" sz="2000" b="1" dirty="0" err="1" smtClean="0"/>
              <a:t>towards</a:t>
            </a:r>
            <a:r>
              <a:rPr lang="fr-FR" sz="2000" b="1" dirty="0" smtClean="0"/>
              <a:t> construction</a:t>
            </a:r>
          </a:p>
          <a:p>
            <a:endParaRPr lang="fr-FR" sz="2000" dirty="0" smtClean="0"/>
          </a:p>
          <a:p>
            <a:pPr lvl="2"/>
            <a:r>
              <a:rPr lang="fr-FR" sz="2000" dirty="0" err="1" smtClean="0"/>
              <a:t>Cavities</a:t>
            </a:r>
            <a:r>
              <a:rPr lang="fr-FR" sz="2000" dirty="0" smtClean="0"/>
              <a:t> and </a:t>
            </a:r>
            <a:r>
              <a:rPr lang="fr-FR" sz="2000" dirty="0" err="1" smtClean="0"/>
              <a:t>couplers</a:t>
            </a:r>
            <a:r>
              <a:rPr lang="fr-FR" sz="2000" dirty="0" smtClean="0"/>
              <a:t>, </a:t>
            </a:r>
            <a:r>
              <a:rPr lang="fr-FR" sz="2000" dirty="0" err="1" smtClean="0"/>
              <a:t>solenoid</a:t>
            </a:r>
            <a:r>
              <a:rPr lang="fr-FR" sz="2000" dirty="0" smtClean="0"/>
              <a:t> package, </a:t>
            </a:r>
            <a:r>
              <a:rPr lang="fr-FR" sz="2000" dirty="0" err="1" smtClean="0"/>
              <a:t>rebuncher</a:t>
            </a:r>
            <a:r>
              <a:rPr lang="fr-FR" sz="2000" dirty="0" smtClean="0"/>
              <a:t> </a:t>
            </a:r>
          </a:p>
          <a:p>
            <a:pPr lvl="2"/>
            <a:endParaRPr lang="fr-FR" sz="2000" dirty="0"/>
          </a:p>
        </p:txBody>
      </p:sp>
      <p:grpSp>
        <p:nvGrpSpPr>
          <p:cNvPr id="4" name="Groupe 3"/>
          <p:cNvGrpSpPr/>
          <p:nvPr/>
        </p:nvGrpSpPr>
        <p:grpSpPr>
          <a:xfrm>
            <a:off x="107504" y="4365104"/>
            <a:ext cx="8640960" cy="2362101"/>
            <a:chOff x="206294" y="3429000"/>
            <a:chExt cx="8828902" cy="2804995"/>
          </a:xfrm>
        </p:grpSpPr>
        <p:grpSp>
          <p:nvGrpSpPr>
            <p:cNvPr id="5" name="Groupe 4"/>
            <p:cNvGrpSpPr/>
            <p:nvPr/>
          </p:nvGrpSpPr>
          <p:grpSpPr>
            <a:xfrm>
              <a:off x="244928" y="3429000"/>
              <a:ext cx="8790268" cy="2498594"/>
              <a:chOff x="467545" y="3150723"/>
              <a:chExt cx="8352927" cy="1934461"/>
            </a:xfrm>
          </p:grpSpPr>
          <p:sp>
            <p:nvSpPr>
              <p:cNvPr id="10" name="ZoneTexte 9"/>
              <p:cNvSpPr txBox="1"/>
              <p:nvPr/>
            </p:nvSpPr>
            <p:spPr>
              <a:xfrm>
                <a:off x="5820312" y="3150723"/>
                <a:ext cx="6992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C000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sz="1200" dirty="0" smtClean="0">
                    <a:solidFill>
                      <a:srgbClr val="FFC000"/>
                    </a:solidFill>
                  </a:rPr>
                  <a:t>=0.181</a:t>
                </a:r>
                <a:endParaRPr lang="en-US" sz="12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3116335" y="3152001"/>
                <a:ext cx="6992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=0.091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2" name="Groupe 11"/>
              <p:cNvGrpSpPr>
                <a:grpSpLocks noChangeAspect="1"/>
              </p:cNvGrpSpPr>
              <p:nvPr/>
            </p:nvGrpSpPr>
            <p:grpSpPr>
              <a:xfrm>
                <a:off x="1538833" y="3623849"/>
                <a:ext cx="1312056" cy="453981"/>
                <a:chOff x="336564" y="4017718"/>
                <a:chExt cx="8478399" cy="680536"/>
              </a:xfrm>
            </p:grpSpPr>
            <p:sp>
              <p:nvSpPr>
                <p:cNvPr id="193" name="Rectangle 192"/>
                <p:cNvSpPr>
                  <a:spLocks noChangeAspect="1"/>
                </p:cNvSpPr>
                <p:nvPr/>
              </p:nvSpPr>
              <p:spPr bwMode="auto">
                <a:xfrm>
                  <a:off x="810442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cxnSp>
              <p:nvCxnSpPr>
                <p:cNvPr id="194" name="Connecteur droit 193"/>
                <p:cNvCxnSpPr>
                  <a:endCxn id="202" idx="3"/>
                </p:cNvCxnSpPr>
                <p:nvPr/>
              </p:nvCxnSpPr>
              <p:spPr bwMode="auto">
                <a:xfrm>
                  <a:off x="341745" y="4347991"/>
                  <a:ext cx="8465947" cy="14951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100000"/>
                      <a:lumOff val="0"/>
                    </a:schemeClr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5" name="Connecteur droit 194"/>
                <p:cNvCxnSpPr/>
                <p:nvPr/>
              </p:nvCxnSpPr>
              <p:spPr bwMode="auto">
                <a:xfrm>
                  <a:off x="336564" y="4128653"/>
                  <a:ext cx="0" cy="443346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100000"/>
                      <a:lumOff val="0"/>
                    </a:schemeClr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96" name="Rectangle 195"/>
                <p:cNvSpPr>
                  <a:spLocks noChangeAspect="1"/>
                </p:cNvSpPr>
                <p:nvPr/>
              </p:nvSpPr>
              <p:spPr bwMode="auto">
                <a:xfrm>
                  <a:off x="1153191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7" name="Rectangle 196"/>
                <p:cNvSpPr>
                  <a:spLocks noChangeAspect="1"/>
                </p:cNvSpPr>
                <p:nvPr/>
              </p:nvSpPr>
              <p:spPr bwMode="auto">
                <a:xfrm>
                  <a:off x="1449089" y="4017718"/>
                  <a:ext cx="432003" cy="68053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8" name="Rectangle 197"/>
                <p:cNvSpPr>
                  <a:spLocks noChangeAspect="1"/>
                </p:cNvSpPr>
                <p:nvPr/>
              </p:nvSpPr>
              <p:spPr bwMode="auto">
                <a:xfrm>
                  <a:off x="2875916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9" name="Rectangle 198"/>
                <p:cNvSpPr>
                  <a:spLocks noChangeAspect="1"/>
                </p:cNvSpPr>
                <p:nvPr/>
              </p:nvSpPr>
              <p:spPr bwMode="auto">
                <a:xfrm>
                  <a:off x="4009400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0" name="Rectangle 199"/>
                <p:cNvSpPr>
                  <a:spLocks noChangeAspect="1"/>
                </p:cNvSpPr>
                <p:nvPr/>
              </p:nvSpPr>
              <p:spPr bwMode="auto">
                <a:xfrm>
                  <a:off x="4424310" y="4050174"/>
                  <a:ext cx="395604" cy="62242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1" name="Rectangle 200"/>
                <p:cNvSpPr>
                  <a:spLocks noChangeAspect="1"/>
                </p:cNvSpPr>
                <p:nvPr/>
              </p:nvSpPr>
              <p:spPr bwMode="auto">
                <a:xfrm>
                  <a:off x="5361618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2" name="Rectangle 201"/>
                <p:cNvSpPr>
                  <a:spLocks/>
                </p:cNvSpPr>
                <p:nvPr/>
              </p:nvSpPr>
              <p:spPr bwMode="auto">
                <a:xfrm>
                  <a:off x="8177692" y="4188607"/>
                  <a:ext cx="630000" cy="348670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cxnSp>
              <p:nvCxnSpPr>
                <p:cNvPr id="203" name="Connecteur droit 202"/>
                <p:cNvCxnSpPr/>
                <p:nvPr/>
              </p:nvCxnSpPr>
              <p:spPr bwMode="auto">
                <a:xfrm>
                  <a:off x="8814963" y="4110182"/>
                  <a:ext cx="0" cy="526473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100000"/>
                      <a:lumOff val="0"/>
                    </a:schemeClr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4" name="Rectangle 203"/>
                <p:cNvSpPr>
                  <a:spLocks noChangeAspect="1"/>
                </p:cNvSpPr>
                <p:nvPr/>
              </p:nvSpPr>
              <p:spPr bwMode="auto">
                <a:xfrm>
                  <a:off x="1941536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5" name="Rectangle 204"/>
                <p:cNvSpPr>
                  <a:spLocks noChangeAspect="1"/>
                </p:cNvSpPr>
                <p:nvPr/>
              </p:nvSpPr>
              <p:spPr bwMode="auto">
                <a:xfrm>
                  <a:off x="2284285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6" name="Rectangle 205"/>
                <p:cNvSpPr>
                  <a:spLocks/>
                </p:cNvSpPr>
                <p:nvPr/>
              </p:nvSpPr>
              <p:spPr bwMode="auto">
                <a:xfrm>
                  <a:off x="2581018" y="4186904"/>
                  <a:ext cx="234000" cy="348669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7" name="Rectangle 206"/>
                <p:cNvSpPr>
                  <a:spLocks noChangeAspect="1"/>
                </p:cNvSpPr>
                <p:nvPr/>
              </p:nvSpPr>
              <p:spPr bwMode="auto">
                <a:xfrm>
                  <a:off x="3154901" y="4180366"/>
                  <a:ext cx="809607" cy="34866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8" name="Rectangle 207"/>
                <p:cNvSpPr>
                  <a:spLocks noChangeAspect="1"/>
                </p:cNvSpPr>
                <p:nvPr/>
              </p:nvSpPr>
              <p:spPr bwMode="auto">
                <a:xfrm>
                  <a:off x="7106469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9" name="Rectangle 208"/>
                <p:cNvSpPr>
                  <a:spLocks noChangeAspect="1"/>
                </p:cNvSpPr>
                <p:nvPr/>
              </p:nvSpPr>
              <p:spPr bwMode="auto">
                <a:xfrm>
                  <a:off x="7449218" y="4192753"/>
                  <a:ext cx="233701" cy="328966"/>
                </a:xfrm>
                <a:prstGeom prst="rect">
                  <a:avLst/>
                </a:prstGeom>
                <a:solidFill>
                  <a:schemeClr val="accent1">
                    <a:lumMod val="100000"/>
                    <a:lumOff val="0"/>
                  </a:schemeClr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0" name="Rectangle 209"/>
                <p:cNvSpPr>
                  <a:spLocks noChangeAspect="1"/>
                </p:cNvSpPr>
                <p:nvPr/>
              </p:nvSpPr>
              <p:spPr bwMode="auto">
                <a:xfrm>
                  <a:off x="7745116" y="4017718"/>
                  <a:ext cx="432003" cy="68053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1" name="Rectangle 210"/>
                <p:cNvSpPr>
                  <a:spLocks/>
                </p:cNvSpPr>
                <p:nvPr/>
              </p:nvSpPr>
              <p:spPr bwMode="auto">
                <a:xfrm>
                  <a:off x="5011798" y="4186904"/>
                  <a:ext cx="234000" cy="348669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2" name="Rectangle 211"/>
                <p:cNvSpPr>
                  <a:spLocks/>
                </p:cNvSpPr>
                <p:nvPr/>
              </p:nvSpPr>
              <p:spPr bwMode="auto">
                <a:xfrm>
                  <a:off x="6814472" y="4187508"/>
                  <a:ext cx="234000" cy="348669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68878" y="3638650"/>
                <a:ext cx="1067083" cy="409906"/>
              </a:xfrm>
              <a:prstGeom prst="rect">
                <a:avLst/>
              </a:prstGeom>
              <a:solidFill>
                <a:srgbClr val="C00000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Connecteur droit 13"/>
              <p:cNvCxnSpPr>
                <a:stCxn id="13" idx="1"/>
              </p:cNvCxnSpPr>
              <p:nvPr/>
            </p:nvCxnSpPr>
            <p:spPr>
              <a:xfrm flipH="1">
                <a:off x="467545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/>
              <p:cNvSpPr txBox="1"/>
              <p:nvPr/>
            </p:nvSpPr>
            <p:spPr>
              <a:xfrm>
                <a:off x="652012" y="4159448"/>
                <a:ext cx="712170" cy="634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RFQ</a:t>
                </a:r>
              </a:p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3.85 m</a:t>
                </a:r>
                <a:endParaRPr lang="en-US" sz="1200" dirty="0"/>
              </a:p>
            </p:txBody>
          </p:sp>
          <p:cxnSp>
            <p:nvCxnSpPr>
              <p:cNvPr id="16" name="Connecteur droit 15"/>
              <p:cNvCxnSpPr/>
              <p:nvPr/>
            </p:nvCxnSpPr>
            <p:spPr>
              <a:xfrm flipH="1">
                <a:off x="2840456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flipH="1">
                <a:off x="4106009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flipH="1">
                <a:off x="4185106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flipH="1">
                <a:off x="5460798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flipH="1">
                <a:off x="5539895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flipH="1">
                <a:off x="6929840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flipH="1">
                <a:off x="7008937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3059832" y="4234994"/>
                <a:ext cx="712171" cy="634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CM1</a:t>
                </a:r>
              </a:p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4.59 m</a:t>
                </a:r>
                <a:endParaRPr lang="en-US" sz="1200" dirty="0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1856045" y="4159448"/>
                <a:ext cx="712170" cy="634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MEBT</a:t>
                </a:r>
              </a:p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4.73 m</a:t>
                </a:r>
                <a:endParaRPr lang="en-US" sz="1200" dirty="0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4466001" y="4234994"/>
                <a:ext cx="712171" cy="634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CM2</a:t>
                </a:r>
              </a:p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4.59 m</a:t>
                </a:r>
                <a:endParaRPr lang="en-US" sz="1200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5899888" y="4234994"/>
                <a:ext cx="712171" cy="634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CM3</a:t>
                </a:r>
              </a:p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4.98 m</a:t>
                </a:r>
                <a:endParaRPr lang="en-US" sz="1200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7342564" y="4234994"/>
                <a:ext cx="712171" cy="634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CM4</a:t>
                </a:r>
              </a:p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4.98 m</a:t>
                </a:r>
                <a:endParaRPr lang="en-US" sz="1200" dirty="0"/>
              </a:p>
            </p:txBody>
          </p:sp>
          <p:grpSp>
            <p:nvGrpSpPr>
              <p:cNvPr id="28" name="Groupe 27"/>
              <p:cNvGrpSpPr/>
              <p:nvPr/>
            </p:nvGrpSpPr>
            <p:grpSpPr>
              <a:xfrm>
                <a:off x="2836273" y="3493061"/>
                <a:ext cx="1270535" cy="724652"/>
                <a:chOff x="729065" y="2040821"/>
                <a:chExt cx="1652400" cy="457200"/>
              </a:xfrm>
            </p:grpSpPr>
            <p:sp>
              <p:nvSpPr>
                <p:cNvPr id="149" name="Rectangle 148"/>
                <p:cNvSpPr>
                  <a:spLocks/>
                </p:cNvSpPr>
                <p:nvPr/>
              </p:nvSpPr>
              <p:spPr bwMode="auto">
                <a:xfrm>
                  <a:off x="729065" y="2040821"/>
                  <a:ext cx="1652400" cy="457200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sp>
              <p:nvSpPr>
                <p:cNvPr id="150" name="Rectangle 149"/>
                <p:cNvSpPr>
                  <a:spLocks/>
                </p:cNvSpPr>
                <p:nvPr/>
              </p:nvSpPr>
              <p:spPr bwMode="auto">
                <a:xfrm>
                  <a:off x="921257" y="2135754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51" name="Groupe 150"/>
                <p:cNvGrpSpPr>
                  <a:grpSpLocks/>
                </p:cNvGrpSpPr>
                <p:nvPr/>
              </p:nvGrpSpPr>
              <p:grpSpPr bwMode="auto">
                <a:xfrm>
                  <a:off x="797318" y="2201476"/>
                  <a:ext cx="122247" cy="126098"/>
                  <a:chOff x="2487" y="3218"/>
                  <a:chExt cx="4318" cy="2515"/>
                </a:xfrm>
              </p:grpSpPr>
              <p:sp>
                <p:nvSpPr>
                  <p:cNvPr id="188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2487" y="3809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89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4201" y="3218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90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6354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91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2487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92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3096" y="3809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52" name="Rectangle 151"/>
                <p:cNvSpPr>
                  <a:spLocks/>
                </p:cNvSpPr>
                <p:nvPr/>
              </p:nvSpPr>
              <p:spPr bwMode="auto">
                <a:xfrm>
                  <a:off x="1146081" y="2135754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53" name="Groupe 152"/>
                <p:cNvGrpSpPr>
                  <a:grpSpLocks/>
                </p:cNvGrpSpPr>
                <p:nvPr/>
              </p:nvGrpSpPr>
              <p:grpSpPr bwMode="auto">
                <a:xfrm>
                  <a:off x="1022142" y="2201794"/>
                  <a:ext cx="121824" cy="125780"/>
                  <a:chOff x="9144" y="3218"/>
                  <a:chExt cx="4318" cy="2515"/>
                </a:xfrm>
              </p:grpSpPr>
              <p:sp>
                <p:nvSpPr>
                  <p:cNvPr id="183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3809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84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10858" y="3218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85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13011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86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3809"/>
                    <a:ext cx="450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87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9753" y="3809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54" name="Rectangle 153"/>
                <p:cNvSpPr>
                  <a:spLocks/>
                </p:cNvSpPr>
                <p:nvPr/>
              </p:nvSpPr>
              <p:spPr bwMode="auto">
                <a:xfrm>
                  <a:off x="1368579" y="2135754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 dirty="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 dirty="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55" name="Groupe 154"/>
                <p:cNvGrpSpPr>
                  <a:grpSpLocks/>
                </p:cNvGrpSpPr>
                <p:nvPr/>
              </p:nvGrpSpPr>
              <p:grpSpPr bwMode="auto">
                <a:xfrm>
                  <a:off x="1245063" y="2201794"/>
                  <a:ext cx="121824" cy="126098"/>
                  <a:chOff x="15800" y="3218"/>
                  <a:chExt cx="4318" cy="2515"/>
                </a:xfrm>
              </p:grpSpPr>
              <p:sp>
                <p:nvSpPr>
                  <p:cNvPr id="178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15800" y="3809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79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17515" y="3218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80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19667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81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15800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82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16410" y="3809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56" name="Rectangle 155"/>
                <p:cNvSpPr>
                  <a:spLocks/>
                </p:cNvSpPr>
                <p:nvPr/>
              </p:nvSpPr>
              <p:spPr bwMode="auto">
                <a:xfrm>
                  <a:off x="1593404" y="2135754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57" name="Groupe 156"/>
                <p:cNvGrpSpPr>
                  <a:grpSpLocks/>
                </p:cNvGrpSpPr>
                <p:nvPr/>
              </p:nvGrpSpPr>
              <p:grpSpPr bwMode="auto">
                <a:xfrm>
                  <a:off x="1470945" y="2201794"/>
                  <a:ext cx="122247" cy="125780"/>
                  <a:chOff x="22457" y="3218"/>
                  <a:chExt cx="4318" cy="2515"/>
                </a:xfrm>
              </p:grpSpPr>
              <p:sp>
                <p:nvSpPr>
                  <p:cNvPr id="173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22457" y="3809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74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24172" y="3218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75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26324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76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22457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77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23067" y="3809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grpSp>
              <p:nvGrpSpPr>
                <p:cNvPr id="158" name="Groupe 157"/>
                <p:cNvGrpSpPr>
                  <a:grpSpLocks/>
                </p:cNvGrpSpPr>
                <p:nvPr/>
              </p:nvGrpSpPr>
              <p:grpSpPr bwMode="auto">
                <a:xfrm>
                  <a:off x="1696404" y="2205286"/>
                  <a:ext cx="122036" cy="125780"/>
                  <a:chOff x="29114" y="3291"/>
                  <a:chExt cx="4318" cy="2515"/>
                </a:xfrm>
              </p:grpSpPr>
              <p:sp>
                <p:nvSpPr>
                  <p:cNvPr id="168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29114" y="3882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69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30828" y="3291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70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32981" y="3882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71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29114" y="3882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72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29724" y="3882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59" name="Rectangle 158"/>
                <p:cNvSpPr>
                  <a:spLocks/>
                </p:cNvSpPr>
                <p:nvPr/>
              </p:nvSpPr>
              <p:spPr bwMode="auto">
                <a:xfrm>
                  <a:off x="1819074" y="2139246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sp>
              <p:nvSpPr>
                <p:cNvPr id="160" name="Rectangle 159"/>
                <p:cNvSpPr>
                  <a:spLocks/>
                </p:cNvSpPr>
                <p:nvPr/>
              </p:nvSpPr>
              <p:spPr bwMode="auto">
                <a:xfrm>
                  <a:off x="1919744" y="2226577"/>
                  <a:ext cx="129600" cy="82514"/>
                </a:xfrm>
                <a:prstGeom prst="rect">
                  <a:avLst/>
                </a:prstGeom>
                <a:noFill/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 dirty="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 dirty="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61" name="Groupe 160"/>
                <p:cNvGrpSpPr>
                  <a:grpSpLocks/>
                </p:cNvGrpSpPr>
                <p:nvPr/>
              </p:nvGrpSpPr>
              <p:grpSpPr bwMode="auto">
                <a:xfrm>
                  <a:off x="2050415" y="2205286"/>
                  <a:ext cx="122036" cy="125780"/>
                  <a:chOff x="29114" y="3291"/>
                  <a:chExt cx="4318" cy="2515"/>
                </a:xfrm>
              </p:grpSpPr>
              <p:sp>
                <p:nvSpPr>
                  <p:cNvPr id="163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29114" y="3882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64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30828" y="3291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65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32981" y="3882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66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29114" y="3882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67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29724" y="3882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62" name="Rectangle 161"/>
                <p:cNvSpPr>
                  <a:spLocks/>
                </p:cNvSpPr>
                <p:nvPr/>
              </p:nvSpPr>
              <p:spPr bwMode="auto">
                <a:xfrm>
                  <a:off x="2173085" y="2139246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</p:grpSp>
          <p:grpSp>
            <p:nvGrpSpPr>
              <p:cNvPr id="29" name="Groupe 28"/>
              <p:cNvGrpSpPr/>
              <p:nvPr/>
            </p:nvGrpSpPr>
            <p:grpSpPr>
              <a:xfrm>
                <a:off x="4191063" y="3493061"/>
                <a:ext cx="1270535" cy="724652"/>
                <a:chOff x="729065" y="2040821"/>
                <a:chExt cx="1652400" cy="457200"/>
              </a:xfrm>
            </p:grpSpPr>
            <p:sp>
              <p:nvSpPr>
                <p:cNvPr id="105" name="Rectangle 104"/>
                <p:cNvSpPr>
                  <a:spLocks/>
                </p:cNvSpPr>
                <p:nvPr/>
              </p:nvSpPr>
              <p:spPr bwMode="auto">
                <a:xfrm>
                  <a:off x="729065" y="2040821"/>
                  <a:ext cx="1652400" cy="457200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sp>
              <p:nvSpPr>
                <p:cNvPr id="106" name="Rectangle 105"/>
                <p:cNvSpPr>
                  <a:spLocks/>
                </p:cNvSpPr>
                <p:nvPr/>
              </p:nvSpPr>
              <p:spPr bwMode="auto">
                <a:xfrm>
                  <a:off x="921257" y="2135754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07" name="Groupe 106"/>
                <p:cNvGrpSpPr>
                  <a:grpSpLocks/>
                </p:cNvGrpSpPr>
                <p:nvPr/>
              </p:nvGrpSpPr>
              <p:grpSpPr bwMode="auto">
                <a:xfrm>
                  <a:off x="797318" y="2201476"/>
                  <a:ext cx="122247" cy="126098"/>
                  <a:chOff x="2487" y="3218"/>
                  <a:chExt cx="4318" cy="2515"/>
                </a:xfrm>
              </p:grpSpPr>
              <p:sp>
                <p:nvSpPr>
                  <p:cNvPr id="144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2487" y="3809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45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4201" y="3218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46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6354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47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2487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48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3096" y="3809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08" name="Rectangle 107"/>
                <p:cNvSpPr>
                  <a:spLocks/>
                </p:cNvSpPr>
                <p:nvPr/>
              </p:nvSpPr>
              <p:spPr bwMode="auto">
                <a:xfrm>
                  <a:off x="1146081" y="2135754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09" name="Groupe 108"/>
                <p:cNvGrpSpPr>
                  <a:grpSpLocks/>
                </p:cNvGrpSpPr>
                <p:nvPr/>
              </p:nvGrpSpPr>
              <p:grpSpPr bwMode="auto">
                <a:xfrm>
                  <a:off x="1022142" y="2201794"/>
                  <a:ext cx="121824" cy="125780"/>
                  <a:chOff x="9144" y="3218"/>
                  <a:chExt cx="4318" cy="2515"/>
                </a:xfrm>
              </p:grpSpPr>
              <p:sp>
                <p:nvSpPr>
                  <p:cNvPr id="139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3809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40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10858" y="3218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41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13011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42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3809"/>
                    <a:ext cx="450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43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9753" y="3809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10" name="Rectangle 109"/>
                <p:cNvSpPr>
                  <a:spLocks/>
                </p:cNvSpPr>
                <p:nvPr/>
              </p:nvSpPr>
              <p:spPr bwMode="auto">
                <a:xfrm>
                  <a:off x="1368579" y="2135754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 dirty="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 dirty="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11" name="Groupe 110"/>
                <p:cNvGrpSpPr>
                  <a:grpSpLocks/>
                </p:cNvGrpSpPr>
                <p:nvPr/>
              </p:nvGrpSpPr>
              <p:grpSpPr bwMode="auto">
                <a:xfrm>
                  <a:off x="1245063" y="2201794"/>
                  <a:ext cx="121824" cy="126098"/>
                  <a:chOff x="15800" y="3218"/>
                  <a:chExt cx="4318" cy="2515"/>
                </a:xfrm>
              </p:grpSpPr>
              <p:sp>
                <p:nvSpPr>
                  <p:cNvPr id="134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15800" y="3809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35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17515" y="3218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36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19667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37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15800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38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16410" y="3809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12" name="Rectangle 111"/>
                <p:cNvSpPr>
                  <a:spLocks/>
                </p:cNvSpPr>
                <p:nvPr/>
              </p:nvSpPr>
              <p:spPr bwMode="auto">
                <a:xfrm>
                  <a:off x="1593404" y="2135754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13" name="Groupe 112"/>
                <p:cNvGrpSpPr>
                  <a:grpSpLocks/>
                </p:cNvGrpSpPr>
                <p:nvPr/>
              </p:nvGrpSpPr>
              <p:grpSpPr bwMode="auto">
                <a:xfrm>
                  <a:off x="1470945" y="2201794"/>
                  <a:ext cx="122247" cy="125780"/>
                  <a:chOff x="22457" y="3218"/>
                  <a:chExt cx="4318" cy="2515"/>
                </a:xfrm>
              </p:grpSpPr>
              <p:sp>
                <p:nvSpPr>
                  <p:cNvPr id="129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22457" y="3809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30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24172" y="3218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31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26324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32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22457" y="3809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33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23067" y="3809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grpSp>
              <p:nvGrpSpPr>
                <p:cNvPr id="114" name="Groupe 113"/>
                <p:cNvGrpSpPr>
                  <a:grpSpLocks/>
                </p:cNvGrpSpPr>
                <p:nvPr/>
              </p:nvGrpSpPr>
              <p:grpSpPr bwMode="auto">
                <a:xfrm>
                  <a:off x="1696404" y="2205286"/>
                  <a:ext cx="122036" cy="125780"/>
                  <a:chOff x="29114" y="3291"/>
                  <a:chExt cx="4318" cy="2515"/>
                </a:xfrm>
              </p:grpSpPr>
              <p:sp>
                <p:nvSpPr>
                  <p:cNvPr id="124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9114" y="3882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25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30828" y="3291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26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32981" y="3882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27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29114" y="3882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28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29724" y="3882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15" name="Rectangle 114"/>
                <p:cNvSpPr>
                  <a:spLocks/>
                </p:cNvSpPr>
                <p:nvPr/>
              </p:nvSpPr>
              <p:spPr bwMode="auto">
                <a:xfrm>
                  <a:off x="1819074" y="2139246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sp>
              <p:nvSpPr>
                <p:cNvPr id="116" name="Rectangle 115"/>
                <p:cNvSpPr>
                  <a:spLocks/>
                </p:cNvSpPr>
                <p:nvPr/>
              </p:nvSpPr>
              <p:spPr bwMode="auto">
                <a:xfrm>
                  <a:off x="1919744" y="2226577"/>
                  <a:ext cx="129600" cy="82514"/>
                </a:xfrm>
                <a:prstGeom prst="rect">
                  <a:avLst/>
                </a:prstGeom>
                <a:noFill/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 dirty="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 dirty="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  <p:grpSp>
              <p:nvGrpSpPr>
                <p:cNvPr id="117" name="Groupe 116"/>
                <p:cNvGrpSpPr>
                  <a:grpSpLocks/>
                </p:cNvGrpSpPr>
                <p:nvPr/>
              </p:nvGrpSpPr>
              <p:grpSpPr bwMode="auto">
                <a:xfrm>
                  <a:off x="2050415" y="2205286"/>
                  <a:ext cx="122036" cy="125780"/>
                  <a:chOff x="29114" y="3291"/>
                  <a:chExt cx="4318" cy="2515"/>
                </a:xfrm>
              </p:grpSpPr>
              <p:sp>
                <p:nvSpPr>
                  <p:cNvPr id="119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29114" y="3882"/>
                    <a:ext cx="4318" cy="1349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20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30828" y="3291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21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32981" y="3882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22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29114" y="3882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23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29724" y="3882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118" name="Rectangle 117"/>
                <p:cNvSpPr>
                  <a:spLocks/>
                </p:cNvSpPr>
                <p:nvPr/>
              </p:nvSpPr>
              <p:spPr bwMode="auto">
                <a:xfrm>
                  <a:off x="2173085" y="2139246"/>
                  <a:ext cx="100674" cy="269875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just">
                    <a:spcAft>
                      <a:spcPts val="400"/>
                    </a:spcAft>
                    <a:tabLst>
                      <a:tab pos="180340" algn="l"/>
                    </a:tabLst>
                  </a:pPr>
                  <a:r>
                    <a:rPr lang="en-US" sz="1100">
                      <a:effectLst/>
                      <a:latin typeface="Calibri"/>
                      <a:ea typeface="Times New Roman"/>
                      <a:cs typeface="Arial"/>
                    </a:rPr>
                    <a:t> </a:t>
                  </a:r>
                  <a:endParaRPr lang="en-US" sz="1100">
                    <a:effectLst/>
                    <a:latin typeface="Calibri"/>
                    <a:ea typeface="Calibri"/>
                    <a:cs typeface="Arial"/>
                  </a:endParaRPr>
                </a:p>
              </p:txBody>
            </p:sp>
          </p:grpSp>
          <p:grpSp>
            <p:nvGrpSpPr>
              <p:cNvPr id="30" name="Groupe 29"/>
              <p:cNvGrpSpPr/>
              <p:nvPr/>
            </p:nvGrpSpPr>
            <p:grpSpPr>
              <a:xfrm>
                <a:off x="5557076" y="3493139"/>
                <a:ext cx="1378489" cy="723906"/>
                <a:chOff x="2482604" y="3542010"/>
                <a:chExt cx="1792800" cy="456729"/>
              </a:xfrm>
            </p:grpSpPr>
            <p:sp>
              <p:nvSpPr>
                <p:cNvPr id="73" name="Rectangle 72"/>
                <p:cNvSpPr>
                  <a:spLocks/>
                </p:cNvSpPr>
                <p:nvPr/>
              </p:nvSpPr>
              <p:spPr bwMode="auto">
                <a:xfrm>
                  <a:off x="2482604" y="3542010"/>
                  <a:ext cx="1792800" cy="456729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Rectangle 73"/>
                <p:cNvSpPr>
                  <a:spLocks/>
                </p:cNvSpPr>
                <p:nvPr/>
              </p:nvSpPr>
              <p:spPr bwMode="auto">
                <a:xfrm>
                  <a:off x="268758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75" name="Groupe 74"/>
                <p:cNvGrpSpPr>
                  <a:grpSpLocks/>
                </p:cNvGrpSpPr>
                <p:nvPr/>
              </p:nvGrpSpPr>
              <p:grpSpPr bwMode="auto">
                <a:xfrm>
                  <a:off x="2556778" y="3706623"/>
                  <a:ext cx="121919" cy="125333"/>
                  <a:chOff x="2260" y="3365"/>
                  <a:chExt cx="4318" cy="2515"/>
                </a:xfrm>
              </p:grpSpPr>
              <p:sp>
                <p:nvSpPr>
                  <p:cNvPr id="100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318" cy="13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0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3975" y="3365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02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6127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03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104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3956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76" name="Rectangle 75"/>
                <p:cNvSpPr>
                  <a:spLocks/>
                </p:cNvSpPr>
                <p:nvPr/>
              </p:nvSpPr>
              <p:spPr bwMode="auto">
                <a:xfrm>
                  <a:off x="286284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Rectangle 76"/>
                <p:cNvSpPr>
                  <a:spLocks/>
                </p:cNvSpPr>
                <p:nvPr/>
              </p:nvSpPr>
              <p:spPr bwMode="auto">
                <a:xfrm>
                  <a:off x="313716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78" name="Groupe 77"/>
                <p:cNvGrpSpPr>
                  <a:grpSpLocks/>
                </p:cNvGrpSpPr>
                <p:nvPr/>
              </p:nvGrpSpPr>
              <p:grpSpPr bwMode="auto">
                <a:xfrm>
                  <a:off x="3006358" y="3706623"/>
                  <a:ext cx="121919" cy="125333"/>
                  <a:chOff x="2260" y="3365"/>
                  <a:chExt cx="4318" cy="2515"/>
                </a:xfrm>
              </p:grpSpPr>
              <p:sp>
                <p:nvSpPr>
                  <p:cNvPr id="95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318" cy="13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96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975" y="3365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97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6127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9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99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3956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79" name="Rectangle 78"/>
                <p:cNvSpPr>
                  <a:spLocks/>
                </p:cNvSpPr>
                <p:nvPr/>
              </p:nvSpPr>
              <p:spPr bwMode="auto">
                <a:xfrm>
                  <a:off x="331242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Rectangle 79"/>
                <p:cNvSpPr>
                  <a:spLocks/>
                </p:cNvSpPr>
                <p:nvPr/>
              </p:nvSpPr>
              <p:spPr bwMode="auto">
                <a:xfrm>
                  <a:off x="358674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81" name="Groupe 80"/>
                <p:cNvGrpSpPr>
                  <a:grpSpLocks/>
                </p:cNvGrpSpPr>
                <p:nvPr/>
              </p:nvGrpSpPr>
              <p:grpSpPr bwMode="auto">
                <a:xfrm>
                  <a:off x="3455938" y="3706623"/>
                  <a:ext cx="121919" cy="125333"/>
                  <a:chOff x="2260" y="3365"/>
                  <a:chExt cx="4318" cy="2515"/>
                </a:xfrm>
              </p:grpSpPr>
              <p:sp>
                <p:nvSpPr>
                  <p:cNvPr id="90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318" cy="13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91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3975" y="3365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92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6127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93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94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3956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82" name="Rectangle 81"/>
                <p:cNvSpPr>
                  <a:spLocks/>
                </p:cNvSpPr>
                <p:nvPr/>
              </p:nvSpPr>
              <p:spPr bwMode="auto">
                <a:xfrm>
                  <a:off x="376200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Rectangle 82"/>
                <p:cNvSpPr>
                  <a:spLocks/>
                </p:cNvSpPr>
                <p:nvPr/>
              </p:nvSpPr>
              <p:spPr bwMode="auto">
                <a:xfrm>
                  <a:off x="403632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84" name="Groupe 83"/>
                <p:cNvGrpSpPr>
                  <a:grpSpLocks/>
                </p:cNvGrpSpPr>
                <p:nvPr/>
              </p:nvGrpSpPr>
              <p:grpSpPr bwMode="auto">
                <a:xfrm>
                  <a:off x="3905518" y="3706623"/>
                  <a:ext cx="121919" cy="125333"/>
                  <a:chOff x="2260" y="3365"/>
                  <a:chExt cx="4318" cy="2515"/>
                </a:xfrm>
              </p:grpSpPr>
              <p:sp>
                <p:nvSpPr>
                  <p:cNvPr id="85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318" cy="13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8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3975" y="3365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87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6127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88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8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3956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</p:grpSp>
          <p:grpSp>
            <p:nvGrpSpPr>
              <p:cNvPr id="31" name="Groupe 30"/>
              <p:cNvGrpSpPr/>
              <p:nvPr/>
            </p:nvGrpSpPr>
            <p:grpSpPr>
              <a:xfrm>
                <a:off x="7015977" y="3493139"/>
                <a:ext cx="1378489" cy="723906"/>
                <a:chOff x="2482604" y="3542010"/>
                <a:chExt cx="1792800" cy="456729"/>
              </a:xfrm>
            </p:grpSpPr>
            <p:sp>
              <p:nvSpPr>
                <p:cNvPr id="41" name="Rectangle 40"/>
                <p:cNvSpPr>
                  <a:spLocks/>
                </p:cNvSpPr>
                <p:nvPr/>
              </p:nvSpPr>
              <p:spPr bwMode="auto">
                <a:xfrm>
                  <a:off x="2482604" y="3542010"/>
                  <a:ext cx="1792800" cy="456729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Rectangle 41"/>
                <p:cNvSpPr>
                  <a:spLocks/>
                </p:cNvSpPr>
                <p:nvPr/>
              </p:nvSpPr>
              <p:spPr bwMode="auto">
                <a:xfrm>
                  <a:off x="268758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43" name="Groupe 42"/>
                <p:cNvGrpSpPr>
                  <a:grpSpLocks/>
                </p:cNvGrpSpPr>
                <p:nvPr/>
              </p:nvGrpSpPr>
              <p:grpSpPr bwMode="auto">
                <a:xfrm>
                  <a:off x="2556778" y="3706623"/>
                  <a:ext cx="121919" cy="125333"/>
                  <a:chOff x="2260" y="3365"/>
                  <a:chExt cx="4318" cy="2515"/>
                </a:xfrm>
              </p:grpSpPr>
              <p:sp>
                <p:nvSpPr>
                  <p:cNvPr id="68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318" cy="13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69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975" y="3365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70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6127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71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72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3956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44" name="Rectangle 43"/>
                <p:cNvSpPr>
                  <a:spLocks/>
                </p:cNvSpPr>
                <p:nvPr/>
              </p:nvSpPr>
              <p:spPr bwMode="auto">
                <a:xfrm>
                  <a:off x="286284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Rectangle 44"/>
                <p:cNvSpPr>
                  <a:spLocks/>
                </p:cNvSpPr>
                <p:nvPr/>
              </p:nvSpPr>
              <p:spPr bwMode="auto">
                <a:xfrm>
                  <a:off x="313716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46" name="Groupe 45"/>
                <p:cNvGrpSpPr>
                  <a:grpSpLocks/>
                </p:cNvGrpSpPr>
                <p:nvPr/>
              </p:nvGrpSpPr>
              <p:grpSpPr bwMode="auto">
                <a:xfrm>
                  <a:off x="3006358" y="3706623"/>
                  <a:ext cx="121919" cy="125333"/>
                  <a:chOff x="2260" y="3365"/>
                  <a:chExt cx="4318" cy="2515"/>
                </a:xfrm>
              </p:grpSpPr>
              <p:sp>
                <p:nvSpPr>
                  <p:cNvPr id="63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318" cy="13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64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3975" y="3365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65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6127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66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67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3956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47" name="Rectangle 46"/>
                <p:cNvSpPr>
                  <a:spLocks/>
                </p:cNvSpPr>
                <p:nvPr/>
              </p:nvSpPr>
              <p:spPr bwMode="auto">
                <a:xfrm>
                  <a:off x="331242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Rectangle 47"/>
                <p:cNvSpPr>
                  <a:spLocks/>
                </p:cNvSpPr>
                <p:nvPr/>
              </p:nvSpPr>
              <p:spPr bwMode="auto">
                <a:xfrm>
                  <a:off x="358674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49" name="Groupe 48"/>
                <p:cNvGrpSpPr>
                  <a:grpSpLocks/>
                </p:cNvGrpSpPr>
                <p:nvPr/>
              </p:nvGrpSpPr>
              <p:grpSpPr bwMode="auto">
                <a:xfrm>
                  <a:off x="3455938" y="3706623"/>
                  <a:ext cx="121919" cy="125333"/>
                  <a:chOff x="2260" y="3365"/>
                  <a:chExt cx="4318" cy="2515"/>
                </a:xfrm>
              </p:grpSpPr>
              <p:sp>
                <p:nvSpPr>
                  <p:cNvPr id="58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318" cy="13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59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975" y="3365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60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6127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61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62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3956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50" name="Rectangle 49"/>
                <p:cNvSpPr>
                  <a:spLocks/>
                </p:cNvSpPr>
                <p:nvPr/>
              </p:nvSpPr>
              <p:spPr bwMode="auto">
                <a:xfrm>
                  <a:off x="376200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Rectangle 50"/>
                <p:cNvSpPr>
                  <a:spLocks/>
                </p:cNvSpPr>
                <p:nvPr/>
              </p:nvSpPr>
              <p:spPr bwMode="auto">
                <a:xfrm>
                  <a:off x="4036323" y="3628598"/>
                  <a:ext cx="147600" cy="269597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52" name="Groupe 51"/>
                <p:cNvGrpSpPr>
                  <a:grpSpLocks/>
                </p:cNvGrpSpPr>
                <p:nvPr/>
              </p:nvGrpSpPr>
              <p:grpSpPr bwMode="auto">
                <a:xfrm>
                  <a:off x="3905518" y="3706623"/>
                  <a:ext cx="121919" cy="125333"/>
                  <a:chOff x="2260" y="3365"/>
                  <a:chExt cx="4318" cy="2515"/>
                </a:xfrm>
              </p:grpSpPr>
              <p:sp>
                <p:nvSpPr>
                  <p:cNvPr id="53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318" cy="1348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54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3975" y="3365"/>
                    <a:ext cx="2013" cy="2515"/>
                  </a:xfrm>
                  <a:prstGeom prst="rect">
                    <a:avLst/>
                  </a:prstGeom>
                  <a:solidFill>
                    <a:schemeClr val="accent1">
                      <a:lumMod val="100000"/>
                      <a:lumOff val="0"/>
                    </a:schemeClr>
                  </a:solidFill>
                  <a:ln w="3175">
                    <a:solidFill>
                      <a:schemeClr val="accent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 dirty="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 dirty="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5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6127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56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3956"/>
                    <a:ext cx="451" cy="1346"/>
                  </a:xfrm>
                  <a:prstGeom prst="rect">
                    <a:avLst/>
                  </a:prstGeom>
                  <a:pattFill prst="zigZag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57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3956"/>
                    <a:ext cx="946" cy="1346"/>
                  </a:xfrm>
                  <a:prstGeom prst="rect">
                    <a:avLst/>
                  </a:prstGeom>
                  <a:pattFill prst="lgCheck">
                    <a:fgClr>
                      <a:schemeClr val="tx1">
                        <a:lumMod val="100000"/>
                        <a:lumOff val="0"/>
                      </a:schemeClr>
                    </a:fgClr>
                    <a:bgClr>
                      <a:schemeClr val="bg1">
                        <a:lumMod val="100000"/>
                        <a:lumOff val="0"/>
                      </a:schemeClr>
                    </a:bgClr>
                  </a:pattFill>
                  <a:ln w="6350">
                    <a:solidFill>
                      <a:schemeClr val="tx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just">
                      <a:spcAft>
                        <a:spcPts val="400"/>
                      </a:spcAft>
                      <a:tabLst>
                        <a:tab pos="180340" algn="l"/>
                      </a:tabLst>
                    </a:pPr>
                    <a:r>
                      <a:rPr lang="en-US" sz="1100">
                        <a:effectLst/>
                        <a:latin typeface="Calibri"/>
                        <a:ea typeface="Times New Roman"/>
                        <a:cs typeface="Arial"/>
                      </a:rPr>
                      <a:t> </a:t>
                    </a:r>
                    <a:endParaRPr lang="en-US" sz="1100">
                      <a:effectLst/>
                      <a:latin typeface="Calibri"/>
                      <a:ea typeface="Calibri"/>
                      <a:cs typeface="Arial"/>
                    </a:endParaRPr>
                  </a:p>
                </p:txBody>
              </p:sp>
            </p:grpSp>
          </p:grpSp>
          <p:cxnSp>
            <p:nvCxnSpPr>
              <p:cNvPr id="32" name="Connecteur droit 31"/>
              <p:cNvCxnSpPr/>
              <p:nvPr/>
            </p:nvCxnSpPr>
            <p:spPr>
              <a:xfrm>
                <a:off x="467545" y="4679396"/>
                <a:ext cx="7930464" cy="0"/>
              </a:xfrm>
              <a:prstGeom prst="line">
                <a:avLst/>
              </a:prstGeom>
              <a:ln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ZoneTexte 32"/>
              <p:cNvSpPr txBox="1"/>
              <p:nvPr/>
            </p:nvSpPr>
            <p:spPr>
              <a:xfrm>
                <a:off x="4079549" y="4691474"/>
                <a:ext cx="712171" cy="393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28.7 m</a:t>
                </a:r>
                <a:endParaRPr lang="en-US" sz="1200" dirty="0"/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3856125" y="3169090"/>
                <a:ext cx="684437" cy="393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7 MeV</a:t>
                </a:r>
                <a:endParaRPr lang="en-US" sz="1200" dirty="0"/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4982534" y="3169090"/>
                <a:ext cx="909995" cy="390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11.8 MeV</a:t>
                </a:r>
                <a:endParaRPr lang="en-US" sz="1200" dirty="0"/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6451575" y="3169090"/>
                <a:ext cx="909995" cy="390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24.8 MeV</a:t>
                </a:r>
                <a:endParaRPr lang="en-US" sz="1200" dirty="0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7910477" y="3169090"/>
                <a:ext cx="909995" cy="390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40.0 MeV</a:t>
                </a:r>
                <a:endParaRPr lang="en-US" sz="1200" dirty="0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1319057" y="3169090"/>
                <a:ext cx="819403" cy="390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dirty="0" smtClean="0"/>
                  <a:t>2.6 MeV</a:t>
                </a:r>
                <a:endParaRPr lang="en-US" sz="1200" dirty="0"/>
              </a:p>
            </p:txBody>
          </p:sp>
          <p:cxnSp>
            <p:nvCxnSpPr>
              <p:cNvPr id="39" name="Connecteur droit 38"/>
              <p:cNvCxnSpPr/>
              <p:nvPr/>
            </p:nvCxnSpPr>
            <p:spPr>
              <a:xfrm flipH="1">
                <a:off x="1540091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 flipH="1">
                <a:off x="8390047" y="3843603"/>
                <a:ext cx="1333" cy="81102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Connecteur droit avec flèche 5"/>
            <p:cNvCxnSpPr/>
            <p:nvPr/>
          </p:nvCxnSpPr>
          <p:spPr>
            <a:xfrm>
              <a:off x="244928" y="5639562"/>
              <a:ext cx="112435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/>
            <p:nvPr/>
          </p:nvCxnSpPr>
          <p:spPr>
            <a:xfrm>
              <a:off x="1449481" y="5639562"/>
              <a:ext cx="7228170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 Box 84"/>
            <p:cNvSpPr txBox="1">
              <a:spLocks noChangeArrowheads="1"/>
            </p:cNvSpPr>
            <p:nvPr/>
          </p:nvSpPr>
          <p:spPr bwMode="auto">
            <a:xfrm>
              <a:off x="206294" y="5795413"/>
              <a:ext cx="1896151" cy="4385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l" rtl="0" eaLnBrk="1" hangingPunct="1"/>
              <a:r>
                <a:rPr lang="en-US" sz="1800" dirty="0">
                  <a:latin typeface="Arial" pitchFamily="34" charset="0"/>
                </a:rPr>
                <a:t>Phase I - </a:t>
              </a:r>
              <a:r>
                <a:rPr lang="en-US" sz="1800" dirty="0" smtClean="0">
                  <a:latin typeface="Arial" pitchFamily="34" charset="0"/>
                </a:rPr>
                <a:t>2010</a:t>
              </a:r>
              <a:endParaRPr lang="en-US" sz="1800" dirty="0">
                <a:latin typeface="Arial" pitchFamily="34" charset="0"/>
              </a:endParaRPr>
            </a:p>
          </p:txBody>
        </p:sp>
        <p:sp>
          <p:nvSpPr>
            <p:cNvPr id="9" name="Text Box 84"/>
            <p:cNvSpPr txBox="1">
              <a:spLocks noChangeArrowheads="1"/>
            </p:cNvSpPr>
            <p:nvPr/>
          </p:nvSpPr>
          <p:spPr bwMode="auto">
            <a:xfrm>
              <a:off x="4699101" y="5795972"/>
              <a:ext cx="2105147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l" rtl="0" eaLnBrk="1" hangingPunct="1"/>
              <a:r>
                <a:rPr lang="en-US" sz="1800" dirty="0">
                  <a:latin typeface="Arial" pitchFamily="34" charset="0"/>
                </a:rPr>
                <a:t>Phase </a:t>
              </a:r>
              <a:r>
                <a:rPr lang="en-US" sz="1800" dirty="0" smtClean="0">
                  <a:latin typeface="Arial" pitchFamily="34" charset="0"/>
                </a:rPr>
                <a:t>II </a:t>
              </a:r>
              <a:r>
                <a:rPr lang="en-US" sz="1800" dirty="0">
                  <a:latin typeface="Arial" pitchFamily="34" charset="0"/>
                </a:rPr>
                <a:t>- </a:t>
              </a:r>
              <a:r>
                <a:rPr lang="en-US" sz="1800" dirty="0" smtClean="0">
                  <a:latin typeface="Arial" pitchFamily="34" charset="0"/>
                </a:rPr>
                <a:t>2022</a:t>
              </a:r>
              <a:endParaRPr lang="en-US" sz="1800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11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/>
          </p:cNvSpPr>
          <p:nvPr/>
        </p:nvSpPr>
        <p:spPr>
          <a:xfrm>
            <a:off x="0" y="227013"/>
            <a:ext cx="9143999" cy="520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Spiral2 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0" y="1124743"/>
            <a:ext cx="8220075" cy="53654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smtClean="0"/>
              <a:t>First beam through the RFQ in 12/2015</a:t>
            </a:r>
          </a:p>
          <a:p>
            <a:endParaRPr lang="fr-FR" sz="18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smtClean="0"/>
              <a:t>Excellent RFQ performances</a:t>
            </a:r>
          </a:p>
          <a:p>
            <a:endParaRPr lang="fr-FR" sz="1800" b="1" smtClean="0"/>
          </a:p>
          <a:p>
            <a:pPr lvl="2">
              <a:lnSpc>
                <a:spcPct val="150000"/>
              </a:lnSpc>
            </a:pPr>
            <a:r>
              <a:rPr lang="fr-FR" sz="1800" smtClean="0"/>
              <a:t>Protons, deutons </a:t>
            </a:r>
          </a:p>
          <a:p>
            <a:pPr lvl="2">
              <a:lnSpc>
                <a:spcPct val="150000"/>
              </a:lnSpc>
            </a:pPr>
            <a:r>
              <a:rPr lang="fr-FR" sz="1800" smtClean="0"/>
              <a:t>Transmission &amp; emittance</a:t>
            </a:r>
          </a:p>
          <a:p>
            <a:pPr lvl="2">
              <a:lnSpc>
                <a:spcPct val="150000"/>
              </a:lnSpc>
            </a:pPr>
            <a:r>
              <a:rPr lang="fr-FR" sz="1800" smtClean="0"/>
              <a:t>Next steps: Deuteron, </a:t>
            </a:r>
            <a:r>
              <a:rPr lang="fr-FR" sz="1800" baseline="30000" smtClean="0"/>
              <a:t>18</a:t>
            </a:r>
            <a:r>
              <a:rPr lang="fr-FR" sz="1800" smtClean="0"/>
              <a:t>O</a:t>
            </a:r>
            <a:r>
              <a:rPr lang="fr-FR" sz="1800" baseline="-25000" smtClean="0"/>
              <a:t>6</a:t>
            </a:r>
            <a:r>
              <a:rPr lang="fr-FR" sz="1800" baseline="30000" smtClean="0"/>
              <a:t>+</a:t>
            </a:r>
            <a:r>
              <a:rPr lang="fr-FR" sz="1800" smtClean="0"/>
              <a:t>, </a:t>
            </a:r>
            <a:r>
              <a:rPr lang="fr-FR" sz="1800" baseline="30000" smtClean="0"/>
              <a:t>58</a:t>
            </a:r>
            <a:r>
              <a:rPr lang="fr-FR" sz="1800" smtClean="0"/>
              <a:t>Ni</a:t>
            </a:r>
            <a:r>
              <a:rPr lang="fr-FR" sz="1800" baseline="-25000" smtClean="0"/>
              <a:t>19</a:t>
            </a:r>
            <a:r>
              <a:rPr lang="fr-FR" sz="1800" baseline="30000" smtClean="0"/>
              <a:t>+</a:t>
            </a:r>
            <a:r>
              <a:rPr lang="fr-FR" sz="1800" smtClean="0"/>
              <a:t> (Q/A=1/3) </a:t>
            </a:r>
          </a:p>
          <a:p>
            <a:pPr marL="0" lvl="2"/>
            <a:endParaRPr lang="fr-FR" sz="1800" smtClean="0"/>
          </a:p>
          <a:p>
            <a:pPr marL="150019" indent="-285750">
              <a:buFont typeface="Arial" pitchFamily="34" charset="0"/>
              <a:buChar char="•"/>
            </a:pPr>
            <a:r>
              <a:rPr lang="fr-FR" sz="2000" b="1" smtClean="0"/>
              <a:t>Cryomodules</a:t>
            </a:r>
          </a:p>
          <a:p>
            <a:pPr marL="150019" indent="-285750">
              <a:buFont typeface="Arial" pitchFamily="34" charset="0"/>
              <a:buChar char="•"/>
            </a:pPr>
            <a:endParaRPr lang="fr-FR" sz="1800" b="1" smtClean="0"/>
          </a:p>
          <a:p>
            <a:pPr lvl="2">
              <a:lnSpc>
                <a:spcPct val="150000"/>
              </a:lnSpc>
            </a:pPr>
            <a:r>
              <a:rPr lang="fr-FR" sz="1800" smtClean="0"/>
              <a:t>12 cryomodules delivered and installed</a:t>
            </a:r>
          </a:p>
          <a:p>
            <a:pPr lvl="2">
              <a:lnSpc>
                <a:spcPct val="150000"/>
              </a:lnSpc>
            </a:pPr>
            <a:r>
              <a:rPr lang="fr-FR" sz="1800" smtClean="0"/>
              <a:t>Tests ongoing</a:t>
            </a:r>
          </a:p>
          <a:p>
            <a:pPr lvl="2">
              <a:lnSpc>
                <a:spcPct val="150000"/>
              </a:lnSpc>
            </a:pPr>
            <a:r>
              <a:rPr lang="fr-FR" sz="1800" smtClean="0"/>
              <a:t>First beam at the end of the Linac in 12/2016</a:t>
            </a:r>
          </a:p>
          <a:p>
            <a:pPr lvl="1" indent="-135731"/>
            <a:endParaRPr lang="fr-FR" sz="1800" smtClean="0"/>
          </a:p>
          <a:p>
            <a:pPr lvl="2"/>
            <a:endParaRPr lang="fr-FR" sz="1800" smtClean="0"/>
          </a:p>
          <a:p>
            <a:pPr lvl="2"/>
            <a:endParaRPr lang="fr-FR" smtClean="0"/>
          </a:p>
          <a:p>
            <a:pPr lvl="2"/>
            <a:endParaRPr lang="fr-FR" dirty="0"/>
          </a:p>
        </p:txBody>
      </p:sp>
      <p:sp>
        <p:nvSpPr>
          <p:cNvPr id="4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6540501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7AE28C4-F64A-1647-AD5B-A52877760821}" type="datetime1">
              <a:rPr lang="fr-FR" smtClean="0"/>
              <a:pPr/>
              <a:t>26/03/2017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99500" y="6356351"/>
            <a:ext cx="266700" cy="365125"/>
          </a:xfrm>
          <a:prstGeom prst="rect">
            <a:avLst/>
          </a:prstGeom>
        </p:spPr>
        <p:txBody>
          <a:bodyPr/>
          <a:lstStyle/>
          <a:p>
            <a:fld id="{E48C0587-ABD2-F048-A126-F9FDB75D39A8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280" y="3068960"/>
            <a:ext cx="3326232" cy="17493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268760"/>
            <a:ext cx="3359130" cy="1505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4985035"/>
            <a:ext cx="3240359" cy="182834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- </a:t>
            </a:r>
            <a:fld id="{8E305FF9-8662-4B27-A7F6-E7C2E9827BB9}" type="slidenum">
              <a:rPr lang="fr-FR" smtClean="0"/>
              <a:pPr>
                <a:defRPr/>
              </a:pPr>
              <a:t>27</a:t>
            </a:fld>
            <a:r>
              <a:rPr lang="fr-FR" smtClean="0"/>
              <a:t> -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68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26724"/>
            <a:ext cx="9144000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November 3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 , 2016 the President Francois Hollande inaugurating the Spiral2 accelerator at </a:t>
            </a:r>
            <a:r>
              <a:rPr lang="en-US" sz="2000" dirty="0" err="1" smtClean="0">
                <a:solidFill>
                  <a:schemeClr val="bg1"/>
                </a:solidFill>
              </a:rPr>
              <a:t>Ganil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4612" y="692696"/>
            <a:ext cx="524586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Accelerator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Highlights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Lessons from  the XFEL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cryomodules</a:t>
            </a:r>
            <a:r>
              <a:rPr lang="en-US" sz="3600" dirty="0">
                <a:solidFill>
                  <a:schemeClr val="bg1"/>
                </a:solidFill>
              </a:rPr>
              <a:t> integration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227013"/>
            <a:ext cx="9144000" cy="5207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+mn-lt"/>
              </a:rPr>
              <a:t>XFEL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68835" cy="551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33" y="3501009"/>
            <a:ext cx="5184067" cy="345604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2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865316"/>
            <a:ext cx="7803204" cy="634314"/>
          </a:xfrm>
          <a:prstGeom prst="rect">
            <a:avLst/>
          </a:prstGeom>
          <a:solidFill>
            <a:srgbClr val="03306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Avenir Black" charset="0"/>
                <a:ea typeface="Avenir Black" charset="0"/>
                <a:cs typeface="Avenir Black" charset="0"/>
              </a:rPr>
              <a:t>FUNDAMENTAL RESEARCH</a:t>
            </a:r>
            <a:endParaRPr lang="fr-FR" sz="2400" b="1" dirty="0">
              <a:latin typeface="Avenir Black" charset="0"/>
              <a:ea typeface="Avenir Black" charset="0"/>
              <a:cs typeface="Avenir Black" charset="0"/>
            </a:endParaRPr>
          </a:p>
        </p:txBody>
      </p:sp>
      <p:grpSp>
        <p:nvGrpSpPr>
          <p:cNvPr id="3" name="Grouper 26"/>
          <p:cNvGrpSpPr/>
          <p:nvPr/>
        </p:nvGrpSpPr>
        <p:grpSpPr>
          <a:xfrm>
            <a:off x="254654" y="1138628"/>
            <a:ext cx="2098422" cy="3565711"/>
            <a:chOff x="4677965" y="2395573"/>
            <a:chExt cx="2128085" cy="3332756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7965" y="2395573"/>
              <a:ext cx="2115360" cy="3332756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684156" y="2395573"/>
              <a:ext cx="2121894" cy="62308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5674" tIns="47837" rIns="95674" bIns="47837" anchor="ctr">
              <a:noAutofit/>
            </a:bodyPr>
            <a:lstStyle/>
            <a:p>
              <a:pPr algn="ctr" defTabSz="957263"/>
              <a:r>
                <a:rPr lang="en-US" sz="2000" b="1" dirty="0" smtClean="0">
                  <a:solidFill>
                    <a:srgbClr val="FF0000"/>
                  </a:solidFill>
                  <a:latin typeface="Avenir Black" charset="0"/>
                  <a:ea typeface="Avenir Black" charset="0"/>
                  <a:cs typeface="Avenir Black" charset="0"/>
                </a:rPr>
                <a:t>Defense</a:t>
              </a:r>
              <a:endParaRPr lang="en-US" sz="2000" b="1" dirty="0">
                <a:solidFill>
                  <a:srgbClr val="FF0000"/>
                </a:solidFill>
                <a:latin typeface="Avenir Black" charset="0"/>
                <a:ea typeface="Avenir Black" charset="0"/>
                <a:cs typeface="Avenir Black" charset="0"/>
              </a:endParaRPr>
            </a:p>
          </p:txBody>
        </p:sp>
      </p:grpSp>
      <p:grpSp>
        <p:nvGrpSpPr>
          <p:cNvPr id="6" name="Grouper 25"/>
          <p:cNvGrpSpPr/>
          <p:nvPr/>
        </p:nvGrpSpPr>
        <p:grpSpPr>
          <a:xfrm>
            <a:off x="3515830" y="1124744"/>
            <a:ext cx="2230664" cy="3596333"/>
            <a:chOff x="7051042" y="2356914"/>
            <a:chExt cx="2164359" cy="337516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51042" y="2395573"/>
              <a:ext cx="2150850" cy="3336503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7051042" y="2356914"/>
              <a:ext cx="2164359" cy="6200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5674" tIns="47837" rIns="95674" bIns="47837" anchor="ctr">
              <a:noAutofit/>
            </a:bodyPr>
            <a:lstStyle/>
            <a:p>
              <a:pPr algn="ctr" defTabSz="957263"/>
              <a:r>
                <a:rPr lang="en-US" sz="2000" b="1" dirty="0">
                  <a:solidFill>
                    <a:srgbClr val="FF0000"/>
                  </a:solidFill>
                  <a:latin typeface="Avenir Black" charset="0"/>
                  <a:ea typeface="Avenir Black" charset="0"/>
                  <a:cs typeface="Avenir Black" charset="0"/>
                </a:rPr>
                <a:t>Nuclear Energy</a:t>
              </a:r>
            </a:p>
          </p:txBody>
        </p:sp>
      </p:grpSp>
      <p:grpSp>
        <p:nvGrpSpPr>
          <p:cNvPr id="9" name="Grouper 24"/>
          <p:cNvGrpSpPr/>
          <p:nvPr/>
        </p:nvGrpSpPr>
        <p:grpSpPr>
          <a:xfrm>
            <a:off x="6372201" y="1147308"/>
            <a:ext cx="2642742" cy="3557031"/>
            <a:chOff x="9654503" y="2395573"/>
            <a:chExt cx="2138790" cy="294647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54503" y="2395573"/>
              <a:ext cx="1888768" cy="2946472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 Box 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9654503" y="2395573"/>
              <a:ext cx="2138790" cy="52854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5674" tIns="47837" rIns="95674" bIns="47837" anchor="ctr">
              <a:noAutofit/>
            </a:bodyPr>
            <a:lstStyle/>
            <a:p>
              <a:pPr algn="ctr" defTabSz="957263"/>
              <a:r>
                <a:rPr lang="en-US" sz="2000" b="1" dirty="0">
                  <a:solidFill>
                    <a:srgbClr val="FF0000"/>
                  </a:solidFill>
                  <a:latin typeface="Avenir Black" charset="0"/>
                  <a:ea typeface="Avenir Black" charset="0"/>
                  <a:cs typeface="Avenir Black" charset="0"/>
                </a:rPr>
                <a:t>Industry</a:t>
              </a:r>
            </a:p>
          </p:txBody>
        </p:sp>
      </p:grpSp>
      <p:grpSp>
        <p:nvGrpSpPr>
          <p:cNvPr id="12" name="Grouper 3"/>
          <p:cNvGrpSpPr/>
          <p:nvPr/>
        </p:nvGrpSpPr>
        <p:grpSpPr>
          <a:xfrm>
            <a:off x="107504" y="5698717"/>
            <a:ext cx="3358128" cy="821473"/>
            <a:chOff x="2993690" y="-575984"/>
            <a:chExt cx="3358128" cy="821473"/>
          </a:xfrm>
        </p:grpSpPr>
        <p:sp>
          <p:nvSpPr>
            <p:cNvPr id="13" name="Rectangle 12"/>
            <p:cNvSpPr/>
            <p:nvPr/>
          </p:nvSpPr>
          <p:spPr>
            <a:xfrm>
              <a:off x="4142684" y="-575984"/>
              <a:ext cx="2209134" cy="772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16 </a:t>
              </a:r>
              <a:r>
                <a:rPr lang="en-U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000  </a:t>
              </a:r>
              <a:r>
                <a:rPr lang="en-US" sz="1200" dirty="0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Technicians</a:t>
              </a:r>
              <a:r>
                <a:rPr lang="en-US" sz="1200" dirty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, engineers, researchers and staff </a:t>
              </a:r>
              <a:endParaRPr lang="en-US" dirty="0" smtClean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690" y="-495707"/>
              <a:ext cx="793328" cy="7411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</p:pic>
      </p:grpSp>
      <p:grpSp>
        <p:nvGrpSpPr>
          <p:cNvPr id="15" name="Grouper 6"/>
          <p:cNvGrpSpPr/>
          <p:nvPr/>
        </p:nvGrpSpPr>
        <p:grpSpPr>
          <a:xfrm>
            <a:off x="3327166" y="5646228"/>
            <a:ext cx="3156468" cy="658183"/>
            <a:chOff x="798018" y="4842373"/>
            <a:chExt cx="3156468" cy="658183"/>
          </a:xfrm>
        </p:grpSpPr>
        <p:sp>
          <p:nvSpPr>
            <p:cNvPr id="16" name="Rectangle 15"/>
            <p:cNvSpPr/>
            <p:nvPr/>
          </p:nvSpPr>
          <p:spPr>
            <a:xfrm>
              <a:off x="1631770" y="4885003"/>
              <a:ext cx="23227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800" b="1" dirty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4 400 </a:t>
              </a:r>
              <a: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/>
              </a:r>
              <a:b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</a:br>
              <a:r>
                <a:rPr lang="fr-FR" sz="1200" dirty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Million euros </a:t>
              </a:r>
              <a:r>
                <a:rPr lang="fr-FR" sz="1200" dirty="0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budget</a:t>
              </a:r>
              <a:endParaRPr lang="fr-FR" sz="1200" dirty="0">
                <a:solidFill>
                  <a:srgbClr val="FF0000"/>
                </a:solidFill>
                <a:latin typeface="Avenir Roman" charset="0"/>
                <a:ea typeface="Avenir Roman" charset="0"/>
                <a:cs typeface="Avenir Roman" charset="0"/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018" y="4842373"/>
              <a:ext cx="723458" cy="63188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8" name="Grouper 10"/>
          <p:cNvGrpSpPr/>
          <p:nvPr/>
        </p:nvGrpSpPr>
        <p:grpSpPr>
          <a:xfrm>
            <a:off x="5951254" y="5589240"/>
            <a:ext cx="3258820" cy="757549"/>
            <a:chOff x="-1845137" y="5812001"/>
            <a:chExt cx="3258820" cy="757549"/>
          </a:xfrm>
        </p:grpSpPr>
        <p:sp>
          <p:nvSpPr>
            <p:cNvPr id="19" name="Rectangle 18"/>
            <p:cNvSpPr/>
            <p:nvPr/>
          </p:nvSpPr>
          <p:spPr>
            <a:xfrm>
              <a:off x="-909033" y="5881989"/>
              <a:ext cx="23227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10</a:t>
              </a:r>
              <a:b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</a:br>
              <a:r>
                <a:rPr lang="fr-FR" sz="1200" dirty="0" err="1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Research</a:t>
              </a:r>
              <a:r>
                <a:rPr lang="fr-FR" sz="1200" dirty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 </a:t>
              </a:r>
              <a:r>
                <a:rPr lang="fr-FR" sz="1200" dirty="0" err="1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centers</a:t>
              </a:r>
              <a:r>
                <a:rPr lang="fr-FR" sz="1200" dirty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 in France</a:t>
              </a: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5137" y="5812001"/>
              <a:ext cx="723458" cy="757549"/>
            </a:xfrm>
            <a:prstGeom prst="rect">
              <a:avLst/>
            </a:prstGeom>
          </p:spPr>
        </p:pic>
      </p:grpSp>
      <p:sp>
        <p:nvSpPr>
          <p:cNvPr id="21" name="Titre 1"/>
          <p:cNvSpPr txBox="1">
            <a:spLocks/>
          </p:cNvSpPr>
          <p:nvPr/>
        </p:nvSpPr>
        <p:spPr>
          <a:xfrm>
            <a:off x="0" y="52752"/>
            <a:ext cx="9144000" cy="908720"/>
          </a:xfrm>
          <a:prstGeom prst="rect">
            <a:avLst/>
          </a:prstGeom>
        </p:spPr>
        <p:txBody>
          <a:bodyPr vert="horz" lIns="95674" tIns="47837" rIns="95674" bIns="47837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CEA missions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6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75E-6 2.96296E-6 L 3.75E-6 -0.01412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4.375E-6 0.02269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1.85185E-6 L -4.16667E-6 -0.02569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2.22222E-6 L -8.33333E-7 -0.02569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/>
          </p:cNvSpPr>
          <p:nvPr/>
        </p:nvSpPr>
        <p:spPr>
          <a:xfrm>
            <a:off x="0" y="44624"/>
            <a:ext cx="9072231" cy="969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XFEL : achievement of the 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cryomodules</a:t>
            </a:r>
            <a:r>
              <a:rPr lang="en-US" sz="2800" dirty="0" smtClean="0">
                <a:solidFill>
                  <a:schemeClr val="bg1"/>
                </a:solidFill>
              </a:rPr>
              <a:t> integration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521494" y="1340768"/>
            <a:ext cx="8220075" cy="4913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Last  </a:t>
            </a:r>
            <a:r>
              <a:rPr lang="fr-FR" sz="2000" dirty="0" err="1" smtClean="0"/>
              <a:t>cryomodule</a:t>
            </a:r>
            <a:r>
              <a:rPr lang="fr-FR" sz="2000" dirty="0" smtClean="0"/>
              <a:t> </a:t>
            </a:r>
            <a:r>
              <a:rPr lang="fr-FR" sz="2000" dirty="0" err="1" smtClean="0"/>
              <a:t>left</a:t>
            </a:r>
            <a:r>
              <a:rPr lang="fr-FR" sz="2000" dirty="0" smtClean="0"/>
              <a:t> Saclay in July 2016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1800" dirty="0" smtClean="0"/>
              <a:t>Excellent operating gradient</a:t>
            </a:r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08" y="4424288"/>
            <a:ext cx="7131608" cy="2229238"/>
          </a:xfrm>
          <a:prstGeom prst="rect">
            <a:avLst/>
          </a:prstGeom>
        </p:spPr>
      </p:pic>
      <p:pic>
        <p:nvPicPr>
          <p:cNvPr id="5" name="Image 4" descr="IMG_274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" y="2073178"/>
            <a:ext cx="2412000" cy="12590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 descr="2010 07 27-Déchargement-CM-PXFEL2-1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3" r="-463"/>
          <a:stretch/>
        </p:blipFill>
        <p:spPr bwMode="auto">
          <a:xfrm>
            <a:off x="2771800" y="2073177"/>
            <a:ext cx="2520280" cy="12777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260" y="2027957"/>
            <a:ext cx="2443129" cy="13681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4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412776"/>
            <a:ext cx="84772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0" dirty="0" smtClean="0"/>
              <a:t>After the completion of the 103 E-XFEL modules assembly in July 2016, IRFU is mostly involved in the construction of:</a:t>
            </a:r>
          </a:p>
          <a:p>
            <a:pPr>
              <a:spcAft>
                <a:spcPts val="600"/>
              </a:spcAft>
            </a:pPr>
            <a:endParaRPr lang="en-US" sz="2000" b="0" dirty="0" smtClean="0"/>
          </a:p>
          <a:p>
            <a:pPr>
              <a:spcAft>
                <a:spcPts val="600"/>
              </a:spcAft>
            </a:pPr>
            <a:endParaRPr lang="en-US" sz="2000" b="0" dirty="0" smtClean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IFMIF/</a:t>
            </a:r>
            <a:r>
              <a:rPr lang="en-US" sz="2000" b="1" dirty="0" err="1" smtClean="0">
                <a:solidFill>
                  <a:srgbClr val="C00000"/>
                </a:solidFill>
              </a:rPr>
              <a:t>LiPAC</a:t>
            </a:r>
            <a:r>
              <a:rPr lang="en-US" sz="2000" b="1" dirty="0" smtClean="0">
                <a:solidFill>
                  <a:srgbClr val="C00000"/>
                </a:solidFill>
              </a:rPr>
              <a:t> : one 8-HWR-cavity </a:t>
            </a:r>
            <a:r>
              <a:rPr lang="en-US" sz="2000" b="1" dirty="0" err="1" smtClean="0">
                <a:solidFill>
                  <a:srgbClr val="C00000"/>
                </a:solidFill>
              </a:rPr>
              <a:t>cryomodule</a:t>
            </a:r>
            <a:r>
              <a:rPr lang="en-US" sz="2000" b="1" dirty="0" smtClean="0">
                <a:solidFill>
                  <a:srgbClr val="C00000"/>
                </a:solidFill>
              </a:rPr>
              <a:t> (176 MHz)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ESS : 30 medium and high beta </a:t>
            </a:r>
            <a:r>
              <a:rPr lang="en-US" sz="2000" b="1" dirty="0" err="1" smtClean="0">
                <a:solidFill>
                  <a:srgbClr val="C00000"/>
                </a:solidFill>
              </a:rPr>
              <a:t>cryomodules</a:t>
            </a:r>
            <a:r>
              <a:rPr lang="en-US" sz="2000" b="1" dirty="0" smtClean="0">
                <a:solidFill>
                  <a:srgbClr val="C00000"/>
                </a:solidFill>
              </a:rPr>
              <a:t> (704 MHz)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SARAF : four 7-HWR-cavity </a:t>
            </a:r>
            <a:r>
              <a:rPr lang="en-US" sz="2000" b="1" dirty="0" err="1" smtClean="0">
                <a:solidFill>
                  <a:srgbClr val="C00000"/>
                </a:solidFill>
              </a:rPr>
              <a:t>cryomodules</a:t>
            </a:r>
            <a:r>
              <a:rPr lang="en-US" sz="2000" b="1" dirty="0" smtClean="0">
                <a:solidFill>
                  <a:srgbClr val="C00000"/>
                </a:solidFill>
              </a:rPr>
              <a:t> (176 MHz)</a:t>
            </a:r>
          </a:p>
          <a:p>
            <a:pPr>
              <a:spcAft>
                <a:spcPts val="1200"/>
              </a:spcAft>
            </a:pPr>
            <a:endParaRPr lang="en-US" sz="2000" b="0" dirty="0" smtClean="0">
              <a:sym typeface="Symbol"/>
            </a:endParaRPr>
          </a:p>
          <a:p>
            <a:pPr>
              <a:spcAft>
                <a:spcPts val="1200"/>
              </a:spcAft>
            </a:pPr>
            <a:endParaRPr lang="en-US" sz="2000" b="0" dirty="0" smtClean="0"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sym typeface="Symbol"/>
              </a:rPr>
              <a:t>IRFU</a:t>
            </a:r>
            <a:r>
              <a:rPr lang="en-US" sz="2000" b="0" dirty="0" smtClean="0">
                <a:sym typeface="Symbol"/>
              </a:rPr>
              <a:t> is therefore naturally inclined to improve module assembly process w.r.t. quality, productivity and cost.</a:t>
            </a:r>
          </a:p>
        </p:txBody>
      </p:sp>
      <p:sp>
        <p:nvSpPr>
          <p:cNvPr id="3" name="Espace réservé du texte 1"/>
          <p:cNvSpPr txBox="1">
            <a:spLocks/>
          </p:cNvSpPr>
          <p:nvPr/>
        </p:nvSpPr>
        <p:spPr>
          <a:xfrm>
            <a:off x="0" y="44624"/>
            <a:ext cx="9025177" cy="969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Lessons from  the XFEL 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cryomodules</a:t>
            </a:r>
            <a:r>
              <a:rPr lang="en-US" sz="2800" dirty="0" smtClean="0">
                <a:solidFill>
                  <a:schemeClr val="bg1"/>
                </a:solidFill>
              </a:rPr>
              <a:t> integration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124744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An ensemble of repetitive actions inside clean rooms can be performed by “Robots” 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	</a:t>
            </a:r>
            <a:r>
              <a:rPr lang="en-US" sz="2000" dirty="0" err="1" smtClean="0">
                <a:solidFill>
                  <a:srgbClr val="C00000"/>
                </a:solidFill>
              </a:rPr>
              <a:t>Robotization</a:t>
            </a:r>
            <a:r>
              <a:rPr lang="en-US" sz="2000" b="0" dirty="0" smtClean="0">
                <a:solidFill>
                  <a:srgbClr val="C00000"/>
                </a:solidFill>
              </a:rPr>
              <a:t> will be beneficial with respect to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Reducing labor </a:t>
            </a:r>
            <a:r>
              <a:rPr lang="en-US" sz="2000" dirty="0"/>
              <a:t>cost (the cost of module assembly for ILC 500 GeV is of 200 M€, </a:t>
            </a:r>
            <a:r>
              <a:rPr lang="en-US" sz="2000" dirty="0">
                <a:solidFill>
                  <a:srgbClr val="C00000"/>
                </a:solidFill>
              </a:rPr>
              <a:t>almost entirely in labor cost.</a:t>
            </a:r>
            <a:endParaRPr lang="en-US" sz="2000" dirty="0">
              <a:solidFill>
                <a:srgbClr val="C00000"/>
              </a:solidFill>
              <a:sym typeface="Symbo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Reducing the assembly mistakes and non-conformities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Espace réservé du texte 1"/>
          <p:cNvSpPr txBox="1">
            <a:spLocks/>
          </p:cNvSpPr>
          <p:nvPr/>
        </p:nvSpPr>
        <p:spPr>
          <a:xfrm>
            <a:off x="0" y="44624"/>
            <a:ext cx="9025177" cy="969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Lessons from  THE XFEL 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cryomodules</a:t>
            </a:r>
            <a:r>
              <a:rPr lang="en-US" sz="2800" dirty="0" smtClean="0">
                <a:solidFill>
                  <a:schemeClr val="bg1"/>
                </a:solidFill>
              </a:rPr>
              <a:t> integration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4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13064" y="1340768"/>
            <a:ext cx="23647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Magnets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Highlights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/>
          </p:cNvSpPr>
          <p:nvPr/>
        </p:nvSpPr>
        <p:spPr>
          <a:xfrm>
            <a:off x="0" y="116632"/>
            <a:ext cx="9144000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Magnets</a:t>
            </a:r>
            <a:r>
              <a:rPr lang="fr-FR" sz="2800" dirty="0" smtClean="0">
                <a:solidFill>
                  <a:schemeClr val="bg1"/>
                </a:solidFill>
              </a:rPr>
              <a:t>: </a:t>
            </a:r>
            <a:r>
              <a:rPr lang="fr-FR" sz="2800" dirty="0" err="1" smtClean="0">
                <a:solidFill>
                  <a:schemeClr val="bg1"/>
                </a:solidFill>
              </a:rPr>
              <a:t>highlights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0" y="1135095"/>
            <a:ext cx="8220075" cy="53705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mtClean="0"/>
              <a:t>R3B GLAD</a:t>
            </a:r>
          </a:p>
          <a:p>
            <a:pPr lvl="2"/>
            <a:r>
              <a:rPr lang="fr-FR" sz="2200" smtClean="0"/>
              <a:t>Magnet delivered to GSI , commissioning </a:t>
            </a:r>
          </a:p>
          <a:p>
            <a:pPr marL="0" lvl="2"/>
            <a:endParaRPr lang="fr-FR" sz="2200" smtClean="0"/>
          </a:p>
          <a:p>
            <a:endParaRPr lang="fr-FR" smtClean="0"/>
          </a:p>
          <a:p>
            <a:r>
              <a:rPr lang="fr-FR" b="1" smtClean="0"/>
              <a:t>Iseult: whole body MRI magnet at 11.7 T</a:t>
            </a:r>
          </a:p>
          <a:p>
            <a:pPr lvl="2"/>
            <a:r>
              <a:rPr lang="fr-FR" sz="2200" smtClean="0"/>
              <a:t>Delivery expected in 03/2017 </a:t>
            </a:r>
          </a:p>
          <a:p>
            <a:endParaRPr lang="fr-FR" smtClean="0"/>
          </a:p>
          <a:p>
            <a:r>
              <a:rPr lang="fr-FR" b="1" smtClean="0"/>
              <a:t>JT60-SA</a:t>
            </a:r>
          </a:p>
          <a:p>
            <a:endParaRPr lang="fr-FR" smtClean="0"/>
          </a:p>
          <a:p>
            <a:r>
              <a:rPr lang="fr-FR" b="1" smtClean="0"/>
              <a:t>Super FRS</a:t>
            </a:r>
          </a:p>
          <a:p>
            <a:pPr lvl="2"/>
            <a:r>
              <a:rPr lang="fr-FR" sz="2200" smtClean="0"/>
              <a:t>24 superferric dipoles for FAIR </a:t>
            </a:r>
          </a:p>
          <a:p>
            <a:pPr lvl="2"/>
            <a:r>
              <a:rPr lang="fr-FR" sz="2200" smtClean="0"/>
              <a:t>Magnet detailed design and specification finalized</a:t>
            </a:r>
          </a:p>
          <a:p>
            <a:pPr lvl="2"/>
            <a:endParaRPr lang="fr-FR" sz="2200" smtClean="0"/>
          </a:p>
          <a:p>
            <a:endParaRPr lang="en-US" smtClean="0"/>
          </a:p>
          <a:p>
            <a:r>
              <a:rPr lang="en-US" smtClean="0"/>
              <a:t>Design of the Superconducting coil</a:t>
            </a:r>
          </a:p>
          <a:p>
            <a:r>
              <a:rPr lang="en-US" smtClean="0"/>
              <a:t>for the 43 T LNCMI Hybrid Magnet</a:t>
            </a:r>
          </a:p>
          <a:p>
            <a:r>
              <a:rPr lang="en-US" smtClean="0"/>
              <a:t>(CNRS/LNCMI- Grenoble)</a:t>
            </a:r>
            <a:endParaRPr lang="fr-FR" smtClean="0"/>
          </a:p>
          <a:p>
            <a:endParaRPr lang="fr-FR" smtClean="0"/>
          </a:p>
          <a:p>
            <a:endParaRPr lang="fr-FR" dirty="0"/>
          </a:p>
        </p:txBody>
      </p:sp>
      <p:sp>
        <p:nvSpPr>
          <p:cNvPr id="4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6540501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7AE28C4-F64A-1647-AD5B-A52877760821}" type="datetime1">
              <a:rPr lang="fr-FR" smtClean="0"/>
              <a:pPr/>
              <a:t>26/03/2017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99500" y="6356351"/>
            <a:ext cx="266700" cy="365125"/>
          </a:xfrm>
          <a:prstGeom prst="rect">
            <a:avLst/>
          </a:prstGeom>
        </p:spPr>
        <p:txBody>
          <a:bodyPr/>
          <a:lstStyle/>
          <a:p>
            <a:fld id="{E48C0587-ABD2-F048-A126-F9FDB75D39A8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6" name="Picture 5" descr="08b5ad15-76b6-4f13-b734-3d36809c261c@ms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47" y="1124744"/>
            <a:ext cx="2743786" cy="180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9127" y="5013176"/>
            <a:ext cx="4011385" cy="187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347" y="3008432"/>
            <a:ext cx="2764165" cy="194048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6"/>
          <p:cNvSpPr txBox="1">
            <a:spLocks/>
          </p:cNvSpPr>
          <p:nvPr/>
        </p:nvSpPr>
        <p:spPr>
          <a:xfrm>
            <a:off x="1290953" y="105397"/>
            <a:ext cx="7237412" cy="9366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prstClr val="white"/>
                </a:solidFill>
              </a:rPr>
              <a:t>R3B-Glad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C:\Users\NA090539\AppData\Local\Microsoft\Windows\Temporary Internet Files\Content.Outlook\AE6HNJTU\MF posée 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63248" cy="138499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The GLAD magnet was delivered at GSI </a:t>
            </a:r>
            <a:r>
              <a:rPr lang="en-US" sz="2800" b="1" u="sng" dirty="0">
                <a:solidFill>
                  <a:schemeClr val="bg1"/>
                </a:solidFill>
              </a:rPr>
              <a:t>November 2015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87" y="38081"/>
            <a:ext cx="9133523" cy="68501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512" y="0"/>
            <a:ext cx="9163248" cy="65883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ISEULT Visit at Belfort the 17/02/2017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5823457"/>
            <a:ext cx="2788136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3,0   T =&gt; 1mm resolution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11,7 T =&gt; 1</a:t>
            </a:r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 resolution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/>
          </p:cNvSpPr>
          <p:nvPr/>
        </p:nvSpPr>
        <p:spPr>
          <a:xfrm>
            <a:off x="0" y="227013"/>
            <a:ext cx="9143999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JT60 (</a:t>
            </a:r>
            <a:r>
              <a:rPr lang="fr-FR" sz="2800" dirty="0" err="1" smtClean="0">
                <a:solidFill>
                  <a:schemeClr val="bg1"/>
                </a:solidFill>
              </a:rPr>
              <a:t>broader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approach</a:t>
            </a:r>
            <a:r>
              <a:rPr lang="fr-FR" sz="2800" dirty="0" smtClean="0">
                <a:solidFill>
                  <a:schemeClr val="bg1"/>
                </a:solidFill>
              </a:rPr>
              <a:t>) 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107504" y="1185845"/>
            <a:ext cx="6138738" cy="36949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smtClean="0"/>
              <a:t>Context: </a:t>
            </a:r>
          </a:p>
          <a:p>
            <a:pPr lvl="3"/>
            <a:r>
              <a:rPr lang="fr-FR" sz="2000" smtClean="0"/>
              <a:t> Superconducting Tokamak  JT60-SA </a:t>
            </a:r>
          </a:p>
          <a:p>
            <a:pPr lvl="3"/>
            <a:r>
              <a:rPr lang="fr-FR" sz="2000" smtClean="0"/>
              <a:t> Construction of 18 (+2) coils (IRFM/IRFU) – 15 tons, 4.5 K </a:t>
            </a:r>
          </a:p>
          <a:p>
            <a:pPr indent="-135731"/>
            <a:r>
              <a:rPr lang="fr-FR" sz="2000" smtClean="0"/>
              <a:t>Cryogenic tests</a:t>
            </a:r>
          </a:p>
          <a:p>
            <a:pPr lvl="2"/>
            <a:r>
              <a:rPr lang="fr-FR" sz="2000" smtClean="0"/>
              <a:t>Nominal conditions ( 27.5 kA)</a:t>
            </a:r>
          </a:p>
          <a:p>
            <a:pPr lvl="2"/>
            <a:r>
              <a:rPr lang="fr-FR" sz="2000" smtClean="0"/>
              <a:t>All steps succesful ( fast discharge, quench)</a:t>
            </a:r>
          </a:p>
          <a:p>
            <a:pPr marL="0" lvl="2"/>
            <a:endParaRPr lang="fr-FR" sz="2000" smtClean="0"/>
          </a:p>
          <a:p>
            <a:pPr indent="-135731"/>
            <a:r>
              <a:rPr lang="fr-FR" sz="2000" smtClean="0"/>
              <a:t>Outer Intercoil Structures integration</a:t>
            </a:r>
          </a:p>
          <a:p>
            <a:pPr indent="-135731"/>
            <a:endParaRPr lang="fr-FR" sz="2000" smtClean="0"/>
          </a:p>
          <a:p>
            <a:pPr indent="-135731"/>
            <a:r>
              <a:rPr lang="fr-FR" sz="2000" smtClean="0"/>
              <a:t>First coils left Saclay </a:t>
            </a:r>
            <a:r>
              <a:rPr lang="fr-FR" sz="2000" smtClean="0">
                <a:sym typeface="Wingdings" panose="05000000000000000000" pitchFamily="2" charset="2"/>
              </a:rPr>
              <a:t> NAKA</a:t>
            </a:r>
            <a:endParaRPr lang="fr-FR" sz="2000" smtClean="0"/>
          </a:p>
          <a:p>
            <a:pPr marL="771525" lvl="3" indent="0">
              <a:buFontTx/>
              <a:buNone/>
            </a:pPr>
            <a:r>
              <a:rPr lang="fr-FR" sz="2000" smtClean="0"/>
              <a:t>      </a:t>
            </a:r>
            <a:endParaRPr lang="fr-FR" sz="2000" dirty="0"/>
          </a:p>
        </p:txBody>
      </p:sp>
      <p:sp>
        <p:nvSpPr>
          <p:cNvPr id="4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6540501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7AE28C4-F64A-1647-AD5B-A52877760821}" type="datetime1">
              <a:rPr lang="fr-FR" smtClean="0"/>
              <a:pPr/>
              <a:t>26/03/2017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99500" y="6356351"/>
            <a:ext cx="266700" cy="365125"/>
          </a:xfrm>
          <a:prstGeom prst="rect">
            <a:avLst/>
          </a:prstGeom>
        </p:spPr>
        <p:txBody>
          <a:bodyPr/>
          <a:lstStyle/>
          <a:p>
            <a:fld id="{E48C0587-ABD2-F048-A126-F9FDB75D39A8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16" y="4940522"/>
            <a:ext cx="5268941" cy="18577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92438"/>
            <a:ext cx="2448272" cy="18327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66" y="1185846"/>
            <a:ext cx="1815546" cy="16670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048"/>
            <a:ext cx="2717012" cy="181224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37479"/>
            <a:ext cx="9159212" cy="6112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9506" y="116632"/>
            <a:ext cx="9152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JT -60 SA TOKAMAC at </a:t>
            </a:r>
            <a:r>
              <a:rPr lang="fr-FR" sz="2800" b="1" u="sng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Naka</a:t>
            </a:r>
            <a:endParaRPr lang="fr-FR" sz="28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6" y="3859869"/>
            <a:ext cx="4551811" cy="30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395536" y="1657686"/>
            <a:ext cx="6858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fr-FR" sz="1950" dirty="0">
              <a:solidFill>
                <a:srgbClr val="5F5F5F"/>
              </a:solidFill>
            </a:endParaRPr>
          </a:p>
        </p:txBody>
      </p:sp>
      <p:grpSp>
        <p:nvGrpSpPr>
          <p:cNvPr id="2" name="Groupe 44"/>
          <p:cNvGrpSpPr/>
          <p:nvPr/>
        </p:nvGrpSpPr>
        <p:grpSpPr>
          <a:xfrm>
            <a:off x="104150" y="1648743"/>
            <a:ext cx="4416029" cy="4300537"/>
            <a:chOff x="1492250" y="673101"/>
            <a:chExt cx="5888038" cy="573404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2352" y="673101"/>
              <a:ext cx="2938567" cy="29082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  <a:scene3d>
              <a:camera prst="isometricTopUp"/>
              <a:lightRig rig="threePt" dir="t"/>
            </a:scene3d>
          </p:spPr>
        </p:pic>
        <p:pic>
          <p:nvPicPr>
            <p:cNvPr id="21893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0" y="2457316"/>
              <a:ext cx="2908300" cy="2914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isometricRightUp"/>
              <a:lightRig rig="threePt" dir="t"/>
            </a:scene3d>
          </p:spPr>
        </p:pic>
        <p:grpSp>
          <p:nvGrpSpPr>
            <p:cNvPr id="3" name="Groupe 18"/>
            <p:cNvGrpSpPr/>
            <p:nvPr/>
          </p:nvGrpSpPr>
          <p:grpSpPr>
            <a:xfrm>
              <a:off x="1492250" y="2474705"/>
              <a:ext cx="2870200" cy="2922795"/>
              <a:chOff x="2360613" y="1768475"/>
              <a:chExt cx="5221287" cy="3168650"/>
            </a:xfrm>
            <a:effectLst>
              <a:reflection blurRad="6350" stA="52000" endA="300" endPos="35000" dir="5400000" sy="-100000" algn="bl" rotWithShape="0"/>
            </a:effectLst>
            <a:scene3d>
              <a:camera prst="isometricLeftDown"/>
              <a:lightRig rig="threePt" dir="t"/>
            </a:scene3d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1345" b="23470"/>
              <a:stretch>
                <a:fillRect/>
              </a:stretch>
            </p:blipFill>
            <p:spPr bwMode="auto">
              <a:xfrm>
                <a:off x="4932363" y="3213100"/>
                <a:ext cx="2644775" cy="172402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10" descr="WMA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32363" y="1773238"/>
                <a:ext cx="2644775" cy="153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923" t="13721" r="79" b="17717"/>
              <a:stretch>
                <a:fillRect/>
              </a:stretch>
            </p:blipFill>
            <p:spPr bwMode="auto">
              <a:xfrm>
                <a:off x="4914900" y="1778000"/>
                <a:ext cx="2654300" cy="1511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4927600" y="3289300"/>
                <a:ext cx="2654300" cy="16383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24" name="Picture 136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3081" t="28450" r="45850" b="45630"/>
              <a:stretch>
                <a:fillRect/>
              </a:stretch>
            </p:blipFill>
            <p:spPr bwMode="auto">
              <a:xfrm>
                <a:off x="5199063" y="3302000"/>
                <a:ext cx="2084387" cy="16129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5" descr="miri_artis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5115" t="19409" r="6589" b="18867"/>
              <a:stretch>
                <a:fillRect/>
              </a:stretch>
            </p:blipFill>
            <p:spPr bwMode="auto">
              <a:xfrm>
                <a:off x="2362200" y="3302000"/>
                <a:ext cx="2565400" cy="1625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6" name="Picture 1030" descr="ima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b="24586"/>
              <a:stretch>
                <a:fillRect/>
              </a:stretch>
            </p:blipFill>
            <p:spPr bwMode="auto">
              <a:xfrm>
                <a:off x="4927600" y="1782763"/>
                <a:ext cx="2641600" cy="1519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7" name="Image 26" descr="Laser-et-neutrons-2612_3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7957" t="49469"/>
              <a:stretch>
                <a:fillRect/>
              </a:stretch>
            </p:blipFill>
            <p:spPr bwMode="auto">
              <a:xfrm>
                <a:off x="2363788" y="3030538"/>
                <a:ext cx="2587625" cy="19018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8" name="Picture 5" descr="MWS_plunger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3176" b="13625"/>
              <a:stretch>
                <a:fillRect/>
              </a:stretch>
            </p:blipFill>
            <p:spPr bwMode="auto">
              <a:xfrm>
                <a:off x="4945063" y="1778000"/>
                <a:ext cx="2616200" cy="15160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9" name="Image 33" descr="XFel_2688_3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b="7776"/>
              <a:stretch>
                <a:fillRect/>
              </a:stretch>
            </p:blipFill>
            <p:spPr bwMode="auto">
              <a:xfrm>
                <a:off x="4945063" y="3287713"/>
                <a:ext cx="2632075" cy="16430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35"/>
              <p:cNvSpPr>
                <a:spLocks noChangeArrowheads="1"/>
              </p:cNvSpPr>
              <p:nvPr/>
            </p:nvSpPr>
            <p:spPr bwMode="auto">
              <a:xfrm>
                <a:off x="4953000" y="3298825"/>
                <a:ext cx="2628900" cy="16383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4016" b="2960"/>
              <a:stretch>
                <a:fillRect/>
              </a:stretch>
            </p:blipFill>
            <p:spPr bwMode="auto">
              <a:xfrm>
                <a:off x="5197475" y="3305175"/>
                <a:ext cx="2025650" cy="1579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37"/>
              <p:cNvSpPr>
                <a:spLocks noChangeArrowheads="1"/>
              </p:cNvSpPr>
              <p:nvPr/>
            </p:nvSpPr>
            <p:spPr bwMode="auto">
              <a:xfrm>
                <a:off x="4953000" y="1768475"/>
                <a:ext cx="2628900" cy="15462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33" name="Picture 2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27499" t="13112" r="20694" b="10001"/>
              <a:stretch>
                <a:fillRect/>
              </a:stretch>
            </p:blipFill>
            <p:spPr bwMode="auto">
              <a:xfrm>
                <a:off x="5391150" y="1828800"/>
                <a:ext cx="1816100" cy="14779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34" name="Image 38" descr="\\Dapdc5\lasserre\My Documents\My Pictures\TargetIntegration\P1030423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17043"/>
              <a:stretch>
                <a:fillRect/>
              </a:stretch>
            </p:blipFill>
            <p:spPr bwMode="auto">
              <a:xfrm>
                <a:off x="2360613" y="1774825"/>
                <a:ext cx="2584450" cy="153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51" name="Connecteur droit 50"/>
            <p:cNvCxnSpPr/>
            <p:nvPr/>
          </p:nvCxnSpPr>
          <p:spPr bwMode="auto">
            <a:xfrm>
              <a:off x="3966210" y="960120"/>
              <a:ext cx="2042160" cy="116586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" name="Groupe 34"/>
            <p:cNvGrpSpPr/>
            <p:nvPr/>
          </p:nvGrpSpPr>
          <p:grpSpPr>
            <a:xfrm>
              <a:off x="1885950" y="2118360"/>
              <a:ext cx="4139565" cy="3600450"/>
              <a:chOff x="1866900" y="2385060"/>
              <a:chExt cx="4139565" cy="3600450"/>
            </a:xfrm>
          </p:grpSpPr>
          <p:cxnSp>
            <p:nvCxnSpPr>
              <p:cNvPr id="36" name="Connecteur droit 35"/>
              <p:cNvCxnSpPr/>
              <p:nvPr/>
            </p:nvCxnSpPr>
            <p:spPr bwMode="auto">
              <a:xfrm>
                <a:off x="1876425" y="480441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Connecteur droit 36"/>
              <p:cNvCxnSpPr/>
              <p:nvPr/>
            </p:nvCxnSpPr>
            <p:spPr bwMode="auto">
              <a:xfrm flipV="1">
                <a:off x="3910965" y="479679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Connecteur droit 45"/>
              <p:cNvCxnSpPr/>
              <p:nvPr/>
            </p:nvCxnSpPr>
            <p:spPr bwMode="auto">
              <a:xfrm>
                <a:off x="1874520" y="240792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Connecteur droit 46"/>
              <p:cNvCxnSpPr/>
              <p:nvPr/>
            </p:nvCxnSpPr>
            <p:spPr bwMode="auto">
              <a:xfrm rot="5400000" flipH="1" flipV="1">
                <a:off x="2712720" y="47701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0" name="Connecteur droit 49"/>
              <p:cNvCxnSpPr/>
              <p:nvPr/>
            </p:nvCxnSpPr>
            <p:spPr bwMode="auto">
              <a:xfrm>
                <a:off x="1866900" y="478536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Connecteur droit 51"/>
              <p:cNvCxnSpPr/>
              <p:nvPr/>
            </p:nvCxnSpPr>
            <p:spPr bwMode="auto">
              <a:xfrm rot="5400000" flipH="1" flipV="1">
                <a:off x="4792980" y="359664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3" name="Connecteur droit 52"/>
              <p:cNvCxnSpPr/>
              <p:nvPr/>
            </p:nvCxnSpPr>
            <p:spPr bwMode="auto">
              <a:xfrm rot="5400000" flipH="1" flipV="1">
                <a:off x="670560" y="35890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4" name="Connecteur droit 53"/>
              <p:cNvCxnSpPr/>
              <p:nvPr/>
            </p:nvCxnSpPr>
            <p:spPr bwMode="auto">
              <a:xfrm flipV="1">
                <a:off x="3901440" y="477774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Connecteur droit 57"/>
              <p:cNvCxnSpPr/>
              <p:nvPr/>
            </p:nvCxnSpPr>
            <p:spPr bwMode="auto">
              <a:xfrm flipV="1">
                <a:off x="3909060" y="238506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V="1">
              <a:off x="1885950" y="952500"/>
              <a:ext cx="2095500" cy="118872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8" name="Picture 15" descr="LOGO_AMA09_o3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42050" y="4289425"/>
              <a:ext cx="1138238" cy="211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>
              <a:bevelT/>
            </a:sp3d>
          </p:spPr>
        </p:pic>
      </p:grpSp>
      <p:pic>
        <p:nvPicPr>
          <p:cNvPr id="39" name="Picture 340"/>
          <p:cNvPicPr>
            <a:picLocks noChangeAspect="1" noChangeArrowheads="1"/>
          </p:cNvPicPr>
          <p:nvPr/>
        </p:nvPicPr>
        <p:blipFill>
          <a:blip r:embed="rId18" cstate="print"/>
          <a:srcRect l="30133" t="19026" r="12682" b="9280"/>
          <a:stretch>
            <a:fillRect/>
          </a:stretch>
        </p:blipFill>
        <p:spPr bwMode="auto">
          <a:xfrm>
            <a:off x="6300192" y="4110583"/>
            <a:ext cx="1513506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</p:pic>
      <p:sp>
        <p:nvSpPr>
          <p:cNvPr id="41" name="Rectangle 40"/>
          <p:cNvSpPr/>
          <p:nvPr/>
        </p:nvSpPr>
        <p:spPr>
          <a:xfrm>
            <a:off x="4932040" y="1124744"/>
            <a:ext cx="1202288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isometricTopUp"/>
              <a:lightRig rig="soft" dir="t">
                <a:rot lat="0" lon="0" rev="10800000"/>
              </a:lightRig>
            </a:scene3d>
            <a:sp3d>
              <a:bevelT w="27940" h="50800"/>
              <a:contourClr>
                <a:srgbClr val="DDDDDD"/>
              </a:contourClr>
            </a:sp3d>
          </a:bodyPr>
          <a:lstStyle/>
          <a:p>
            <a:pPr algn="ctr"/>
            <a:r>
              <a:rPr lang="fr-FR" sz="4050" b="1" spc="113" dirty="0" err="1">
                <a:ln w="11430"/>
                <a:solidFill>
                  <a:srgbClr val="75A6FF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Irfu</a:t>
            </a:r>
            <a:endParaRPr lang="fr-FR" sz="4050" b="1" spc="113" dirty="0">
              <a:ln w="11430"/>
              <a:solidFill>
                <a:srgbClr val="75A6FF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22543" y="2305618"/>
            <a:ext cx="4160113" cy="120032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Thank you for your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attention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56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27383" y="1655863"/>
            <a:ext cx="9013980" cy="54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1756" tIns="35878" rIns="71756" bIns="35878" anchor="b">
            <a:noAutofit/>
          </a:bodyPr>
          <a:lstStyle/>
          <a:p>
            <a:pPr algn="r" defTabSz="717947">
              <a:lnSpc>
                <a:spcPct val="85000"/>
              </a:lnSpc>
            </a:pPr>
            <a:r>
              <a:rPr lang="en-US" sz="3200" b="1" dirty="0">
                <a:solidFill>
                  <a:srgbClr val="16758F"/>
                </a:solidFill>
                <a:ea typeface="Avenir Black" charset="0"/>
                <a:cs typeface="Avenir Black" charset="0"/>
              </a:rPr>
              <a:t>From basic research to applications </a:t>
            </a:r>
          </a:p>
        </p:txBody>
      </p:sp>
      <p:pic>
        <p:nvPicPr>
          <p:cNvPr id="3" name="Picture 10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14" y="3225034"/>
            <a:ext cx="3179463" cy="20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8720"/>
            <a:ext cx="1679376" cy="168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8"/>
          <p:cNvSpPr txBox="1">
            <a:spLocks/>
          </p:cNvSpPr>
          <p:nvPr/>
        </p:nvSpPr>
        <p:spPr>
          <a:xfrm>
            <a:off x="35496" y="36622"/>
            <a:ext cx="9108504" cy="10881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Fundamental research </a:t>
            </a:r>
          </a:p>
          <a:p>
            <a:pPr algn="ctr"/>
            <a:r>
              <a:rPr lang="en-US" sz="2800" dirty="0" smtClean="0"/>
              <a:t>Division (DRF)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9128" y="2531631"/>
            <a:ext cx="914136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717947">
              <a:lnSpc>
                <a:spcPct val="150000"/>
              </a:lnSpc>
              <a:spcAft>
                <a:spcPts val="450"/>
              </a:spcAft>
              <a:buClr>
                <a:srgbClr val="00A6B4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Physics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(Nuclear physics, high energy physics,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astro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-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or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particle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physics)</a:t>
            </a:r>
          </a:p>
          <a:p>
            <a:pPr marL="214313" indent="-214313" defTabSz="717947">
              <a:lnSpc>
                <a:spcPct val="150000"/>
              </a:lnSpc>
              <a:spcAft>
                <a:spcPts val="450"/>
              </a:spcAft>
              <a:buClr>
                <a:srgbClr val="00A6B4"/>
              </a:buClr>
              <a:buFont typeface="Wingdings" charset="2"/>
              <a:buChar char="§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F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usion</a:t>
            </a:r>
            <a:endParaRPr lang="en-US" sz="2000" dirty="0">
              <a:solidFill>
                <a:schemeClr val="accent4">
                  <a:lumMod val="75000"/>
                </a:schemeClr>
              </a:solidFill>
              <a:ea typeface="Avenir Light" charset="0"/>
              <a:cs typeface="Avenir Light" charset="0"/>
            </a:endParaRPr>
          </a:p>
          <a:p>
            <a:pPr marL="214313" indent="-214313" defTabSz="717947">
              <a:lnSpc>
                <a:spcPct val="150000"/>
              </a:lnSpc>
              <a:spcAft>
                <a:spcPts val="450"/>
              </a:spcAft>
              <a:buClr>
                <a:srgbClr val="00A6B4"/>
              </a:buClr>
              <a:buFont typeface="Wingdings" charset="2"/>
              <a:buChar char="§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Material sciences, chemistry</a:t>
            </a:r>
          </a:p>
          <a:p>
            <a:pPr marL="214313" indent="-214313" defTabSz="717947">
              <a:lnSpc>
                <a:spcPct val="150000"/>
              </a:lnSpc>
              <a:spcAft>
                <a:spcPts val="450"/>
              </a:spcAft>
              <a:buClr>
                <a:srgbClr val="00A6B4"/>
              </a:buClr>
              <a:buFont typeface="Wingdings" charset="2"/>
              <a:buChar char="§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Biology and biotechnologies, health</a:t>
            </a:r>
          </a:p>
          <a:p>
            <a:pPr marL="214313" indent="-214313" defTabSz="717947">
              <a:lnSpc>
                <a:spcPct val="150000"/>
              </a:lnSpc>
              <a:spcAft>
                <a:spcPts val="450"/>
              </a:spcAft>
              <a:buClr>
                <a:srgbClr val="00A6B4"/>
              </a:buClr>
              <a:buFont typeface="Wingdings" charset="2"/>
              <a:buChar char="§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Climate &amp; environmental studies</a:t>
            </a:r>
          </a:p>
          <a:p>
            <a:pPr marL="214313" indent="-214313" defTabSz="717947">
              <a:lnSpc>
                <a:spcPct val="150000"/>
              </a:lnSpc>
              <a:spcAft>
                <a:spcPts val="450"/>
              </a:spcAft>
              <a:buClr>
                <a:srgbClr val="00A6B4"/>
              </a:buClr>
              <a:buFont typeface="Wingdings" charset="2"/>
              <a:buChar char="§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Avenir Light" charset="0"/>
                <a:cs typeface="Avenir Light" charset="0"/>
              </a:rPr>
              <a:t>Energy 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6562219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grpSp>
        <p:nvGrpSpPr>
          <p:cNvPr id="8" name="Grouper 3"/>
          <p:cNvGrpSpPr/>
          <p:nvPr/>
        </p:nvGrpSpPr>
        <p:grpSpPr>
          <a:xfrm>
            <a:off x="259904" y="5626709"/>
            <a:ext cx="3358128" cy="821473"/>
            <a:chOff x="2993690" y="-575984"/>
            <a:chExt cx="3358128" cy="821473"/>
          </a:xfrm>
        </p:grpSpPr>
        <p:sp>
          <p:nvSpPr>
            <p:cNvPr id="9" name="Rectangle 8"/>
            <p:cNvSpPr/>
            <p:nvPr/>
          </p:nvSpPr>
          <p:spPr>
            <a:xfrm>
              <a:off x="4142684" y="-575984"/>
              <a:ext cx="2209134" cy="772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800" b="1" dirty="0">
                  <a:solidFill>
                    <a:schemeClr val="tx2"/>
                  </a:solidFill>
                </a:rPr>
                <a:t>6300 </a:t>
              </a:r>
              <a:r>
                <a:rPr lang="en-US" sz="2800" b="1" dirty="0" smtClean="0">
                  <a:solidFill>
                    <a:schemeClr val="tx2"/>
                  </a:solidFill>
                </a:rPr>
                <a:t>staff</a:t>
              </a:r>
              <a:r>
                <a:rPr lang="en-U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  </a:t>
              </a:r>
              <a:r>
                <a:rPr lang="en-US" sz="1200" dirty="0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Technicians</a:t>
              </a:r>
              <a:r>
                <a:rPr lang="en-US" sz="1200" dirty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, engineers, researchers and staff </a:t>
              </a:r>
              <a:endParaRPr lang="en-US" dirty="0" smtClean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690" y="-495707"/>
              <a:ext cx="793328" cy="7411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</p:pic>
      </p:grpSp>
      <p:grpSp>
        <p:nvGrpSpPr>
          <p:cNvPr id="11" name="Grouper 6"/>
          <p:cNvGrpSpPr/>
          <p:nvPr/>
        </p:nvGrpSpPr>
        <p:grpSpPr>
          <a:xfrm>
            <a:off x="3479566" y="5574220"/>
            <a:ext cx="3156468" cy="658183"/>
            <a:chOff x="798018" y="4842373"/>
            <a:chExt cx="3156468" cy="658183"/>
          </a:xfrm>
        </p:grpSpPr>
        <p:sp>
          <p:nvSpPr>
            <p:cNvPr id="12" name="Rectangle 11"/>
            <p:cNvSpPr/>
            <p:nvPr/>
          </p:nvSpPr>
          <p:spPr>
            <a:xfrm>
              <a:off x="1631770" y="4885003"/>
              <a:ext cx="23227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800" b="1" dirty="0" smtClean="0">
                  <a:solidFill>
                    <a:schemeClr val="tx2"/>
                  </a:solidFill>
                </a:rPr>
                <a:t>650</a:t>
              </a:r>
              <a: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b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</a:br>
              <a:r>
                <a:rPr lang="fr-FR" sz="1200" dirty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Million euros </a:t>
              </a:r>
              <a:r>
                <a:rPr lang="fr-FR" sz="1200" dirty="0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budget</a:t>
              </a:r>
              <a:endParaRPr lang="fr-FR" sz="1200" dirty="0">
                <a:solidFill>
                  <a:srgbClr val="FF0000"/>
                </a:solidFill>
                <a:latin typeface="Avenir Roman" charset="0"/>
                <a:ea typeface="Avenir Roman" charset="0"/>
                <a:cs typeface="Avenir Roman" charset="0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018" y="4842373"/>
              <a:ext cx="723458" cy="63188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4" name="Grouper 10"/>
          <p:cNvGrpSpPr/>
          <p:nvPr/>
        </p:nvGrpSpPr>
        <p:grpSpPr>
          <a:xfrm>
            <a:off x="6103654" y="5517232"/>
            <a:ext cx="3258820" cy="757549"/>
            <a:chOff x="-1845137" y="5812001"/>
            <a:chExt cx="3258820" cy="757549"/>
          </a:xfrm>
        </p:grpSpPr>
        <p:sp>
          <p:nvSpPr>
            <p:cNvPr id="15" name="Rectangle 14"/>
            <p:cNvSpPr/>
            <p:nvPr/>
          </p:nvSpPr>
          <p:spPr>
            <a:xfrm>
              <a:off x="-909033" y="5881989"/>
              <a:ext cx="23227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is-IS" sz="2800" b="1" dirty="0" smtClean="0">
                  <a:solidFill>
                    <a:srgbClr val="C00000"/>
                  </a:solidFill>
                  <a:latin typeface="Avenir Heavy" charset="0"/>
                  <a:ea typeface="Avenir Heavy" charset="0"/>
                  <a:cs typeface="Avenir Heavy" charset="0"/>
                </a:rPr>
                <a:t>3500</a:t>
              </a:r>
              <a: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/>
              </a:r>
              <a:b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</a:br>
              <a:r>
                <a:rPr lang="fr-FR" sz="1200" dirty="0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publications/</a:t>
              </a:r>
              <a:r>
                <a:rPr lang="fr-FR" sz="1200" dirty="0" err="1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year</a:t>
              </a:r>
              <a:endParaRPr lang="fr-FR" sz="1200" dirty="0">
                <a:solidFill>
                  <a:srgbClr val="FF0000"/>
                </a:solidFill>
                <a:latin typeface="Avenir Roman" charset="0"/>
                <a:ea typeface="Avenir Roman" charset="0"/>
                <a:cs typeface="Avenir Roman" charset="0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5137" y="5812001"/>
              <a:ext cx="723458" cy="757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16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4.375E-6 0.02269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1.85185E-6 L -4.16667E-6 -0.02569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2.22222E-6 L -8.33333E-7 -0.02569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138745" y="260648"/>
            <a:ext cx="7105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World's </a:t>
            </a:r>
            <a:r>
              <a:rPr lang="en-US" sz="2400" b="1" dirty="0">
                <a:solidFill>
                  <a:schemeClr val="bg1"/>
                </a:solidFill>
              </a:rPr>
              <a:t>Most Innovative Research </a:t>
            </a:r>
            <a:r>
              <a:rPr lang="en-US" sz="2400" b="1" dirty="0" smtClean="0">
                <a:solidFill>
                  <a:schemeClr val="bg1"/>
                </a:solidFill>
              </a:rPr>
              <a:t>Institutions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2287" y="1052736"/>
            <a:ext cx="8996217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40050"/>
                </a:solidFill>
              </a:rPr>
              <a:t>…..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Topping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the list is France's 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/>
              </a:rPr>
              <a:t>Alternative Energies and Atomic Energy Commission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(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/>
              </a:rPr>
              <a:t>CEA)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for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its research into areas including renewable power, public health, and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information security…..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Rounding out the top three: Germany’s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Fraunhofer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Society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and Japan’s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Science and Technology Agency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.          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b="1" u="sng" dirty="0">
                <a:solidFill>
                  <a:schemeClr val="accent4">
                    <a:lumMod val="75000"/>
                  </a:schemeClr>
                </a:solidFill>
              </a:rPr>
              <a:t>Reuters’ Top 25 Global Innovators 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fr-FR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2287" y="3169999"/>
            <a:ext cx="8996217" cy="313932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1C0191"/>
                </a:solidFill>
              </a:rPr>
              <a:t>TOP INSTITUTIONS 2017 RANKING </a:t>
            </a:r>
            <a:r>
              <a:rPr lang="en-US" b="1" u="sng" dirty="0" smtClean="0">
                <a:solidFill>
                  <a:srgbClr val="1C0191"/>
                </a:solidFill>
              </a:rPr>
              <a:t>(March 2017)</a:t>
            </a:r>
            <a:endParaRPr lang="fr-FR" b="1" u="sng" dirty="0">
              <a:solidFill>
                <a:srgbClr val="1C0191"/>
              </a:solidFill>
            </a:endParaRPr>
          </a:p>
          <a:p>
            <a:r>
              <a:rPr lang="en-US" dirty="0">
                <a:solidFill>
                  <a:srgbClr val="1C0191"/>
                </a:solidFill>
              </a:rPr>
              <a:t> </a:t>
            </a:r>
            <a:endParaRPr lang="fr-FR" dirty="0">
              <a:solidFill>
                <a:srgbClr val="1C019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1C0191"/>
                </a:solidFill>
              </a:rPr>
              <a:t>Health </a:t>
            </a:r>
            <a:r>
              <a:rPr lang="en-US" dirty="0">
                <a:solidFill>
                  <a:srgbClr val="1C0191"/>
                </a:solidFill>
              </a:rPr>
              <a:t>and Human Services Laboratories </a:t>
            </a:r>
            <a:r>
              <a:rPr lang="en-US" dirty="0" smtClean="0">
                <a:solidFill>
                  <a:srgbClr val="1C0191"/>
                </a:solidFill>
              </a:rPr>
              <a:t>			USA</a:t>
            </a:r>
            <a:endParaRPr lang="fr-FR" dirty="0">
              <a:solidFill>
                <a:srgbClr val="1C019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1C0191"/>
                </a:solidFill>
              </a:rPr>
              <a:t>Alternative </a:t>
            </a:r>
            <a:r>
              <a:rPr lang="en-US" dirty="0">
                <a:solidFill>
                  <a:srgbClr val="1C0191"/>
                </a:solidFill>
              </a:rPr>
              <a:t>Energies and Atomic Energy Commission </a:t>
            </a:r>
            <a:r>
              <a:rPr lang="en-US" dirty="0" smtClean="0">
                <a:solidFill>
                  <a:srgbClr val="1C0191"/>
                </a:solidFill>
              </a:rPr>
              <a:t>		France</a:t>
            </a:r>
            <a:endParaRPr lang="fr-FR" dirty="0">
              <a:solidFill>
                <a:srgbClr val="1C019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err="1" smtClean="0">
                <a:solidFill>
                  <a:srgbClr val="1C0191"/>
                </a:solidFill>
              </a:rPr>
              <a:t>Fraunhofer</a:t>
            </a:r>
            <a:r>
              <a:rPr lang="en-US" dirty="0" smtClean="0">
                <a:solidFill>
                  <a:srgbClr val="1C0191"/>
                </a:solidFill>
              </a:rPr>
              <a:t> </a:t>
            </a:r>
            <a:r>
              <a:rPr lang="en-US" dirty="0">
                <a:solidFill>
                  <a:srgbClr val="1C0191"/>
                </a:solidFill>
              </a:rPr>
              <a:t>Society </a:t>
            </a:r>
            <a:r>
              <a:rPr lang="en-US" dirty="0" smtClean="0">
                <a:solidFill>
                  <a:srgbClr val="1C0191"/>
                </a:solidFill>
              </a:rPr>
              <a:t>						Germany</a:t>
            </a:r>
            <a:endParaRPr lang="fr-FR" dirty="0">
              <a:solidFill>
                <a:srgbClr val="1C019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1C0191"/>
                </a:solidFill>
              </a:rPr>
              <a:t>Japan </a:t>
            </a:r>
            <a:r>
              <a:rPr lang="en-US" dirty="0">
                <a:solidFill>
                  <a:srgbClr val="1C0191"/>
                </a:solidFill>
              </a:rPr>
              <a:t>Science and Technology Agency </a:t>
            </a:r>
            <a:r>
              <a:rPr lang="en-US" dirty="0" smtClean="0">
                <a:solidFill>
                  <a:srgbClr val="1C0191"/>
                </a:solidFill>
              </a:rPr>
              <a:t>				Japan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srgbClr val="1C0191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In 2004 and 2005 CEA was topping the list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smtClean="0">
                <a:solidFill>
                  <a:srgbClr val="C00000"/>
                </a:solidFill>
              </a:rPr>
              <a:t>!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fr-FR" sz="2600" smtClean="0">
              <a:solidFill>
                <a:srgbClr val="5F5F5F"/>
              </a:solidFill>
            </a:endParaRPr>
          </a:p>
        </p:txBody>
      </p:sp>
      <p:grpSp>
        <p:nvGrpSpPr>
          <p:cNvPr id="2" name="Groupe 44"/>
          <p:cNvGrpSpPr/>
          <p:nvPr/>
        </p:nvGrpSpPr>
        <p:grpSpPr>
          <a:xfrm>
            <a:off x="1168400" y="644526"/>
            <a:ext cx="5888038" cy="5734049"/>
            <a:chOff x="1492250" y="673101"/>
            <a:chExt cx="5888038" cy="573404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2352" y="673101"/>
              <a:ext cx="2938567" cy="29082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  <a:scene3d>
              <a:camera prst="isometricTopUp"/>
              <a:lightRig rig="threePt" dir="t"/>
            </a:scene3d>
          </p:spPr>
        </p:pic>
        <p:pic>
          <p:nvPicPr>
            <p:cNvPr id="21893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0" y="2457316"/>
              <a:ext cx="2908300" cy="2914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isometricRightUp"/>
              <a:lightRig rig="threePt" dir="t"/>
            </a:scene3d>
          </p:spPr>
        </p:pic>
        <p:grpSp>
          <p:nvGrpSpPr>
            <p:cNvPr id="3" name="Groupe 18"/>
            <p:cNvGrpSpPr/>
            <p:nvPr/>
          </p:nvGrpSpPr>
          <p:grpSpPr>
            <a:xfrm>
              <a:off x="1492250" y="2474705"/>
              <a:ext cx="2870200" cy="2922795"/>
              <a:chOff x="2360613" y="1768475"/>
              <a:chExt cx="5221287" cy="3168650"/>
            </a:xfrm>
            <a:effectLst>
              <a:reflection blurRad="6350" stA="52000" endA="300" endPos="35000" dir="5400000" sy="-100000" algn="bl" rotWithShape="0"/>
            </a:effectLst>
            <a:scene3d>
              <a:camera prst="isometricLeftDown"/>
              <a:lightRig rig="threePt" dir="t"/>
            </a:scene3d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1345" b="23470"/>
              <a:stretch>
                <a:fillRect/>
              </a:stretch>
            </p:blipFill>
            <p:spPr bwMode="auto">
              <a:xfrm>
                <a:off x="4932363" y="3213100"/>
                <a:ext cx="2644775" cy="172402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10" descr="WMA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32363" y="1773238"/>
                <a:ext cx="2644775" cy="153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923" t="13721" r="79" b="17717"/>
              <a:stretch>
                <a:fillRect/>
              </a:stretch>
            </p:blipFill>
            <p:spPr bwMode="auto">
              <a:xfrm>
                <a:off x="4914900" y="1778000"/>
                <a:ext cx="2654300" cy="1511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4927600" y="3289300"/>
                <a:ext cx="2654300" cy="16383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pic>
            <p:nvPicPr>
              <p:cNvPr id="24" name="Picture 136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3081" t="28450" r="45850" b="45630"/>
              <a:stretch>
                <a:fillRect/>
              </a:stretch>
            </p:blipFill>
            <p:spPr bwMode="auto">
              <a:xfrm>
                <a:off x="5199063" y="3302000"/>
                <a:ext cx="2084387" cy="16129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5" descr="miri_artis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5115" t="19409" r="6589" b="18867"/>
              <a:stretch>
                <a:fillRect/>
              </a:stretch>
            </p:blipFill>
            <p:spPr bwMode="auto">
              <a:xfrm>
                <a:off x="2362200" y="3302000"/>
                <a:ext cx="2565400" cy="1625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6" name="Picture 1030" descr="ima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b="24586"/>
              <a:stretch>
                <a:fillRect/>
              </a:stretch>
            </p:blipFill>
            <p:spPr bwMode="auto">
              <a:xfrm>
                <a:off x="4927600" y="1782763"/>
                <a:ext cx="2641600" cy="1519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7" name="Image 26" descr="Laser-et-neutrons-2612_3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7957" t="49469"/>
              <a:stretch>
                <a:fillRect/>
              </a:stretch>
            </p:blipFill>
            <p:spPr bwMode="auto">
              <a:xfrm>
                <a:off x="2363788" y="3030538"/>
                <a:ext cx="2587625" cy="19018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8" name="Picture 5" descr="MWS_plunger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3176" b="13625"/>
              <a:stretch>
                <a:fillRect/>
              </a:stretch>
            </p:blipFill>
            <p:spPr bwMode="auto">
              <a:xfrm>
                <a:off x="4945063" y="1778000"/>
                <a:ext cx="2616200" cy="15160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9" name="Image 33" descr="XFel_2688_3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b="7776"/>
              <a:stretch>
                <a:fillRect/>
              </a:stretch>
            </p:blipFill>
            <p:spPr bwMode="auto">
              <a:xfrm>
                <a:off x="4945063" y="3287713"/>
                <a:ext cx="2632075" cy="16430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35"/>
              <p:cNvSpPr>
                <a:spLocks noChangeArrowheads="1"/>
              </p:cNvSpPr>
              <p:nvPr/>
            </p:nvSpPr>
            <p:spPr bwMode="auto">
              <a:xfrm>
                <a:off x="4953000" y="3298825"/>
                <a:ext cx="2628900" cy="16383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4016" b="2960"/>
              <a:stretch>
                <a:fillRect/>
              </a:stretch>
            </p:blipFill>
            <p:spPr bwMode="auto">
              <a:xfrm>
                <a:off x="5197475" y="3305175"/>
                <a:ext cx="2025650" cy="1579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37"/>
              <p:cNvSpPr>
                <a:spLocks noChangeArrowheads="1"/>
              </p:cNvSpPr>
              <p:nvPr/>
            </p:nvSpPr>
            <p:spPr bwMode="auto">
              <a:xfrm>
                <a:off x="4953000" y="1768475"/>
                <a:ext cx="2628900" cy="15462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pic>
            <p:nvPicPr>
              <p:cNvPr id="33" name="Picture 2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27499" t="13112" r="20694" b="10001"/>
              <a:stretch>
                <a:fillRect/>
              </a:stretch>
            </p:blipFill>
            <p:spPr bwMode="auto">
              <a:xfrm>
                <a:off x="5391150" y="1828800"/>
                <a:ext cx="1816100" cy="14779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34" name="Image 38" descr="\\Dapdc5\lasserre\My Documents\My Pictures\TargetIntegration\P1030423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17043"/>
              <a:stretch>
                <a:fillRect/>
              </a:stretch>
            </p:blipFill>
            <p:spPr bwMode="auto">
              <a:xfrm>
                <a:off x="2360613" y="1774825"/>
                <a:ext cx="2584450" cy="153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51" name="Connecteur droit 50"/>
            <p:cNvCxnSpPr/>
            <p:nvPr/>
          </p:nvCxnSpPr>
          <p:spPr bwMode="auto">
            <a:xfrm>
              <a:off x="3966210" y="960120"/>
              <a:ext cx="2042160" cy="116586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" name="Groupe 34"/>
            <p:cNvGrpSpPr/>
            <p:nvPr/>
          </p:nvGrpSpPr>
          <p:grpSpPr>
            <a:xfrm>
              <a:off x="1885950" y="2118360"/>
              <a:ext cx="4139565" cy="3600450"/>
              <a:chOff x="1866900" y="2385060"/>
              <a:chExt cx="4139565" cy="3600450"/>
            </a:xfrm>
          </p:grpSpPr>
          <p:cxnSp>
            <p:nvCxnSpPr>
              <p:cNvPr id="36" name="Connecteur droit 35"/>
              <p:cNvCxnSpPr/>
              <p:nvPr/>
            </p:nvCxnSpPr>
            <p:spPr bwMode="auto">
              <a:xfrm>
                <a:off x="1876425" y="480441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Connecteur droit 36"/>
              <p:cNvCxnSpPr/>
              <p:nvPr/>
            </p:nvCxnSpPr>
            <p:spPr bwMode="auto">
              <a:xfrm flipV="1">
                <a:off x="3910965" y="479679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Connecteur droit 45"/>
              <p:cNvCxnSpPr/>
              <p:nvPr/>
            </p:nvCxnSpPr>
            <p:spPr bwMode="auto">
              <a:xfrm>
                <a:off x="1874520" y="240792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Connecteur droit 46"/>
              <p:cNvCxnSpPr/>
              <p:nvPr/>
            </p:nvCxnSpPr>
            <p:spPr bwMode="auto">
              <a:xfrm rot="5400000" flipH="1" flipV="1">
                <a:off x="2712720" y="47701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0" name="Connecteur droit 49"/>
              <p:cNvCxnSpPr/>
              <p:nvPr/>
            </p:nvCxnSpPr>
            <p:spPr bwMode="auto">
              <a:xfrm>
                <a:off x="1866900" y="478536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Connecteur droit 51"/>
              <p:cNvCxnSpPr/>
              <p:nvPr/>
            </p:nvCxnSpPr>
            <p:spPr bwMode="auto">
              <a:xfrm rot="5400000" flipH="1" flipV="1">
                <a:off x="4792980" y="359664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3" name="Connecteur droit 52"/>
              <p:cNvCxnSpPr/>
              <p:nvPr/>
            </p:nvCxnSpPr>
            <p:spPr bwMode="auto">
              <a:xfrm rot="5400000" flipH="1" flipV="1">
                <a:off x="670560" y="35890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4" name="Connecteur droit 53"/>
              <p:cNvCxnSpPr/>
              <p:nvPr/>
            </p:nvCxnSpPr>
            <p:spPr bwMode="auto">
              <a:xfrm flipV="1">
                <a:off x="3901440" y="477774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Connecteur droit 57"/>
              <p:cNvCxnSpPr/>
              <p:nvPr/>
            </p:nvCxnSpPr>
            <p:spPr bwMode="auto">
              <a:xfrm flipV="1">
                <a:off x="3909060" y="238506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V="1">
              <a:off x="1885950" y="952500"/>
              <a:ext cx="2095500" cy="118872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8" name="Picture 15" descr="LOGO_AMA09_o3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42050" y="4289425"/>
              <a:ext cx="1138238" cy="211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>
              <a:bevelT/>
            </a:sp3d>
          </p:spPr>
        </p:pic>
      </p:grpSp>
      <p:pic>
        <p:nvPicPr>
          <p:cNvPr id="39" name="Picture 340"/>
          <p:cNvPicPr>
            <a:picLocks noChangeAspect="1" noChangeArrowheads="1"/>
          </p:cNvPicPr>
          <p:nvPr/>
        </p:nvPicPr>
        <p:blipFill>
          <a:blip r:embed="rId18" cstate="print"/>
          <a:srcRect l="30133" t="19026" r="12682" b="9280"/>
          <a:stretch>
            <a:fillRect/>
          </a:stretch>
        </p:blipFill>
        <p:spPr bwMode="auto">
          <a:xfrm>
            <a:off x="6534150" y="2527300"/>
            <a:ext cx="2018008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</p:pic>
      <p:sp>
        <p:nvSpPr>
          <p:cNvPr id="41" name="Rectangle 40"/>
          <p:cNvSpPr/>
          <p:nvPr/>
        </p:nvSpPr>
        <p:spPr>
          <a:xfrm>
            <a:off x="7236150" y="4105275"/>
            <a:ext cx="16030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TopUp"/>
              <a:lightRig rig="soft" dir="t">
                <a:rot lat="0" lon="0" rev="10800000"/>
              </a:lightRig>
            </a:scene3d>
            <a:sp3d>
              <a:bevelT w="27940" h="50800"/>
              <a:contourClr>
                <a:srgbClr val="DDDDDD"/>
              </a:contourClr>
            </a:sp3d>
          </a:bodyPr>
          <a:lstStyle/>
          <a:p>
            <a:pPr algn="ctr"/>
            <a:r>
              <a:rPr lang="fr-FR" sz="5400" b="1" spc="150" dirty="0" err="1" smtClean="0">
                <a:ln w="11430"/>
                <a:solidFill>
                  <a:srgbClr val="75A6FF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Irfu</a:t>
            </a:r>
            <a:endParaRPr lang="fr-FR" sz="5400" b="1" spc="150" dirty="0">
              <a:ln w="11430"/>
              <a:solidFill>
                <a:srgbClr val="75A6FF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325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7116" y="59540"/>
            <a:ext cx="7488832" cy="908720"/>
          </a:xfrm>
        </p:spPr>
        <p:txBody>
          <a:bodyPr/>
          <a:lstStyle/>
          <a:p>
            <a:pPr algn="ctr"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rgbClr val="FFFFFF"/>
                </a:solidFill>
              </a:rPr>
              <a:t>New organization of the institutes of DRF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533477" y="6419734"/>
            <a:ext cx="1118696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|  </a:t>
            </a:r>
            <a:fld id="{AEFB9B6D-867A-40B8-ACB0-35CC9F272C9C}" type="slidenum">
              <a:rPr lang="fr-FR" smtClean="0"/>
              <a:pPr/>
              <a:t>42</a:t>
            </a:fld>
            <a:endParaRPr lang="fr-FR" dirty="0"/>
          </a:p>
        </p:txBody>
      </p:sp>
      <p:graphicFrame>
        <p:nvGraphicFramePr>
          <p:cNvPr id="4" name="Diagramme 3"/>
          <p:cNvGraphicFramePr/>
          <p:nvPr>
            <p:extLst/>
          </p:nvPr>
        </p:nvGraphicFramePr>
        <p:xfrm>
          <a:off x="179512" y="982141"/>
          <a:ext cx="7413744" cy="5686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169691925"/>
              </p:ext>
            </p:extLst>
          </p:nvPr>
        </p:nvGraphicFramePr>
        <p:xfrm>
          <a:off x="143507" y="1628470"/>
          <a:ext cx="9036497" cy="5248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37828" y="982140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38275" algn="l"/>
                <a:tab pos="2600325" algn="l"/>
                <a:tab pos="4305300" algn="l"/>
              </a:tabLst>
            </a:pPr>
            <a:r>
              <a:rPr lang="fr-FR" b="1" dirty="0" smtClean="0">
                <a:latin typeface="Calibri" panose="020F0502020204030204" pitchFamily="34" charset="0"/>
              </a:rPr>
              <a:t>	</a:t>
            </a:r>
            <a:r>
              <a:rPr lang="fr-FR" sz="1400" b="1" i="1" dirty="0" smtClean="0">
                <a:solidFill>
                  <a:srgbClr val="0066CC"/>
                </a:solidFill>
                <a:latin typeface="Calibri" panose="020F0502020204030204" pitchFamily="34" charset="0"/>
              </a:rPr>
              <a:t>		</a:t>
            </a:r>
            <a:endParaRPr lang="fr-FR" sz="1400" b="1" i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9756" y="982139"/>
            <a:ext cx="8802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tabLst>
                <a:tab pos="177800" algn="l"/>
                <a:tab pos="3763963" algn="l"/>
                <a:tab pos="6281738" algn="l"/>
              </a:tabLst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fr-FR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« Direction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fr-FR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« Institut »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fr-FR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« Département »</a:t>
            </a:r>
          </a:p>
          <a:p>
            <a:pPr>
              <a:tabLst>
                <a:tab pos="0" algn="l"/>
                <a:tab pos="3048000" algn="l"/>
                <a:tab pos="6543675" algn="l"/>
              </a:tabLst>
            </a:pPr>
            <a:r>
              <a:rPr lang="fr-FR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opérationnelle »	</a:t>
            </a:r>
            <a:r>
              <a:rPr lang="fr-FR" sz="14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( ~500 salariés permanents et plus)	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(ou assimilé)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		</a:t>
            </a:r>
            <a:endParaRPr lang="fr-FR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955360" y="4859426"/>
            <a:ext cx="12246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b="1" i="1" dirty="0" smtClean="0">
                <a:latin typeface="Calibri" panose="020F0502020204030204" pitchFamily="34" charset="0"/>
              </a:rPr>
              <a:t>Sans modifications</a:t>
            </a:r>
            <a:endParaRPr lang="fr-FR" sz="1300" b="1" i="1" dirty="0">
              <a:latin typeface="Calibri" panose="020F0502020204030204" pitchFamily="34" charset="0"/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7813900" y="4334624"/>
            <a:ext cx="432048" cy="2445523"/>
          </a:xfrm>
          <a:prstGeom prst="rightBrac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742990" y="1628470"/>
            <a:ext cx="0" cy="1368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499992" y="1529728"/>
            <a:ext cx="0" cy="26223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236296" y="1746475"/>
            <a:ext cx="0" cy="166748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943233" y="2734602"/>
            <a:ext cx="792088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5954208" y="2097505"/>
            <a:ext cx="792088" cy="504056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943233" y="2892073"/>
            <a:ext cx="892819" cy="429568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004048" y="3737265"/>
            <a:ext cx="2589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Sans modifications de l’organisation interne</a:t>
            </a:r>
            <a:endParaRPr lang="fr-FR" sz="13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4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err="1" smtClean="0"/>
              <a:t>Irfu</a:t>
            </a:r>
            <a:endParaRPr lang="en-US" sz="2000" dirty="0"/>
          </a:p>
        </p:txBody>
      </p:sp>
      <p:sp>
        <p:nvSpPr>
          <p:cNvPr id="59" name="Rectangle 70"/>
          <p:cNvSpPr>
            <a:spLocks noChangeArrowheads="1"/>
          </p:cNvSpPr>
          <p:nvPr/>
        </p:nvSpPr>
        <p:spPr bwMode="auto">
          <a:xfrm>
            <a:off x="827584" y="980728"/>
            <a:ext cx="7872734" cy="4320480"/>
          </a:xfrm>
          <a:prstGeom prst="rect">
            <a:avLst/>
          </a:prstGeom>
          <a:solidFill>
            <a:srgbClr val="E5F8FF"/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/>
          </a:p>
        </p:txBody>
      </p:sp>
      <p:sp>
        <p:nvSpPr>
          <p:cNvPr id="60" name="AutoShape 4"/>
          <p:cNvSpPr>
            <a:spLocks noChangeArrowheads="1"/>
          </p:cNvSpPr>
          <p:nvPr/>
        </p:nvSpPr>
        <p:spPr bwMode="auto">
          <a:xfrm>
            <a:off x="1016493" y="1196752"/>
            <a:ext cx="7513530" cy="765137"/>
          </a:xfrm>
          <a:prstGeom prst="flowChartAlternateProcess">
            <a:avLst/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eaLnBrk="0" hangingPunct="0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122955" y="4489605"/>
            <a:ext cx="2445572" cy="639205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Particle Physics</a:t>
            </a:r>
          </a:p>
        </p:txBody>
      </p:sp>
      <p:sp>
        <p:nvSpPr>
          <p:cNvPr id="62" name="AutoShape 6"/>
          <p:cNvSpPr>
            <a:spLocks noChangeArrowheads="1"/>
          </p:cNvSpPr>
          <p:nvPr/>
        </p:nvSpPr>
        <p:spPr bwMode="auto">
          <a:xfrm>
            <a:off x="2122955" y="3688306"/>
            <a:ext cx="2445572" cy="681183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Nuclear Physics</a:t>
            </a:r>
          </a:p>
        </p:txBody>
      </p:sp>
      <p:sp>
        <p:nvSpPr>
          <p:cNvPr id="63" name="AutoShape 7"/>
          <p:cNvSpPr>
            <a:spLocks noChangeArrowheads="1"/>
          </p:cNvSpPr>
          <p:nvPr/>
        </p:nvSpPr>
        <p:spPr bwMode="auto">
          <a:xfrm>
            <a:off x="2122955" y="2865396"/>
            <a:ext cx="2445572" cy="700262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Astrophysics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64" name="AutoShape 8"/>
          <p:cNvSpPr>
            <a:spLocks noChangeArrowheads="1"/>
          </p:cNvSpPr>
          <p:nvPr/>
        </p:nvSpPr>
        <p:spPr bwMode="auto">
          <a:xfrm>
            <a:off x="4879342" y="2873028"/>
            <a:ext cx="2484658" cy="702171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Accelerators,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65" name="AutoShape 9"/>
          <p:cNvSpPr>
            <a:spLocks noChangeArrowheads="1"/>
          </p:cNvSpPr>
          <p:nvPr/>
        </p:nvSpPr>
        <p:spPr bwMode="auto">
          <a:xfrm>
            <a:off x="4879342" y="4499145"/>
            <a:ext cx="2484658" cy="637297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Systems engineering</a:t>
            </a:r>
          </a:p>
        </p:txBody>
      </p:sp>
      <p:sp>
        <p:nvSpPr>
          <p:cNvPr id="66" name="AutoShape 10"/>
          <p:cNvSpPr>
            <a:spLocks noChangeArrowheads="1"/>
          </p:cNvSpPr>
          <p:nvPr/>
        </p:nvSpPr>
        <p:spPr bwMode="auto">
          <a:xfrm>
            <a:off x="4879342" y="3688306"/>
            <a:ext cx="2484658" cy="679274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Detectors, electronic,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computing</a:t>
            </a:r>
          </a:p>
        </p:txBody>
      </p:sp>
      <p:cxnSp>
        <p:nvCxnSpPr>
          <p:cNvPr id="72" name="AutoShape 21"/>
          <p:cNvCxnSpPr>
            <a:cxnSpLocks noChangeShapeType="1"/>
          </p:cNvCxnSpPr>
          <p:nvPr/>
        </p:nvCxnSpPr>
        <p:spPr bwMode="auto">
          <a:xfrm rot="5400000">
            <a:off x="3199609" y="3283183"/>
            <a:ext cx="2847319" cy="20473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93" name="Text Box 38"/>
          <p:cNvSpPr txBox="1">
            <a:spLocks noChangeArrowheads="1"/>
          </p:cNvSpPr>
          <p:nvPr/>
        </p:nvSpPr>
        <p:spPr bwMode="auto">
          <a:xfrm>
            <a:off x="1273771" y="1234852"/>
            <a:ext cx="70184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research into the fundamental lows of the universe</a:t>
            </a:r>
          </a:p>
        </p:txBody>
      </p:sp>
      <p:sp>
        <p:nvSpPr>
          <p:cNvPr id="80" name="AutoShape 7"/>
          <p:cNvSpPr>
            <a:spLocks noChangeArrowheads="1"/>
          </p:cNvSpPr>
          <p:nvPr/>
        </p:nvSpPr>
        <p:spPr bwMode="auto">
          <a:xfrm>
            <a:off x="1004394" y="2869379"/>
            <a:ext cx="102836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1400" dirty="0" smtClean="0"/>
              <a:t>98 </a:t>
            </a:r>
            <a:r>
              <a:rPr lang="en-US" sz="1400" dirty="0"/>
              <a:t>CDI</a:t>
            </a:r>
          </a:p>
          <a:p>
            <a:pPr algn="ctr"/>
            <a:r>
              <a:rPr lang="en-US" sz="1400" dirty="0"/>
              <a:t>  </a:t>
            </a:r>
            <a:r>
              <a:rPr lang="en-US" sz="1400" dirty="0" smtClean="0"/>
              <a:t>60 CDD</a:t>
            </a:r>
          </a:p>
          <a:p>
            <a:pPr algn="ctr"/>
            <a:r>
              <a:rPr lang="en-US" sz="1400" dirty="0" smtClean="0"/>
              <a:t>20 coll.</a:t>
            </a:r>
            <a:endParaRPr lang="en-US" sz="1400" dirty="0"/>
          </a:p>
        </p:txBody>
      </p:sp>
      <p:sp>
        <p:nvSpPr>
          <p:cNvPr id="97" name="AutoShape 7"/>
          <p:cNvSpPr>
            <a:spLocks noChangeArrowheads="1"/>
          </p:cNvSpPr>
          <p:nvPr/>
        </p:nvSpPr>
        <p:spPr bwMode="auto">
          <a:xfrm>
            <a:off x="1014421" y="3699148"/>
            <a:ext cx="1028365" cy="6685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1400" dirty="0" smtClean="0"/>
              <a:t> 47 </a:t>
            </a:r>
            <a:r>
              <a:rPr lang="en-US" sz="1400" dirty="0"/>
              <a:t>CDI</a:t>
            </a:r>
          </a:p>
          <a:p>
            <a:pPr algn="ctr"/>
            <a:r>
              <a:rPr lang="en-US" sz="1400" dirty="0" smtClean="0"/>
              <a:t> 27 </a:t>
            </a:r>
            <a:r>
              <a:rPr lang="en-US" sz="1400" dirty="0"/>
              <a:t>CDD</a:t>
            </a:r>
          </a:p>
        </p:txBody>
      </p:sp>
      <p:sp>
        <p:nvSpPr>
          <p:cNvPr id="98" name="AutoShape 7"/>
          <p:cNvSpPr>
            <a:spLocks noChangeArrowheads="1"/>
          </p:cNvSpPr>
          <p:nvPr/>
        </p:nvSpPr>
        <p:spPr bwMode="auto">
          <a:xfrm>
            <a:off x="1023354" y="4503128"/>
            <a:ext cx="1028365" cy="6296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1400" dirty="0" smtClean="0"/>
              <a:t> 69 </a:t>
            </a:r>
            <a:r>
              <a:rPr lang="en-US" sz="1400" dirty="0"/>
              <a:t>CDI</a:t>
            </a:r>
          </a:p>
          <a:p>
            <a:pPr algn="ctr"/>
            <a:r>
              <a:rPr lang="en-US" sz="1400" dirty="0" smtClean="0"/>
              <a:t> 29 </a:t>
            </a:r>
            <a:r>
              <a:rPr lang="en-US" sz="1400" dirty="0"/>
              <a:t>CDD</a:t>
            </a:r>
          </a:p>
        </p:txBody>
      </p:sp>
      <p:sp>
        <p:nvSpPr>
          <p:cNvPr id="111" name="AutoShape 7"/>
          <p:cNvSpPr>
            <a:spLocks noChangeArrowheads="1"/>
          </p:cNvSpPr>
          <p:nvPr/>
        </p:nvSpPr>
        <p:spPr bwMode="auto">
          <a:xfrm>
            <a:off x="7452320" y="2878920"/>
            <a:ext cx="106560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1400" dirty="0" smtClean="0"/>
              <a:t>126 CDI</a:t>
            </a:r>
          </a:p>
          <a:p>
            <a:pPr algn="ctr"/>
            <a:r>
              <a:rPr lang="en-US" sz="1400" dirty="0" smtClean="0"/>
              <a:t>49CDD</a:t>
            </a:r>
            <a:endParaRPr lang="en-US" sz="1400" dirty="0"/>
          </a:p>
        </p:txBody>
      </p:sp>
      <p:sp>
        <p:nvSpPr>
          <p:cNvPr id="112" name="AutoShape 7"/>
          <p:cNvSpPr>
            <a:spLocks noChangeArrowheads="1"/>
          </p:cNvSpPr>
          <p:nvPr/>
        </p:nvSpPr>
        <p:spPr bwMode="auto">
          <a:xfrm>
            <a:off x="7462347" y="3708689"/>
            <a:ext cx="1065605" cy="6685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1400" dirty="0" smtClean="0"/>
              <a:t>115 </a:t>
            </a:r>
            <a:r>
              <a:rPr lang="en-US" sz="1400" dirty="0"/>
              <a:t>CDI</a:t>
            </a:r>
          </a:p>
          <a:p>
            <a:pPr algn="ctr"/>
            <a:r>
              <a:rPr lang="en-US" sz="1400" dirty="0" smtClean="0"/>
              <a:t>25 </a:t>
            </a:r>
            <a:r>
              <a:rPr lang="en-US" sz="1400" dirty="0"/>
              <a:t>CDD</a:t>
            </a:r>
          </a:p>
        </p:txBody>
      </p:sp>
      <p:sp>
        <p:nvSpPr>
          <p:cNvPr id="113" name="AutoShape 7"/>
          <p:cNvSpPr>
            <a:spLocks noChangeArrowheads="1"/>
          </p:cNvSpPr>
          <p:nvPr/>
        </p:nvSpPr>
        <p:spPr bwMode="auto">
          <a:xfrm>
            <a:off x="7471280" y="4512669"/>
            <a:ext cx="1065605" cy="6296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1400" dirty="0" smtClean="0"/>
              <a:t>97 CDI</a:t>
            </a:r>
          </a:p>
          <a:p>
            <a:pPr algn="ctr"/>
            <a:r>
              <a:rPr lang="en-US" sz="1400" dirty="0" smtClean="0"/>
              <a:t>30 CDD</a:t>
            </a:r>
            <a:endParaRPr lang="en-US" sz="1400" dirty="0"/>
          </a:p>
        </p:txBody>
      </p:sp>
      <p:sp>
        <p:nvSpPr>
          <p:cNvPr id="81" name="AutoShape 8"/>
          <p:cNvSpPr>
            <a:spLocks noChangeArrowheads="1"/>
          </p:cNvSpPr>
          <p:nvPr/>
        </p:nvSpPr>
        <p:spPr bwMode="auto">
          <a:xfrm>
            <a:off x="4893857" y="2060848"/>
            <a:ext cx="2484658" cy="702171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Accelerators,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86" name="AutoShape 7"/>
          <p:cNvSpPr>
            <a:spLocks noChangeArrowheads="1"/>
          </p:cNvSpPr>
          <p:nvPr/>
        </p:nvSpPr>
        <p:spPr bwMode="auto">
          <a:xfrm>
            <a:off x="7466835" y="2066740"/>
            <a:ext cx="106560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1400" dirty="0" smtClean="0"/>
              <a:t>109 CDI</a:t>
            </a:r>
            <a:endParaRPr lang="en-US" sz="1400" dirty="0"/>
          </a:p>
          <a:p>
            <a:pPr algn="ctr"/>
            <a:r>
              <a:rPr lang="en-US" sz="1400" dirty="0" smtClean="0"/>
              <a:t>18 </a:t>
            </a:r>
            <a:r>
              <a:rPr lang="en-US" sz="1400" dirty="0"/>
              <a:t>CDD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4725634" y="2411933"/>
            <a:ext cx="782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utoShape 8"/>
          <p:cNvSpPr>
            <a:spLocks noChangeArrowheads="1"/>
          </p:cNvSpPr>
          <p:nvPr/>
        </p:nvSpPr>
        <p:spPr bwMode="auto">
          <a:xfrm>
            <a:off x="4894630" y="2064831"/>
            <a:ext cx="2484658" cy="702171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rgbClr val="C00000"/>
                </a:solidFill>
              </a:rPr>
              <a:t>GANIL</a:t>
            </a:r>
          </a:p>
          <a:p>
            <a:pPr algn="ctr" eaLnBrk="0" hangingPunct="0"/>
            <a:r>
              <a:rPr lang="en-US" sz="1600" dirty="0" smtClean="0"/>
              <a:t>UGP CEA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4427984" y="3215527"/>
            <a:ext cx="936104" cy="3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utoShape 7"/>
          <p:cNvSpPr>
            <a:spLocks noChangeArrowheads="1"/>
          </p:cNvSpPr>
          <p:nvPr/>
        </p:nvSpPr>
        <p:spPr bwMode="auto">
          <a:xfrm>
            <a:off x="2123728" y="2869379"/>
            <a:ext cx="2445572" cy="700262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fontAlgn="base" hangingPunct="0"/>
            <a:r>
              <a:rPr lang="en-US" sz="1600" b="1" dirty="0" smtClean="0">
                <a:solidFill>
                  <a:srgbClr val="C00000"/>
                </a:solidFill>
              </a:rPr>
              <a:t>Dap 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  <a:r>
              <a:rPr lang="fr-FR" sz="1600" dirty="0" err="1">
                <a:solidFill>
                  <a:srgbClr val="000000"/>
                </a:solidFill>
                <a:ea typeface="Times New Roman"/>
                <a:cs typeface="Times New Roman"/>
              </a:rPr>
              <a:t>Astrophysics</a:t>
            </a:r>
            <a:r>
              <a:rPr lang="fr-FR" sz="1600" dirty="0">
                <a:solidFill>
                  <a:srgbClr val="000000"/>
                </a:solidFill>
                <a:ea typeface="Times New Roman"/>
                <a:cs typeface="Times New Roman"/>
              </a:rPr>
              <a:t> and</a:t>
            </a:r>
            <a:endParaRPr lang="fr-FR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ctr" eaLnBrk="0" fontAlgn="base" hangingPunct="0"/>
            <a:r>
              <a:rPr lang="fr-FR" sz="1600" dirty="0" err="1">
                <a:solidFill>
                  <a:srgbClr val="000000"/>
                </a:solidFill>
                <a:ea typeface="Times New Roman"/>
                <a:cs typeface="Times New Roman"/>
              </a:rPr>
              <a:t>Space</a:t>
            </a:r>
            <a:r>
              <a:rPr lang="fr-FR" sz="16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Technologies</a:t>
            </a:r>
            <a:endParaRPr lang="fr-FR" sz="16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05" name="AutoShape 8"/>
          <p:cNvSpPr>
            <a:spLocks noChangeArrowheads="1"/>
          </p:cNvSpPr>
          <p:nvPr/>
        </p:nvSpPr>
        <p:spPr bwMode="auto">
          <a:xfrm>
            <a:off x="4880115" y="2877011"/>
            <a:ext cx="2484658" cy="702171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fontAlgn="base" hangingPunct="0"/>
            <a:r>
              <a:rPr lang="en-US" sz="1600" b="1" dirty="0" smtClean="0">
                <a:solidFill>
                  <a:srgbClr val="C00000"/>
                </a:solidFill>
              </a:rPr>
              <a:t>DACM 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  <a:ea typeface="Times New Roman"/>
                <a:cs typeface="Times New Roman"/>
              </a:rPr>
              <a:t>Accelerators, </a:t>
            </a:r>
            <a:endParaRPr lang="en-US" sz="1600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algn="ctr" eaLnBrk="0" fontAlgn="base" hangingPunct="0"/>
            <a:r>
              <a:rPr lang="en-US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Cryogenics </a:t>
            </a:r>
            <a:endParaRPr lang="fr-FR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ctr" eaLnBrk="0" fontAlgn="base" hangingPunct="0"/>
            <a:r>
              <a:rPr lang="en-US" sz="1600" dirty="0">
                <a:solidFill>
                  <a:srgbClr val="000000"/>
                </a:solidFill>
                <a:ea typeface="Times New Roman"/>
                <a:cs typeface="Times New Roman"/>
              </a:rPr>
              <a:t>and </a:t>
            </a:r>
            <a:r>
              <a:rPr lang="en-US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Magnetism</a:t>
            </a:r>
            <a:endParaRPr lang="fr-FR" sz="16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cxnSp>
        <p:nvCxnSpPr>
          <p:cNvPr id="88" name="Connecteur droit 87"/>
          <p:cNvCxnSpPr/>
          <p:nvPr/>
        </p:nvCxnSpPr>
        <p:spPr>
          <a:xfrm flipV="1">
            <a:off x="4355976" y="4073089"/>
            <a:ext cx="936104" cy="3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V="1">
            <a:off x="4355976" y="4808582"/>
            <a:ext cx="936104" cy="3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AutoShape 5"/>
          <p:cNvSpPr>
            <a:spLocks noChangeArrowheads="1"/>
          </p:cNvSpPr>
          <p:nvPr/>
        </p:nvSpPr>
        <p:spPr bwMode="auto">
          <a:xfrm>
            <a:off x="2123728" y="4493588"/>
            <a:ext cx="2445572" cy="639205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rgbClr val="C00000"/>
                </a:solidFill>
              </a:rPr>
              <a:t>DPhP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: Particle Physics </a:t>
            </a:r>
          </a:p>
        </p:txBody>
      </p:sp>
      <p:sp>
        <p:nvSpPr>
          <p:cNvPr id="103" name="AutoShape 6"/>
          <p:cNvSpPr>
            <a:spLocks noChangeArrowheads="1"/>
          </p:cNvSpPr>
          <p:nvPr/>
        </p:nvSpPr>
        <p:spPr bwMode="auto">
          <a:xfrm>
            <a:off x="2123728" y="3692289"/>
            <a:ext cx="2445572" cy="681183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>
                <a:solidFill>
                  <a:srgbClr val="C00000"/>
                </a:solidFill>
              </a:rPr>
              <a:t>D</a:t>
            </a:r>
            <a:r>
              <a:rPr lang="en-US" sz="1600" b="1" dirty="0" err="1" smtClean="0">
                <a:solidFill>
                  <a:srgbClr val="C00000"/>
                </a:solidFill>
              </a:rPr>
              <a:t>PhN</a:t>
            </a:r>
            <a:r>
              <a:rPr lang="en-US" sz="1600" dirty="0" smtClean="0">
                <a:solidFill>
                  <a:srgbClr val="C00000"/>
                </a:solidFill>
              </a:rPr>
              <a:t>:</a:t>
            </a:r>
            <a:r>
              <a:rPr lang="fr-FR" sz="16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000000"/>
                </a:solidFill>
                <a:ea typeface="Times New Roman"/>
                <a:cs typeface="Times New Roman"/>
              </a:rPr>
              <a:t>Nuclear</a:t>
            </a:r>
            <a:r>
              <a:rPr lang="fr-FR" sz="16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000000"/>
                </a:solidFill>
                <a:ea typeface="Times New Roman"/>
                <a:cs typeface="Times New Roman"/>
              </a:rPr>
              <a:t>Physics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6" name="AutoShape 9"/>
          <p:cNvSpPr>
            <a:spLocks noChangeArrowheads="1"/>
          </p:cNvSpPr>
          <p:nvPr/>
        </p:nvSpPr>
        <p:spPr bwMode="auto">
          <a:xfrm>
            <a:off x="4880115" y="4509120"/>
            <a:ext cx="2484658" cy="637297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fontAlgn="base" hangingPunct="0"/>
            <a:endParaRPr lang="en-US" sz="1600" b="1" dirty="0" smtClean="0">
              <a:solidFill>
                <a:srgbClr val="C00000"/>
              </a:solidFill>
            </a:endParaRPr>
          </a:p>
          <a:p>
            <a:pPr algn="ctr" eaLnBrk="0" fontAlgn="base" hangingPunct="0"/>
            <a:r>
              <a:rPr lang="en-US" sz="1600" b="1" dirty="0" smtClean="0">
                <a:solidFill>
                  <a:srgbClr val="C00000"/>
                </a:solidFill>
              </a:rPr>
              <a:t>DIS</a:t>
            </a:r>
            <a:r>
              <a:rPr lang="en-US" sz="1600" dirty="0" smtClean="0">
                <a:solidFill>
                  <a:srgbClr val="C00000"/>
                </a:solidFill>
              </a:rPr>
              <a:t>: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Mechanical </a:t>
            </a:r>
            <a:r>
              <a:rPr lang="en-US" sz="1600" dirty="0">
                <a:solidFill>
                  <a:srgbClr val="000000"/>
                </a:solidFill>
                <a:ea typeface="Times New Roman"/>
                <a:cs typeface="Times New Roman"/>
              </a:rPr>
              <a:t>Design </a:t>
            </a:r>
            <a:endParaRPr lang="fr-FR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ctr" eaLnBrk="0" fontAlgn="base" hangingPunct="0"/>
            <a:r>
              <a:rPr lang="en-US" sz="1600" dirty="0">
                <a:solidFill>
                  <a:srgbClr val="000000"/>
                </a:solidFill>
                <a:ea typeface="Times New Roman"/>
                <a:cs typeface="Times New Roman"/>
              </a:rPr>
              <a:t>and System Engineering</a:t>
            </a:r>
            <a:endParaRPr lang="fr-FR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ctr" eaLnBrk="0" hangingPunct="0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7" name="AutoShape 10"/>
          <p:cNvSpPr>
            <a:spLocks noChangeArrowheads="1"/>
          </p:cNvSpPr>
          <p:nvPr/>
        </p:nvSpPr>
        <p:spPr bwMode="auto">
          <a:xfrm>
            <a:off x="4880115" y="3692289"/>
            <a:ext cx="2484658" cy="679274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fontAlgn="base" hangingPunct="0"/>
            <a:r>
              <a:rPr lang="en-US" sz="1600" b="1" dirty="0" smtClean="0">
                <a:solidFill>
                  <a:srgbClr val="C00000"/>
                </a:solidFill>
              </a:rPr>
              <a:t>DEDIP 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  <a:ea typeface="Times New Roman"/>
                <a:cs typeface="Times New Roman"/>
              </a:rPr>
              <a:t>Detectors, </a:t>
            </a:r>
            <a:endParaRPr lang="en-US" sz="1600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algn="ctr" eaLnBrk="0" fontAlgn="base" hangingPunct="0"/>
            <a:r>
              <a:rPr lang="en-US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Electronics</a:t>
            </a:r>
            <a:endParaRPr lang="fr-FR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ctr" eaLnBrk="0" fontAlgn="base" hangingPunct="0"/>
            <a:r>
              <a:rPr lang="en-US" sz="1600" dirty="0">
                <a:solidFill>
                  <a:srgbClr val="000000"/>
                </a:solidFill>
                <a:ea typeface="Times New Roman"/>
                <a:cs typeface="Times New Roman"/>
              </a:rPr>
              <a:t>and Computing </a:t>
            </a:r>
            <a:endParaRPr lang="fr-FR" sz="16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0" y="6562219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grpSp>
        <p:nvGrpSpPr>
          <p:cNvPr id="46" name="Grouper 3"/>
          <p:cNvGrpSpPr/>
          <p:nvPr/>
        </p:nvGrpSpPr>
        <p:grpSpPr>
          <a:xfrm>
            <a:off x="259904" y="5626709"/>
            <a:ext cx="3358128" cy="821473"/>
            <a:chOff x="2993690" y="-575984"/>
            <a:chExt cx="3358128" cy="821473"/>
          </a:xfrm>
        </p:grpSpPr>
        <p:sp>
          <p:nvSpPr>
            <p:cNvPr id="47" name="Rectangle 46"/>
            <p:cNvSpPr/>
            <p:nvPr/>
          </p:nvSpPr>
          <p:spPr>
            <a:xfrm>
              <a:off x="4142684" y="-575984"/>
              <a:ext cx="2209134" cy="772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800" b="1" dirty="0" smtClean="0">
                  <a:solidFill>
                    <a:schemeClr val="tx2"/>
                  </a:solidFill>
                </a:rPr>
                <a:t>1000 </a:t>
              </a:r>
              <a:r>
                <a:rPr lang="en-US" sz="2800" dirty="0" smtClean="0">
                  <a:solidFill>
                    <a:schemeClr val="tx2"/>
                  </a:solidFill>
                </a:rPr>
                <a:t>staff</a:t>
              </a:r>
              <a:r>
                <a:rPr lang="en-U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  </a:t>
              </a:r>
              <a:r>
                <a:rPr lang="en-US" sz="1200" dirty="0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Technicians</a:t>
              </a:r>
              <a:r>
                <a:rPr lang="en-US" sz="1200" dirty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, engineers, researchers and staff </a:t>
              </a:r>
              <a:endParaRPr lang="en-US" dirty="0" smtClean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690" y="-495707"/>
              <a:ext cx="793328" cy="7411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</p:pic>
      </p:grpSp>
      <p:grpSp>
        <p:nvGrpSpPr>
          <p:cNvPr id="49" name="Grouper 6"/>
          <p:cNvGrpSpPr/>
          <p:nvPr/>
        </p:nvGrpSpPr>
        <p:grpSpPr>
          <a:xfrm>
            <a:off x="3479566" y="5574220"/>
            <a:ext cx="3156468" cy="658183"/>
            <a:chOff x="798018" y="4842373"/>
            <a:chExt cx="3156468" cy="658183"/>
          </a:xfrm>
        </p:grpSpPr>
        <p:sp>
          <p:nvSpPr>
            <p:cNvPr id="50" name="Rectangle 49"/>
            <p:cNvSpPr/>
            <p:nvPr/>
          </p:nvSpPr>
          <p:spPr>
            <a:xfrm>
              <a:off x="1631770" y="4885003"/>
              <a:ext cx="23227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800" b="1" dirty="0" smtClean="0">
                  <a:solidFill>
                    <a:schemeClr val="tx2"/>
                  </a:solidFill>
                </a:rPr>
                <a:t>100</a:t>
              </a:r>
              <a: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b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</a:br>
              <a:r>
                <a:rPr lang="fr-FR" sz="1200" dirty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Million euros </a:t>
              </a:r>
              <a:r>
                <a:rPr lang="fr-FR" sz="1200" dirty="0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budget</a:t>
              </a:r>
              <a:endParaRPr lang="fr-FR" sz="1200" dirty="0">
                <a:solidFill>
                  <a:srgbClr val="FF0000"/>
                </a:solidFill>
                <a:latin typeface="Avenir Roman" charset="0"/>
                <a:ea typeface="Avenir Roman" charset="0"/>
                <a:cs typeface="Avenir Roman" charset="0"/>
              </a:endParaRPr>
            </a:p>
          </p:txBody>
        </p:sp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018" y="4842373"/>
              <a:ext cx="723458" cy="63188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52" name="Grouper 10"/>
          <p:cNvGrpSpPr/>
          <p:nvPr/>
        </p:nvGrpSpPr>
        <p:grpSpPr>
          <a:xfrm>
            <a:off x="6103654" y="5517232"/>
            <a:ext cx="3258820" cy="757549"/>
            <a:chOff x="-1845137" y="5812001"/>
            <a:chExt cx="3258820" cy="757549"/>
          </a:xfrm>
        </p:grpSpPr>
        <p:sp>
          <p:nvSpPr>
            <p:cNvPr id="53" name="Rectangle 52"/>
            <p:cNvSpPr/>
            <p:nvPr/>
          </p:nvSpPr>
          <p:spPr>
            <a:xfrm>
              <a:off x="-909033" y="5881989"/>
              <a:ext cx="23227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is-IS" sz="2800" b="1" dirty="0" smtClean="0">
                  <a:solidFill>
                    <a:srgbClr val="C00000"/>
                  </a:solidFill>
                  <a:latin typeface="Avenir Heavy" charset="0"/>
                  <a:ea typeface="Avenir Heavy" charset="0"/>
                  <a:cs typeface="Avenir Heavy" charset="0"/>
                </a:rPr>
                <a:t>1000</a:t>
              </a:r>
              <a: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/>
              </a:r>
              <a:br>
                <a:rPr lang="is-IS" sz="2800" b="1" dirty="0" smtClean="0"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</a:br>
              <a:r>
                <a:rPr lang="fr-FR" sz="1200" dirty="0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publications/</a:t>
              </a:r>
              <a:r>
                <a:rPr lang="fr-FR" sz="1200" dirty="0" err="1" smtClean="0">
                  <a:solidFill>
                    <a:srgbClr val="FF0000"/>
                  </a:solidFill>
                  <a:latin typeface="Avenir Roman" charset="0"/>
                  <a:ea typeface="Avenir Roman" charset="0"/>
                  <a:cs typeface="Avenir Roman" charset="0"/>
                </a:rPr>
                <a:t>year</a:t>
              </a:r>
              <a:endParaRPr lang="fr-FR" sz="1200" dirty="0">
                <a:solidFill>
                  <a:srgbClr val="FF0000"/>
                </a:solidFill>
                <a:latin typeface="Avenir Roman" charset="0"/>
                <a:ea typeface="Avenir Roman" charset="0"/>
                <a:cs typeface="Avenir Roman" charset="0"/>
              </a:endParaRPr>
            </a:p>
          </p:txBody>
        </p:sp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5137" y="5812001"/>
              <a:ext cx="723458" cy="757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196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4.375E-6 0.02269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1.85185E-6 L -4.16667E-6 -0.02569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2.22222E-6 L -8.33333E-7 -0.02569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6" name="Connecteur droit 385"/>
          <p:cNvCxnSpPr>
            <a:stCxn id="388" idx="0"/>
          </p:cNvCxnSpPr>
          <p:nvPr/>
        </p:nvCxnSpPr>
        <p:spPr>
          <a:xfrm>
            <a:off x="7171439" y="1695379"/>
            <a:ext cx="0" cy="4487309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4" name="Groupe 283"/>
          <p:cNvGrpSpPr/>
          <p:nvPr/>
        </p:nvGrpSpPr>
        <p:grpSpPr>
          <a:xfrm>
            <a:off x="596637" y="980728"/>
            <a:ext cx="7776000" cy="5616624"/>
            <a:chOff x="683568" y="1268761"/>
            <a:chExt cx="7776000" cy="4577036"/>
          </a:xfrm>
        </p:grpSpPr>
        <p:sp>
          <p:nvSpPr>
            <p:cNvPr id="285" name="AutoShape 3"/>
            <p:cNvSpPr>
              <a:spLocks noChangeArrowheads="1" noTextEdit="1"/>
            </p:cNvSpPr>
            <p:nvPr/>
          </p:nvSpPr>
          <p:spPr bwMode="auto">
            <a:xfrm>
              <a:off x="683568" y="1268761"/>
              <a:ext cx="7776000" cy="4577036"/>
            </a:xfrm>
            <a:prstGeom prst="rect">
              <a:avLst/>
            </a:prstGeom>
            <a:noFill/>
            <a:ln w="9525" cap="flat" cmpd="sng" algn="ctr">
              <a:solidFill>
                <a:srgbClr val="78146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00" name="Groupe 299"/>
            <p:cNvGrpSpPr/>
            <p:nvPr/>
          </p:nvGrpSpPr>
          <p:grpSpPr>
            <a:xfrm>
              <a:off x="2181381" y="1284166"/>
              <a:ext cx="6188774" cy="4483064"/>
              <a:chOff x="2181381" y="1284166"/>
              <a:chExt cx="6188774" cy="4483064"/>
            </a:xfrm>
          </p:grpSpPr>
          <p:grpSp>
            <p:nvGrpSpPr>
              <p:cNvPr id="309" name="Groupe 308"/>
              <p:cNvGrpSpPr/>
              <p:nvPr/>
            </p:nvGrpSpPr>
            <p:grpSpPr>
              <a:xfrm>
                <a:off x="2181381" y="1284166"/>
                <a:ext cx="6188774" cy="4483064"/>
                <a:chOff x="2109373" y="1283943"/>
                <a:chExt cx="6188774" cy="4418528"/>
              </a:xfrm>
            </p:grpSpPr>
            <p:sp>
              <p:nvSpPr>
                <p:cNvPr id="346" name="Rectangle 8"/>
                <p:cNvSpPr>
                  <a:spLocks noChangeArrowheads="1"/>
                </p:cNvSpPr>
                <p:nvPr/>
              </p:nvSpPr>
              <p:spPr bwMode="auto">
                <a:xfrm>
                  <a:off x="2124072" y="1283943"/>
                  <a:ext cx="3096000" cy="4418528"/>
                </a:xfrm>
                <a:prstGeom prst="rect">
                  <a:avLst/>
                </a:prstGeom>
                <a:solidFill>
                  <a:srgbClr val="DDF0FF">
                    <a:alpha val="4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fr-FR" sz="600" i="1" dirty="0" smtClean="0">
                    <a:solidFill>
                      <a:schemeClr val="bg2">
                        <a:lumMod val="75000"/>
                      </a:schemeClr>
                    </a:solidFill>
                  </a:endParaRPr>
                </a:p>
                <a:p>
                  <a:pPr algn="ctr"/>
                  <a:endParaRPr lang="fr-FR" sz="600" i="1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fr-FR" sz="600" i="1" dirty="0" smtClean="0">
                      <a:solidFill>
                        <a:srgbClr val="0070C0"/>
                      </a:solidFill>
                    </a:rPr>
                    <a:t>Période d’évaluation HCERES Vague E</a:t>
                  </a:r>
                  <a:endParaRPr lang="fr-FR" sz="600" i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354" name="Groupe 353"/>
                <p:cNvGrpSpPr/>
                <p:nvPr/>
              </p:nvGrpSpPr>
              <p:grpSpPr>
                <a:xfrm>
                  <a:off x="2109373" y="1373697"/>
                  <a:ext cx="6188774" cy="4328774"/>
                  <a:chOff x="2109373" y="1661730"/>
                  <a:chExt cx="6188774" cy="4263504"/>
                </a:xfrm>
              </p:grpSpPr>
              <p:cxnSp>
                <p:nvCxnSpPr>
                  <p:cNvPr id="355" name="Connecteur droit 354"/>
                  <p:cNvCxnSpPr/>
                  <p:nvPr/>
                </p:nvCxnSpPr>
                <p:spPr>
                  <a:xfrm>
                    <a:off x="2109373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Connecteur droit 356"/>
                  <p:cNvCxnSpPr/>
                  <p:nvPr/>
                </p:nvCxnSpPr>
                <p:spPr>
                  <a:xfrm>
                    <a:off x="2728250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Connecteur droit 357"/>
                  <p:cNvCxnSpPr/>
                  <p:nvPr/>
                </p:nvCxnSpPr>
                <p:spPr>
                  <a:xfrm>
                    <a:off x="3347127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Connecteur droit 358"/>
                  <p:cNvCxnSpPr/>
                  <p:nvPr/>
                </p:nvCxnSpPr>
                <p:spPr>
                  <a:xfrm>
                    <a:off x="3966004" y="1661730"/>
                    <a:ext cx="0" cy="4263504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" name="Connecteur droit 359"/>
                  <p:cNvCxnSpPr/>
                  <p:nvPr/>
                </p:nvCxnSpPr>
                <p:spPr>
                  <a:xfrm>
                    <a:off x="4584881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" name="Connecteur droit 360"/>
                  <p:cNvCxnSpPr/>
                  <p:nvPr/>
                </p:nvCxnSpPr>
                <p:spPr>
                  <a:xfrm>
                    <a:off x="5203758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2" name="Connecteur droit 361"/>
                  <p:cNvCxnSpPr/>
                  <p:nvPr/>
                </p:nvCxnSpPr>
                <p:spPr>
                  <a:xfrm>
                    <a:off x="5822635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3" name="Connecteur droit 362"/>
                  <p:cNvCxnSpPr/>
                  <p:nvPr/>
                </p:nvCxnSpPr>
                <p:spPr>
                  <a:xfrm>
                    <a:off x="6441512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Connecteur droit 363"/>
                  <p:cNvCxnSpPr/>
                  <p:nvPr/>
                </p:nvCxnSpPr>
                <p:spPr>
                  <a:xfrm>
                    <a:off x="8298147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5" name="Connecteur droit 364"/>
                  <p:cNvCxnSpPr/>
                  <p:nvPr/>
                </p:nvCxnSpPr>
                <p:spPr>
                  <a:xfrm>
                    <a:off x="7679266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6" name="Connecteur droit 365"/>
                  <p:cNvCxnSpPr/>
                  <p:nvPr/>
                </p:nvCxnSpPr>
                <p:spPr>
                  <a:xfrm>
                    <a:off x="7060389" y="1661730"/>
                    <a:ext cx="0" cy="426350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10" name="Groupe 309"/>
              <p:cNvGrpSpPr/>
              <p:nvPr/>
            </p:nvGrpSpPr>
            <p:grpSpPr>
              <a:xfrm>
                <a:off x="2339752" y="1307822"/>
                <a:ext cx="5895942" cy="184666"/>
                <a:chOff x="2339752" y="1307822"/>
                <a:chExt cx="5895942" cy="184666"/>
              </a:xfrm>
            </p:grpSpPr>
            <p:sp>
              <p:nvSpPr>
                <p:cNvPr id="311" name="Rectangle 51"/>
                <p:cNvSpPr>
                  <a:spLocks noChangeArrowheads="1"/>
                </p:cNvSpPr>
                <p:nvPr/>
              </p:nvSpPr>
              <p:spPr bwMode="auto">
                <a:xfrm>
                  <a:off x="727851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2021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7" name="Rectangle 23"/>
                <p:cNvSpPr>
                  <a:spLocks noChangeArrowheads="1"/>
                </p:cNvSpPr>
                <p:nvPr/>
              </p:nvSpPr>
              <p:spPr bwMode="auto">
                <a:xfrm>
                  <a:off x="357444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2015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8" name="Rectangle 26"/>
                <p:cNvSpPr>
                  <a:spLocks noChangeArrowheads="1"/>
                </p:cNvSpPr>
                <p:nvPr/>
              </p:nvSpPr>
              <p:spPr bwMode="auto">
                <a:xfrm>
                  <a:off x="419178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2016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9" name="Rectangle 29"/>
                <p:cNvSpPr>
                  <a:spLocks noChangeArrowheads="1"/>
                </p:cNvSpPr>
                <p:nvPr/>
              </p:nvSpPr>
              <p:spPr bwMode="auto">
                <a:xfrm>
                  <a:off x="480913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2017</a:t>
                  </a:r>
                  <a:endParaRPr kumimoji="0" lang="fr-FR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0" name="Rectangle 32"/>
                <p:cNvSpPr>
                  <a:spLocks noChangeArrowheads="1"/>
                </p:cNvSpPr>
                <p:nvPr/>
              </p:nvSpPr>
              <p:spPr bwMode="auto">
                <a:xfrm>
                  <a:off x="542647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2018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3" name="Rectangle 35"/>
                <p:cNvSpPr>
                  <a:spLocks noChangeArrowheads="1"/>
                </p:cNvSpPr>
                <p:nvPr/>
              </p:nvSpPr>
              <p:spPr bwMode="auto">
                <a:xfrm>
                  <a:off x="604382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2019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4" name="Rectangle 38"/>
                <p:cNvSpPr>
                  <a:spLocks noChangeArrowheads="1"/>
                </p:cNvSpPr>
                <p:nvPr/>
              </p:nvSpPr>
              <p:spPr bwMode="auto">
                <a:xfrm>
                  <a:off x="666116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2020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6" name="Rectangle 51"/>
                <p:cNvSpPr>
                  <a:spLocks noChangeArrowheads="1"/>
                </p:cNvSpPr>
                <p:nvPr/>
              </p:nvSpPr>
              <p:spPr bwMode="auto">
                <a:xfrm>
                  <a:off x="789585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2022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7" name="Rectangle 23"/>
                <p:cNvSpPr>
                  <a:spLocks noChangeArrowheads="1"/>
                </p:cNvSpPr>
                <p:nvPr/>
              </p:nvSpPr>
              <p:spPr bwMode="auto">
                <a:xfrm>
                  <a:off x="2339752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2013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5" name="Rectangle 26"/>
                <p:cNvSpPr>
                  <a:spLocks noChangeArrowheads="1"/>
                </p:cNvSpPr>
                <p:nvPr/>
              </p:nvSpPr>
              <p:spPr bwMode="auto">
                <a:xfrm>
                  <a:off x="2957097" y="1307822"/>
                  <a:ext cx="339837" cy="1846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1" i="1" u="none" strike="noStrike" cap="none" normalizeH="0" baseline="0" dirty="0" smtClean="0">
                      <a:ln>
                        <a:noFill/>
                      </a:ln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rPr>
                    <a:t>2014</a:t>
                  </a:r>
                  <a:endPara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cxnSp>
          <p:nvCxnSpPr>
            <p:cNvPr id="301" name="Connecteur droit avec flèche 300"/>
            <p:cNvCxnSpPr/>
            <p:nvPr/>
          </p:nvCxnSpPr>
          <p:spPr>
            <a:xfrm>
              <a:off x="2181381" y="1600877"/>
              <a:ext cx="3110699" cy="0"/>
            </a:xfrm>
            <a:prstGeom prst="straightConnector1">
              <a:avLst/>
            </a:prstGeom>
            <a:ln w="6350">
              <a:solidFill>
                <a:srgbClr val="0070C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e 159"/>
          <p:cNvGrpSpPr/>
          <p:nvPr/>
        </p:nvGrpSpPr>
        <p:grpSpPr>
          <a:xfrm>
            <a:off x="683568" y="5135433"/>
            <a:ext cx="7641524" cy="1388155"/>
            <a:chOff x="683568" y="5190849"/>
            <a:chExt cx="7641524" cy="1388155"/>
          </a:xfrm>
        </p:grpSpPr>
        <p:sp>
          <p:nvSpPr>
            <p:cNvPr id="397" name="Freeform 297"/>
            <p:cNvSpPr>
              <a:spLocks/>
            </p:cNvSpPr>
            <p:nvPr/>
          </p:nvSpPr>
          <p:spPr bwMode="auto">
            <a:xfrm>
              <a:off x="693092" y="5266826"/>
              <a:ext cx="7632000" cy="1312178"/>
            </a:xfrm>
            <a:custGeom>
              <a:avLst/>
              <a:gdLst>
                <a:gd name="T0" fmla="*/ 211 w 9016"/>
                <a:gd name="T1" fmla="*/ 2 h 1452"/>
                <a:gd name="T2" fmla="*/ 177 w 9016"/>
                <a:gd name="T3" fmla="*/ 8 h 1452"/>
                <a:gd name="T4" fmla="*/ 143 w 9016"/>
                <a:gd name="T5" fmla="*/ 19 h 1452"/>
                <a:gd name="T6" fmla="*/ 113 w 9016"/>
                <a:gd name="T7" fmla="*/ 35 h 1452"/>
                <a:gd name="T8" fmla="*/ 85 w 9016"/>
                <a:gd name="T9" fmla="*/ 56 h 1452"/>
                <a:gd name="T10" fmla="*/ 60 w 9016"/>
                <a:gd name="T11" fmla="*/ 79 h 1452"/>
                <a:gd name="T12" fmla="*/ 40 w 9016"/>
                <a:gd name="T13" fmla="*/ 108 h 1452"/>
                <a:gd name="T14" fmla="*/ 23 w 9016"/>
                <a:gd name="T15" fmla="*/ 138 h 1452"/>
                <a:gd name="T16" fmla="*/ 9 w 9016"/>
                <a:gd name="T17" fmla="*/ 171 h 1452"/>
                <a:gd name="T18" fmla="*/ 1 w 9016"/>
                <a:gd name="T19" fmla="*/ 205 h 1452"/>
                <a:gd name="T20" fmla="*/ 0 w 9016"/>
                <a:gd name="T21" fmla="*/ 243 h 1452"/>
                <a:gd name="T22" fmla="*/ 0 w 9016"/>
                <a:gd name="T23" fmla="*/ 1234 h 1452"/>
                <a:gd name="T24" fmla="*/ 6 w 9016"/>
                <a:gd name="T25" fmla="*/ 1271 h 1452"/>
                <a:gd name="T26" fmla="*/ 18 w 9016"/>
                <a:gd name="T27" fmla="*/ 1304 h 1452"/>
                <a:gd name="T28" fmla="*/ 34 w 9016"/>
                <a:gd name="T29" fmla="*/ 1335 h 1452"/>
                <a:gd name="T30" fmla="*/ 54 w 9016"/>
                <a:gd name="T31" fmla="*/ 1364 h 1452"/>
                <a:gd name="T32" fmla="*/ 77 w 9016"/>
                <a:gd name="T33" fmla="*/ 1389 h 1452"/>
                <a:gd name="T34" fmla="*/ 103 w 9016"/>
                <a:gd name="T35" fmla="*/ 1411 h 1452"/>
                <a:gd name="T36" fmla="*/ 133 w 9016"/>
                <a:gd name="T37" fmla="*/ 1428 h 1452"/>
                <a:gd name="T38" fmla="*/ 165 w 9016"/>
                <a:gd name="T39" fmla="*/ 1441 h 1452"/>
                <a:gd name="T40" fmla="*/ 201 w 9016"/>
                <a:gd name="T41" fmla="*/ 1449 h 1452"/>
                <a:gd name="T42" fmla="*/ 236 w 9016"/>
                <a:gd name="T43" fmla="*/ 1452 h 1452"/>
                <a:gd name="T44" fmla="*/ 8803 w 9016"/>
                <a:gd name="T45" fmla="*/ 1450 h 1452"/>
                <a:gd name="T46" fmla="*/ 8839 w 9016"/>
                <a:gd name="T47" fmla="*/ 1444 h 1452"/>
                <a:gd name="T48" fmla="*/ 8871 w 9016"/>
                <a:gd name="T49" fmla="*/ 1433 h 1452"/>
                <a:gd name="T50" fmla="*/ 8902 w 9016"/>
                <a:gd name="T51" fmla="*/ 1417 h 1452"/>
                <a:gd name="T52" fmla="*/ 8930 w 9016"/>
                <a:gd name="T53" fmla="*/ 1397 h 1452"/>
                <a:gd name="T54" fmla="*/ 8955 w 9016"/>
                <a:gd name="T55" fmla="*/ 1373 h 1452"/>
                <a:gd name="T56" fmla="*/ 8976 w 9016"/>
                <a:gd name="T57" fmla="*/ 1345 h 1452"/>
                <a:gd name="T58" fmla="*/ 8993 w 9016"/>
                <a:gd name="T59" fmla="*/ 1315 h 1452"/>
                <a:gd name="T60" fmla="*/ 9006 w 9016"/>
                <a:gd name="T61" fmla="*/ 1282 h 1452"/>
                <a:gd name="T62" fmla="*/ 9013 w 9016"/>
                <a:gd name="T63" fmla="*/ 1247 h 1452"/>
                <a:gd name="T64" fmla="*/ 9016 w 9016"/>
                <a:gd name="T65" fmla="*/ 1211 h 1452"/>
                <a:gd name="T66" fmla="*/ 9015 w 9016"/>
                <a:gd name="T67" fmla="*/ 218 h 1452"/>
                <a:gd name="T68" fmla="*/ 9009 w 9016"/>
                <a:gd name="T69" fmla="*/ 182 h 1452"/>
                <a:gd name="T70" fmla="*/ 8998 w 9016"/>
                <a:gd name="T71" fmla="*/ 149 h 1452"/>
                <a:gd name="T72" fmla="*/ 8982 w 9016"/>
                <a:gd name="T73" fmla="*/ 117 h 1452"/>
                <a:gd name="T74" fmla="*/ 8962 w 9016"/>
                <a:gd name="T75" fmla="*/ 89 h 1452"/>
                <a:gd name="T76" fmla="*/ 8939 w 9016"/>
                <a:gd name="T77" fmla="*/ 63 h 1452"/>
                <a:gd name="T78" fmla="*/ 8911 w 9016"/>
                <a:gd name="T79" fmla="*/ 41 h 1452"/>
                <a:gd name="T80" fmla="*/ 8882 w 9016"/>
                <a:gd name="T81" fmla="*/ 24 h 1452"/>
                <a:gd name="T82" fmla="*/ 8850 w 9016"/>
                <a:gd name="T83" fmla="*/ 11 h 1452"/>
                <a:gd name="T84" fmla="*/ 8816 w 9016"/>
                <a:gd name="T85" fmla="*/ 4 h 1452"/>
                <a:gd name="T86" fmla="*/ 8780 w 9016"/>
                <a:gd name="T8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16" h="1452">
                  <a:moveTo>
                    <a:pt x="236" y="0"/>
                  </a:moveTo>
                  <a:lnTo>
                    <a:pt x="224" y="0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88" y="5"/>
                  </a:lnTo>
                  <a:lnTo>
                    <a:pt x="177" y="8"/>
                  </a:lnTo>
                  <a:lnTo>
                    <a:pt x="165" y="11"/>
                  </a:lnTo>
                  <a:lnTo>
                    <a:pt x="154" y="15"/>
                  </a:lnTo>
                  <a:lnTo>
                    <a:pt x="143" y="19"/>
                  </a:lnTo>
                  <a:lnTo>
                    <a:pt x="133" y="24"/>
                  </a:lnTo>
                  <a:lnTo>
                    <a:pt x="123" y="30"/>
                  </a:lnTo>
                  <a:lnTo>
                    <a:pt x="113" y="35"/>
                  </a:lnTo>
                  <a:lnTo>
                    <a:pt x="103" y="41"/>
                  </a:lnTo>
                  <a:lnTo>
                    <a:pt x="94" y="49"/>
                  </a:lnTo>
                  <a:lnTo>
                    <a:pt x="85" y="56"/>
                  </a:lnTo>
                  <a:lnTo>
                    <a:pt x="77" y="63"/>
                  </a:lnTo>
                  <a:lnTo>
                    <a:pt x="68" y="71"/>
                  </a:lnTo>
                  <a:lnTo>
                    <a:pt x="60" y="79"/>
                  </a:lnTo>
                  <a:lnTo>
                    <a:pt x="54" y="89"/>
                  </a:lnTo>
                  <a:lnTo>
                    <a:pt x="46" y="98"/>
                  </a:lnTo>
                  <a:lnTo>
                    <a:pt x="40" y="108"/>
                  </a:lnTo>
                  <a:lnTo>
                    <a:pt x="34" y="117"/>
                  </a:lnTo>
                  <a:lnTo>
                    <a:pt x="28" y="127"/>
                  </a:lnTo>
                  <a:lnTo>
                    <a:pt x="23" y="138"/>
                  </a:lnTo>
                  <a:lnTo>
                    <a:pt x="18" y="149"/>
                  </a:lnTo>
                  <a:lnTo>
                    <a:pt x="14" y="160"/>
                  </a:lnTo>
                  <a:lnTo>
                    <a:pt x="9" y="171"/>
                  </a:lnTo>
                  <a:lnTo>
                    <a:pt x="6" y="182"/>
                  </a:lnTo>
                  <a:lnTo>
                    <a:pt x="4" y="194"/>
                  </a:lnTo>
                  <a:lnTo>
                    <a:pt x="1" y="205"/>
                  </a:lnTo>
                  <a:lnTo>
                    <a:pt x="0" y="218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1211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1" y="1247"/>
                  </a:lnTo>
                  <a:lnTo>
                    <a:pt x="4" y="1258"/>
                  </a:lnTo>
                  <a:lnTo>
                    <a:pt x="6" y="1271"/>
                  </a:lnTo>
                  <a:lnTo>
                    <a:pt x="9" y="1282"/>
                  </a:lnTo>
                  <a:lnTo>
                    <a:pt x="14" y="1293"/>
                  </a:lnTo>
                  <a:lnTo>
                    <a:pt x="18" y="1304"/>
                  </a:lnTo>
                  <a:lnTo>
                    <a:pt x="23" y="1315"/>
                  </a:lnTo>
                  <a:lnTo>
                    <a:pt x="28" y="1326"/>
                  </a:lnTo>
                  <a:lnTo>
                    <a:pt x="34" y="1335"/>
                  </a:lnTo>
                  <a:lnTo>
                    <a:pt x="40" y="1345"/>
                  </a:lnTo>
                  <a:lnTo>
                    <a:pt x="46" y="1354"/>
                  </a:lnTo>
                  <a:lnTo>
                    <a:pt x="54" y="1364"/>
                  </a:lnTo>
                  <a:lnTo>
                    <a:pt x="60" y="1373"/>
                  </a:lnTo>
                  <a:lnTo>
                    <a:pt x="68" y="1381"/>
                  </a:lnTo>
                  <a:lnTo>
                    <a:pt x="77" y="1389"/>
                  </a:lnTo>
                  <a:lnTo>
                    <a:pt x="85" y="1397"/>
                  </a:lnTo>
                  <a:lnTo>
                    <a:pt x="94" y="1404"/>
                  </a:lnTo>
                  <a:lnTo>
                    <a:pt x="103" y="1411"/>
                  </a:lnTo>
                  <a:lnTo>
                    <a:pt x="113" y="1417"/>
                  </a:lnTo>
                  <a:lnTo>
                    <a:pt x="123" y="1422"/>
                  </a:lnTo>
                  <a:lnTo>
                    <a:pt x="133" y="1428"/>
                  </a:lnTo>
                  <a:lnTo>
                    <a:pt x="143" y="1433"/>
                  </a:lnTo>
                  <a:lnTo>
                    <a:pt x="154" y="1438"/>
                  </a:lnTo>
                  <a:lnTo>
                    <a:pt x="165" y="1441"/>
                  </a:lnTo>
                  <a:lnTo>
                    <a:pt x="177" y="1444"/>
                  </a:lnTo>
                  <a:lnTo>
                    <a:pt x="188" y="1447"/>
                  </a:lnTo>
                  <a:lnTo>
                    <a:pt x="201" y="1449"/>
                  </a:lnTo>
                  <a:lnTo>
                    <a:pt x="211" y="1450"/>
                  </a:lnTo>
                  <a:lnTo>
                    <a:pt x="224" y="1452"/>
                  </a:lnTo>
                  <a:lnTo>
                    <a:pt x="236" y="1452"/>
                  </a:lnTo>
                  <a:lnTo>
                    <a:pt x="8780" y="1452"/>
                  </a:lnTo>
                  <a:lnTo>
                    <a:pt x="8791" y="1452"/>
                  </a:lnTo>
                  <a:lnTo>
                    <a:pt x="8803" y="1450"/>
                  </a:lnTo>
                  <a:lnTo>
                    <a:pt x="8816" y="1449"/>
                  </a:lnTo>
                  <a:lnTo>
                    <a:pt x="8826" y="1447"/>
                  </a:lnTo>
                  <a:lnTo>
                    <a:pt x="8839" y="1444"/>
                  </a:lnTo>
                  <a:lnTo>
                    <a:pt x="8850" y="1441"/>
                  </a:lnTo>
                  <a:lnTo>
                    <a:pt x="8860" y="1438"/>
                  </a:lnTo>
                  <a:lnTo>
                    <a:pt x="8871" y="1433"/>
                  </a:lnTo>
                  <a:lnTo>
                    <a:pt x="8882" y="1428"/>
                  </a:lnTo>
                  <a:lnTo>
                    <a:pt x="8893" y="1422"/>
                  </a:lnTo>
                  <a:lnTo>
                    <a:pt x="8902" y="1417"/>
                  </a:lnTo>
                  <a:lnTo>
                    <a:pt x="8911" y="1411"/>
                  </a:lnTo>
                  <a:lnTo>
                    <a:pt x="8921" y="1404"/>
                  </a:lnTo>
                  <a:lnTo>
                    <a:pt x="8930" y="1397"/>
                  </a:lnTo>
                  <a:lnTo>
                    <a:pt x="8939" y="1389"/>
                  </a:lnTo>
                  <a:lnTo>
                    <a:pt x="8947" y="1381"/>
                  </a:lnTo>
                  <a:lnTo>
                    <a:pt x="8955" y="1373"/>
                  </a:lnTo>
                  <a:lnTo>
                    <a:pt x="8962" y="1364"/>
                  </a:lnTo>
                  <a:lnTo>
                    <a:pt x="8969" y="1354"/>
                  </a:lnTo>
                  <a:lnTo>
                    <a:pt x="8976" y="1345"/>
                  </a:lnTo>
                  <a:lnTo>
                    <a:pt x="8982" y="1335"/>
                  </a:lnTo>
                  <a:lnTo>
                    <a:pt x="8987" y="1326"/>
                  </a:lnTo>
                  <a:lnTo>
                    <a:pt x="8993" y="1315"/>
                  </a:lnTo>
                  <a:lnTo>
                    <a:pt x="8998" y="1304"/>
                  </a:lnTo>
                  <a:lnTo>
                    <a:pt x="9001" y="1293"/>
                  </a:lnTo>
                  <a:lnTo>
                    <a:pt x="9006" y="1282"/>
                  </a:lnTo>
                  <a:lnTo>
                    <a:pt x="9009" y="1271"/>
                  </a:lnTo>
                  <a:lnTo>
                    <a:pt x="9012" y="1258"/>
                  </a:lnTo>
                  <a:lnTo>
                    <a:pt x="9013" y="1247"/>
                  </a:lnTo>
                  <a:lnTo>
                    <a:pt x="9015" y="1234"/>
                  </a:lnTo>
                  <a:lnTo>
                    <a:pt x="9016" y="1222"/>
                  </a:lnTo>
                  <a:lnTo>
                    <a:pt x="9016" y="1211"/>
                  </a:lnTo>
                  <a:lnTo>
                    <a:pt x="9016" y="243"/>
                  </a:lnTo>
                  <a:lnTo>
                    <a:pt x="9016" y="231"/>
                  </a:lnTo>
                  <a:lnTo>
                    <a:pt x="9015" y="218"/>
                  </a:lnTo>
                  <a:lnTo>
                    <a:pt x="9013" y="205"/>
                  </a:lnTo>
                  <a:lnTo>
                    <a:pt x="9012" y="194"/>
                  </a:lnTo>
                  <a:lnTo>
                    <a:pt x="9009" y="182"/>
                  </a:lnTo>
                  <a:lnTo>
                    <a:pt x="9006" y="171"/>
                  </a:lnTo>
                  <a:lnTo>
                    <a:pt x="9001" y="160"/>
                  </a:lnTo>
                  <a:lnTo>
                    <a:pt x="8998" y="149"/>
                  </a:lnTo>
                  <a:lnTo>
                    <a:pt x="8993" y="138"/>
                  </a:lnTo>
                  <a:lnTo>
                    <a:pt x="8987" y="127"/>
                  </a:lnTo>
                  <a:lnTo>
                    <a:pt x="8982" y="117"/>
                  </a:lnTo>
                  <a:lnTo>
                    <a:pt x="8976" y="108"/>
                  </a:lnTo>
                  <a:lnTo>
                    <a:pt x="8969" y="98"/>
                  </a:lnTo>
                  <a:lnTo>
                    <a:pt x="8962" y="89"/>
                  </a:lnTo>
                  <a:lnTo>
                    <a:pt x="8955" y="79"/>
                  </a:lnTo>
                  <a:lnTo>
                    <a:pt x="8947" y="71"/>
                  </a:lnTo>
                  <a:lnTo>
                    <a:pt x="8939" y="63"/>
                  </a:lnTo>
                  <a:lnTo>
                    <a:pt x="8930" y="56"/>
                  </a:lnTo>
                  <a:lnTo>
                    <a:pt x="8921" y="49"/>
                  </a:lnTo>
                  <a:lnTo>
                    <a:pt x="8911" y="41"/>
                  </a:lnTo>
                  <a:lnTo>
                    <a:pt x="8902" y="35"/>
                  </a:lnTo>
                  <a:lnTo>
                    <a:pt x="8893" y="30"/>
                  </a:lnTo>
                  <a:lnTo>
                    <a:pt x="8882" y="24"/>
                  </a:lnTo>
                  <a:lnTo>
                    <a:pt x="8871" y="19"/>
                  </a:lnTo>
                  <a:lnTo>
                    <a:pt x="8860" y="15"/>
                  </a:lnTo>
                  <a:lnTo>
                    <a:pt x="8850" y="11"/>
                  </a:lnTo>
                  <a:lnTo>
                    <a:pt x="8839" y="8"/>
                  </a:lnTo>
                  <a:lnTo>
                    <a:pt x="8826" y="5"/>
                  </a:lnTo>
                  <a:lnTo>
                    <a:pt x="8816" y="4"/>
                  </a:lnTo>
                  <a:lnTo>
                    <a:pt x="8803" y="2"/>
                  </a:lnTo>
                  <a:lnTo>
                    <a:pt x="8791" y="0"/>
                  </a:lnTo>
                  <a:lnTo>
                    <a:pt x="8780" y="0"/>
                  </a:lnTo>
                  <a:lnTo>
                    <a:pt x="236" y="0"/>
                  </a:lnTo>
                </a:path>
              </a:pathLst>
            </a:custGeom>
            <a:noFill/>
            <a:ln w="238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8" name="Rectangle 44"/>
            <p:cNvSpPr>
              <a:spLocks noChangeArrowheads="1"/>
            </p:cNvSpPr>
            <p:nvPr/>
          </p:nvSpPr>
          <p:spPr bwMode="auto">
            <a:xfrm>
              <a:off x="683568" y="5190849"/>
              <a:ext cx="2470228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i="1" dirty="0" smtClean="0">
                  <a:solidFill>
                    <a:srgbClr val="333399"/>
                  </a:solidFill>
                </a:rPr>
                <a:t>Structure de la m</a:t>
              </a:r>
              <a:r>
                <a:rPr kumimoji="0" lang="fr-FR" altLang="fr-FR" sz="1200" b="1" i="1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rPr>
                <a:t>atière nucléaire 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683568" y="1456513"/>
            <a:ext cx="7641524" cy="1293731"/>
            <a:chOff x="683568" y="1532710"/>
            <a:chExt cx="7641524" cy="1293731"/>
          </a:xfrm>
        </p:grpSpPr>
        <p:sp>
          <p:nvSpPr>
            <p:cNvPr id="220" name="Freeform 297"/>
            <p:cNvSpPr>
              <a:spLocks/>
            </p:cNvSpPr>
            <p:nvPr/>
          </p:nvSpPr>
          <p:spPr bwMode="auto">
            <a:xfrm>
              <a:off x="693092" y="1620495"/>
              <a:ext cx="7632000" cy="1205946"/>
            </a:xfrm>
            <a:custGeom>
              <a:avLst/>
              <a:gdLst>
                <a:gd name="T0" fmla="*/ 211 w 9016"/>
                <a:gd name="T1" fmla="*/ 2 h 1452"/>
                <a:gd name="T2" fmla="*/ 177 w 9016"/>
                <a:gd name="T3" fmla="*/ 8 h 1452"/>
                <a:gd name="T4" fmla="*/ 143 w 9016"/>
                <a:gd name="T5" fmla="*/ 19 h 1452"/>
                <a:gd name="T6" fmla="*/ 113 w 9016"/>
                <a:gd name="T7" fmla="*/ 35 h 1452"/>
                <a:gd name="T8" fmla="*/ 85 w 9016"/>
                <a:gd name="T9" fmla="*/ 56 h 1452"/>
                <a:gd name="T10" fmla="*/ 60 w 9016"/>
                <a:gd name="T11" fmla="*/ 79 h 1452"/>
                <a:gd name="T12" fmla="*/ 40 w 9016"/>
                <a:gd name="T13" fmla="*/ 108 h 1452"/>
                <a:gd name="T14" fmla="*/ 23 w 9016"/>
                <a:gd name="T15" fmla="*/ 138 h 1452"/>
                <a:gd name="T16" fmla="*/ 9 w 9016"/>
                <a:gd name="T17" fmla="*/ 171 h 1452"/>
                <a:gd name="T18" fmla="*/ 1 w 9016"/>
                <a:gd name="T19" fmla="*/ 205 h 1452"/>
                <a:gd name="T20" fmla="*/ 0 w 9016"/>
                <a:gd name="T21" fmla="*/ 243 h 1452"/>
                <a:gd name="T22" fmla="*/ 0 w 9016"/>
                <a:gd name="T23" fmla="*/ 1234 h 1452"/>
                <a:gd name="T24" fmla="*/ 6 w 9016"/>
                <a:gd name="T25" fmla="*/ 1271 h 1452"/>
                <a:gd name="T26" fmla="*/ 18 w 9016"/>
                <a:gd name="T27" fmla="*/ 1304 h 1452"/>
                <a:gd name="T28" fmla="*/ 34 w 9016"/>
                <a:gd name="T29" fmla="*/ 1335 h 1452"/>
                <a:gd name="T30" fmla="*/ 54 w 9016"/>
                <a:gd name="T31" fmla="*/ 1364 h 1452"/>
                <a:gd name="T32" fmla="*/ 77 w 9016"/>
                <a:gd name="T33" fmla="*/ 1389 h 1452"/>
                <a:gd name="T34" fmla="*/ 103 w 9016"/>
                <a:gd name="T35" fmla="*/ 1411 h 1452"/>
                <a:gd name="T36" fmla="*/ 133 w 9016"/>
                <a:gd name="T37" fmla="*/ 1428 h 1452"/>
                <a:gd name="T38" fmla="*/ 165 w 9016"/>
                <a:gd name="T39" fmla="*/ 1441 h 1452"/>
                <a:gd name="T40" fmla="*/ 201 w 9016"/>
                <a:gd name="T41" fmla="*/ 1449 h 1452"/>
                <a:gd name="T42" fmla="*/ 236 w 9016"/>
                <a:gd name="T43" fmla="*/ 1452 h 1452"/>
                <a:gd name="T44" fmla="*/ 8803 w 9016"/>
                <a:gd name="T45" fmla="*/ 1450 h 1452"/>
                <a:gd name="T46" fmla="*/ 8839 w 9016"/>
                <a:gd name="T47" fmla="*/ 1444 h 1452"/>
                <a:gd name="T48" fmla="*/ 8871 w 9016"/>
                <a:gd name="T49" fmla="*/ 1433 h 1452"/>
                <a:gd name="T50" fmla="*/ 8902 w 9016"/>
                <a:gd name="T51" fmla="*/ 1417 h 1452"/>
                <a:gd name="T52" fmla="*/ 8930 w 9016"/>
                <a:gd name="T53" fmla="*/ 1397 h 1452"/>
                <a:gd name="T54" fmla="*/ 8955 w 9016"/>
                <a:gd name="T55" fmla="*/ 1373 h 1452"/>
                <a:gd name="T56" fmla="*/ 8976 w 9016"/>
                <a:gd name="T57" fmla="*/ 1345 h 1452"/>
                <a:gd name="T58" fmla="*/ 8993 w 9016"/>
                <a:gd name="T59" fmla="*/ 1315 h 1452"/>
                <a:gd name="T60" fmla="*/ 9006 w 9016"/>
                <a:gd name="T61" fmla="*/ 1282 h 1452"/>
                <a:gd name="T62" fmla="*/ 9013 w 9016"/>
                <a:gd name="T63" fmla="*/ 1247 h 1452"/>
                <a:gd name="T64" fmla="*/ 9016 w 9016"/>
                <a:gd name="T65" fmla="*/ 1211 h 1452"/>
                <a:gd name="T66" fmla="*/ 9015 w 9016"/>
                <a:gd name="T67" fmla="*/ 218 h 1452"/>
                <a:gd name="T68" fmla="*/ 9009 w 9016"/>
                <a:gd name="T69" fmla="*/ 182 h 1452"/>
                <a:gd name="T70" fmla="*/ 8998 w 9016"/>
                <a:gd name="T71" fmla="*/ 149 h 1452"/>
                <a:gd name="T72" fmla="*/ 8982 w 9016"/>
                <a:gd name="T73" fmla="*/ 117 h 1452"/>
                <a:gd name="T74" fmla="*/ 8962 w 9016"/>
                <a:gd name="T75" fmla="*/ 89 h 1452"/>
                <a:gd name="T76" fmla="*/ 8939 w 9016"/>
                <a:gd name="T77" fmla="*/ 63 h 1452"/>
                <a:gd name="T78" fmla="*/ 8911 w 9016"/>
                <a:gd name="T79" fmla="*/ 41 h 1452"/>
                <a:gd name="T80" fmla="*/ 8882 w 9016"/>
                <a:gd name="T81" fmla="*/ 24 h 1452"/>
                <a:gd name="T82" fmla="*/ 8850 w 9016"/>
                <a:gd name="T83" fmla="*/ 11 h 1452"/>
                <a:gd name="T84" fmla="*/ 8816 w 9016"/>
                <a:gd name="T85" fmla="*/ 4 h 1452"/>
                <a:gd name="T86" fmla="*/ 8780 w 9016"/>
                <a:gd name="T8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16" h="1452">
                  <a:moveTo>
                    <a:pt x="236" y="0"/>
                  </a:moveTo>
                  <a:lnTo>
                    <a:pt x="224" y="0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88" y="5"/>
                  </a:lnTo>
                  <a:lnTo>
                    <a:pt x="177" y="8"/>
                  </a:lnTo>
                  <a:lnTo>
                    <a:pt x="165" y="11"/>
                  </a:lnTo>
                  <a:lnTo>
                    <a:pt x="154" y="15"/>
                  </a:lnTo>
                  <a:lnTo>
                    <a:pt x="143" y="19"/>
                  </a:lnTo>
                  <a:lnTo>
                    <a:pt x="133" y="24"/>
                  </a:lnTo>
                  <a:lnTo>
                    <a:pt x="123" y="30"/>
                  </a:lnTo>
                  <a:lnTo>
                    <a:pt x="113" y="35"/>
                  </a:lnTo>
                  <a:lnTo>
                    <a:pt x="103" y="41"/>
                  </a:lnTo>
                  <a:lnTo>
                    <a:pt x="94" y="49"/>
                  </a:lnTo>
                  <a:lnTo>
                    <a:pt x="85" y="56"/>
                  </a:lnTo>
                  <a:lnTo>
                    <a:pt x="77" y="63"/>
                  </a:lnTo>
                  <a:lnTo>
                    <a:pt x="68" y="71"/>
                  </a:lnTo>
                  <a:lnTo>
                    <a:pt x="60" y="79"/>
                  </a:lnTo>
                  <a:lnTo>
                    <a:pt x="54" y="89"/>
                  </a:lnTo>
                  <a:lnTo>
                    <a:pt x="46" y="98"/>
                  </a:lnTo>
                  <a:lnTo>
                    <a:pt x="40" y="108"/>
                  </a:lnTo>
                  <a:lnTo>
                    <a:pt x="34" y="117"/>
                  </a:lnTo>
                  <a:lnTo>
                    <a:pt x="28" y="127"/>
                  </a:lnTo>
                  <a:lnTo>
                    <a:pt x="23" y="138"/>
                  </a:lnTo>
                  <a:lnTo>
                    <a:pt x="18" y="149"/>
                  </a:lnTo>
                  <a:lnTo>
                    <a:pt x="14" y="160"/>
                  </a:lnTo>
                  <a:lnTo>
                    <a:pt x="9" y="171"/>
                  </a:lnTo>
                  <a:lnTo>
                    <a:pt x="6" y="182"/>
                  </a:lnTo>
                  <a:lnTo>
                    <a:pt x="4" y="194"/>
                  </a:lnTo>
                  <a:lnTo>
                    <a:pt x="1" y="205"/>
                  </a:lnTo>
                  <a:lnTo>
                    <a:pt x="0" y="218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1211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1" y="1247"/>
                  </a:lnTo>
                  <a:lnTo>
                    <a:pt x="4" y="1258"/>
                  </a:lnTo>
                  <a:lnTo>
                    <a:pt x="6" y="1271"/>
                  </a:lnTo>
                  <a:lnTo>
                    <a:pt x="9" y="1282"/>
                  </a:lnTo>
                  <a:lnTo>
                    <a:pt x="14" y="1293"/>
                  </a:lnTo>
                  <a:lnTo>
                    <a:pt x="18" y="1304"/>
                  </a:lnTo>
                  <a:lnTo>
                    <a:pt x="23" y="1315"/>
                  </a:lnTo>
                  <a:lnTo>
                    <a:pt x="28" y="1326"/>
                  </a:lnTo>
                  <a:lnTo>
                    <a:pt x="34" y="1335"/>
                  </a:lnTo>
                  <a:lnTo>
                    <a:pt x="40" y="1345"/>
                  </a:lnTo>
                  <a:lnTo>
                    <a:pt x="46" y="1354"/>
                  </a:lnTo>
                  <a:lnTo>
                    <a:pt x="54" y="1364"/>
                  </a:lnTo>
                  <a:lnTo>
                    <a:pt x="60" y="1373"/>
                  </a:lnTo>
                  <a:lnTo>
                    <a:pt x="68" y="1381"/>
                  </a:lnTo>
                  <a:lnTo>
                    <a:pt x="77" y="1389"/>
                  </a:lnTo>
                  <a:lnTo>
                    <a:pt x="85" y="1397"/>
                  </a:lnTo>
                  <a:lnTo>
                    <a:pt x="94" y="1404"/>
                  </a:lnTo>
                  <a:lnTo>
                    <a:pt x="103" y="1411"/>
                  </a:lnTo>
                  <a:lnTo>
                    <a:pt x="113" y="1417"/>
                  </a:lnTo>
                  <a:lnTo>
                    <a:pt x="123" y="1422"/>
                  </a:lnTo>
                  <a:lnTo>
                    <a:pt x="133" y="1428"/>
                  </a:lnTo>
                  <a:lnTo>
                    <a:pt x="143" y="1433"/>
                  </a:lnTo>
                  <a:lnTo>
                    <a:pt x="154" y="1438"/>
                  </a:lnTo>
                  <a:lnTo>
                    <a:pt x="165" y="1441"/>
                  </a:lnTo>
                  <a:lnTo>
                    <a:pt x="177" y="1444"/>
                  </a:lnTo>
                  <a:lnTo>
                    <a:pt x="188" y="1447"/>
                  </a:lnTo>
                  <a:lnTo>
                    <a:pt x="201" y="1449"/>
                  </a:lnTo>
                  <a:lnTo>
                    <a:pt x="211" y="1450"/>
                  </a:lnTo>
                  <a:lnTo>
                    <a:pt x="224" y="1452"/>
                  </a:lnTo>
                  <a:lnTo>
                    <a:pt x="236" y="1452"/>
                  </a:lnTo>
                  <a:lnTo>
                    <a:pt x="8780" y="1452"/>
                  </a:lnTo>
                  <a:lnTo>
                    <a:pt x="8791" y="1452"/>
                  </a:lnTo>
                  <a:lnTo>
                    <a:pt x="8803" y="1450"/>
                  </a:lnTo>
                  <a:lnTo>
                    <a:pt x="8816" y="1449"/>
                  </a:lnTo>
                  <a:lnTo>
                    <a:pt x="8826" y="1447"/>
                  </a:lnTo>
                  <a:lnTo>
                    <a:pt x="8839" y="1444"/>
                  </a:lnTo>
                  <a:lnTo>
                    <a:pt x="8850" y="1441"/>
                  </a:lnTo>
                  <a:lnTo>
                    <a:pt x="8860" y="1438"/>
                  </a:lnTo>
                  <a:lnTo>
                    <a:pt x="8871" y="1433"/>
                  </a:lnTo>
                  <a:lnTo>
                    <a:pt x="8882" y="1428"/>
                  </a:lnTo>
                  <a:lnTo>
                    <a:pt x="8893" y="1422"/>
                  </a:lnTo>
                  <a:lnTo>
                    <a:pt x="8902" y="1417"/>
                  </a:lnTo>
                  <a:lnTo>
                    <a:pt x="8911" y="1411"/>
                  </a:lnTo>
                  <a:lnTo>
                    <a:pt x="8921" y="1404"/>
                  </a:lnTo>
                  <a:lnTo>
                    <a:pt x="8930" y="1397"/>
                  </a:lnTo>
                  <a:lnTo>
                    <a:pt x="8939" y="1389"/>
                  </a:lnTo>
                  <a:lnTo>
                    <a:pt x="8947" y="1381"/>
                  </a:lnTo>
                  <a:lnTo>
                    <a:pt x="8955" y="1373"/>
                  </a:lnTo>
                  <a:lnTo>
                    <a:pt x="8962" y="1364"/>
                  </a:lnTo>
                  <a:lnTo>
                    <a:pt x="8969" y="1354"/>
                  </a:lnTo>
                  <a:lnTo>
                    <a:pt x="8976" y="1345"/>
                  </a:lnTo>
                  <a:lnTo>
                    <a:pt x="8982" y="1335"/>
                  </a:lnTo>
                  <a:lnTo>
                    <a:pt x="8987" y="1326"/>
                  </a:lnTo>
                  <a:lnTo>
                    <a:pt x="8993" y="1315"/>
                  </a:lnTo>
                  <a:lnTo>
                    <a:pt x="8998" y="1304"/>
                  </a:lnTo>
                  <a:lnTo>
                    <a:pt x="9001" y="1293"/>
                  </a:lnTo>
                  <a:lnTo>
                    <a:pt x="9006" y="1282"/>
                  </a:lnTo>
                  <a:lnTo>
                    <a:pt x="9009" y="1271"/>
                  </a:lnTo>
                  <a:lnTo>
                    <a:pt x="9012" y="1258"/>
                  </a:lnTo>
                  <a:lnTo>
                    <a:pt x="9013" y="1247"/>
                  </a:lnTo>
                  <a:lnTo>
                    <a:pt x="9015" y="1234"/>
                  </a:lnTo>
                  <a:lnTo>
                    <a:pt x="9016" y="1222"/>
                  </a:lnTo>
                  <a:lnTo>
                    <a:pt x="9016" y="1211"/>
                  </a:lnTo>
                  <a:lnTo>
                    <a:pt x="9016" y="243"/>
                  </a:lnTo>
                  <a:lnTo>
                    <a:pt x="9016" y="231"/>
                  </a:lnTo>
                  <a:lnTo>
                    <a:pt x="9015" y="218"/>
                  </a:lnTo>
                  <a:lnTo>
                    <a:pt x="9013" y="205"/>
                  </a:lnTo>
                  <a:lnTo>
                    <a:pt x="9012" y="194"/>
                  </a:lnTo>
                  <a:lnTo>
                    <a:pt x="9009" y="182"/>
                  </a:lnTo>
                  <a:lnTo>
                    <a:pt x="9006" y="171"/>
                  </a:lnTo>
                  <a:lnTo>
                    <a:pt x="9001" y="160"/>
                  </a:lnTo>
                  <a:lnTo>
                    <a:pt x="8998" y="149"/>
                  </a:lnTo>
                  <a:lnTo>
                    <a:pt x="8993" y="138"/>
                  </a:lnTo>
                  <a:lnTo>
                    <a:pt x="8987" y="127"/>
                  </a:lnTo>
                  <a:lnTo>
                    <a:pt x="8982" y="117"/>
                  </a:lnTo>
                  <a:lnTo>
                    <a:pt x="8976" y="108"/>
                  </a:lnTo>
                  <a:lnTo>
                    <a:pt x="8969" y="98"/>
                  </a:lnTo>
                  <a:lnTo>
                    <a:pt x="8962" y="89"/>
                  </a:lnTo>
                  <a:lnTo>
                    <a:pt x="8955" y="79"/>
                  </a:lnTo>
                  <a:lnTo>
                    <a:pt x="8947" y="71"/>
                  </a:lnTo>
                  <a:lnTo>
                    <a:pt x="8939" y="63"/>
                  </a:lnTo>
                  <a:lnTo>
                    <a:pt x="8930" y="56"/>
                  </a:lnTo>
                  <a:lnTo>
                    <a:pt x="8921" y="49"/>
                  </a:lnTo>
                  <a:lnTo>
                    <a:pt x="8911" y="41"/>
                  </a:lnTo>
                  <a:lnTo>
                    <a:pt x="8902" y="35"/>
                  </a:lnTo>
                  <a:lnTo>
                    <a:pt x="8893" y="30"/>
                  </a:lnTo>
                  <a:lnTo>
                    <a:pt x="8882" y="24"/>
                  </a:lnTo>
                  <a:lnTo>
                    <a:pt x="8871" y="19"/>
                  </a:lnTo>
                  <a:lnTo>
                    <a:pt x="8860" y="15"/>
                  </a:lnTo>
                  <a:lnTo>
                    <a:pt x="8850" y="11"/>
                  </a:lnTo>
                  <a:lnTo>
                    <a:pt x="8839" y="8"/>
                  </a:lnTo>
                  <a:lnTo>
                    <a:pt x="8826" y="5"/>
                  </a:lnTo>
                  <a:lnTo>
                    <a:pt x="8816" y="4"/>
                  </a:lnTo>
                  <a:lnTo>
                    <a:pt x="8803" y="2"/>
                  </a:lnTo>
                  <a:lnTo>
                    <a:pt x="8791" y="0"/>
                  </a:lnTo>
                  <a:lnTo>
                    <a:pt x="8780" y="0"/>
                  </a:lnTo>
                  <a:lnTo>
                    <a:pt x="236" y="0"/>
                  </a:lnTo>
                </a:path>
              </a:pathLst>
            </a:custGeom>
            <a:noFill/>
            <a:ln w="23813">
              <a:solidFill>
                <a:srgbClr val="CC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Rectangle 44"/>
            <p:cNvSpPr>
              <a:spLocks noChangeArrowheads="1"/>
            </p:cNvSpPr>
            <p:nvPr/>
          </p:nvSpPr>
          <p:spPr bwMode="auto">
            <a:xfrm>
              <a:off x="683568" y="1532710"/>
              <a:ext cx="4074833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1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Constituants élémentaires et symétries fondamentales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6" name="Rectangle 119"/>
          <p:cNvSpPr>
            <a:spLocks noChangeArrowheads="1"/>
          </p:cNvSpPr>
          <p:nvPr/>
        </p:nvSpPr>
        <p:spPr bwMode="auto">
          <a:xfrm>
            <a:off x="3520510" y="1613036"/>
            <a:ext cx="58349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altLang="fr-FR" sz="600" b="1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altLang="fr-FR" sz="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TDR Phase 2</a:t>
            </a:r>
            <a:endParaRPr kumimoji="0" lang="fr-FR" altLang="fr-FR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683569" y="3703609"/>
            <a:ext cx="7641523" cy="1415818"/>
            <a:chOff x="683569" y="3759025"/>
            <a:chExt cx="7641523" cy="1415818"/>
          </a:xfrm>
        </p:grpSpPr>
        <p:sp>
          <p:nvSpPr>
            <p:cNvPr id="350" name="Freeform 297"/>
            <p:cNvSpPr>
              <a:spLocks/>
            </p:cNvSpPr>
            <p:nvPr/>
          </p:nvSpPr>
          <p:spPr bwMode="auto">
            <a:xfrm>
              <a:off x="693092" y="3839988"/>
              <a:ext cx="7632000" cy="1334855"/>
            </a:xfrm>
            <a:custGeom>
              <a:avLst/>
              <a:gdLst>
                <a:gd name="T0" fmla="*/ 211 w 9016"/>
                <a:gd name="T1" fmla="*/ 2 h 1452"/>
                <a:gd name="T2" fmla="*/ 177 w 9016"/>
                <a:gd name="T3" fmla="*/ 8 h 1452"/>
                <a:gd name="T4" fmla="*/ 143 w 9016"/>
                <a:gd name="T5" fmla="*/ 19 h 1452"/>
                <a:gd name="T6" fmla="*/ 113 w 9016"/>
                <a:gd name="T7" fmla="*/ 35 h 1452"/>
                <a:gd name="T8" fmla="*/ 85 w 9016"/>
                <a:gd name="T9" fmla="*/ 56 h 1452"/>
                <a:gd name="T10" fmla="*/ 60 w 9016"/>
                <a:gd name="T11" fmla="*/ 79 h 1452"/>
                <a:gd name="T12" fmla="*/ 40 w 9016"/>
                <a:gd name="T13" fmla="*/ 108 h 1452"/>
                <a:gd name="T14" fmla="*/ 23 w 9016"/>
                <a:gd name="T15" fmla="*/ 138 h 1452"/>
                <a:gd name="T16" fmla="*/ 9 w 9016"/>
                <a:gd name="T17" fmla="*/ 171 h 1452"/>
                <a:gd name="T18" fmla="*/ 1 w 9016"/>
                <a:gd name="T19" fmla="*/ 205 h 1452"/>
                <a:gd name="T20" fmla="*/ 0 w 9016"/>
                <a:gd name="T21" fmla="*/ 243 h 1452"/>
                <a:gd name="T22" fmla="*/ 0 w 9016"/>
                <a:gd name="T23" fmla="*/ 1234 h 1452"/>
                <a:gd name="T24" fmla="*/ 6 w 9016"/>
                <a:gd name="T25" fmla="*/ 1271 h 1452"/>
                <a:gd name="T26" fmla="*/ 18 w 9016"/>
                <a:gd name="T27" fmla="*/ 1304 h 1452"/>
                <a:gd name="T28" fmla="*/ 34 w 9016"/>
                <a:gd name="T29" fmla="*/ 1335 h 1452"/>
                <a:gd name="T30" fmla="*/ 54 w 9016"/>
                <a:gd name="T31" fmla="*/ 1364 h 1452"/>
                <a:gd name="T32" fmla="*/ 77 w 9016"/>
                <a:gd name="T33" fmla="*/ 1389 h 1452"/>
                <a:gd name="T34" fmla="*/ 103 w 9016"/>
                <a:gd name="T35" fmla="*/ 1411 h 1452"/>
                <a:gd name="T36" fmla="*/ 133 w 9016"/>
                <a:gd name="T37" fmla="*/ 1428 h 1452"/>
                <a:gd name="T38" fmla="*/ 165 w 9016"/>
                <a:gd name="T39" fmla="*/ 1441 h 1452"/>
                <a:gd name="T40" fmla="*/ 201 w 9016"/>
                <a:gd name="T41" fmla="*/ 1449 h 1452"/>
                <a:gd name="T42" fmla="*/ 236 w 9016"/>
                <a:gd name="T43" fmla="*/ 1452 h 1452"/>
                <a:gd name="T44" fmla="*/ 8803 w 9016"/>
                <a:gd name="T45" fmla="*/ 1450 h 1452"/>
                <a:gd name="T46" fmla="*/ 8839 w 9016"/>
                <a:gd name="T47" fmla="*/ 1444 h 1452"/>
                <a:gd name="T48" fmla="*/ 8871 w 9016"/>
                <a:gd name="T49" fmla="*/ 1433 h 1452"/>
                <a:gd name="T50" fmla="*/ 8902 w 9016"/>
                <a:gd name="T51" fmla="*/ 1417 h 1452"/>
                <a:gd name="T52" fmla="*/ 8930 w 9016"/>
                <a:gd name="T53" fmla="*/ 1397 h 1452"/>
                <a:gd name="T54" fmla="*/ 8955 w 9016"/>
                <a:gd name="T55" fmla="*/ 1373 h 1452"/>
                <a:gd name="T56" fmla="*/ 8976 w 9016"/>
                <a:gd name="T57" fmla="*/ 1345 h 1452"/>
                <a:gd name="T58" fmla="*/ 8993 w 9016"/>
                <a:gd name="T59" fmla="*/ 1315 h 1452"/>
                <a:gd name="T60" fmla="*/ 9006 w 9016"/>
                <a:gd name="T61" fmla="*/ 1282 h 1452"/>
                <a:gd name="T62" fmla="*/ 9013 w 9016"/>
                <a:gd name="T63" fmla="*/ 1247 h 1452"/>
                <a:gd name="T64" fmla="*/ 9016 w 9016"/>
                <a:gd name="T65" fmla="*/ 1211 h 1452"/>
                <a:gd name="T66" fmla="*/ 9015 w 9016"/>
                <a:gd name="T67" fmla="*/ 218 h 1452"/>
                <a:gd name="T68" fmla="*/ 9009 w 9016"/>
                <a:gd name="T69" fmla="*/ 182 h 1452"/>
                <a:gd name="T70" fmla="*/ 8998 w 9016"/>
                <a:gd name="T71" fmla="*/ 149 h 1452"/>
                <a:gd name="T72" fmla="*/ 8982 w 9016"/>
                <a:gd name="T73" fmla="*/ 117 h 1452"/>
                <a:gd name="T74" fmla="*/ 8962 w 9016"/>
                <a:gd name="T75" fmla="*/ 89 h 1452"/>
                <a:gd name="T76" fmla="*/ 8939 w 9016"/>
                <a:gd name="T77" fmla="*/ 63 h 1452"/>
                <a:gd name="T78" fmla="*/ 8911 w 9016"/>
                <a:gd name="T79" fmla="*/ 41 h 1452"/>
                <a:gd name="T80" fmla="*/ 8882 w 9016"/>
                <a:gd name="T81" fmla="*/ 24 h 1452"/>
                <a:gd name="T82" fmla="*/ 8850 w 9016"/>
                <a:gd name="T83" fmla="*/ 11 h 1452"/>
                <a:gd name="T84" fmla="*/ 8816 w 9016"/>
                <a:gd name="T85" fmla="*/ 4 h 1452"/>
                <a:gd name="T86" fmla="*/ 8780 w 9016"/>
                <a:gd name="T8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16" h="1452">
                  <a:moveTo>
                    <a:pt x="236" y="0"/>
                  </a:moveTo>
                  <a:lnTo>
                    <a:pt x="224" y="0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88" y="5"/>
                  </a:lnTo>
                  <a:lnTo>
                    <a:pt x="177" y="8"/>
                  </a:lnTo>
                  <a:lnTo>
                    <a:pt x="165" y="11"/>
                  </a:lnTo>
                  <a:lnTo>
                    <a:pt x="154" y="15"/>
                  </a:lnTo>
                  <a:lnTo>
                    <a:pt x="143" y="19"/>
                  </a:lnTo>
                  <a:lnTo>
                    <a:pt x="133" y="24"/>
                  </a:lnTo>
                  <a:lnTo>
                    <a:pt x="123" y="30"/>
                  </a:lnTo>
                  <a:lnTo>
                    <a:pt x="113" y="35"/>
                  </a:lnTo>
                  <a:lnTo>
                    <a:pt x="103" y="41"/>
                  </a:lnTo>
                  <a:lnTo>
                    <a:pt x="94" y="49"/>
                  </a:lnTo>
                  <a:lnTo>
                    <a:pt x="85" y="56"/>
                  </a:lnTo>
                  <a:lnTo>
                    <a:pt x="77" y="63"/>
                  </a:lnTo>
                  <a:lnTo>
                    <a:pt x="68" y="71"/>
                  </a:lnTo>
                  <a:lnTo>
                    <a:pt x="60" y="79"/>
                  </a:lnTo>
                  <a:lnTo>
                    <a:pt x="54" y="89"/>
                  </a:lnTo>
                  <a:lnTo>
                    <a:pt x="46" y="98"/>
                  </a:lnTo>
                  <a:lnTo>
                    <a:pt x="40" y="108"/>
                  </a:lnTo>
                  <a:lnTo>
                    <a:pt x="34" y="117"/>
                  </a:lnTo>
                  <a:lnTo>
                    <a:pt x="28" y="127"/>
                  </a:lnTo>
                  <a:lnTo>
                    <a:pt x="23" y="138"/>
                  </a:lnTo>
                  <a:lnTo>
                    <a:pt x="18" y="149"/>
                  </a:lnTo>
                  <a:lnTo>
                    <a:pt x="14" y="160"/>
                  </a:lnTo>
                  <a:lnTo>
                    <a:pt x="9" y="171"/>
                  </a:lnTo>
                  <a:lnTo>
                    <a:pt x="6" y="182"/>
                  </a:lnTo>
                  <a:lnTo>
                    <a:pt x="4" y="194"/>
                  </a:lnTo>
                  <a:lnTo>
                    <a:pt x="1" y="205"/>
                  </a:lnTo>
                  <a:lnTo>
                    <a:pt x="0" y="218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1211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1" y="1247"/>
                  </a:lnTo>
                  <a:lnTo>
                    <a:pt x="4" y="1258"/>
                  </a:lnTo>
                  <a:lnTo>
                    <a:pt x="6" y="1271"/>
                  </a:lnTo>
                  <a:lnTo>
                    <a:pt x="9" y="1282"/>
                  </a:lnTo>
                  <a:lnTo>
                    <a:pt x="14" y="1293"/>
                  </a:lnTo>
                  <a:lnTo>
                    <a:pt x="18" y="1304"/>
                  </a:lnTo>
                  <a:lnTo>
                    <a:pt x="23" y="1315"/>
                  </a:lnTo>
                  <a:lnTo>
                    <a:pt x="28" y="1326"/>
                  </a:lnTo>
                  <a:lnTo>
                    <a:pt x="34" y="1335"/>
                  </a:lnTo>
                  <a:lnTo>
                    <a:pt x="40" y="1345"/>
                  </a:lnTo>
                  <a:lnTo>
                    <a:pt x="46" y="1354"/>
                  </a:lnTo>
                  <a:lnTo>
                    <a:pt x="54" y="1364"/>
                  </a:lnTo>
                  <a:lnTo>
                    <a:pt x="60" y="1373"/>
                  </a:lnTo>
                  <a:lnTo>
                    <a:pt x="68" y="1381"/>
                  </a:lnTo>
                  <a:lnTo>
                    <a:pt x="77" y="1389"/>
                  </a:lnTo>
                  <a:lnTo>
                    <a:pt x="85" y="1397"/>
                  </a:lnTo>
                  <a:lnTo>
                    <a:pt x="94" y="1404"/>
                  </a:lnTo>
                  <a:lnTo>
                    <a:pt x="103" y="1411"/>
                  </a:lnTo>
                  <a:lnTo>
                    <a:pt x="113" y="1417"/>
                  </a:lnTo>
                  <a:lnTo>
                    <a:pt x="123" y="1422"/>
                  </a:lnTo>
                  <a:lnTo>
                    <a:pt x="133" y="1428"/>
                  </a:lnTo>
                  <a:lnTo>
                    <a:pt x="143" y="1433"/>
                  </a:lnTo>
                  <a:lnTo>
                    <a:pt x="154" y="1438"/>
                  </a:lnTo>
                  <a:lnTo>
                    <a:pt x="165" y="1441"/>
                  </a:lnTo>
                  <a:lnTo>
                    <a:pt x="177" y="1444"/>
                  </a:lnTo>
                  <a:lnTo>
                    <a:pt x="188" y="1447"/>
                  </a:lnTo>
                  <a:lnTo>
                    <a:pt x="201" y="1449"/>
                  </a:lnTo>
                  <a:lnTo>
                    <a:pt x="211" y="1450"/>
                  </a:lnTo>
                  <a:lnTo>
                    <a:pt x="224" y="1452"/>
                  </a:lnTo>
                  <a:lnTo>
                    <a:pt x="236" y="1452"/>
                  </a:lnTo>
                  <a:lnTo>
                    <a:pt x="8780" y="1452"/>
                  </a:lnTo>
                  <a:lnTo>
                    <a:pt x="8791" y="1452"/>
                  </a:lnTo>
                  <a:lnTo>
                    <a:pt x="8803" y="1450"/>
                  </a:lnTo>
                  <a:lnTo>
                    <a:pt x="8816" y="1449"/>
                  </a:lnTo>
                  <a:lnTo>
                    <a:pt x="8826" y="1447"/>
                  </a:lnTo>
                  <a:lnTo>
                    <a:pt x="8839" y="1444"/>
                  </a:lnTo>
                  <a:lnTo>
                    <a:pt x="8850" y="1441"/>
                  </a:lnTo>
                  <a:lnTo>
                    <a:pt x="8860" y="1438"/>
                  </a:lnTo>
                  <a:lnTo>
                    <a:pt x="8871" y="1433"/>
                  </a:lnTo>
                  <a:lnTo>
                    <a:pt x="8882" y="1428"/>
                  </a:lnTo>
                  <a:lnTo>
                    <a:pt x="8893" y="1422"/>
                  </a:lnTo>
                  <a:lnTo>
                    <a:pt x="8902" y="1417"/>
                  </a:lnTo>
                  <a:lnTo>
                    <a:pt x="8911" y="1411"/>
                  </a:lnTo>
                  <a:lnTo>
                    <a:pt x="8921" y="1404"/>
                  </a:lnTo>
                  <a:lnTo>
                    <a:pt x="8930" y="1397"/>
                  </a:lnTo>
                  <a:lnTo>
                    <a:pt x="8939" y="1389"/>
                  </a:lnTo>
                  <a:lnTo>
                    <a:pt x="8947" y="1381"/>
                  </a:lnTo>
                  <a:lnTo>
                    <a:pt x="8955" y="1373"/>
                  </a:lnTo>
                  <a:lnTo>
                    <a:pt x="8962" y="1364"/>
                  </a:lnTo>
                  <a:lnTo>
                    <a:pt x="8969" y="1354"/>
                  </a:lnTo>
                  <a:lnTo>
                    <a:pt x="8976" y="1345"/>
                  </a:lnTo>
                  <a:lnTo>
                    <a:pt x="8982" y="1335"/>
                  </a:lnTo>
                  <a:lnTo>
                    <a:pt x="8987" y="1326"/>
                  </a:lnTo>
                  <a:lnTo>
                    <a:pt x="8993" y="1315"/>
                  </a:lnTo>
                  <a:lnTo>
                    <a:pt x="8998" y="1304"/>
                  </a:lnTo>
                  <a:lnTo>
                    <a:pt x="9001" y="1293"/>
                  </a:lnTo>
                  <a:lnTo>
                    <a:pt x="9006" y="1282"/>
                  </a:lnTo>
                  <a:lnTo>
                    <a:pt x="9009" y="1271"/>
                  </a:lnTo>
                  <a:lnTo>
                    <a:pt x="9012" y="1258"/>
                  </a:lnTo>
                  <a:lnTo>
                    <a:pt x="9013" y="1247"/>
                  </a:lnTo>
                  <a:lnTo>
                    <a:pt x="9015" y="1234"/>
                  </a:lnTo>
                  <a:lnTo>
                    <a:pt x="9016" y="1222"/>
                  </a:lnTo>
                  <a:lnTo>
                    <a:pt x="9016" y="1211"/>
                  </a:lnTo>
                  <a:lnTo>
                    <a:pt x="9016" y="243"/>
                  </a:lnTo>
                  <a:lnTo>
                    <a:pt x="9016" y="231"/>
                  </a:lnTo>
                  <a:lnTo>
                    <a:pt x="9015" y="218"/>
                  </a:lnTo>
                  <a:lnTo>
                    <a:pt x="9013" y="205"/>
                  </a:lnTo>
                  <a:lnTo>
                    <a:pt x="9012" y="194"/>
                  </a:lnTo>
                  <a:lnTo>
                    <a:pt x="9009" y="182"/>
                  </a:lnTo>
                  <a:lnTo>
                    <a:pt x="9006" y="171"/>
                  </a:lnTo>
                  <a:lnTo>
                    <a:pt x="9001" y="160"/>
                  </a:lnTo>
                  <a:lnTo>
                    <a:pt x="8998" y="149"/>
                  </a:lnTo>
                  <a:lnTo>
                    <a:pt x="8993" y="138"/>
                  </a:lnTo>
                  <a:lnTo>
                    <a:pt x="8987" y="127"/>
                  </a:lnTo>
                  <a:lnTo>
                    <a:pt x="8982" y="117"/>
                  </a:lnTo>
                  <a:lnTo>
                    <a:pt x="8976" y="108"/>
                  </a:lnTo>
                  <a:lnTo>
                    <a:pt x="8969" y="98"/>
                  </a:lnTo>
                  <a:lnTo>
                    <a:pt x="8962" y="89"/>
                  </a:lnTo>
                  <a:lnTo>
                    <a:pt x="8955" y="79"/>
                  </a:lnTo>
                  <a:lnTo>
                    <a:pt x="8947" y="71"/>
                  </a:lnTo>
                  <a:lnTo>
                    <a:pt x="8939" y="63"/>
                  </a:lnTo>
                  <a:lnTo>
                    <a:pt x="8930" y="56"/>
                  </a:lnTo>
                  <a:lnTo>
                    <a:pt x="8921" y="49"/>
                  </a:lnTo>
                  <a:lnTo>
                    <a:pt x="8911" y="41"/>
                  </a:lnTo>
                  <a:lnTo>
                    <a:pt x="8902" y="35"/>
                  </a:lnTo>
                  <a:lnTo>
                    <a:pt x="8893" y="30"/>
                  </a:lnTo>
                  <a:lnTo>
                    <a:pt x="8882" y="24"/>
                  </a:lnTo>
                  <a:lnTo>
                    <a:pt x="8871" y="19"/>
                  </a:lnTo>
                  <a:lnTo>
                    <a:pt x="8860" y="15"/>
                  </a:lnTo>
                  <a:lnTo>
                    <a:pt x="8850" y="11"/>
                  </a:lnTo>
                  <a:lnTo>
                    <a:pt x="8839" y="8"/>
                  </a:lnTo>
                  <a:lnTo>
                    <a:pt x="8826" y="5"/>
                  </a:lnTo>
                  <a:lnTo>
                    <a:pt x="8816" y="4"/>
                  </a:lnTo>
                  <a:lnTo>
                    <a:pt x="8803" y="2"/>
                  </a:lnTo>
                  <a:lnTo>
                    <a:pt x="8791" y="0"/>
                  </a:lnTo>
                  <a:lnTo>
                    <a:pt x="8780" y="0"/>
                  </a:lnTo>
                  <a:lnTo>
                    <a:pt x="236" y="0"/>
                  </a:lnTo>
                </a:path>
              </a:pathLst>
            </a:custGeom>
            <a:noFill/>
            <a:ln w="23813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00CC00"/>
                </a:solidFill>
              </a:endParaRPr>
            </a:p>
          </p:txBody>
        </p:sp>
        <p:sp>
          <p:nvSpPr>
            <p:cNvPr id="356" name="Rectangle 44"/>
            <p:cNvSpPr>
              <a:spLocks noChangeArrowheads="1"/>
            </p:cNvSpPr>
            <p:nvPr/>
          </p:nvSpPr>
          <p:spPr bwMode="auto">
            <a:xfrm>
              <a:off x="683569" y="3759025"/>
              <a:ext cx="1661078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1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Structure de l’Univers   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827584" y="4156574"/>
            <a:ext cx="7459851" cy="246221"/>
            <a:chOff x="829589" y="4552284"/>
            <a:chExt cx="7459851" cy="246221"/>
          </a:xfrm>
        </p:grpSpPr>
        <p:sp>
          <p:nvSpPr>
            <p:cNvPr id="254" name="Rectangle 225"/>
            <p:cNvSpPr>
              <a:spLocks noChangeArrowheads="1"/>
            </p:cNvSpPr>
            <p:nvPr/>
          </p:nvSpPr>
          <p:spPr bwMode="auto">
            <a:xfrm>
              <a:off x="829589" y="4552284"/>
              <a:ext cx="13004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/>
              <a:r>
                <a:rPr lang="fr-FR" altLang="fr-FR" sz="800" b="1" i="1" dirty="0" smtClean="0">
                  <a:solidFill>
                    <a:srgbClr val="00CC00"/>
                  </a:solidFill>
                </a:rPr>
                <a:t>Evolution des grandes structures et des galaxies</a:t>
              </a:r>
              <a:endParaRPr kumimoji="0" lang="fr-FR" altLang="fr-FR" sz="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</a:endParaRPr>
            </a:p>
          </p:txBody>
        </p:sp>
        <p:sp>
          <p:nvSpPr>
            <p:cNvPr id="257" name="Rectangle 319"/>
            <p:cNvSpPr>
              <a:spLocks noChangeArrowheads="1"/>
            </p:cNvSpPr>
            <p:nvPr/>
          </p:nvSpPr>
          <p:spPr bwMode="auto">
            <a:xfrm>
              <a:off x="2097440" y="4602874"/>
              <a:ext cx="6192000" cy="1440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4" name="Rectangle 252"/>
            <p:cNvSpPr>
              <a:spLocks noChangeArrowheads="1"/>
            </p:cNvSpPr>
            <p:nvPr/>
          </p:nvSpPr>
          <p:spPr bwMode="auto">
            <a:xfrm>
              <a:off x="2193058" y="4596752"/>
              <a:ext cx="42960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CTA-PP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827584" y="4754778"/>
            <a:ext cx="7459851" cy="274946"/>
            <a:chOff x="829589" y="4231247"/>
            <a:chExt cx="7459851" cy="274946"/>
          </a:xfrm>
        </p:grpSpPr>
        <p:sp>
          <p:nvSpPr>
            <p:cNvPr id="245" name="Rectangle 225"/>
            <p:cNvSpPr>
              <a:spLocks noChangeArrowheads="1"/>
            </p:cNvSpPr>
            <p:nvPr/>
          </p:nvSpPr>
          <p:spPr bwMode="auto">
            <a:xfrm>
              <a:off x="829589" y="4301009"/>
              <a:ext cx="987450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>
                <a:lnSpc>
                  <a:spcPts val="800"/>
                </a:lnSpc>
              </a:pPr>
              <a:r>
                <a:rPr lang="fr-FR" altLang="fr-FR" sz="800" b="1" i="1" dirty="0" smtClean="0">
                  <a:solidFill>
                    <a:srgbClr val="00CC00"/>
                  </a:solidFill>
                </a:rPr>
                <a:t>Etoiles et systèmes </a:t>
              </a:r>
            </a:p>
            <a:p>
              <a:pPr lvl="0">
                <a:lnSpc>
                  <a:spcPts val="800"/>
                </a:lnSpc>
              </a:pPr>
              <a:r>
                <a:rPr lang="fr-FR" altLang="fr-FR" sz="800" b="1" i="1" dirty="0" smtClean="0">
                  <a:solidFill>
                    <a:srgbClr val="00CC00"/>
                  </a:solidFill>
                </a:rPr>
                <a:t>planétaires</a:t>
              </a:r>
              <a:endParaRPr kumimoji="0" lang="fr-FR" altLang="fr-FR" sz="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</a:endParaRPr>
            </a:p>
          </p:txBody>
        </p:sp>
        <p:sp>
          <p:nvSpPr>
            <p:cNvPr id="246" name="Rectangle 319"/>
            <p:cNvSpPr>
              <a:spLocks noChangeArrowheads="1"/>
            </p:cNvSpPr>
            <p:nvPr/>
          </p:nvSpPr>
          <p:spPr bwMode="auto">
            <a:xfrm>
              <a:off x="2097440" y="4335456"/>
              <a:ext cx="6192000" cy="146616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8" name="Freeform 376"/>
            <p:cNvSpPr>
              <a:spLocks/>
            </p:cNvSpPr>
            <p:nvPr/>
          </p:nvSpPr>
          <p:spPr bwMode="auto">
            <a:xfrm>
              <a:off x="5600804" y="434716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0" name="Rectangle 119"/>
            <p:cNvSpPr>
              <a:spLocks noChangeArrowheads="1"/>
            </p:cNvSpPr>
            <p:nvPr/>
          </p:nvSpPr>
          <p:spPr bwMode="auto">
            <a:xfrm>
              <a:off x="5240764" y="4231247"/>
              <a:ext cx="872034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/>
                <a:t>Solar Orbiter lancement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8" name="Rectangle 252"/>
            <p:cNvSpPr>
              <a:spLocks noChangeArrowheads="1"/>
            </p:cNvSpPr>
            <p:nvPr/>
          </p:nvSpPr>
          <p:spPr bwMode="auto">
            <a:xfrm>
              <a:off x="2375697" y="4323949"/>
              <a:ext cx="70532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sng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Solar</a:t>
              </a:r>
              <a:r>
                <a:rPr kumimoji="0" lang="fr-FR" altLang="fr-FR" sz="900" b="1" i="0" u="sng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Orbiter</a:t>
              </a:r>
              <a:endParaRPr kumimoji="0" lang="fr-FR" altLang="fr-FR" sz="1600" b="1" i="0" u="sng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1" name="Rectangle 252"/>
            <p:cNvSpPr>
              <a:spLocks noChangeArrowheads="1"/>
            </p:cNvSpPr>
            <p:nvPr/>
          </p:nvSpPr>
          <p:spPr bwMode="auto">
            <a:xfrm>
              <a:off x="6218276" y="4334202"/>
              <a:ext cx="39113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sng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PLATO</a:t>
              </a:r>
              <a:endParaRPr kumimoji="0" lang="fr-FR" altLang="fr-FR" sz="1600" b="1" i="0" u="sng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824893" y="4383248"/>
            <a:ext cx="7459851" cy="328163"/>
            <a:chOff x="829589" y="3926755"/>
            <a:chExt cx="7459851" cy="328163"/>
          </a:xfrm>
        </p:grpSpPr>
        <p:sp>
          <p:nvSpPr>
            <p:cNvPr id="252" name="Rectangle 98"/>
            <p:cNvSpPr>
              <a:spLocks noChangeArrowheads="1"/>
            </p:cNvSpPr>
            <p:nvPr/>
          </p:nvSpPr>
          <p:spPr bwMode="auto">
            <a:xfrm>
              <a:off x="829589" y="4008697"/>
              <a:ext cx="12601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00CC00"/>
                  </a:solidFill>
                </a:rPr>
                <a:t>Formation des étoiles et m</a:t>
              </a:r>
              <a:r>
                <a:rPr kumimoji="0" lang="fr-FR" altLang="fr-FR" sz="800" b="1" i="1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ilieu interstellaire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" name="Rectangle 319"/>
            <p:cNvSpPr>
              <a:spLocks noChangeArrowheads="1"/>
            </p:cNvSpPr>
            <p:nvPr/>
          </p:nvSpPr>
          <p:spPr bwMode="auto">
            <a:xfrm>
              <a:off x="2097440" y="4086995"/>
              <a:ext cx="6192000" cy="1440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1" name="Freeform 376"/>
            <p:cNvSpPr>
              <a:spLocks/>
            </p:cNvSpPr>
            <p:nvPr/>
          </p:nvSpPr>
          <p:spPr bwMode="auto">
            <a:xfrm>
              <a:off x="5449087" y="4095956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1" name="Rectangle 119"/>
            <p:cNvSpPr>
              <a:spLocks noChangeArrowheads="1"/>
            </p:cNvSpPr>
            <p:nvPr/>
          </p:nvSpPr>
          <p:spPr bwMode="auto">
            <a:xfrm>
              <a:off x="2868697" y="3983094"/>
              <a:ext cx="69570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FF0000"/>
                  </a:solidFill>
                </a:rPr>
                <a:t>E-ELT financement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332" name="Freeform 358"/>
            <p:cNvSpPr>
              <a:spLocks/>
            </p:cNvSpPr>
            <p:nvPr/>
          </p:nvSpPr>
          <p:spPr bwMode="auto">
            <a:xfrm>
              <a:off x="3161829" y="4092369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5" name="Rectangle 119"/>
            <p:cNvSpPr>
              <a:spLocks noChangeArrowheads="1"/>
            </p:cNvSpPr>
            <p:nvPr/>
          </p:nvSpPr>
          <p:spPr bwMode="auto">
            <a:xfrm>
              <a:off x="5238191" y="3983094"/>
              <a:ext cx="61555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JWST lancement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5" name="Rectangle 119"/>
            <p:cNvSpPr>
              <a:spLocks noChangeArrowheads="1"/>
            </p:cNvSpPr>
            <p:nvPr/>
          </p:nvSpPr>
          <p:spPr bwMode="auto">
            <a:xfrm>
              <a:off x="7324284" y="3983094"/>
              <a:ext cx="920124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/>
                <a:t>E-ELT 1</a:t>
              </a:r>
              <a:r>
                <a:rPr lang="fr-FR" altLang="fr-FR" sz="600" b="1" baseline="30000" dirty="0" smtClean="0"/>
                <a:t>re</a:t>
              </a:r>
              <a:r>
                <a:rPr lang="fr-FR" altLang="fr-FR" sz="600" b="1" dirty="0" smtClean="0"/>
                <a:t> lumière → 2024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7" name="Rectangle 252"/>
            <p:cNvSpPr>
              <a:spLocks noChangeArrowheads="1"/>
            </p:cNvSpPr>
            <p:nvPr/>
          </p:nvSpPr>
          <p:spPr bwMode="auto">
            <a:xfrm>
              <a:off x="2116328" y="4079796"/>
              <a:ext cx="4680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ArTeMiS</a:t>
              </a:r>
              <a:endParaRPr kumimoji="0" lang="fr-FR" altLang="fr-FR" sz="1600" b="1" i="0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9" name="Rectangle 252"/>
            <p:cNvSpPr>
              <a:spLocks noChangeArrowheads="1"/>
            </p:cNvSpPr>
            <p:nvPr/>
          </p:nvSpPr>
          <p:spPr bwMode="auto">
            <a:xfrm>
              <a:off x="4454216" y="4077782"/>
              <a:ext cx="66684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u="sng" dirty="0" smtClean="0">
                  <a:solidFill>
                    <a:srgbClr val="FFFFFF"/>
                  </a:solidFill>
                </a:rPr>
                <a:t>JWST - MIRI</a:t>
              </a:r>
              <a:endParaRPr kumimoji="0" lang="fr-FR" altLang="fr-FR" sz="1600" b="1" i="0" u="sng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8" name="Freeform 376"/>
            <p:cNvSpPr>
              <a:spLocks/>
            </p:cNvSpPr>
            <p:nvPr/>
          </p:nvSpPr>
          <p:spPr bwMode="auto">
            <a:xfrm>
              <a:off x="2403353" y="4095229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9" name="Rectangle 119"/>
            <p:cNvSpPr>
              <a:spLocks noChangeArrowheads="1"/>
            </p:cNvSpPr>
            <p:nvPr/>
          </p:nvSpPr>
          <p:spPr bwMode="auto">
            <a:xfrm>
              <a:off x="2116377" y="3951213"/>
              <a:ext cx="687689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/>
                <a:t>1</a:t>
              </a:r>
              <a:r>
                <a:rPr lang="fr-FR" altLang="fr-FR" sz="600" b="1" baseline="30000" dirty="0" smtClean="0"/>
                <a:t>ère</a:t>
              </a:r>
              <a:r>
                <a:rPr lang="fr-FR" altLang="fr-FR" sz="600" b="1" dirty="0" smtClean="0"/>
                <a:t> lumière / APEX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effectLst/>
              </a:endParaRPr>
            </a:p>
          </p:txBody>
        </p:sp>
        <p:sp>
          <p:nvSpPr>
            <p:cNvPr id="240" name="Rectangle 252"/>
            <p:cNvSpPr>
              <a:spLocks noChangeArrowheads="1"/>
            </p:cNvSpPr>
            <p:nvPr/>
          </p:nvSpPr>
          <p:spPr bwMode="auto">
            <a:xfrm>
              <a:off x="2688137" y="4083695"/>
              <a:ext cx="33983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PILOT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8" name="Rectangle 252"/>
            <p:cNvSpPr>
              <a:spLocks noChangeArrowheads="1"/>
            </p:cNvSpPr>
            <p:nvPr/>
          </p:nvSpPr>
          <p:spPr bwMode="auto">
            <a:xfrm>
              <a:off x="5793816" y="4084528"/>
              <a:ext cx="78867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E-ELT - METIS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8" name="Rectangle 252"/>
            <p:cNvSpPr>
              <a:spLocks noChangeArrowheads="1"/>
            </p:cNvSpPr>
            <p:nvPr/>
          </p:nvSpPr>
          <p:spPr bwMode="auto">
            <a:xfrm>
              <a:off x="3414916" y="4083650"/>
              <a:ext cx="89768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IRAM /      NIKA2</a:t>
              </a:r>
              <a:endParaRPr kumimoji="0" lang="fr-FR" altLang="fr-FR" sz="1600" b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6" name="Freeform 376"/>
            <p:cNvSpPr>
              <a:spLocks/>
            </p:cNvSpPr>
            <p:nvPr/>
          </p:nvSpPr>
          <p:spPr bwMode="auto">
            <a:xfrm flipV="1">
              <a:off x="3808095" y="4091039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7" name="Rectangle 119"/>
            <p:cNvSpPr>
              <a:spLocks noChangeArrowheads="1"/>
            </p:cNvSpPr>
            <p:nvPr/>
          </p:nvSpPr>
          <p:spPr bwMode="auto">
            <a:xfrm>
              <a:off x="3502454" y="3926755"/>
              <a:ext cx="103554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 algn="ctr">
                <a:lnSpc>
                  <a:spcPts val="600"/>
                </a:lnSpc>
              </a:pPr>
              <a:r>
                <a:rPr lang="fr-FR" altLang="fr-FR" sz="600" b="1" dirty="0">
                  <a:solidFill>
                    <a:srgbClr val="0070C0"/>
                  </a:solidFill>
                </a:rPr>
                <a:t>1ère publication 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scientifique</a:t>
              </a:r>
            </a:p>
            <a:p>
              <a:pPr lvl="0" algn="ctr">
                <a:lnSpc>
                  <a:spcPts val="600"/>
                </a:lnSpc>
              </a:pPr>
              <a:r>
                <a:rPr lang="fr-FR" altLang="fr-FR" sz="600" b="1" dirty="0" smtClean="0">
                  <a:solidFill>
                    <a:srgbClr val="0070C0"/>
                  </a:solidFill>
                </a:rPr>
                <a:t>de </a:t>
              </a:r>
              <a:r>
                <a:rPr lang="fr-FR" altLang="fr-FR" sz="600" b="1" dirty="0">
                  <a:solidFill>
                    <a:srgbClr val="0070C0"/>
                  </a:solidFill>
                </a:rPr>
                <a:t>la caméra </a:t>
              </a:r>
              <a:r>
                <a:rPr lang="fr-FR" altLang="fr-FR" sz="600" b="1" dirty="0" err="1">
                  <a:solidFill>
                    <a:srgbClr val="0070C0"/>
                  </a:solidFill>
                </a:rPr>
                <a:t>ArTéMiS</a:t>
              </a:r>
              <a:r>
                <a:rPr lang="fr-FR" altLang="fr-FR" sz="600" b="1" dirty="0">
                  <a:solidFill>
                    <a:srgbClr val="0070C0"/>
                  </a:solidFill>
                </a:rPr>
                <a:t>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813730" y="1574677"/>
            <a:ext cx="7476733" cy="359438"/>
            <a:chOff x="813730" y="1574677"/>
            <a:chExt cx="7476733" cy="359438"/>
          </a:xfrm>
        </p:grpSpPr>
        <p:sp>
          <p:nvSpPr>
            <p:cNvPr id="222" name="Rectangle 98"/>
            <p:cNvSpPr>
              <a:spLocks noChangeArrowheads="1"/>
            </p:cNvSpPr>
            <p:nvPr/>
          </p:nvSpPr>
          <p:spPr bwMode="auto">
            <a:xfrm>
              <a:off x="813730" y="1795616"/>
              <a:ext cx="81753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1" i="1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rPr>
                <a:t>Modèle standard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" name="Rectangle 319"/>
            <p:cNvSpPr>
              <a:spLocks noChangeArrowheads="1"/>
            </p:cNvSpPr>
            <p:nvPr/>
          </p:nvSpPr>
          <p:spPr bwMode="auto">
            <a:xfrm>
              <a:off x="2097440" y="1787498"/>
              <a:ext cx="6193023" cy="1440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7" name="Freeform 376"/>
            <p:cNvSpPr>
              <a:spLocks/>
            </p:cNvSpPr>
            <p:nvPr/>
          </p:nvSpPr>
          <p:spPr bwMode="auto">
            <a:xfrm>
              <a:off x="2384366" y="179359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9" name="Rectangle 119"/>
            <p:cNvSpPr>
              <a:spLocks noChangeArrowheads="1"/>
            </p:cNvSpPr>
            <p:nvPr/>
          </p:nvSpPr>
          <p:spPr bwMode="auto">
            <a:xfrm>
              <a:off x="2187791" y="1669943"/>
              <a:ext cx="45044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stratégie</a:t>
              </a:r>
              <a:r>
                <a:rPr kumimoji="0" lang="fr-FR" altLang="fr-FR" sz="6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UE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" name="Freeform 358"/>
            <p:cNvSpPr>
              <a:spLocks/>
            </p:cNvSpPr>
            <p:nvPr/>
          </p:nvSpPr>
          <p:spPr bwMode="auto">
            <a:xfrm>
              <a:off x="3297181" y="1794386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5" name="Rectangle 119"/>
            <p:cNvSpPr>
              <a:spLocks noChangeArrowheads="1"/>
            </p:cNvSpPr>
            <p:nvPr/>
          </p:nvSpPr>
          <p:spPr bwMode="auto">
            <a:xfrm>
              <a:off x="2919814" y="1676593"/>
              <a:ext cx="87524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MOU pour les </a:t>
              </a:r>
              <a:r>
                <a:rPr lang="fr-FR" altLang="fr-FR" sz="600" b="1" i="1" dirty="0" smtClean="0">
                  <a:solidFill>
                    <a:srgbClr val="FF0000"/>
                  </a:solidFill>
                </a:rPr>
                <a:t>Upgrades</a:t>
              </a:r>
              <a:endParaRPr kumimoji="0" lang="fr-FR" altLang="fr-FR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426" name="Rectangle 252"/>
            <p:cNvSpPr>
              <a:spLocks noChangeArrowheads="1"/>
            </p:cNvSpPr>
            <p:nvPr/>
          </p:nvSpPr>
          <p:spPr bwMode="auto">
            <a:xfrm>
              <a:off x="3851033" y="1808106"/>
              <a:ext cx="28854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13</a:t>
              </a:r>
              <a:r>
                <a:rPr kumimoji="0" lang="fr-FR" altLang="fr-FR" sz="700" b="1" i="0" u="none" strike="noStrike" cap="none" normalizeH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TeV</a:t>
              </a:r>
              <a:endParaRPr kumimoji="0" lang="fr-FR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2" name="Freeform 376"/>
            <p:cNvSpPr>
              <a:spLocks/>
            </p:cNvSpPr>
            <p:nvPr/>
          </p:nvSpPr>
          <p:spPr bwMode="auto">
            <a:xfrm>
              <a:off x="5970962" y="1795404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7" name="Freeform 492"/>
            <p:cNvSpPr>
              <a:spLocks noEditPoints="1"/>
            </p:cNvSpPr>
            <p:nvPr/>
          </p:nvSpPr>
          <p:spPr bwMode="auto">
            <a:xfrm>
              <a:off x="5580624" y="1823979"/>
              <a:ext cx="492125" cy="61913"/>
            </a:xfrm>
            <a:custGeom>
              <a:avLst/>
              <a:gdLst>
                <a:gd name="T0" fmla="*/ 558 w 621"/>
                <a:gd name="T1" fmla="*/ 45 h 78"/>
                <a:gd name="T2" fmla="*/ 65 w 621"/>
                <a:gd name="T3" fmla="*/ 45 h 78"/>
                <a:gd name="T4" fmla="*/ 62 w 621"/>
                <a:gd name="T5" fmla="*/ 45 h 78"/>
                <a:gd name="T6" fmla="*/ 61 w 621"/>
                <a:gd name="T7" fmla="*/ 44 h 78"/>
                <a:gd name="T8" fmla="*/ 59 w 621"/>
                <a:gd name="T9" fmla="*/ 42 h 78"/>
                <a:gd name="T10" fmla="*/ 59 w 621"/>
                <a:gd name="T11" fmla="*/ 39 h 78"/>
                <a:gd name="T12" fmla="*/ 59 w 621"/>
                <a:gd name="T13" fmla="*/ 36 h 78"/>
                <a:gd name="T14" fmla="*/ 61 w 621"/>
                <a:gd name="T15" fmla="*/ 34 h 78"/>
                <a:gd name="T16" fmla="*/ 62 w 621"/>
                <a:gd name="T17" fmla="*/ 33 h 78"/>
                <a:gd name="T18" fmla="*/ 65 w 621"/>
                <a:gd name="T19" fmla="*/ 33 h 78"/>
                <a:gd name="T20" fmla="*/ 558 w 621"/>
                <a:gd name="T21" fmla="*/ 33 h 78"/>
                <a:gd name="T22" fmla="*/ 560 w 621"/>
                <a:gd name="T23" fmla="*/ 33 h 78"/>
                <a:gd name="T24" fmla="*/ 563 w 621"/>
                <a:gd name="T25" fmla="*/ 34 h 78"/>
                <a:gd name="T26" fmla="*/ 563 w 621"/>
                <a:gd name="T27" fmla="*/ 36 h 78"/>
                <a:gd name="T28" fmla="*/ 564 w 621"/>
                <a:gd name="T29" fmla="*/ 39 h 78"/>
                <a:gd name="T30" fmla="*/ 563 w 621"/>
                <a:gd name="T31" fmla="*/ 42 h 78"/>
                <a:gd name="T32" fmla="*/ 563 w 621"/>
                <a:gd name="T33" fmla="*/ 44 h 78"/>
                <a:gd name="T34" fmla="*/ 560 w 621"/>
                <a:gd name="T35" fmla="*/ 45 h 78"/>
                <a:gd name="T36" fmla="*/ 558 w 621"/>
                <a:gd name="T37" fmla="*/ 45 h 78"/>
                <a:gd name="T38" fmla="*/ 558 w 621"/>
                <a:gd name="T39" fmla="*/ 45 h 78"/>
                <a:gd name="T40" fmla="*/ 544 w 621"/>
                <a:gd name="T41" fmla="*/ 0 h 78"/>
                <a:gd name="T42" fmla="*/ 621 w 621"/>
                <a:gd name="T43" fmla="*/ 39 h 78"/>
                <a:gd name="T44" fmla="*/ 544 w 621"/>
                <a:gd name="T45" fmla="*/ 78 h 78"/>
                <a:gd name="T46" fmla="*/ 544 w 621"/>
                <a:gd name="T47" fmla="*/ 0 h 78"/>
                <a:gd name="T48" fmla="*/ 78 w 621"/>
                <a:gd name="T49" fmla="*/ 78 h 78"/>
                <a:gd name="T50" fmla="*/ 0 w 621"/>
                <a:gd name="T51" fmla="*/ 39 h 78"/>
                <a:gd name="T52" fmla="*/ 78 w 621"/>
                <a:gd name="T53" fmla="*/ 0 h 78"/>
                <a:gd name="T54" fmla="*/ 78 w 621"/>
                <a:gd name="T5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1" h="78">
                  <a:moveTo>
                    <a:pt x="558" y="45"/>
                  </a:moveTo>
                  <a:lnTo>
                    <a:pt x="65" y="45"/>
                  </a:lnTo>
                  <a:lnTo>
                    <a:pt x="62" y="45"/>
                  </a:lnTo>
                  <a:lnTo>
                    <a:pt x="61" y="44"/>
                  </a:lnTo>
                  <a:lnTo>
                    <a:pt x="59" y="42"/>
                  </a:lnTo>
                  <a:lnTo>
                    <a:pt x="59" y="39"/>
                  </a:lnTo>
                  <a:lnTo>
                    <a:pt x="59" y="36"/>
                  </a:lnTo>
                  <a:lnTo>
                    <a:pt x="61" y="34"/>
                  </a:lnTo>
                  <a:lnTo>
                    <a:pt x="62" y="33"/>
                  </a:lnTo>
                  <a:lnTo>
                    <a:pt x="65" y="33"/>
                  </a:lnTo>
                  <a:lnTo>
                    <a:pt x="558" y="33"/>
                  </a:lnTo>
                  <a:lnTo>
                    <a:pt x="560" y="33"/>
                  </a:lnTo>
                  <a:lnTo>
                    <a:pt x="563" y="34"/>
                  </a:lnTo>
                  <a:lnTo>
                    <a:pt x="563" y="36"/>
                  </a:lnTo>
                  <a:lnTo>
                    <a:pt x="564" y="39"/>
                  </a:lnTo>
                  <a:lnTo>
                    <a:pt x="563" y="42"/>
                  </a:lnTo>
                  <a:lnTo>
                    <a:pt x="563" y="44"/>
                  </a:lnTo>
                  <a:lnTo>
                    <a:pt x="560" y="45"/>
                  </a:lnTo>
                  <a:lnTo>
                    <a:pt x="558" y="45"/>
                  </a:lnTo>
                  <a:lnTo>
                    <a:pt x="558" y="45"/>
                  </a:lnTo>
                  <a:close/>
                  <a:moveTo>
                    <a:pt x="544" y="0"/>
                  </a:moveTo>
                  <a:lnTo>
                    <a:pt x="621" y="39"/>
                  </a:lnTo>
                  <a:lnTo>
                    <a:pt x="544" y="78"/>
                  </a:lnTo>
                  <a:lnTo>
                    <a:pt x="544" y="0"/>
                  </a:lnTo>
                  <a:close/>
                  <a:moveTo>
                    <a:pt x="78" y="78"/>
                  </a:moveTo>
                  <a:lnTo>
                    <a:pt x="0" y="39"/>
                  </a:lnTo>
                  <a:lnTo>
                    <a:pt x="78" y="0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8" name="Freeform 358"/>
            <p:cNvSpPr>
              <a:spLocks/>
            </p:cNvSpPr>
            <p:nvPr/>
          </p:nvSpPr>
          <p:spPr bwMode="auto">
            <a:xfrm>
              <a:off x="5768742" y="1796198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9" name="Rectangle 119"/>
            <p:cNvSpPr>
              <a:spLocks noChangeArrowheads="1"/>
            </p:cNvSpPr>
            <p:nvPr/>
          </p:nvSpPr>
          <p:spPr bwMode="auto">
            <a:xfrm>
              <a:off x="5423729" y="1584517"/>
              <a:ext cx="78066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i="1" dirty="0" smtClean="0">
                  <a:solidFill>
                    <a:srgbClr val="FF0000"/>
                  </a:solidFill>
                </a:rPr>
                <a:t>Futurs accélérateurs </a:t>
              </a:r>
            </a:p>
          </p:txBody>
        </p:sp>
        <p:sp>
          <p:nvSpPr>
            <p:cNvPr id="430" name="Rectangle 252"/>
            <p:cNvSpPr>
              <a:spLocks noChangeArrowheads="1"/>
            </p:cNvSpPr>
            <p:nvPr/>
          </p:nvSpPr>
          <p:spPr bwMode="auto">
            <a:xfrm>
              <a:off x="6817795" y="1787498"/>
              <a:ext cx="49372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HL - LHC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3" name="Rectangle 119"/>
            <p:cNvSpPr>
              <a:spLocks noChangeArrowheads="1"/>
            </p:cNvSpPr>
            <p:nvPr/>
          </p:nvSpPr>
          <p:spPr bwMode="auto">
            <a:xfrm>
              <a:off x="5968782" y="1676850"/>
              <a:ext cx="1208664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Upgrades</a:t>
              </a:r>
              <a:r>
                <a:rPr kumimoji="0" lang="fr-FR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phase </a:t>
              </a: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1 opérationnelle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3" name="Rectangle 119"/>
            <p:cNvSpPr>
              <a:spLocks noChangeArrowheads="1"/>
            </p:cNvSpPr>
            <p:nvPr/>
          </p:nvSpPr>
          <p:spPr bwMode="auto">
            <a:xfrm>
              <a:off x="5014283" y="1600825"/>
              <a:ext cx="45044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Update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stratégie</a:t>
              </a:r>
              <a:r>
                <a:rPr kumimoji="0" lang="fr-FR" altLang="fr-FR" sz="600" b="1" i="0" u="none" strike="noStrike" cap="none" normalizeH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UE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" name="Freeform 376"/>
            <p:cNvSpPr>
              <a:spLocks/>
            </p:cNvSpPr>
            <p:nvPr/>
          </p:nvSpPr>
          <p:spPr bwMode="auto">
            <a:xfrm>
              <a:off x="5320263" y="1795404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8" name="Freeform 376"/>
            <p:cNvSpPr>
              <a:spLocks/>
            </p:cNvSpPr>
            <p:nvPr/>
          </p:nvSpPr>
          <p:spPr bwMode="auto">
            <a:xfrm>
              <a:off x="3707050" y="179359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5" name="Freeform 376"/>
            <p:cNvSpPr>
              <a:spLocks/>
            </p:cNvSpPr>
            <p:nvPr/>
          </p:nvSpPr>
          <p:spPr bwMode="auto">
            <a:xfrm flipV="1">
              <a:off x="4220207" y="179702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6" name="Rectangle 119"/>
            <p:cNvSpPr>
              <a:spLocks noChangeArrowheads="1"/>
            </p:cNvSpPr>
            <p:nvPr/>
          </p:nvSpPr>
          <p:spPr bwMode="auto">
            <a:xfrm>
              <a:off x="4053870" y="1689083"/>
              <a:ext cx="5995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70C0"/>
                  </a:solidFill>
                </a:rPr>
                <a:t>Publication run2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338" name="Rectangle 252"/>
            <p:cNvSpPr>
              <a:spLocks noChangeArrowheads="1"/>
            </p:cNvSpPr>
            <p:nvPr/>
          </p:nvSpPr>
          <p:spPr bwMode="auto">
            <a:xfrm>
              <a:off x="4184884" y="1795616"/>
              <a:ext cx="107080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Atlas CMS</a:t>
              </a:r>
              <a:r>
                <a:rPr kumimoji="0" lang="fr-FR" altLang="fr-FR" sz="900" b="1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Upgrade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" name="Freeform 358"/>
            <p:cNvSpPr>
              <a:spLocks/>
            </p:cNvSpPr>
            <p:nvPr/>
          </p:nvSpPr>
          <p:spPr bwMode="auto">
            <a:xfrm>
              <a:off x="4711861" y="1791637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3" name="Rectangle 119"/>
            <p:cNvSpPr>
              <a:spLocks noChangeArrowheads="1"/>
            </p:cNvSpPr>
            <p:nvPr/>
          </p:nvSpPr>
          <p:spPr bwMode="auto">
            <a:xfrm>
              <a:off x="4504718" y="1574677"/>
              <a:ext cx="52418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Décision TGIR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811125" y="2379372"/>
            <a:ext cx="7482637" cy="322621"/>
            <a:chOff x="811125" y="2379372"/>
            <a:chExt cx="7482637" cy="322621"/>
          </a:xfrm>
        </p:grpSpPr>
        <p:sp>
          <p:nvSpPr>
            <p:cNvPr id="317" name="Rectangle 225"/>
            <p:cNvSpPr>
              <a:spLocks noChangeArrowheads="1"/>
            </p:cNvSpPr>
            <p:nvPr/>
          </p:nvSpPr>
          <p:spPr bwMode="auto">
            <a:xfrm>
              <a:off x="811125" y="2473820"/>
              <a:ext cx="124072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9900FF"/>
                  </a:solidFill>
                </a:rPr>
                <a:t>Antimatière et gravitation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</a:endParaRPr>
            </a:p>
          </p:txBody>
        </p:sp>
        <p:sp>
          <p:nvSpPr>
            <p:cNvPr id="318" name="Rectangle 319"/>
            <p:cNvSpPr>
              <a:spLocks noChangeArrowheads="1"/>
            </p:cNvSpPr>
            <p:nvPr/>
          </p:nvSpPr>
          <p:spPr bwMode="auto">
            <a:xfrm>
              <a:off x="2101762" y="2465158"/>
              <a:ext cx="6192000" cy="1440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9" name="Rectangle 252"/>
            <p:cNvSpPr>
              <a:spLocks noChangeArrowheads="1"/>
            </p:cNvSpPr>
            <p:nvPr/>
          </p:nvSpPr>
          <p:spPr bwMode="auto">
            <a:xfrm>
              <a:off x="3481960" y="2464016"/>
              <a:ext cx="3141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G Bar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" name="Rectangle 119"/>
            <p:cNvSpPr>
              <a:spLocks noChangeArrowheads="1"/>
            </p:cNvSpPr>
            <p:nvPr/>
          </p:nvSpPr>
          <p:spPr bwMode="auto">
            <a:xfrm>
              <a:off x="5425283" y="2379668"/>
              <a:ext cx="596317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err="1" smtClean="0">
                  <a:solidFill>
                    <a:srgbClr val="0070C0"/>
                  </a:solidFill>
                </a:rPr>
                <a:t>Publi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 </a:t>
              </a:r>
              <a:r>
                <a:rPr lang="fr-FR" altLang="fr-FR" sz="600" b="1" dirty="0" err="1" smtClean="0">
                  <a:solidFill>
                    <a:srgbClr val="0070C0"/>
                  </a:solidFill>
                </a:rPr>
                <a:t>antigravité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321" name="Freeform 376"/>
            <p:cNvSpPr>
              <a:spLocks/>
            </p:cNvSpPr>
            <p:nvPr/>
          </p:nvSpPr>
          <p:spPr bwMode="auto">
            <a:xfrm flipV="1">
              <a:off x="5422242" y="2473911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2" name="Freeform 376"/>
            <p:cNvSpPr>
              <a:spLocks/>
            </p:cNvSpPr>
            <p:nvPr/>
          </p:nvSpPr>
          <p:spPr bwMode="auto">
            <a:xfrm>
              <a:off x="4860032" y="2483158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3" name="Rectangle 119"/>
            <p:cNvSpPr>
              <a:spLocks noChangeArrowheads="1"/>
            </p:cNvSpPr>
            <p:nvPr/>
          </p:nvSpPr>
          <p:spPr bwMode="auto">
            <a:xfrm>
              <a:off x="4499992" y="2379372"/>
              <a:ext cx="809517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Nuage de positronium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" name="Freeform 376"/>
            <p:cNvSpPr>
              <a:spLocks/>
            </p:cNvSpPr>
            <p:nvPr/>
          </p:nvSpPr>
          <p:spPr bwMode="auto">
            <a:xfrm>
              <a:off x="4982820" y="2482206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5" name="Rectangle 119"/>
            <p:cNvSpPr>
              <a:spLocks noChangeArrowheads="1"/>
            </p:cNvSpPr>
            <p:nvPr/>
          </p:nvSpPr>
          <p:spPr bwMode="auto">
            <a:xfrm>
              <a:off x="4909738" y="2625049"/>
              <a:ext cx="54021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err="1" smtClean="0">
                  <a:solidFill>
                    <a:srgbClr val="000000"/>
                  </a:solidFill>
                </a:rPr>
                <a:t>GBar</a:t>
              </a:r>
              <a:r>
                <a:rPr lang="fr-FR" altLang="fr-FR" sz="600" b="1" dirty="0" smtClean="0">
                  <a:solidFill>
                    <a:srgbClr val="000000"/>
                  </a:solidFill>
                </a:rPr>
                <a:t> au CERN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829589" y="2888440"/>
            <a:ext cx="7459850" cy="345140"/>
            <a:chOff x="829589" y="2867659"/>
            <a:chExt cx="7459850" cy="345140"/>
          </a:xfrm>
        </p:grpSpPr>
        <p:sp>
          <p:nvSpPr>
            <p:cNvPr id="344" name="Rectangle 119"/>
            <p:cNvSpPr>
              <a:spLocks noChangeArrowheads="1"/>
            </p:cNvSpPr>
            <p:nvPr/>
          </p:nvSpPr>
          <p:spPr bwMode="auto">
            <a:xfrm>
              <a:off x="5686399" y="2867659"/>
              <a:ext cx="4263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/>
                <a:t>Démarrage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/>
                <a:t>DESI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effectLst/>
              </a:endParaRPr>
            </a:p>
          </p:txBody>
        </p:sp>
        <p:sp>
          <p:nvSpPr>
            <p:cNvPr id="282" name="Rectangle 252"/>
            <p:cNvSpPr>
              <a:spLocks noChangeArrowheads="1"/>
            </p:cNvSpPr>
            <p:nvPr/>
          </p:nvSpPr>
          <p:spPr bwMode="auto">
            <a:xfrm>
              <a:off x="4954259" y="3024979"/>
              <a:ext cx="26930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DESI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" name="Rectangle 98"/>
            <p:cNvSpPr>
              <a:spLocks noChangeArrowheads="1"/>
            </p:cNvSpPr>
            <p:nvPr/>
          </p:nvSpPr>
          <p:spPr bwMode="auto">
            <a:xfrm>
              <a:off x="829589" y="3080552"/>
              <a:ext cx="77905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009999"/>
                  </a:solidFill>
                </a:rPr>
                <a:t>Univers sombre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" name="Rectangle 319"/>
            <p:cNvSpPr>
              <a:spLocks noChangeArrowheads="1"/>
            </p:cNvSpPr>
            <p:nvPr/>
          </p:nvSpPr>
          <p:spPr bwMode="auto">
            <a:xfrm>
              <a:off x="2097439" y="3068799"/>
              <a:ext cx="6192000" cy="14400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" name="Rectangle 252"/>
            <p:cNvSpPr>
              <a:spLocks noChangeArrowheads="1"/>
            </p:cNvSpPr>
            <p:nvPr/>
          </p:nvSpPr>
          <p:spPr bwMode="auto">
            <a:xfrm>
              <a:off x="2126646" y="3054967"/>
              <a:ext cx="37189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sng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Planck</a:t>
              </a:r>
              <a:endParaRPr kumimoji="0" lang="fr-FR" altLang="fr-F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" name="Rectangle 252"/>
            <p:cNvSpPr>
              <a:spLocks noChangeArrowheads="1"/>
            </p:cNvSpPr>
            <p:nvPr/>
          </p:nvSpPr>
          <p:spPr bwMode="auto">
            <a:xfrm>
              <a:off x="6040790" y="3051954"/>
              <a:ext cx="34625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Euclid</a:t>
              </a:r>
            </a:p>
          </p:txBody>
        </p:sp>
        <p:sp>
          <p:nvSpPr>
            <p:cNvPr id="216" name="Freeform 376"/>
            <p:cNvSpPr>
              <a:spLocks/>
            </p:cNvSpPr>
            <p:nvPr/>
          </p:nvSpPr>
          <p:spPr bwMode="auto">
            <a:xfrm>
              <a:off x="6900381" y="3079599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7" name="Rectangle 119"/>
            <p:cNvSpPr>
              <a:spLocks noChangeArrowheads="1"/>
            </p:cNvSpPr>
            <p:nvPr/>
          </p:nvSpPr>
          <p:spPr bwMode="auto">
            <a:xfrm>
              <a:off x="6616854" y="2965503"/>
              <a:ext cx="678071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/>
                <a:t>Lancement Euclid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effectLst/>
              </a:endParaRPr>
            </a:p>
          </p:txBody>
        </p:sp>
        <p:sp>
          <p:nvSpPr>
            <p:cNvPr id="499" name="Rectangle 252"/>
            <p:cNvSpPr>
              <a:spLocks noChangeArrowheads="1"/>
            </p:cNvSpPr>
            <p:nvPr/>
          </p:nvSpPr>
          <p:spPr bwMode="auto">
            <a:xfrm>
              <a:off x="4141202" y="3066657"/>
              <a:ext cx="26930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DESI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4" name="Freeform 358"/>
            <p:cNvSpPr>
              <a:spLocks/>
            </p:cNvSpPr>
            <p:nvPr/>
          </p:nvSpPr>
          <p:spPr bwMode="auto">
            <a:xfrm>
              <a:off x="2977135" y="3077562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7" name="Rectangle 119"/>
            <p:cNvSpPr>
              <a:spLocks noChangeArrowheads="1"/>
            </p:cNvSpPr>
            <p:nvPr/>
          </p:nvSpPr>
          <p:spPr bwMode="auto">
            <a:xfrm>
              <a:off x="2649831" y="2967314"/>
              <a:ext cx="87524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PDR Instruments Euclid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339" name="Freeform 376"/>
            <p:cNvSpPr>
              <a:spLocks/>
            </p:cNvSpPr>
            <p:nvPr/>
          </p:nvSpPr>
          <p:spPr bwMode="auto">
            <a:xfrm>
              <a:off x="4407607" y="308055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0" name="Rectangle 119"/>
            <p:cNvSpPr>
              <a:spLocks noChangeArrowheads="1"/>
            </p:cNvSpPr>
            <p:nvPr/>
          </p:nvSpPr>
          <p:spPr bwMode="auto">
            <a:xfrm>
              <a:off x="4061039" y="2872933"/>
              <a:ext cx="84798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Livraison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1</a:t>
              </a:r>
              <a:r>
                <a:rPr lang="fr-FR" altLang="fr-FR" sz="600" b="1" baseline="30000" smtClean="0">
                  <a:solidFill>
                    <a:srgbClr val="000000"/>
                  </a:solidFill>
                </a:rPr>
                <a:t>er</a:t>
              </a:r>
              <a:r>
                <a:rPr lang="fr-FR" altLang="fr-FR" sz="600" b="1" smtClean="0">
                  <a:solidFill>
                    <a:srgbClr val="000000"/>
                  </a:solidFill>
                </a:rPr>
                <a:t> spectrographe DESI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" name="Freeform 376"/>
            <p:cNvSpPr>
              <a:spLocks/>
            </p:cNvSpPr>
            <p:nvPr/>
          </p:nvSpPr>
          <p:spPr bwMode="auto">
            <a:xfrm flipV="1">
              <a:off x="3879480" y="3076663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2" name="Rectangle 119"/>
            <p:cNvSpPr>
              <a:spLocks noChangeArrowheads="1"/>
            </p:cNvSpPr>
            <p:nvPr/>
          </p:nvSpPr>
          <p:spPr bwMode="auto">
            <a:xfrm>
              <a:off x="3605728" y="2890990"/>
              <a:ext cx="665247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>
                  <a:solidFill>
                    <a:schemeClr val="accent4">
                      <a:lumMod val="75000"/>
                    </a:schemeClr>
                  </a:solidFill>
                </a:rPr>
                <a:t>P</a:t>
              </a:r>
              <a:r>
                <a:rPr lang="fr-FR" altLang="fr-FR" sz="600" b="1" smtClean="0">
                  <a:solidFill>
                    <a:schemeClr val="accent4">
                      <a:lumMod val="75000"/>
                    </a:schemeClr>
                  </a:solidFill>
                </a:rPr>
                <a:t>ublication eBoss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343" name="Freeform 376"/>
            <p:cNvSpPr>
              <a:spLocks/>
            </p:cNvSpPr>
            <p:nvPr/>
          </p:nvSpPr>
          <p:spPr bwMode="auto">
            <a:xfrm>
              <a:off x="5821319" y="3080551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683568" y="2771715"/>
            <a:ext cx="7641524" cy="918751"/>
            <a:chOff x="683568" y="2827131"/>
            <a:chExt cx="7641524" cy="918751"/>
          </a:xfrm>
        </p:grpSpPr>
        <p:sp>
          <p:nvSpPr>
            <p:cNvPr id="206" name="Freeform 297"/>
            <p:cNvSpPr>
              <a:spLocks/>
            </p:cNvSpPr>
            <p:nvPr/>
          </p:nvSpPr>
          <p:spPr bwMode="auto">
            <a:xfrm>
              <a:off x="693092" y="2911030"/>
              <a:ext cx="7632000" cy="834852"/>
            </a:xfrm>
            <a:custGeom>
              <a:avLst/>
              <a:gdLst>
                <a:gd name="T0" fmla="*/ 211 w 9016"/>
                <a:gd name="T1" fmla="*/ 2 h 1452"/>
                <a:gd name="T2" fmla="*/ 177 w 9016"/>
                <a:gd name="T3" fmla="*/ 8 h 1452"/>
                <a:gd name="T4" fmla="*/ 143 w 9016"/>
                <a:gd name="T5" fmla="*/ 19 h 1452"/>
                <a:gd name="T6" fmla="*/ 113 w 9016"/>
                <a:gd name="T7" fmla="*/ 35 h 1452"/>
                <a:gd name="T8" fmla="*/ 85 w 9016"/>
                <a:gd name="T9" fmla="*/ 56 h 1452"/>
                <a:gd name="T10" fmla="*/ 60 w 9016"/>
                <a:gd name="T11" fmla="*/ 79 h 1452"/>
                <a:gd name="T12" fmla="*/ 40 w 9016"/>
                <a:gd name="T13" fmla="*/ 108 h 1452"/>
                <a:gd name="T14" fmla="*/ 23 w 9016"/>
                <a:gd name="T15" fmla="*/ 138 h 1452"/>
                <a:gd name="T16" fmla="*/ 9 w 9016"/>
                <a:gd name="T17" fmla="*/ 171 h 1452"/>
                <a:gd name="T18" fmla="*/ 1 w 9016"/>
                <a:gd name="T19" fmla="*/ 205 h 1452"/>
                <a:gd name="T20" fmla="*/ 0 w 9016"/>
                <a:gd name="T21" fmla="*/ 243 h 1452"/>
                <a:gd name="T22" fmla="*/ 0 w 9016"/>
                <a:gd name="T23" fmla="*/ 1234 h 1452"/>
                <a:gd name="T24" fmla="*/ 6 w 9016"/>
                <a:gd name="T25" fmla="*/ 1271 h 1452"/>
                <a:gd name="T26" fmla="*/ 18 w 9016"/>
                <a:gd name="T27" fmla="*/ 1304 h 1452"/>
                <a:gd name="T28" fmla="*/ 34 w 9016"/>
                <a:gd name="T29" fmla="*/ 1335 h 1452"/>
                <a:gd name="T30" fmla="*/ 54 w 9016"/>
                <a:gd name="T31" fmla="*/ 1364 h 1452"/>
                <a:gd name="T32" fmla="*/ 77 w 9016"/>
                <a:gd name="T33" fmla="*/ 1389 h 1452"/>
                <a:gd name="T34" fmla="*/ 103 w 9016"/>
                <a:gd name="T35" fmla="*/ 1411 h 1452"/>
                <a:gd name="T36" fmla="*/ 133 w 9016"/>
                <a:gd name="T37" fmla="*/ 1428 h 1452"/>
                <a:gd name="T38" fmla="*/ 165 w 9016"/>
                <a:gd name="T39" fmla="*/ 1441 h 1452"/>
                <a:gd name="T40" fmla="*/ 201 w 9016"/>
                <a:gd name="T41" fmla="*/ 1449 h 1452"/>
                <a:gd name="T42" fmla="*/ 236 w 9016"/>
                <a:gd name="T43" fmla="*/ 1452 h 1452"/>
                <a:gd name="T44" fmla="*/ 8803 w 9016"/>
                <a:gd name="T45" fmla="*/ 1450 h 1452"/>
                <a:gd name="T46" fmla="*/ 8839 w 9016"/>
                <a:gd name="T47" fmla="*/ 1444 h 1452"/>
                <a:gd name="T48" fmla="*/ 8871 w 9016"/>
                <a:gd name="T49" fmla="*/ 1433 h 1452"/>
                <a:gd name="T50" fmla="*/ 8902 w 9016"/>
                <a:gd name="T51" fmla="*/ 1417 h 1452"/>
                <a:gd name="T52" fmla="*/ 8930 w 9016"/>
                <a:gd name="T53" fmla="*/ 1397 h 1452"/>
                <a:gd name="T54" fmla="*/ 8955 w 9016"/>
                <a:gd name="T55" fmla="*/ 1373 h 1452"/>
                <a:gd name="T56" fmla="*/ 8976 w 9016"/>
                <a:gd name="T57" fmla="*/ 1345 h 1452"/>
                <a:gd name="T58" fmla="*/ 8993 w 9016"/>
                <a:gd name="T59" fmla="*/ 1315 h 1452"/>
                <a:gd name="T60" fmla="*/ 9006 w 9016"/>
                <a:gd name="T61" fmla="*/ 1282 h 1452"/>
                <a:gd name="T62" fmla="*/ 9013 w 9016"/>
                <a:gd name="T63" fmla="*/ 1247 h 1452"/>
                <a:gd name="T64" fmla="*/ 9016 w 9016"/>
                <a:gd name="T65" fmla="*/ 1211 h 1452"/>
                <a:gd name="T66" fmla="*/ 9015 w 9016"/>
                <a:gd name="T67" fmla="*/ 218 h 1452"/>
                <a:gd name="T68" fmla="*/ 9009 w 9016"/>
                <a:gd name="T69" fmla="*/ 182 h 1452"/>
                <a:gd name="T70" fmla="*/ 8998 w 9016"/>
                <a:gd name="T71" fmla="*/ 149 h 1452"/>
                <a:gd name="T72" fmla="*/ 8982 w 9016"/>
                <a:gd name="T73" fmla="*/ 117 h 1452"/>
                <a:gd name="T74" fmla="*/ 8962 w 9016"/>
                <a:gd name="T75" fmla="*/ 89 h 1452"/>
                <a:gd name="T76" fmla="*/ 8939 w 9016"/>
                <a:gd name="T77" fmla="*/ 63 h 1452"/>
                <a:gd name="T78" fmla="*/ 8911 w 9016"/>
                <a:gd name="T79" fmla="*/ 41 h 1452"/>
                <a:gd name="T80" fmla="*/ 8882 w 9016"/>
                <a:gd name="T81" fmla="*/ 24 h 1452"/>
                <a:gd name="T82" fmla="*/ 8850 w 9016"/>
                <a:gd name="T83" fmla="*/ 11 h 1452"/>
                <a:gd name="T84" fmla="*/ 8816 w 9016"/>
                <a:gd name="T85" fmla="*/ 4 h 1452"/>
                <a:gd name="T86" fmla="*/ 8780 w 9016"/>
                <a:gd name="T8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16" h="1452">
                  <a:moveTo>
                    <a:pt x="236" y="0"/>
                  </a:moveTo>
                  <a:lnTo>
                    <a:pt x="224" y="0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88" y="5"/>
                  </a:lnTo>
                  <a:lnTo>
                    <a:pt x="177" y="8"/>
                  </a:lnTo>
                  <a:lnTo>
                    <a:pt x="165" y="11"/>
                  </a:lnTo>
                  <a:lnTo>
                    <a:pt x="154" y="15"/>
                  </a:lnTo>
                  <a:lnTo>
                    <a:pt x="143" y="19"/>
                  </a:lnTo>
                  <a:lnTo>
                    <a:pt x="133" y="24"/>
                  </a:lnTo>
                  <a:lnTo>
                    <a:pt x="123" y="30"/>
                  </a:lnTo>
                  <a:lnTo>
                    <a:pt x="113" y="35"/>
                  </a:lnTo>
                  <a:lnTo>
                    <a:pt x="103" y="41"/>
                  </a:lnTo>
                  <a:lnTo>
                    <a:pt x="94" y="49"/>
                  </a:lnTo>
                  <a:lnTo>
                    <a:pt x="85" y="56"/>
                  </a:lnTo>
                  <a:lnTo>
                    <a:pt x="77" y="63"/>
                  </a:lnTo>
                  <a:lnTo>
                    <a:pt x="68" y="71"/>
                  </a:lnTo>
                  <a:lnTo>
                    <a:pt x="60" y="79"/>
                  </a:lnTo>
                  <a:lnTo>
                    <a:pt x="54" y="89"/>
                  </a:lnTo>
                  <a:lnTo>
                    <a:pt x="46" y="98"/>
                  </a:lnTo>
                  <a:lnTo>
                    <a:pt x="40" y="108"/>
                  </a:lnTo>
                  <a:lnTo>
                    <a:pt x="34" y="117"/>
                  </a:lnTo>
                  <a:lnTo>
                    <a:pt x="28" y="127"/>
                  </a:lnTo>
                  <a:lnTo>
                    <a:pt x="23" y="138"/>
                  </a:lnTo>
                  <a:lnTo>
                    <a:pt x="18" y="149"/>
                  </a:lnTo>
                  <a:lnTo>
                    <a:pt x="14" y="160"/>
                  </a:lnTo>
                  <a:lnTo>
                    <a:pt x="9" y="171"/>
                  </a:lnTo>
                  <a:lnTo>
                    <a:pt x="6" y="182"/>
                  </a:lnTo>
                  <a:lnTo>
                    <a:pt x="4" y="194"/>
                  </a:lnTo>
                  <a:lnTo>
                    <a:pt x="1" y="205"/>
                  </a:lnTo>
                  <a:lnTo>
                    <a:pt x="0" y="218"/>
                  </a:lnTo>
                  <a:lnTo>
                    <a:pt x="0" y="231"/>
                  </a:lnTo>
                  <a:lnTo>
                    <a:pt x="0" y="243"/>
                  </a:lnTo>
                  <a:lnTo>
                    <a:pt x="0" y="1211"/>
                  </a:lnTo>
                  <a:lnTo>
                    <a:pt x="0" y="1222"/>
                  </a:lnTo>
                  <a:lnTo>
                    <a:pt x="0" y="1234"/>
                  </a:lnTo>
                  <a:lnTo>
                    <a:pt x="1" y="1247"/>
                  </a:lnTo>
                  <a:lnTo>
                    <a:pt x="4" y="1258"/>
                  </a:lnTo>
                  <a:lnTo>
                    <a:pt x="6" y="1271"/>
                  </a:lnTo>
                  <a:lnTo>
                    <a:pt x="9" y="1282"/>
                  </a:lnTo>
                  <a:lnTo>
                    <a:pt x="14" y="1293"/>
                  </a:lnTo>
                  <a:lnTo>
                    <a:pt x="18" y="1304"/>
                  </a:lnTo>
                  <a:lnTo>
                    <a:pt x="23" y="1315"/>
                  </a:lnTo>
                  <a:lnTo>
                    <a:pt x="28" y="1326"/>
                  </a:lnTo>
                  <a:lnTo>
                    <a:pt x="34" y="1335"/>
                  </a:lnTo>
                  <a:lnTo>
                    <a:pt x="40" y="1345"/>
                  </a:lnTo>
                  <a:lnTo>
                    <a:pt x="46" y="1354"/>
                  </a:lnTo>
                  <a:lnTo>
                    <a:pt x="54" y="1364"/>
                  </a:lnTo>
                  <a:lnTo>
                    <a:pt x="60" y="1373"/>
                  </a:lnTo>
                  <a:lnTo>
                    <a:pt x="68" y="1381"/>
                  </a:lnTo>
                  <a:lnTo>
                    <a:pt x="77" y="1389"/>
                  </a:lnTo>
                  <a:lnTo>
                    <a:pt x="85" y="1397"/>
                  </a:lnTo>
                  <a:lnTo>
                    <a:pt x="94" y="1404"/>
                  </a:lnTo>
                  <a:lnTo>
                    <a:pt x="103" y="1411"/>
                  </a:lnTo>
                  <a:lnTo>
                    <a:pt x="113" y="1417"/>
                  </a:lnTo>
                  <a:lnTo>
                    <a:pt x="123" y="1422"/>
                  </a:lnTo>
                  <a:lnTo>
                    <a:pt x="133" y="1428"/>
                  </a:lnTo>
                  <a:lnTo>
                    <a:pt x="143" y="1433"/>
                  </a:lnTo>
                  <a:lnTo>
                    <a:pt x="154" y="1438"/>
                  </a:lnTo>
                  <a:lnTo>
                    <a:pt x="165" y="1441"/>
                  </a:lnTo>
                  <a:lnTo>
                    <a:pt x="177" y="1444"/>
                  </a:lnTo>
                  <a:lnTo>
                    <a:pt x="188" y="1447"/>
                  </a:lnTo>
                  <a:lnTo>
                    <a:pt x="201" y="1449"/>
                  </a:lnTo>
                  <a:lnTo>
                    <a:pt x="211" y="1450"/>
                  </a:lnTo>
                  <a:lnTo>
                    <a:pt x="224" y="1452"/>
                  </a:lnTo>
                  <a:lnTo>
                    <a:pt x="236" y="1452"/>
                  </a:lnTo>
                  <a:lnTo>
                    <a:pt x="8780" y="1452"/>
                  </a:lnTo>
                  <a:lnTo>
                    <a:pt x="8791" y="1452"/>
                  </a:lnTo>
                  <a:lnTo>
                    <a:pt x="8803" y="1450"/>
                  </a:lnTo>
                  <a:lnTo>
                    <a:pt x="8816" y="1449"/>
                  </a:lnTo>
                  <a:lnTo>
                    <a:pt x="8826" y="1447"/>
                  </a:lnTo>
                  <a:lnTo>
                    <a:pt x="8839" y="1444"/>
                  </a:lnTo>
                  <a:lnTo>
                    <a:pt x="8850" y="1441"/>
                  </a:lnTo>
                  <a:lnTo>
                    <a:pt x="8860" y="1438"/>
                  </a:lnTo>
                  <a:lnTo>
                    <a:pt x="8871" y="1433"/>
                  </a:lnTo>
                  <a:lnTo>
                    <a:pt x="8882" y="1428"/>
                  </a:lnTo>
                  <a:lnTo>
                    <a:pt x="8893" y="1422"/>
                  </a:lnTo>
                  <a:lnTo>
                    <a:pt x="8902" y="1417"/>
                  </a:lnTo>
                  <a:lnTo>
                    <a:pt x="8911" y="1411"/>
                  </a:lnTo>
                  <a:lnTo>
                    <a:pt x="8921" y="1404"/>
                  </a:lnTo>
                  <a:lnTo>
                    <a:pt x="8930" y="1397"/>
                  </a:lnTo>
                  <a:lnTo>
                    <a:pt x="8939" y="1389"/>
                  </a:lnTo>
                  <a:lnTo>
                    <a:pt x="8947" y="1381"/>
                  </a:lnTo>
                  <a:lnTo>
                    <a:pt x="8955" y="1373"/>
                  </a:lnTo>
                  <a:lnTo>
                    <a:pt x="8962" y="1364"/>
                  </a:lnTo>
                  <a:lnTo>
                    <a:pt x="8969" y="1354"/>
                  </a:lnTo>
                  <a:lnTo>
                    <a:pt x="8976" y="1345"/>
                  </a:lnTo>
                  <a:lnTo>
                    <a:pt x="8982" y="1335"/>
                  </a:lnTo>
                  <a:lnTo>
                    <a:pt x="8987" y="1326"/>
                  </a:lnTo>
                  <a:lnTo>
                    <a:pt x="8993" y="1315"/>
                  </a:lnTo>
                  <a:lnTo>
                    <a:pt x="8998" y="1304"/>
                  </a:lnTo>
                  <a:lnTo>
                    <a:pt x="9001" y="1293"/>
                  </a:lnTo>
                  <a:lnTo>
                    <a:pt x="9006" y="1282"/>
                  </a:lnTo>
                  <a:lnTo>
                    <a:pt x="9009" y="1271"/>
                  </a:lnTo>
                  <a:lnTo>
                    <a:pt x="9012" y="1258"/>
                  </a:lnTo>
                  <a:lnTo>
                    <a:pt x="9013" y="1247"/>
                  </a:lnTo>
                  <a:lnTo>
                    <a:pt x="9015" y="1234"/>
                  </a:lnTo>
                  <a:lnTo>
                    <a:pt x="9016" y="1222"/>
                  </a:lnTo>
                  <a:lnTo>
                    <a:pt x="9016" y="1211"/>
                  </a:lnTo>
                  <a:lnTo>
                    <a:pt x="9016" y="243"/>
                  </a:lnTo>
                  <a:lnTo>
                    <a:pt x="9016" y="231"/>
                  </a:lnTo>
                  <a:lnTo>
                    <a:pt x="9015" y="218"/>
                  </a:lnTo>
                  <a:lnTo>
                    <a:pt x="9013" y="205"/>
                  </a:lnTo>
                  <a:lnTo>
                    <a:pt x="9012" y="194"/>
                  </a:lnTo>
                  <a:lnTo>
                    <a:pt x="9009" y="182"/>
                  </a:lnTo>
                  <a:lnTo>
                    <a:pt x="9006" y="171"/>
                  </a:lnTo>
                  <a:lnTo>
                    <a:pt x="9001" y="160"/>
                  </a:lnTo>
                  <a:lnTo>
                    <a:pt x="8998" y="149"/>
                  </a:lnTo>
                  <a:lnTo>
                    <a:pt x="8993" y="138"/>
                  </a:lnTo>
                  <a:lnTo>
                    <a:pt x="8987" y="127"/>
                  </a:lnTo>
                  <a:lnTo>
                    <a:pt x="8982" y="117"/>
                  </a:lnTo>
                  <a:lnTo>
                    <a:pt x="8976" y="108"/>
                  </a:lnTo>
                  <a:lnTo>
                    <a:pt x="8969" y="98"/>
                  </a:lnTo>
                  <a:lnTo>
                    <a:pt x="8962" y="89"/>
                  </a:lnTo>
                  <a:lnTo>
                    <a:pt x="8955" y="79"/>
                  </a:lnTo>
                  <a:lnTo>
                    <a:pt x="8947" y="71"/>
                  </a:lnTo>
                  <a:lnTo>
                    <a:pt x="8939" y="63"/>
                  </a:lnTo>
                  <a:lnTo>
                    <a:pt x="8930" y="56"/>
                  </a:lnTo>
                  <a:lnTo>
                    <a:pt x="8921" y="49"/>
                  </a:lnTo>
                  <a:lnTo>
                    <a:pt x="8911" y="41"/>
                  </a:lnTo>
                  <a:lnTo>
                    <a:pt x="8902" y="35"/>
                  </a:lnTo>
                  <a:lnTo>
                    <a:pt x="8893" y="30"/>
                  </a:lnTo>
                  <a:lnTo>
                    <a:pt x="8882" y="24"/>
                  </a:lnTo>
                  <a:lnTo>
                    <a:pt x="8871" y="19"/>
                  </a:lnTo>
                  <a:lnTo>
                    <a:pt x="8860" y="15"/>
                  </a:lnTo>
                  <a:lnTo>
                    <a:pt x="8850" y="11"/>
                  </a:lnTo>
                  <a:lnTo>
                    <a:pt x="8839" y="8"/>
                  </a:lnTo>
                  <a:lnTo>
                    <a:pt x="8826" y="5"/>
                  </a:lnTo>
                  <a:lnTo>
                    <a:pt x="8816" y="4"/>
                  </a:lnTo>
                  <a:lnTo>
                    <a:pt x="8803" y="2"/>
                  </a:lnTo>
                  <a:lnTo>
                    <a:pt x="8791" y="0"/>
                  </a:lnTo>
                  <a:lnTo>
                    <a:pt x="8780" y="0"/>
                  </a:lnTo>
                  <a:lnTo>
                    <a:pt x="236" y="0"/>
                  </a:lnTo>
                </a:path>
              </a:pathLst>
            </a:custGeom>
            <a:noFill/>
            <a:ln w="23813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7" name="Rectangle 44"/>
            <p:cNvSpPr>
              <a:spLocks noChangeArrowheads="1"/>
            </p:cNvSpPr>
            <p:nvPr/>
          </p:nvSpPr>
          <p:spPr bwMode="auto">
            <a:xfrm>
              <a:off x="683568" y="2827131"/>
              <a:ext cx="2542363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1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  <a:latin typeface="Arial" pitchFamily="34" charset="0"/>
                  <a:cs typeface="Arial" pitchFamily="34" charset="0"/>
                </a:rPr>
                <a:t>Contenu énergétique de l’Univers 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834054" y="3224444"/>
            <a:ext cx="7455385" cy="422137"/>
            <a:chOff x="834054" y="3203663"/>
            <a:chExt cx="7455385" cy="422137"/>
          </a:xfrm>
        </p:grpSpPr>
        <p:sp>
          <p:nvSpPr>
            <p:cNvPr id="494" name="Rectangle 98"/>
            <p:cNvSpPr>
              <a:spLocks noChangeArrowheads="1"/>
            </p:cNvSpPr>
            <p:nvPr/>
          </p:nvSpPr>
          <p:spPr bwMode="auto">
            <a:xfrm>
              <a:off x="834054" y="3344905"/>
              <a:ext cx="90409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err="1" smtClean="0">
                  <a:solidFill>
                    <a:srgbClr val="009999"/>
                  </a:solidFill>
                </a:rPr>
                <a:t>Astroparticules</a:t>
              </a:r>
              <a:r>
                <a:rPr lang="fr-FR" altLang="fr-FR" sz="800" b="1" i="1" dirty="0" smtClean="0">
                  <a:solidFill>
                    <a:srgbClr val="009999"/>
                  </a:solidFill>
                </a:rPr>
                <a:t> et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>
                  <a:solidFill>
                    <a:srgbClr val="009999"/>
                  </a:solidFill>
                </a:rPr>
                <a:t>m</a:t>
              </a:r>
              <a:r>
                <a:rPr lang="fr-FR" altLang="fr-FR" sz="800" b="1" i="1" dirty="0" smtClean="0">
                  <a:solidFill>
                    <a:srgbClr val="009999"/>
                  </a:solidFill>
                </a:rPr>
                <a:t>atière noire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</a:endParaRPr>
            </a:p>
          </p:txBody>
        </p:sp>
        <p:sp>
          <p:nvSpPr>
            <p:cNvPr id="497" name="Rectangle 319"/>
            <p:cNvSpPr>
              <a:spLocks noChangeArrowheads="1"/>
            </p:cNvSpPr>
            <p:nvPr/>
          </p:nvSpPr>
          <p:spPr bwMode="auto">
            <a:xfrm>
              <a:off x="2097439" y="3389997"/>
              <a:ext cx="6192000" cy="14400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0" name="Rectangle 252"/>
            <p:cNvSpPr>
              <a:spLocks noChangeArrowheads="1"/>
            </p:cNvSpPr>
            <p:nvPr/>
          </p:nvSpPr>
          <p:spPr bwMode="auto">
            <a:xfrm>
              <a:off x="2117284" y="3395498"/>
              <a:ext cx="2372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Edw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1" name="Freeform 376"/>
            <p:cNvSpPr>
              <a:spLocks/>
            </p:cNvSpPr>
            <p:nvPr/>
          </p:nvSpPr>
          <p:spPr bwMode="auto">
            <a:xfrm>
              <a:off x="2515457" y="3398926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2" name="Rectangle 119"/>
            <p:cNvSpPr>
              <a:spLocks noChangeArrowheads="1"/>
            </p:cNvSpPr>
            <p:nvPr/>
          </p:nvSpPr>
          <p:spPr bwMode="auto">
            <a:xfrm>
              <a:off x="2282548" y="3203663"/>
              <a:ext cx="7133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i="1" smtClean="0">
                  <a:solidFill>
                    <a:srgbClr val="000000"/>
                  </a:solidFill>
                </a:rPr>
                <a:t>Update</a:t>
              </a:r>
              <a:r>
                <a:rPr lang="fr-FR" altLang="fr-FR" sz="600" b="1" smtClean="0">
                  <a:solidFill>
                    <a:srgbClr val="000000"/>
                  </a:solidFill>
                </a:rPr>
                <a:t> détection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de la MN : </a:t>
              </a: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Stratégie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3" name="Rectangle 119"/>
            <p:cNvSpPr>
              <a:spLocks noChangeArrowheads="1"/>
            </p:cNvSpPr>
            <p:nvPr/>
          </p:nvSpPr>
          <p:spPr bwMode="auto">
            <a:xfrm>
              <a:off x="5102193" y="3533467"/>
              <a:ext cx="506549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Fin Edelweiss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504" name="Freeform 358"/>
            <p:cNvSpPr>
              <a:spLocks/>
            </p:cNvSpPr>
            <p:nvPr/>
          </p:nvSpPr>
          <p:spPr bwMode="auto">
            <a:xfrm>
              <a:off x="5135549" y="3393528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8" name="Rectangle 252"/>
            <p:cNvSpPr>
              <a:spLocks noChangeArrowheads="1"/>
            </p:cNvSpPr>
            <p:nvPr/>
          </p:nvSpPr>
          <p:spPr bwMode="auto">
            <a:xfrm>
              <a:off x="5331998" y="3389888"/>
              <a:ext cx="2372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CTA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0" name="Rectangle 252"/>
            <p:cNvSpPr>
              <a:spLocks noChangeArrowheads="1"/>
            </p:cNvSpPr>
            <p:nvPr/>
          </p:nvSpPr>
          <p:spPr bwMode="auto">
            <a:xfrm>
              <a:off x="3448502" y="3395498"/>
              <a:ext cx="27571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Hess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" name="Freeform 376"/>
            <p:cNvSpPr>
              <a:spLocks/>
            </p:cNvSpPr>
            <p:nvPr/>
          </p:nvSpPr>
          <p:spPr bwMode="auto">
            <a:xfrm>
              <a:off x="5624279" y="3405215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9" name="Freeform 376"/>
            <p:cNvSpPr>
              <a:spLocks/>
            </p:cNvSpPr>
            <p:nvPr/>
          </p:nvSpPr>
          <p:spPr bwMode="auto">
            <a:xfrm flipV="1">
              <a:off x="4878022" y="3391940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1" name="Rectangle 119"/>
            <p:cNvSpPr>
              <a:spLocks noChangeArrowheads="1"/>
            </p:cNvSpPr>
            <p:nvPr/>
          </p:nvSpPr>
          <p:spPr bwMode="auto">
            <a:xfrm>
              <a:off x="4650198" y="3236109"/>
              <a:ext cx="59150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70C0"/>
                  </a:solidFill>
                </a:rPr>
                <a:t>Publication LHC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rgbClr val="0070C0"/>
                  </a:solidFill>
                  <a:effectLst/>
                </a:rPr>
                <a:t>Matière</a:t>
              </a:r>
              <a:r>
                <a:rPr kumimoji="0" lang="fr-FR" altLang="fr-FR" sz="600" b="1" i="0" u="none" strike="noStrike" cap="none" normalizeH="0" smtClean="0">
                  <a:ln>
                    <a:noFill/>
                  </a:ln>
                  <a:solidFill>
                    <a:srgbClr val="0070C0"/>
                  </a:solidFill>
                  <a:effectLst/>
                </a:rPr>
                <a:t> noire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352" name="Rectangle 252"/>
            <p:cNvSpPr>
              <a:spLocks noChangeArrowheads="1"/>
            </p:cNvSpPr>
            <p:nvPr/>
          </p:nvSpPr>
          <p:spPr bwMode="auto">
            <a:xfrm>
              <a:off x="2800430" y="3393316"/>
              <a:ext cx="2372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LHC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3" name="Rectangle 119"/>
            <p:cNvSpPr>
              <a:spLocks noChangeArrowheads="1"/>
            </p:cNvSpPr>
            <p:nvPr/>
          </p:nvSpPr>
          <p:spPr bwMode="auto">
            <a:xfrm>
              <a:off x="5574065" y="3291583"/>
              <a:ext cx="565861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CTA 1</a:t>
              </a:r>
              <a:r>
                <a:rPr kumimoji="0" lang="fr-FR" altLang="fr-FR" sz="600" b="1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re</a:t>
              </a: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lumière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1" name="Rectangle 252"/>
            <p:cNvSpPr>
              <a:spLocks noChangeArrowheads="1"/>
            </p:cNvSpPr>
            <p:nvPr/>
          </p:nvSpPr>
          <p:spPr bwMode="auto">
            <a:xfrm>
              <a:off x="7147525" y="3385582"/>
              <a:ext cx="42960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HL-LHC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96637" y="980728"/>
            <a:ext cx="1497801" cy="425224"/>
            <a:chOff x="611560" y="1124345"/>
            <a:chExt cx="1497801" cy="425224"/>
          </a:xfrm>
        </p:grpSpPr>
        <p:sp>
          <p:nvSpPr>
            <p:cNvPr id="247" name="Rectangle 340"/>
            <p:cNvSpPr>
              <a:spLocks noChangeArrowheads="1"/>
            </p:cNvSpPr>
            <p:nvPr/>
          </p:nvSpPr>
          <p:spPr bwMode="auto">
            <a:xfrm>
              <a:off x="868845" y="1262514"/>
              <a:ext cx="22442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>
                  <a:solidFill>
                    <a:srgbClr val="000000"/>
                  </a:solidFill>
                </a:rPr>
                <a:t>T</a:t>
              </a:r>
              <a:r>
                <a:rPr lang="fr-FR" altLang="fr-FR" sz="700" smtClean="0">
                  <a:solidFill>
                    <a:srgbClr val="000000"/>
                  </a:solidFill>
                </a:rPr>
                <a:t>ech.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Freeform 376"/>
            <p:cNvSpPr>
              <a:spLocks/>
            </p:cNvSpPr>
            <p:nvPr/>
          </p:nvSpPr>
          <p:spPr bwMode="auto">
            <a:xfrm>
              <a:off x="687586" y="1249893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5" name="Freeform 358"/>
            <p:cNvSpPr>
              <a:spLocks/>
            </p:cNvSpPr>
            <p:nvPr/>
          </p:nvSpPr>
          <p:spPr bwMode="auto">
            <a:xfrm>
              <a:off x="701873" y="1409618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6" name="Rectangle 340"/>
            <p:cNvSpPr>
              <a:spLocks noChangeArrowheads="1"/>
            </p:cNvSpPr>
            <p:nvPr/>
          </p:nvSpPr>
          <p:spPr bwMode="auto">
            <a:xfrm>
              <a:off x="677330" y="1124744"/>
              <a:ext cx="70371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Jalons importants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Rectangle 340"/>
            <p:cNvSpPr>
              <a:spLocks noChangeArrowheads="1"/>
            </p:cNvSpPr>
            <p:nvPr/>
          </p:nvSpPr>
          <p:spPr bwMode="auto">
            <a:xfrm>
              <a:off x="867520" y="1414494"/>
              <a:ext cx="34144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smtClean="0">
                  <a:solidFill>
                    <a:srgbClr val="FF0000"/>
                  </a:solidFill>
                </a:rPr>
                <a:t>Dé</a:t>
              </a:r>
              <a:r>
                <a:rPr kumimoji="0" lang="fr-FR" altLang="fr-FR" sz="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cision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" name="Freeform 358"/>
            <p:cNvSpPr>
              <a:spLocks/>
            </p:cNvSpPr>
            <p:nvPr/>
          </p:nvSpPr>
          <p:spPr bwMode="auto">
            <a:xfrm>
              <a:off x="1259632" y="1409618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4" name="Rectangle 340"/>
            <p:cNvSpPr>
              <a:spLocks noChangeArrowheads="1"/>
            </p:cNvSpPr>
            <p:nvPr/>
          </p:nvSpPr>
          <p:spPr bwMode="auto">
            <a:xfrm>
              <a:off x="1425279" y="1414494"/>
              <a:ext cx="195566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smtClean="0">
                  <a:solidFill>
                    <a:srgbClr val="FF0000"/>
                  </a:solidFill>
                </a:rPr>
                <a:t>Arrêt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" name="Freeform 376"/>
            <p:cNvSpPr>
              <a:spLocks/>
            </p:cNvSpPr>
            <p:nvPr/>
          </p:nvSpPr>
          <p:spPr bwMode="auto">
            <a:xfrm flipV="1">
              <a:off x="1237313" y="1262514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0" name="Rectangle 340"/>
            <p:cNvSpPr>
              <a:spLocks noChangeArrowheads="1"/>
            </p:cNvSpPr>
            <p:nvPr/>
          </p:nvSpPr>
          <p:spPr bwMode="auto">
            <a:xfrm>
              <a:off x="1403303" y="1260658"/>
              <a:ext cx="344646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dirty="0" err="1" smtClean="0">
                  <a:solidFill>
                    <a:srgbClr val="0070C0"/>
                  </a:solidFill>
                </a:rPr>
                <a:t>Scientif</a:t>
              </a:r>
              <a:r>
                <a:rPr lang="fr-FR" altLang="fr-FR" sz="700" dirty="0" smtClean="0">
                  <a:solidFill>
                    <a:srgbClr val="0070C0"/>
                  </a:solidFill>
                </a:rPr>
                <a:t>..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178" name="Freeform 134"/>
            <p:cNvSpPr>
              <a:spLocks/>
            </p:cNvSpPr>
            <p:nvPr/>
          </p:nvSpPr>
          <p:spPr bwMode="auto">
            <a:xfrm>
              <a:off x="611560" y="1124345"/>
              <a:ext cx="1497801" cy="425224"/>
            </a:xfrm>
            <a:custGeom>
              <a:avLst/>
              <a:gdLst>
                <a:gd name="T0" fmla="*/ 0 w 17008"/>
                <a:gd name="T1" fmla="*/ 646 h 3872"/>
                <a:gd name="T2" fmla="*/ 646 w 17008"/>
                <a:gd name="T3" fmla="*/ 0 h 3872"/>
                <a:gd name="T4" fmla="*/ 16363 w 17008"/>
                <a:gd name="T5" fmla="*/ 0 h 3872"/>
                <a:gd name="T6" fmla="*/ 17008 w 17008"/>
                <a:gd name="T7" fmla="*/ 646 h 3872"/>
                <a:gd name="T8" fmla="*/ 17008 w 17008"/>
                <a:gd name="T9" fmla="*/ 3227 h 3872"/>
                <a:gd name="T10" fmla="*/ 16363 w 17008"/>
                <a:gd name="T11" fmla="*/ 3872 h 3872"/>
                <a:gd name="T12" fmla="*/ 646 w 17008"/>
                <a:gd name="T13" fmla="*/ 3872 h 3872"/>
                <a:gd name="T14" fmla="*/ 0 w 17008"/>
                <a:gd name="T15" fmla="*/ 3227 h 3872"/>
                <a:gd name="T16" fmla="*/ 0 w 17008"/>
                <a:gd name="T17" fmla="*/ 646 h 3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08" h="3872">
                  <a:moveTo>
                    <a:pt x="0" y="646"/>
                  </a:moveTo>
                  <a:cubicBezTo>
                    <a:pt x="0" y="289"/>
                    <a:pt x="289" y="0"/>
                    <a:pt x="646" y="0"/>
                  </a:cubicBezTo>
                  <a:lnTo>
                    <a:pt x="16363" y="0"/>
                  </a:lnTo>
                  <a:cubicBezTo>
                    <a:pt x="16720" y="0"/>
                    <a:pt x="17008" y="289"/>
                    <a:pt x="17008" y="646"/>
                  </a:cubicBezTo>
                  <a:lnTo>
                    <a:pt x="17008" y="3227"/>
                  </a:lnTo>
                  <a:cubicBezTo>
                    <a:pt x="17008" y="3584"/>
                    <a:pt x="16720" y="3872"/>
                    <a:pt x="16363" y="3872"/>
                  </a:cubicBezTo>
                  <a:lnTo>
                    <a:pt x="646" y="3872"/>
                  </a:lnTo>
                  <a:cubicBezTo>
                    <a:pt x="289" y="3872"/>
                    <a:pt x="0" y="3584"/>
                    <a:pt x="0" y="3227"/>
                  </a:cubicBezTo>
                  <a:lnTo>
                    <a:pt x="0" y="64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9" name="Rectangle 252"/>
            <p:cNvSpPr>
              <a:spLocks noChangeArrowheads="1"/>
            </p:cNvSpPr>
            <p:nvPr/>
          </p:nvSpPr>
          <p:spPr bwMode="auto">
            <a:xfrm>
              <a:off x="1775685" y="1307828"/>
              <a:ext cx="2596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700" u="sng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Projet 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700" u="sng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spatial</a:t>
              </a:r>
              <a:endParaRPr kumimoji="0" lang="fr-FR" altLang="fr-FR" sz="120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827584" y="3830209"/>
            <a:ext cx="7457682" cy="360978"/>
            <a:chOff x="829589" y="4785683"/>
            <a:chExt cx="7457682" cy="360978"/>
          </a:xfrm>
        </p:grpSpPr>
        <p:sp>
          <p:nvSpPr>
            <p:cNvPr id="253" name="Rectangle 100"/>
            <p:cNvSpPr>
              <a:spLocks noChangeArrowheads="1"/>
            </p:cNvSpPr>
            <p:nvPr/>
          </p:nvSpPr>
          <p:spPr bwMode="auto">
            <a:xfrm>
              <a:off x="829589" y="4907516"/>
              <a:ext cx="73898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/>
              <a:r>
                <a:rPr lang="fr-FR" altLang="fr-FR" sz="800" b="1" i="1" dirty="0" smtClean="0">
                  <a:solidFill>
                    <a:srgbClr val="00CC00"/>
                  </a:solidFill>
                </a:rPr>
                <a:t>Univers violent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" name="Freeform 376"/>
            <p:cNvSpPr>
              <a:spLocks/>
            </p:cNvSpPr>
            <p:nvPr/>
          </p:nvSpPr>
          <p:spPr bwMode="auto">
            <a:xfrm>
              <a:off x="3379943" y="4907516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6" name="Freeform 376"/>
            <p:cNvSpPr>
              <a:spLocks/>
            </p:cNvSpPr>
            <p:nvPr/>
          </p:nvSpPr>
          <p:spPr bwMode="auto">
            <a:xfrm>
              <a:off x="3717996" y="490495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" name="Rectangle 119"/>
            <p:cNvSpPr>
              <a:spLocks noChangeArrowheads="1"/>
            </p:cNvSpPr>
            <p:nvPr/>
          </p:nvSpPr>
          <p:spPr bwMode="auto">
            <a:xfrm>
              <a:off x="5330913" y="4789121"/>
              <a:ext cx="565861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CTA 1</a:t>
              </a:r>
              <a:r>
                <a:rPr kumimoji="0" lang="fr-FR" altLang="fr-FR" sz="600" b="1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re</a:t>
              </a:r>
              <a:r>
                <a:rPr kumimoji="0" lang="fr-FR" altLang="fr-FR" sz="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lumière</a:t>
              </a:r>
              <a:endParaRPr kumimoji="0" lang="fr-FR" altLang="fr-F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8" name="Rectangle 319"/>
            <p:cNvSpPr>
              <a:spLocks noChangeArrowheads="1"/>
            </p:cNvSpPr>
            <p:nvPr/>
          </p:nvSpPr>
          <p:spPr bwMode="auto">
            <a:xfrm>
              <a:off x="3067271" y="4897212"/>
              <a:ext cx="5220000" cy="1440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0" name="Rectangle 252"/>
            <p:cNvSpPr>
              <a:spLocks noChangeArrowheads="1"/>
            </p:cNvSpPr>
            <p:nvPr/>
          </p:nvSpPr>
          <p:spPr bwMode="auto">
            <a:xfrm>
              <a:off x="4836856" y="4889853"/>
              <a:ext cx="33983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sng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SVOM</a:t>
              </a:r>
              <a:endParaRPr kumimoji="0" lang="fr-FR" altLang="fr-F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0" name="Freeform 358"/>
            <p:cNvSpPr>
              <a:spLocks/>
            </p:cNvSpPr>
            <p:nvPr/>
          </p:nvSpPr>
          <p:spPr bwMode="auto">
            <a:xfrm>
              <a:off x="2994509" y="4910247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1" name="Rectangle 119"/>
            <p:cNvSpPr>
              <a:spLocks noChangeArrowheads="1"/>
            </p:cNvSpPr>
            <p:nvPr/>
          </p:nvSpPr>
          <p:spPr bwMode="auto">
            <a:xfrm>
              <a:off x="2712342" y="4785683"/>
              <a:ext cx="952184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SVOM redémarrage CNES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522" name="Rectangle 252"/>
            <p:cNvSpPr>
              <a:spLocks noChangeArrowheads="1"/>
            </p:cNvSpPr>
            <p:nvPr/>
          </p:nvSpPr>
          <p:spPr bwMode="auto">
            <a:xfrm>
              <a:off x="5958298" y="4887883"/>
              <a:ext cx="45845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sng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Athena</a:t>
              </a:r>
              <a:r>
                <a:rPr kumimoji="0" lang="fr-FR" altLang="fr-FR" sz="900" b="1" i="0" u="sng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+</a:t>
              </a:r>
              <a:endParaRPr kumimoji="0" lang="fr-FR" altLang="fr-F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3" name="Freeform 358"/>
            <p:cNvSpPr>
              <a:spLocks/>
            </p:cNvSpPr>
            <p:nvPr/>
          </p:nvSpPr>
          <p:spPr bwMode="auto">
            <a:xfrm>
              <a:off x="4254097" y="4906157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4" name="Rectangle 119"/>
            <p:cNvSpPr>
              <a:spLocks noChangeArrowheads="1"/>
            </p:cNvSpPr>
            <p:nvPr/>
          </p:nvSpPr>
          <p:spPr bwMode="auto">
            <a:xfrm>
              <a:off x="4103889" y="4787283"/>
              <a:ext cx="431208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PDR SVOM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75" name="Rectangle 119"/>
            <p:cNvSpPr>
              <a:spLocks noChangeArrowheads="1"/>
            </p:cNvSpPr>
            <p:nvPr/>
          </p:nvSpPr>
          <p:spPr bwMode="auto">
            <a:xfrm>
              <a:off x="6353784" y="4801535"/>
              <a:ext cx="127118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/>
                <a:t>Livraison SVOM / </a:t>
              </a:r>
              <a:r>
                <a:rPr lang="fr-FR" altLang="fr-FR" sz="600" b="1" dirty="0" err="1" smtClean="0"/>
                <a:t>ECLAIRs</a:t>
              </a:r>
              <a:r>
                <a:rPr lang="fr-FR" altLang="fr-FR" sz="600" b="1" dirty="0" smtClean="0"/>
                <a:t> + MXT 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effectLst/>
              </a:endParaRPr>
            </a:p>
          </p:txBody>
        </p:sp>
        <p:sp>
          <p:nvSpPr>
            <p:cNvPr id="276" name="Freeform 376"/>
            <p:cNvSpPr>
              <a:spLocks/>
            </p:cNvSpPr>
            <p:nvPr/>
          </p:nvSpPr>
          <p:spPr bwMode="auto">
            <a:xfrm>
              <a:off x="6928671" y="4918821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7" name="Rectangle 252"/>
            <p:cNvSpPr>
              <a:spLocks noChangeArrowheads="1"/>
            </p:cNvSpPr>
            <p:nvPr/>
          </p:nvSpPr>
          <p:spPr bwMode="auto">
            <a:xfrm>
              <a:off x="3282756" y="4894724"/>
              <a:ext cx="52578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sng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ASTRO-H</a:t>
              </a:r>
              <a:endParaRPr kumimoji="0" lang="fr-FR" altLang="fr-F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7" name="Rectangle 119"/>
            <p:cNvSpPr>
              <a:spLocks noChangeArrowheads="1"/>
            </p:cNvSpPr>
            <p:nvPr/>
          </p:nvSpPr>
          <p:spPr bwMode="auto">
            <a:xfrm>
              <a:off x="4545662" y="4785787"/>
              <a:ext cx="52418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Décision TGIR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515" name="Rectangle 252"/>
            <p:cNvSpPr>
              <a:spLocks noChangeArrowheads="1"/>
            </p:cNvSpPr>
            <p:nvPr/>
          </p:nvSpPr>
          <p:spPr bwMode="auto">
            <a:xfrm>
              <a:off x="5266886" y="4893868"/>
              <a:ext cx="2372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CTA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1" name="Freeform 358"/>
            <p:cNvSpPr>
              <a:spLocks/>
            </p:cNvSpPr>
            <p:nvPr/>
          </p:nvSpPr>
          <p:spPr bwMode="auto">
            <a:xfrm>
              <a:off x="4711861" y="4904661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7" name="Freeform 376"/>
            <p:cNvSpPr>
              <a:spLocks/>
            </p:cNvSpPr>
            <p:nvPr/>
          </p:nvSpPr>
          <p:spPr bwMode="auto">
            <a:xfrm>
              <a:off x="5623362" y="4903073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 flipV="1">
              <a:off x="4542076" y="4901654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8" name="Rectangle 119"/>
            <p:cNvSpPr>
              <a:spLocks noChangeArrowheads="1"/>
            </p:cNvSpPr>
            <p:nvPr/>
          </p:nvSpPr>
          <p:spPr bwMode="auto">
            <a:xfrm>
              <a:off x="4264479" y="5069717"/>
              <a:ext cx="71654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 algn="ctr">
                <a:lnSpc>
                  <a:spcPts val="600"/>
                </a:lnSpc>
              </a:pPr>
              <a:r>
                <a:rPr lang="fr-FR" altLang="fr-FR" sz="600" b="1" dirty="0">
                  <a:solidFill>
                    <a:srgbClr val="0070C0"/>
                  </a:solidFill>
                </a:rPr>
                <a:t>P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ublication </a:t>
              </a:r>
              <a:r>
                <a:rPr lang="fr-FR" altLang="fr-FR" sz="600" b="1" dirty="0" err="1" smtClean="0">
                  <a:solidFill>
                    <a:srgbClr val="0070C0"/>
                  </a:solidFill>
                </a:rPr>
                <a:t>Astro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-H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829589" y="5281494"/>
            <a:ext cx="7463428" cy="325459"/>
            <a:chOff x="829589" y="5260713"/>
            <a:chExt cx="7463428" cy="325459"/>
          </a:xfrm>
        </p:grpSpPr>
        <p:sp>
          <p:nvSpPr>
            <p:cNvPr id="399" name="Rectangle 98"/>
            <p:cNvSpPr>
              <a:spLocks noChangeArrowheads="1"/>
            </p:cNvSpPr>
            <p:nvPr/>
          </p:nvSpPr>
          <p:spPr bwMode="auto">
            <a:xfrm>
              <a:off x="829589" y="5442172"/>
              <a:ext cx="91531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333399"/>
                  </a:solidFill>
                </a:rPr>
                <a:t>Noyaux atomiques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" name="Rectangle 319"/>
            <p:cNvSpPr>
              <a:spLocks noChangeArrowheads="1"/>
            </p:cNvSpPr>
            <p:nvPr/>
          </p:nvSpPr>
          <p:spPr bwMode="auto">
            <a:xfrm>
              <a:off x="2101017" y="5442172"/>
              <a:ext cx="6192000" cy="14400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2" name="Freeform 376"/>
            <p:cNvSpPr>
              <a:spLocks/>
            </p:cNvSpPr>
            <p:nvPr/>
          </p:nvSpPr>
          <p:spPr bwMode="auto">
            <a:xfrm>
              <a:off x="4024119" y="544836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6" name="Rectangle 119"/>
            <p:cNvSpPr>
              <a:spLocks noChangeArrowheads="1"/>
            </p:cNvSpPr>
            <p:nvPr/>
          </p:nvSpPr>
          <p:spPr bwMode="auto">
            <a:xfrm>
              <a:off x="3709234" y="5331323"/>
              <a:ext cx="963404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fr-FR" sz="600" b="1" dirty="0" smtClean="0">
                  <a:solidFill>
                    <a:srgbClr val="000000"/>
                  </a:solidFill>
                </a:rPr>
                <a:t>SPII – Phase </a:t>
              </a:r>
              <a:r>
                <a:rPr lang="fr-FR" altLang="fr-FR" sz="600" b="1" smtClean="0">
                  <a:solidFill>
                    <a:srgbClr val="000000"/>
                  </a:solidFill>
                </a:rPr>
                <a:t>1 </a:t>
              </a:r>
              <a:r>
                <a:rPr lang="fr-FR" altLang="fr-FR" sz="600" b="1">
                  <a:solidFill>
                    <a:srgbClr val="000000"/>
                  </a:solidFill>
                </a:rPr>
                <a:t>1</a:t>
              </a:r>
              <a:r>
                <a:rPr lang="fr-FR" altLang="fr-FR" sz="600" b="1" baseline="30000">
                  <a:solidFill>
                    <a:srgbClr val="000000"/>
                  </a:solidFill>
                </a:rPr>
                <a:t>er</a:t>
              </a:r>
              <a:r>
                <a:rPr lang="fr-FR" altLang="fr-FR" sz="600" b="1">
                  <a:solidFill>
                    <a:srgbClr val="000000"/>
                  </a:solidFill>
                </a:rPr>
                <a:t> </a:t>
              </a:r>
              <a:r>
                <a:rPr lang="fr-FR" altLang="fr-FR" sz="600" b="1" smtClean="0">
                  <a:solidFill>
                    <a:srgbClr val="000000"/>
                  </a:solidFill>
                </a:rPr>
                <a:t>faisceau</a:t>
              </a:r>
              <a:endParaRPr lang="fr-FR" altLang="fr-FR"/>
            </a:p>
          </p:txBody>
        </p:sp>
        <p:sp>
          <p:nvSpPr>
            <p:cNvPr id="527" name="Rectangle 252"/>
            <p:cNvSpPr>
              <a:spLocks noChangeArrowheads="1"/>
            </p:cNvSpPr>
            <p:nvPr/>
          </p:nvSpPr>
          <p:spPr bwMode="auto">
            <a:xfrm>
              <a:off x="3016659" y="5444286"/>
              <a:ext cx="79188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Agata@GANIL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9" name="Rectangle 252"/>
            <p:cNvSpPr>
              <a:spLocks noChangeArrowheads="1"/>
            </p:cNvSpPr>
            <p:nvPr/>
          </p:nvSpPr>
          <p:spPr bwMode="auto">
            <a:xfrm>
              <a:off x="2187218" y="5443269"/>
              <a:ext cx="37830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dirty="0" smtClean="0">
                  <a:solidFill>
                    <a:srgbClr val="FFFFFF"/>
                  </a:solidFill>
                </a:rPr>
                <a:t>MINOS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0" name="Freeform 376"/>
            <p:cNvSpPr>
              <a:spLocks/>
            </p:cNvSpPr>
            <p:nvPr/>
          </p:nvSpPr>
          <p:spPr bwMode="auto">
            <a:xfrm flipV="1">
              <a:off x="2778586" y="544217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1" name="Rectangle 119"/>
            <p:cNvSpPr>
              <a:spLocks noChangeArrowheads="1"/>
            </p:cNvSpPr>
            <p:nvPr/>
          </p:nvSpPr>
          <p:spPr bwMode="auto">
            <a:xfrm>
              <a:off x="2427352" y="5260713"/>
              <a:ext cx="8415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fr-FR" sz="600" b="1" dirty="0" smtClean="0">
                  <a:solidFill>
                    <a:srgbClr val="0070C0"/>
                  </a:solidFill>
                </a:rPr>
                <a:t>Spectroscopie noyaux </a:t>
              </a:r>
            </a:p>
            <a:p>
              <a:pPr algn="ctr"/>
              <a:r>
                <a:rPr lang="fr-FR" altLang="fr-FR" sz="600" b="1" dirty="0" smtClean="0">
                  <a:solidFill>
                    <a:srgbClr val="0070C0"/>
                  </a:solidFill>
                </a:rPr>
                <a:t>exotiques @</a:t>
              </a:r>
              <a:r>
                <a:rPr lang="fr-FR" altLang="fr-FR" sz="600" b="1" dirty="0" err="1" smtClean="0">
                  <a:solidFill>
                    <a:srgbClr val="0070C0"/>
                  </a:solidFill>
                </a:rPr>
                <a:t>Riken</a:t>
              </a:r>
              <a:endParaRPr lang="fr-FR" altLang="fr-FR" dirty="0">
                <a:solidFill>
                  <a:srgbClr val="0070C0"/>
                </a:solidFill>
              </a:endParaRPr>
            </a:p>
          </p:txBody>
        </p:sp>
        <p:sp>
          <p:nvSpPr>
            <p:cNvPr id="283" name="Rectangle 252"/>
            <p:cNvSpPr>
              <a:spLocks noChangeArrowheads="1"/>
            </p:cNvSpPr>
            <p:nvPr/>
          </p:nvSpPr>
          <p:spPr bwMode="auto">
            <a:xfrm>
              <a:off x="4427984" y="5442778"/>
              <a:ext cx="169116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Spiral2 Phase1         NFS et</a:t>
              </a:r>
              <a:r>
                <a:rPr kumimoji="0" lang="fr-FR" altLang="fr-FR" sz="900" b="1" i="0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S</a:t>
              </a:r>
              <a:r>
                <a:rPr kumimoji="0" lang="fr-FR" altLang="fr-FR" sz="900" b="1" i="0" u="none" strike="noStrike" cap="none" normalizeH="0" baseline="30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fr-FR" altLang="fr-FR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" name="Rectangle 252"/>
            <p:cNvSpPr>
              <a:spLocks noChangeArrowheads="1"/>
            </p:cNvSpPr>
            <p:nvPr/>
          </p:nvSpPr>
          <p:spPr bwMode="auto">
            <a:xfrm>
              <a:off x="7322158" y="5435914"/>
              <a:ext cx="95539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Spiral2 Phase1++</a:t>
              </a:r>
              <a:endParaRPr kumimoji="0" lang="fr-FR" altLang="fr-FR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" name="Rectangle 119"/>
            <p:cNvSpPr>
              <a:spLocks noChangeArrowheads="1"/>
            </p:cNvSpPr>
            <p:nvPr/>
          </p:nvSpPr>
          <p:spPr bwMode="auto">
            <a:xfrm>
              <a:off x="5247780" y="5342108"/>
              <a:ext cx="46968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70C0"/>
                  </a:solidFill>
                </a:rPr>
                <a:t>1</a:t>
              </a:r>
              <a:r>
                <a:rPr lang="fr-FR" altLang="fr-FR" sz="600" b="1" baseline="30000" dirty="0" smtClean="0">
                  <a:solidFill>
                    <a:srgbClr val="0070C0"/>
                  </a:solidFill>
                </a:rPr>
                <a:t>ère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 </a:t>
              </a:r>
              <a:r>
                <a:rPr lang="fr-FR" altLang="fr-FR" sz="600" b="1" dirty="0" err="1" smtClean="0">
                  <a:solidFill>
                    <a:srgbClr val="0070C0"/>
                  </a:solidFill>
                </a:rPr>
                <a:t>exp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. NFS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371" name="Freeform 376"/>
            <p:cNvSpPr>
              <a:spLocks/>
            </p:cNvSpPr>
            <p:nvPr/>
          </p:nvSpPr>
          <p:spPr bwMode="auto">
            <a:xfrm flipV="1">
              <a:off x="5411983" y="5452028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2" name="Rectangle 119"/>
            <p:cNvSpPr>
              <a:spLocks noChangeArrowheads="1"/>
            </p:cNvSpPr>
            <p:nvPr/>
          </p:nvSpPr>
          <p:spPr bwMode="auto">
            <a:xfrm>
              <a:off x="6222670" y="5331555"/>
              <a:ext cx="416781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70C0"/>
                  </a:solidFill>
                </a:rPr>
                <a:t>1</a:t>
              </a:r>
              <a:r>
                <a:rPr lang="fr-FR" altLang="fr-FR" sz="600" b="1" baseline="30000" dirty="0" smtClean="0">
                  <a:solidFill>
                    <a:srgbClr val="0070C0"/>
                  </a:solidFill>
                </a:rPr>
                <a:t>ère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 </a:t>
              </a:r>
              <a:r>
                <a:rPr lang="fr-FR" altLang="fr-FR" sz="600" b="1" dirty="0" err="1" smtClean="0">
                  <a:solidFill>
                    <a:srgbClr val="0070C0"/>
                  </a:solidFill>
                </a:rPr>
                <a:t>exp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. S</a:t>
              </a:r>
              <a:r>
                <a:rPr lang="fr-FR" altLang="fr-FR" sz="600" b="1" baseline="30000" dirty="0" smtClean="0">
                  <a:solidFill>
                    <a:srgbClr val="0070C0"/>
                  </a:solidFill>
                </a:rPr>
                <a:t>3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373" name="Freeform 376"/>
            <p:cNvSpPr>
              <a:spLocks/>
            </p:cNvSpPr>
            <p:nvPr/>
          </p:nvSpPr>
          <p:spPr bwMode="auto">
            <a:xfrm flipV="1">
              <a:off x="6361682" y="5441475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4" name="Rectangle 252"/>
            <p:cNvSpPr>
              <a:spLocks noChangeArrowheads="1"/>
            </p:cNvSpPr>
            <p:nvPr/>
          </p:nvSpPr>
          <p:spPr bwMode="auto">
            <a:xfrm>
              <a:off x="6556753" y="5436829"/>
              <a:ext cx="55463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SRC@GSI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829589" y="5656422"/>
            <a:ext cx="7463429" cy="257086"/>
            <a:chOff x="829589" y="5635641"/>
            <a:chExt cx="7463429" cy="257086"/>
          </a:xfrm>
        </p:grpSpPr>
        <p:sp>
          <p:nvSpPr>
            <p:cNvPr id="400" name="Rectangle 225"/>
            <p:cNvSpPr>
              <a:spLocks noChangeArrowheads="1"/>
            </p:cNvSpPr>
            <p:nvPr/>
          </p:nvSpPr>
          <p:spPr bwMode="auto">
            <a:xfrm>
              <a:off x="829589" y="5748727"/>
              <a:ext cx="109485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333399"/>
                  </a:solidFill>
                </a:rPr>
                <a:t>Plasma quarks </a:t>
              </a:r>
              <a:r>
                <a:rPr lang="fr-FR" altLang="fr-FR" sz="800" b="1" i="1" dirty="0">
                  <a:solidFill>
                    <a:srgbClr val="333399"/>
                  </a:solidFill>
                </a:rPr>
                <a:t>g</a:t>
              </a:r>
              <a:r>
                <a:rPr lang="fr-FR" altLang="fr-FR" sz="800" b="1" i="1" dirty="0" smtClean="0">
                  <a:solidFill>
                    <a:srgbClr val="333399"/>
                  </a:solidFill>
                </a:rPr>
                <a:t>luons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</a:endParaRPr>
            </a:p>
          </p:txBody>
        </p:sp>
        <p:sp>
          <p:nvSpPr>
            <p:cNvPr id="407" name="Rectangle 319"/>
            <p:cNvSpPr>
              <a:spLocks noChangeArrowheads="1"/>
            </p:cNvSpPr>
            <p:nvPr/>
          </p:nvSpPr>
          <p:spPr bwMode="auto">
            <a:xfrm>
              <a:off x="2101018" y="5748727"/>
              <a:ext cx="6192000" cy="14400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3" name="Freeform 376"/>
            <p:cNvSpPr>
              <a:spLocks/>
            </p:cNvSpPr>
            <p:nvPr/>
          </p:nvSpPr>
          <p:spPr bwMode="auto">
            <a:xfrm>
              <a:off x="7075241" y="576090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4" name="Rectangle 119"/>
            <p:cNvSpPr>
              <a:spLocks noChangeArrowheads="1"/>
            </p:cNvSpPr>
            <p:nvPr/>
          </p:nvSpPr>
          <p:spPr bwMode="auto">
            <a:xfrm>
              <a:off x="3494618" y="5635641"/>
              <a:ext cx="112210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/>
              <a:r>
                <a:rPr lang="fr-FR" altLang="fr-FR" sz="600" b="1" smtClean="0">
                  <a:solidFill>
                    <a:srgbClr val="FF0000"/>
                  </a:solidFill>
                </a:rPr>
                <a:t>MOU </a:t>
              </a:r>
              <a:r>
                <a:rPr lang="fr-FR" altLang="fr-FR" sz="600" b="1" i="1">
                  <a:solidFill>
                    <a:srgbClr val="FF0000"/>
                  </a:solidFill>
                </a:rPr>
                <a:t>Upgrades</a:t>
              </a:r>
              <a:r>
                <a:rPr lang="fr-FR" altLang="fr-FR" sz="600" b="1">
                  <a:solidFill>
                    <a:srgbClr val="FF0000"/>
                  </a:solidFill>
                </a:rPr>
                <a:t> </a:t>
              </a:r>
              <a:r>
                <a:rPr lang="fr-FR" altLang="fr-FR" sz="600" b="1" smtClean="0">
                  <a:solidFill>
                    <a:srgbClr val="FF0000"/>
                  </a:solidFill>
                </a:rPr>
                <a:t>des détecteurs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417" name="Rectangle 119"/>
            <p:cNvSpPr>
              <a:spLocks noChangeArrowheads="1"/>
            </p:cNvSpPr>
            <p:nvPr/>
          </p:nvSpPr>
          <p:spPr bwMode="auto">
            <a:xfrm>
              <a:off x="6699695" y="5650271"/>
              <a:ext cx="880049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i="1" smtClean="0">
                  <a:solidFill>
                    <a:srgbClr val="000000"/>
                  </a:solidFill>
                </a:rPr>
                <a:t>Upgrades</a:t>
              </a:r>
              <a:r>
                <a:rPr lang="fr-FR" altLang="fr-FR" sz="600" b="1" smtClean="0">
                  <a:solidFill>
                    <a:srgbClr val="000000"/>
                  </a:solidFill>
                </a:rPr>
                <a:t> opérationnels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" name="Rectangle 252"/>
            <p:cNvSpPr>
              <a:spLocks noChangeArrowheads="1"/>
            </p:cNvSpPr>
            <p:nvPr/>
          </p:nvSpPr>
          <p:spPr bwMode="auto">
            <a:xfrm>
              <a:off x="2130038" y="5748637"/>
              <a:ext cx="27571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Alice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9" name="Rectangle 252"/>
            <p:cNvSpPr>
              <a:spLocks noChangeArrowheads="1"/>
            </p:cNvSpPr>
            <p:nvPr/>
          </p:nvSpPr>
          <p:spPr bwMode="auto">
            <a:xfrm>
              <a:off x="4430091" y="5748637"/>
              <a:ext cx="77585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Alice Upgrade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1" name="Freeform 358"/>
            <p:cNvSpPr>
              <a:spLocks/>
            </p:cNvSpPr>
            <p:nvPr/>
          </p:nvSpPr>
          <p:spPr bwMode="auto">
            <a:xfrm>
              <a:off x="3944202" y="5757254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5" name="Rectangle 119"/>
            <p:cNvSpPr>
              <a:spLocks noChangeArrowheads="1"/>
            </p:cNvSpPr>
            <p:nvPr/>
          </p:nvSpPr>
          <p:spPr bwMode="auto">
            <a:xfrm>
              <a:off x="5868303" y="5645149"/>
              <a:ext cx="782266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70C0"/>
                  </a:solidFill>
                </a:rPr>
                <a:t>Résultats finaux run2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376" name="Freeform 376"/>
            <p:cNvSpPr>
              <a:spLocks/>
            </p:cNvSpPr>
            <p:nvPr/>
          </p:nvSpPr>
          <p:spPr bwMode="auto">
            <a:xfrm flipV="1">
              <a:off x="6242193" y="5748142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813730" y="1951694"/>
            <a:ext cx="7475710" cy="413554"/>
            <a:chOff x="813730" y="1951694"/>
            <a:chExt cx="7475710" cy="413554"/>
          </a:xfrm>
        </p:grpSpPr>
        <p:sp>
          <p:nvSpPr>
            <p:cNvPr id="255" name="Rectangle 119"/>
            <p:cNvSpPr>
              <a:spLocks noChangeArrowheads="1"/>
            </p:cNvSpPr>
            <p:nvPr/>
          </p:nvSpPr>
          <p:spPr bwMode="auto">
            <a:xfrm>
              <a:off x="4205076" y="2270557"/>
              <a:ext cx="70532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Autorisation </a:t>
              </a:r>
              <a:r>
                <a:rPr lang="fr-FR" altLang="fr-FR" sz="600" b="1" dirty="0" err="1" smtClean="0">
                  <a:solidFill>
                    <a:srgbClr val="000000"/>
                  </a:solidFill>
                </a:rPr>
                <a:t>Cesox</a:t>
              </a:r>
              <a:endParaRPr lang="fr-FR" altLang="fr-FR" sz="6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24" name="Rectangle 225"/>
            <p:cNvSpPr>
              <a:spLocks noChangeArrowheads="1"/>
            </p:cNvSpPr>
            <p:nvPr/>
          </p:nvSpPr>
          <p:spPr bwMode="auto">
            <a:xfrm>
              <a:off x="813730" y="2126376"/>
              <a:ext cx="105157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b="1" i="1" dirty="0" smtClean="0">
                  <a:solidFill>
                    <a:srgbClr val="9900FF"/>
                  </a:solidFill>
                </a:rPr>
                <a:t>Physique du neutrino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1" name="Rectangle 319"/>
            <p:cNvSpPr>
              <a:spLocks noChangeArrowheads="1"/>
            </p:cNvSpPr>
            <p:nvPr/>
          </p:nvSpPr>
          <p:spPr bwMode="auto">
            <a:xfrm>
              <a:off x="2097440" y="2117714"/>
              <a:ext cx="6192000" cy="1440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3" name="Freeform 376"/>
            <p:cNvSpPr>
              <a:spLocks/>
            </p:cNvSpPr>
            <p:nvPr/>
          </p:nvSpPr>
          <p:spPr bwMode="auto">
            <a:xfrm>
              <a:off x="2144509" y="2128236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3" name="Rectangle 119"/>
            <p:cNvSpPr>
              <a:spLocks noChangeArrowheads="1"/>
            </p:cNvSpPr>
            <p:nvPr/>
          </p:nvSpPr>
          <p:spPr bwMode="auto">
            <a:xfrm>
              <a:off x="2123728" y="2011520"/>
              <a:ext cx="56746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DC labo proche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4" name="Rectangle 119"/>
            <p:cNvSpPr>
              <a:spLocks noChangeArrowheads="1"/>
            </p:cNvSpPr>
            <p:nvPr/>
          </p:nvSpPr>
          <p:spPr bwMode="auto">
            <a:xfrm>
              <a:off x="5011919" y="2264903"/>
              <a:ext cx="2468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FF0000"/>
                  </a:solidFill>
                </a:rPr>
                <a:t>Fin DC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447" name="Freeform 376"/>
            <p:cNvSpPr>
              <a:spLocks/>
            </p:cNvSpPr>
            <p:nvPr/>
          </p:nvSpPr>
          <p:spPr bwMode="auto">
            <a:xfrm>
              <a:off x="2979973" y="2128236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8" name="Rectangle 119"/>
            <p:cNvSpPr>
              <a:spLocks noChangeArrowheads="1"/>
            </p:cNvSpPr>
            <p:nvPr/>
          </p:nvSpPr>
          <p:spPr bwMode="auto">
            <a:xfrm>
              <a:off x="2785266" y="2011519"/>
              <a:ext cx="54662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0000"/>
                  </a:solidFill>
                </a:rPr>
                <a:t>DC dét.proche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1" name="Freeform 358"/>
            <p:cNvSpPr>
              <a:spLocks/>
            </p:cNvSpPr>
            <p:nvPr/>
          </p:nvSpPr>
          <p:spPr bwMode="auto">
            <a:xfrm>
              <a:off x="5094011" y="2122103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2" name="Freeform 492"/>
            <p:cNvSpPr>
              <a:spLocks noEditPoints="1"/>
            </p:cNvSpPr>
            <p:nvPr/>
          </p:nvSpPr>
          <p:spPr bwMode="auto">
            <a:xfrm>
              <a:off x="5577391" y="2149884"/>
              <a:ext cx="492125" cy="61913"/>
            </a:xfrm>
            <a:custGeom>
              <a:avLst/>
              <a:gdLst>
                <a:gd name="T0" fmla="*/ 558 w 621"/>
                <a:gd name="T1" fmla="*/ 45 h 78"/>
                <a:gd name="T2" fmla="*/ 65 w 621"/>
                <a:gd name="T3" fmla="*/ 45 h 78"/>
                <a:gd name="T4" fmla="*/ 62 w 621"/>
                <a:gd name="T5" fmla="*/ 45 h 78"/>
                <a:gd name="T6" fmla="*/ 61 w 621"/>
                <a:gd name="T7" fmla="*/ 44 h 78"/>
                <a:gd name="T8" fmla="*/ 59 w 621"/>
                <a:gd name="T9" fmla="*/ 42 h 78"/>
                <a:gd name="T10" fmla="*/ 59 w 621"/>
                <a:gd name="T11" fmla="*/ 39 h 78"/>
                <a:gd name="T12" fmla="*/ 59 w 621"/>
                <a:gd name="T13" fmla="*/ 36 h 78"/>
                <a:gd name="T14" fmla="*/ 61 w 621"/>
                <a:gd name="T15" fmla="*/ 34 h 78"/>
                <a:gd name="T16" fmla="*/ 62 w 621"/>
                <a:gd name="T17" fmla="*/ 33 h 78"/>
                <a:gd name="T18" fmla="*/ 65 w 621"/>
                <a:gd name="T19" fmla="*/ 33 h 78"/>
                <a:gd name="T20" fmla="*/ 558 w 621"/>
                <a:gd name="T21" fmla="*/ 33 h 78"/>
                <a:gd name="T22" fmla="*/ 560 w 621"/>
                <a:gd name="T23" fmla="*/ 33 h 78"/>
                <a:gd name="T24" fmla="*/ 563 w 621"/>
                <a:gd name="T25" fmla="*/ 34 h 78"/>
                <a:gd name="T26" fmla="*/ 563 w 621"/>
                <a:gd name="T27" fmla="*/ 36 h 78"/>
                <a:gd name="T28" fmla="*/ 564 w 621"/>
                <a:gd name="T29" fmla="*/ 39 h 78"/>
                <a:gd name="T30" fmla="*/ 563 w 621"/>
                <a:gd name="T31" fmla="*/ 42 h 78"/>
                <a:gd name="T32" fmla="*/ 563 w 621"/>
                <a:gd name="T33" fmla="*/ 44 h 78"/>
                <a:gd name="T34" fmla="*/ 560 w 621"/>
                <a:gd name="T35" fmla="*/ 45 h 78"/>
                <a:gd name="T36" fmla="*/ 558 w 621"/>
                <a:gd name="T37" fmla="*/ 45 h 78"/>
                <a:gd name="T38" fmla="*/ 558 w 621"/>
                <a:gd name="T39" fmla="*/ 45 h 78"/>
                <a:gd name="T40" fmla="*/ 544 w 621"/>
                <a:gd name="T41" fmla="*/ 0 h 78"/>
                <a:gd name="T42" fmla="*/ 621 w 621"/>
                <a:gd name="T43" fmla="*/ 39 h 78"/>
                <a:gd name="T44" fmla="*/ 544 w 621"/>
                <a:gd name="T45" fmla="*/ 78 h 78"/>
                <a:gd name="T46" fmla="*/ 544 w 621"/>
                <a:gd name="T47" fmla="*/ 0 h 78"/>
                <a:gd name="T48" fmla="*/ 78 w 621"/>
                <a:gd name="T49" fmla="*/ 78 h 78"/>
                <a:gd name="T50" fmla="*/ 0 w 621"/>
                <a:gd name="T51" fmla="*/ 39 h 78"/>
                <a:gd name="T52" fmla="*/ 78 w 621"/>
                <a:gd name="T53" fmla="*/ 0 h 78"/>
                <a:gd name="T54" fmla="*/ 78 w 621"/>
                <a:gd name="T5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1" h="78">
                  <a:moveTo>
                    <a:pt x="558" y="45"/>
                  </a:moveTo>
                  <a:lnTo>
                    <a:pt x="65" y="45"/>
                  </a:lnTo>
                  <a:lnTo>
                    <a:pt x="62" y="45"/>
                  </a:lnTo>
                  <a:lnTo>
                    <a:pt x="61" y="44"/>
                  </a:lnTo>
                  <a:lnTo>
                    <a:pt x="59" y="42"/>
                  </a:lnTo>
                  <a:lnTo>
                    <a:pt x="59" y="39"/>
                  </a:lnTo>
                  <a:lnTo>
                    <a:pt x="59" y="36"/>
                  </a:lnTo>
                  <a:lnTo>
                    <a:pt x="61" y="34"/>
                  </a:lnTo>
                  <a:lnTo>
                    <a:pt x="62" y="33"/>
                  </a:lnTo>
                  <a:lnTo>
                    <a:pt x="65" y="33"/>
                  </a:lnTo>
                  <a:lnTo>
                    <a:pt x="558" y="33"/>
                  </a:lnTo>
                  <a:lnTo>
                    <a:pt x="560" y="33"/>
                  </a:lnTo>
                  <a:lnTo>
                    <a:pt x="563" y="34"/>
                  </a:lnTo>
                  <a:lnTo>
                    <a:pt x="563" y="36"/>
                  </a:lnTo>
                  <a:lnTo>
                    <a:pt x="564" y="39"/>
                  </a:lnTo>
                  <a:lnTo>
                    <a:pt x="563" y="42"/>
                  </a:lnTo>
                  <a:lnTo>
                    <a:pt x="563" y="44"/>
                  </a:lnTo>
                  <a:lnTo>
                    <a:pt x="560" y="45"/>
                  </a:lnTo>
                  <a:lnTo>
                    <a:pt x="558" y="45"/>
                  </a:lnTo>
                  <a:lnTo>
                    <a:pt x="558" y="45"/>
                  </a:lnTo>
                  <a:close/>
                  <a:moveTo>
                    <a:pt x="544" y="0"/>
                  </a:moveTo>
                  <a:lnTo>
                    <a:pt x="621" y="39"/>
                  </a:lnTo>
                  <a:lnTo>
                    <a:pt x="544" y="78"/>
                  </a:lnTo>
                  <a:lnTo>
                    <a:pt x="544" y="0"/>
                  </a:lnTo>
                  <a:close/>
                  <a:moveTo>
                    <a:pt x="78" y="78"/>
                  </a:moveTo>
                  <a:lnTo>
                    <a:pt x="0" y="39"/>
                  </a:lnTo>
                  <a:lnTo>
                    <a:pt x="78" y="0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2" name="Rectangle 119"/>
            <p:cNvSpPr>
              <a:spLocks noChangeArrowheads="1"/>
            </p:cNvSpPr>
            <p:nvPr/>
          </p:nvSpPr>
          <p:spPr bwMode="auto">
            <a:xfrm>
              <a:off x="5559986" y="1951694"/>
              <a:ext cx="52418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i="1" dirty="0" smtClean="0">
                  <a:solidFill>
                    <a:srgbClr val="FF0000"/>
                  </a:solidFill>
                </a:rPr>
                <a:t>Long Baseline</a:t>
              </a:r>
              <a:endParaRPr kumimoji="0" lang="fr-FR" altLang="fr-FR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493" name="Rectangle 252"/>
            <p:cNvSpPr>
              <a:spLocks noChangeArrowheads="1"/>
            </p:cNvSpPr>
            <p:nvPr/>
          </p:nvSpPr>
          <p:spPr bwMode="auto">
            <a:xfrm>
              <a:off x="6242693" y="2119694"/>
              <a:ext cx="78867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Long Baseline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4" name="Freeform 358"/>
            <p:cNvSpPr>
              <a:spLocks/>
            </p:cNvSpPr>
            <p:nvPr/>
          </p:nvSpPr>
          <p:spPr bwMode="auto">
            <a:xfrm>
              <a:off x="6098146" y="2122103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9" name="Rectangle 119"/>
            <p:cNvSpPr>
              <a:spLocks noChangeArrowheads="1"/>
            </p:cNvSpPr>
            <p:nvPr/>
          </p:nvSpPr>
          <p:spPr bwMode="auto">
            <a:xfrm>
              <a:off x="6169909" y="2264903"/>
              <a:ext cx="367088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Fin </a:t>
              </a:r>
              <a:r>
                <a:rPr lang="fr-FR" altLang="fr-FR" sz="600" b="1" dirty="0" err="1" smtClean="0">
                  <a:solidFill>
                    <a:srgbClr val="FF0000"/>
                  </a:solidFill>
                </a:rPr>
                <a:t>Cesox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23" name="Freeform 376"/>
            <p:cNvSpPr>
              <a:spLocks/>
            </p:cNvSpPr>
            <p:nvPr/>
          </p:nvSpPr>
          <p:spPr bwMode="auto">
            <a:xfrm>
              <a:off x="3997109" y="2121309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2" name="Rectangle 119"/>
            <p:cNvSpPr>
              <a:spLocks noChangeArrowheads="1"/>
            </p:cNvSpPr>
            <p:nvPr/>
          </p:nvSpPr>
          <p:spPr bwMode="auto">
            <a:xfrm>
              <a:off x="3840800" y="1969942"/>
              <a:ext cx="42960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0000"/>
                  </a:solidFill>
                </a:rPr>
                <a:t>Installation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err="1" smtClean="0">
                  <a:solidFill>
                    <a:srgbClr val="000000"/>
                  </a:solidFill>
                </a:rPr>
                <a:t>Stereo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" name="Freeform 358"/>
            <p:cNvSpPr>
              <a:spLocks/>
            </p:cNvSpPr>
            <p:nvPr/>
          </p:nvSpPr>
          <p:spPr bwMode="auto">
            <a:xfrm>
              <a:off x="7071973" y="2122103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3" name="Rectangle 119"/>
            <p:cNvSpPr>
              <a:spLocks noChangeArrowheads="1"/>
            </p:cNvSpPr>
            <p:nvPr/>
          </p:nvSpPr>
          <p:spPr bwMode="auto">
            <a:xfrm>
              <a:off x="7006928" y="2272915"/>
              <a:ext cx="280526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FF0000"/>
                  </a:solidFill>
                </a:rPr>
                <a:t>Fin T2K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65" name="Freeform 376"/>
            <p:cNvSpPr>
              <a:spLocks/>
            </p:cNvSpPr>
            <p:nvPr/>
          </p:nvSpPr>
          <p:spPr bwMode="auto">
            <a:xfrm flipV="1">
              <a:off x="4255356" y="2121309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2" name="Rectangle 119"/>
            <p:cNvSpPr>
              <a:spLocks noChangeArrowheads="1"/>
            </p:cNvSpPr>
            <p:nvPr/>
          </p:nvSpPr>
          <p:spPr bwMode="auto">
            <a:xfrm>
              <a:off x="4241442" y="1961848"/>
              <a:ext cx="44242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70C0"/>
                  </a:solidFill>
                  <a:latin typeface="Symbol" panose="05050102010706020507" pitchFamily="18" charset="2"/>
                </a:rPr>
                <a:t>Q</a:t>
              </a:r>
              <a:r>
                <a:rPr lang="fr-FR" altLang="fr-FR" sz="600" b="1" baseline="-25000" dirty="0" smtClean="0">
                  <a:solidFill>
                    <a:srgbClr val="0070C0"/>
                  </a:solidFill>
                </a:rPr>
                <a:t>13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,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70C0"/>
                  </a:solidFill>
                </a:rPr>
                <a:t>violation CP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294" name="Freeform 376"/>
            <p:cNvSpPr>
              <a:spLocks/>
            </p:cNvSpPr>
            <p:nvPr/>
          </p:nvSpPr>
          <p:spPr bwMode="auto">
            <a:xfrm flipV="1">
              <a:off x="5003601" y="2121309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5" name="Rectangle 119"/>
            <p:cNvSpPr>
              <a:spLocks noChangeArrowheads="1"/>
            </p:cNvSpPr>
            <p:nvPr/>
          </p:nvSpPr>
          <p:spPr bwMode="auto">
            <a:xfrm>
              <a:off x="4855176" y="2036694"/>
              <a:ext cx="44723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err="1" smtClean="0">
                  <a:solidFill>
                    <a:srgbClr val="0070C0"/>
                  </a:solidFill>
                </a:rPr>
                <a:t>Publi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 </a:t>
              </a:r>
              <a:r>
                <a:rPr lang="fr-FR" altLang="fr-FR" sz="600" b="1" dirty="0" err="1" smtClean="0">
                  <a:solidFill>
                    <a:srgbClr val="0070C0"/>
                  </a:solidFill>
                </a:rPr>
                <a:t>Stereo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289" name="Rectangle 252"/>
            <p:cNvSpPr>
              <a:spLocks noChangeArrowheads="1"/>
            </p:cNvSpPr>
            <p:nvPr/>
          </p:nvSpPr>
          <p:spPr bwMode="auto">
            <a:xfrm>
              <a:off x="3283305" y="2108883"/>
              <a:ext cx="35907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Stereo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" name="Rectangle 119"/>
            <p:cNvSpPr>
              <a:spLocks noChangeArrowheads="1"/>
            </p:cNvSpPr>
            <p:nvPr/>
          </p:nvSpPr>
          <p:spPr bwMode="auto">
            <a:xfrm>
              <a:off x="5778093" y="2037556"/>
              <a:ext cx="43922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err="1" smtClean="0">
                  <a:solidFill>
                    <a:srgbClr val="0070C0"/>
                  </a:solidFill>
                </a:rPr>
                <a:t>Publi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 </a:t>
              </a:r>
              <a:r>
                <a:rPr lang="fr-FR" altLang="fr-FR" sz="600" b="1" dirty="0" err="1" smtClean="0">
                  <a:solidFill>
                    <a:srgbClr val="0070C0"/>
                  </a:solidFill>
                </a:rPr>
                <a:t>Cesox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491" name="Freeform 358"/>
            <p:cNvSpPr>
              <a:spLocks/>
            </p:cNvSpPr>
            <p:nvPr/>
          </p:nvSpPr>
          <p:spPr bwMode="auto">
            <a:xfrm>
              <a:off x="5765509" y="2126334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3" name="Rectangle 252"/>
            <p:cNvSpPr>
              <a:spLocks noChangeArrowheads="1"/>
            </p:cNvSpPr>
            <p:nvPr/>
          </p:nvSpPr>
          <p:spPr bwMode="auto">
            <a:xfrm>
              <a:off x="3657644" y="2112281"/>
              <a:ext cx="35907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CeSox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" name="Freeform 376"/>
            <p:cNvSpPr>
              <a:spLocks/>
            </p:cNvSpPr>
            <p:nvPr/>
          </p:nvSpPr>
          <p:spPr bwMode="auto">
            <a:xfrm flipV="1">
              <a:off x="5818585" y="2120426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6" name="Freeform 376"/>
            <p:cNvSpPr>
              <a:spLocks/>
            </p:cNvSpPr>
            <p:nvPr/>
          </p:nvSpPr>
          <p:spPr bwMode="auto">
            <a:xfrm>
              <a:off x="4572000" y="2126837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8" name="Rectangle 252"/>
            <p:cNvSpPr>
              <a:spLocks noChangeArrowheads="1"/>
            </p:cNvSpPr>
            <p:nvPr/>
          </p:nvSpPr>
          <p:spPr bwMode="auto">
            <a:xfrm>
              <a:off x="2431799" y="2104995"/>
              <a:ext cx="2180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T2K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2" name="Freeform 376"/>
            <p:cNvSpPr>
              <a:spLocks/>
            </p:cNvSpPr>
            <p:nvPr/>
          </p:nvSpPr>
          <p:spPr bwMode="auto">
            <a:xfrm flipV="1">
              <a:off x="5236226" y="2121009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0" name="Rectangle 252"/>
            <p:cNvSpPr>
              <a:spLocks noChangeArrowheads="1"/>
            </p:cNvSpPr>
            <p:nvPr/>
          </p:nvSpPr>
          <p:spPr bwMode="auto">
            <a:xfrm>
              <a:off x="4932040" y="2110227"/>
              <a:ext cx="55784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dirty="0" err="1" smtClean="0">
                  <a:solidFill>
                    <a:srgbClr val="FFFFFF"/>
                  </a:solidFill>
                </a:rPr>
                <a:t>PandaX</a:t>
              </a:r>
              <a:r>
                <a:rPr lang="fr-FR" altLang="fr-FR" sz="900" b="1" dirty="0" smtClean="0">
                  <a:solidFill>
                    <a:srgbClr val="FFFFFF"/>
                  </a:solidFill>
                </a:rPr>
                <a:t>-III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1" name="Rectangle 119"/>
            <p:cNvSpPr>
              <a:spLocks noChangeArrowheads="1"/>
            </p:cNvSpPr>
            <p:nvPr/>
          </p:nvSpPr>
          <p:spPr bwMode="auto">
            <a:xfrm>
              <a:off x="5280959" y="2281345"/>
              <a:ext cx="65723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err="1" smtClean="0">
                  <a:solidFill>
                    <a:srgbClr val="0070C0"/>
                  </a:solidFill>
                </a:rPr>
                <a:t>Instal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. 1</a:t>
              </a:r>
              <a:r>
                <a:rPr lang="fr-FR" altLang="fr-FR" sz="600" b="1" baseline="30000" dirty="0" smtClean="0">
                  <a:solidFill>
                    <a:srgbClr val="0070C0"/>
                  </a:solidFill>
                </a:rPr>
                <a:t>er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 </a:t>
              </a:r>
              <a:r>
                <a:rPr lang="fr-FR" altLang="fr-FR" sz="600" b="1" dirty="0" err="1" smtClean="0">
                  <a:solidFill>
                    <a:srgbClr val="0070C0"/>
                  </a:solidFill>
                </a:rPr>
                <a:t>dét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. PX3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819766" y="5925761"/>
            <a:ext cx="7469673" cy="572181"/>
            <a:chOff x="819766" y="5904980"/>
            <a:chExt cx="7469673" cy="572181"/>
          </a:xfrm>
        </p:grpSpPr>
        <p:sp>
          <p:nvSpPr>
            <p:cNvPr id="415" name="Rectangle 119"/>
            <p:cNvSpPr>
              <a:spLocks noChangeArrowheads="1"/>
            </p:cNvSpPr>
            <p:nvPr/>
          </p:nvSpPr>
          <p:spPr bwMode="auto">
            <a:xfrm>
              <a:off x="2296374" y="5951252"/>
              <a:ext cx="1585369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smtClean="0">
                  <a:solidFill>
                    <a:srgbClr val="0070C0"/>
                  </a:solidFill>
                </a:rPr>
                <a:t>Déb. des </a:t>
              </a:r>
              <a:r>
                <a:rPr lang="fr-FR" altLang="fr-FR" sz="600" b="1" i="1" smtClean="0">
                  <a:solidFill>
                    <a:srgbClr val="0070C0"/>
                  </a:solidFill>
                </a:rPr>
                <a:t>runs</a:t>
              </a:r>
              <a:r>
                <a:rPr lang="fr-FR" altLang="fr-FR" sz="600" b="1" smtClean="0">
                  <a:solidFill>
                    <a:srgbClr val="0070C0"/>
                  </a:solidFill>
                </a:rPr>
                <a:t> de physique avec Compass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421" name="Rectangle 319"/>
            <p:cNvSpPr>
              <a:spLocks noChangeArrowheads="1"/>
            </p:cNvSpPr>
            <p:nvPr/>
          </p:nvSpPr>
          <p:spPr bwMode="auto">
            <a:xfrm>
              <a:off x="2097439" y="6050756"/>
              <a:ext cx="6192000" cy="14400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4" name="Rectangle 225"/>
            <p:cNvSpPr>
              <a:spLocks noChangeArrowheads="1"/>
            </p:cNvSpPr>
            <p:nvPr/>
          </p:nvSpPr>
          <p:spPr bwMode="auto">
            <a:xfrm>
              <a:off x="819766" y="6009194"/>
              <a:ext cx="97302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/>
              <a:r>
                <a:rPr lang="fr-FR" altLang="fr-FR" sz="800" b="1" i="1" dirty="0">
                  <a:solidFill>
                    <a:srgbClr val="333399"/>
                  </a:solidFill>
                </a:rPr>
                <a:t>Structure </a:t>
              </a:r>
              <a:r>
                <a:rPr lang="fr-FR" altLang="fr-FR" sz="800" b="1" i="1" dirty="0" smtClean="0">
                  <a:solidFill>
                    <a:srgbClr val="333399"/>
                  </a:solidFill>
                </a:rPr>
                <a:t>en quarks</a:t>
              </a:r>
            </a:p>
            <a:p>
              <a:pPr lvl="0"/>
              <a:r>
                <a:rPr lang="fr-FR" altLang="fr-FR" sz="800" b="1" i="1" dirty="0" smtClean="0">
                  <a:solidFill>
                    <a:srgbClr val="333399"/>
                  </a:solidFill>
                </a:rPr>
                <a:t>et gluons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</a:endParaRPr>
            </a:p>
          </p:txBody>
        </p:sp>
        <p:sp>
          <p:nvSpPr>
            <p:cNvPr id="534" name="Rectangle 252"/>
            <p:cNvSpPr>
              <a:spLocks noChangeArrowheads="1"/>
            </p:cNvSpPr>
            <p:nvPr/>
          </p:nvSpPr>
          <p:spPr bwMode="auto">
            <a:xfrm>
              <a:off x="2119796" y="6051116"/>
              <a:ext cx="61555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Compass</a:t>
              </a: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II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6" name="Freeform 358"/>
            <p:cNvSpPr>
              <a:spLocks/>
            </p:cNvSpPr>
            <p:nvPr/>
          </p:nvSpPr>
          <p:spPr bwMode="auto">
            <a:xfrm>
              <a:off x="5224371" y="6056269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7" name="Rectangle 119"/>
            <p:cNvSpPr>
              <a:spLocks noChangeArrowheads="1"/>
            </p:cNvSpPr>
            <p:nvPr/>
          </p:nvSpPr>
          <p:spPr bwMode="auto">
            <a:xfrm>
              <a:off x="4739884" y="6200162"/>
              <a:ext cx="9842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i="1" dirty="0" err="1" smtClean="0">
                  <a:solidFill>
                    <a:srgbClr val="0070C0"/>
                  </a:solidFill>
                </a:rPr>
                <a:t>Run</a:t>
              </a:r>
              <a:r>
                <a:rPr lang="fr-FR" altLang="fr-FR" sz="600" b="1" dirty="0" smtClean="0">
                  <a:solidFill>
                    <a:srgbClr val="0070C0"/>
                  </a:solidFill>
                </a:rPr>
                <a:t> DVCS CLAS12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600" b="1" dirty="0" smtClean="0">
                  <a:solidFill>
                    <a:srgbClr val="0070C0"/>
                  </a:solidFill>
                </a:rPr>
                <a:t>Release PARTONS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6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</a:rPr>
                <a:t>Publi</a:t>
              </a:r>
              <a:r>
                <a:rPr kumimoji="0" lang="fr-FR" altLang="fr-FR" sz="6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</a:rPr>
                <a:t> DVCS </a:t>
              </a:r>
              <a:r>
                <a:rPr kumimoji="0" lang="fr-FR" altLang="fr-FR" sz="6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</a:rPr>
                <a:t>Compass</a:t>
              </a:r>
              <a:r>
                <a:rPr kumimoji="0" lang="fr-FR" altLang="fr-FR" sz="6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</a:rPr>
                <a:t> 2012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</p:txBody>
        </p:sp>
        <p:sp>
          <p:nvSpPr>
            <p:cNvPr id="538" name="Rectangle 119"/>
            <p:cNvSpPr>
              <a:spLocks noChangeArrowheads="1"/>
            </p:cNvSpPr>
            <p:nvPr/>
          </p:nvSpPr>
          <p:spPr bwMode="auto">
            <a:xfrm>
              <a:off x="4943938" y="5904980"/>
              <a:ext cx="67646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lnSpc>
                  <a:spcPts val="600"/>
                </a:lnSpc>
              </a:pPr>
              <a:r>
                <a:rPr lang="fr-FR" altLang="fr-FR" sz="600" b="1" dirty="0">
                  <a:solidFill>
                    <a:srgbClr val="FF0000"/>
                  </a:solidFill>
                </a:rPr>
                <a:t>Compas </a:t>
              </a:r>
              <a:r>
                <a:rPr lang="fr-FR" altLang="fr-FR" sz="600" b="1" dirty="0" smtClean="0">
                  <a:solidFill>
                    <a:srgbClr val="FF0000"/>
                  </a:solidFill>
                </a:rPr>
                <a:t>II</a:t>
              </a:r>
              <a:r>
                <a:rPr lang="fr-FR" altLang="fr-FR" sz="600" dirty="0">
                  <a:solidFill>
                    <a:srgbClr val="FF0000"/>
                  </a:solidFill>
                </a:rPr>
                <a:t> </a:t>
              </a:r>
              <a:r>
                <a:rPr lang="fr-FR" altLang="fr-FR" sz="600" b="1" dirty="0" smtClean="0">
                  <a:solidFill>
                    <a:srgbClr val="FF0000"/>
                  </a:solidFill>
                </a:rPr>
                <a:t>Fin des </a:t>
              </a:r>
            </a:p>
            <a:p>
              <a:pPr algn="ctr">
                <a:lnSpc>
                  <a:spcPts val="600"/>
                </a:lnSpc>
              </a:pPr>
              <a:r>
                <a:rPr lang="fr-FR" altLang="fr-FR" sz="600" b="1" dirty="0" smtClean="0">
                  <a:solidFill>
                    <a:srgbClr val="FF0000"/>
                  </a:solidFill>
                </a:rPr>
                <a:t>mesures GPD</a:t>
              </a:r>
              <a:endParaRPr kumimoji="0" lang="fr-FR" altLang="fr-FR" sz="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539" name="Rectangle 252"/>
            <p:cNvSpPr>
              <a:spLocks noChangeArrowheads="1"/>
            </p:cNvSpPr>
            <p:nvPr/>
          </p:nvSpPr>
          <p:spPr bwMode="auto">
            <a:xfrm>
              <a:off x="3851920" y="6051116"/>
              <a:ext cx="70532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CLAS </a:t>
              </a:r>
              <a:r>
                <a:rPr lang="fr-FR" altLang="fr-FR" sz="900" b="1" dirty="0" smtClean="0">
                  <a:solidFill>
                    <a:srgbClr val="FFFFFF"/>
                  </a:solidFill>
                </a:rPr>
                <a:t>12GeV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0" name="Rectangle 252"/>
            <p:cNvSpPr>
              <a:spLocks noChangeArrowheads="1"/>
            </p:cNvSpPr>
            <p:nvPr/>
          </p:nvSpPr>
          <p:spPr bwMode="auto">
            <a:xfrm>
              <a:off x="6032941" y="6044189"/>
              <a:ext cx="1141339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Electron-Ion-</a:t>
              </a:r>
              <a:r>
                <a:rPr kumimoji="0" lang="fr-FR" altLang="fr-FR" sz="9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Collider</a:t>
              </a:r>
              <a:endPara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" name="Freeform 376"/>
            <p:cNvSpPr>
              <a:spLocks/>
            </p:cNvSpPr>
            <p:nvPr/>
          </p:nvSpPr>
          <p:spPr bwMode="auto">
            <a:xfrm flipV="1">
              <a:off x="3332802" y="6054245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 flipV="1">
              <a:off x="4998264" y="6048594"/>
              <a:ext cx="144463" cy="119063"/>
            </a:xfrm>
            <a:custGeom>
              <a:avLst/>
              <a:gdLst>
                <a:gd name="T0" fmla="*/ 91 w 182"/>
                <a:gd name="T1" fmla="*/ 149 h 149"/>
                <a:gd name="T2" fmla="*/ 0 w 182"/>
                <a:gd name="T3" fmla="*/ 0 h 149"/>
                <a:gd name="T4" fmla="*/ 182 w 182"/>
                <a:gd name="T5" fmla="*/ 0 h 149"/>
                <a:gd name="T6" fmla="*/ 91 w 182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49">
                  <a:moveTo>
                    <a:pt x="91" y="149"/>
                  </a:moveTo>
                  <a:lnTo>
                    <a:pt x="0" y="0"/>
                  </a:lnTo>
                  <a:lnTo>
                    <a:pt x="182" y="0"/>
                  </a:lnTo>
                  <a:lnTo>
                    <a:pt x="91" y="149"/>
                  </a:lnTo>
                  <a:close/>
                </a:path>
              </a:pathLst>
            </a:custGeom>
            <a:solidFill>
              <a:srgbClr val="6699FF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3" name="Freeform 492"/>
            <p:cNvSpPr>
              <a:spLocks noEditPoints="1"/>
            </p:cNvSpPr>
            <p:nvPr/>
          </p:nvSpPr>
          <p:spPr bwMode="auto">
            <a:xfrm>
              <a:off x="5559371" y="6083614"/>
              <a:ext cx="492125" cy="61913"/>
            </a:xfrm>
            <a:custGeom>
              <a:avLst/>
              <a:gdLst>
                <a:gd name="T0" fmla="*/ 558 w 621"/>
                <a:gd name="T1" fmla="*/ 45 h 78"/>
                <a:gd name="T2" fmla="*/ 65 w 621"/>
                <a:gd name="T3" fmla="*/ 45 h 78"/>
                <a:gd name="T4" fmla="*/ 62 w 621"/>
                <a:gd name="T5" fmla="*/ 45 h 78"/>
                <a:gd name="T6" fmla="*/ 61 w 621"/>
                <a:gd name="T7" fmla="*/ 44 h 78"/>
                <a:gd name="T8" fmla="*/ 59 w 621"/>
                <a:gd name="T9" fmla="*/ 42 h 78"/>
                <a:gd name="T10" fmla="*/ 59 w 621"/>
                <a:gd name="T11" fmla="*/ 39 h 78"/>
                <a:gd name="T12" fmla="*/ 59 w 621"/>
                <a:gd name="T13" fmla="*/ 36 h 78"/>
                <a:gd name="T14" fmla="*/ 61 w 621"/>
                <a:gd name="T15" fmla="*/ 34 h 78"/>
                <a:gd name="T16" fmla="*/ 62 w 621"/>
                <a:gd name="T17" fmla="*/ 33 h 78"/>
                <a:gd name="T18" fmla="*/ 65 w 621"/>
                <a:gd name="T19" fmla="*/ 33 h 78"/>
                <a:gd name="T20" fmla="*/ 558 w 621"/>
                <a:gd name="T21" fmla="*/ 33 h 78"/>
                <a:gd name="T22" fmla="*/ 560 w 621"/>
                <a:gd name="T23" fmla="*/ 33 h 78"/>
                <a:gd name="T24" fmla="*/ 563 w 621"/>
                <a:gd name="T25" fmla="*/ 34 h 78"/>
                <a:gd name="T26" fmla="*/ 563 w 621"/>
                <a:gd name="T27" fmla="*/ 36 h 78"/>
                <a:gd name="T28" fmla="*/ 564 w 621"/>
                <a:gd name="T29" fmla="*/ 39 h 78"/>
                <a:gd name="T30" fmla="*/ 563 w 621"/>
                <a:gd name="T31" fmla="*/ 42 h 78"/>
                <a:gd name="T32" fmla="*/ 563 w 621"/>
                <a:gd name="T33" fmla="*/ 44 h 78"/>
                <a:gd name="T34" fmla="*/ 560 w 621"/>
                <a:gd name="T35" fmla="*/ 45 h 78"/>
                <a:gd name="T36" fmla="*/ 558 w 621"/>
                <a:gd name="T37" fmla="*/ 45 h 78"/>
                <a:gd name="T38" fmla="*/ 558 w 621"/>
                <a:gd name="T39" fmla="*/ 45 h 78"/>
                <a:gd name="T40" fmla="*/ 544 w 621"/>
                <a:gd name="T41" fmla="*/ 0 h 78"/>
                <a:gd name="T42" fmla="*/ 621 w 621"/>
                <a:gd name="T43" fmla="*/ 39 h 78"/>
                <a:gd name="T44" fmla="*/ 544 w 621"/>
                <a:gd name="T45" fmla="*/ 78 h 78"/>
                <a:gd name="T46" fmla="*/ 544 w 621"/>
                <a:gd name="T47" fmla="*/ 0 h 78"/>
                <a:gd name="T48" fmla="*/ 78 w 621"/>
                <a:gd name="T49" fmla="*/ 78 h 78"/>
                <a:gd name="T50" fmla="*/ 0 w 621"/>
                <a:gd name="T51" fmla="*/ 39 h 78"/>
                <a:gd name="T52" fmla="*/ 78 w 621"/>
                <a:gd name="T53" fmla="*/ 0 h 78"/>
                <a:gd name="T54" fmla="*/ 78 w 621"/>
                <a:gd name="T5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1" h="78">
                  <a:moveTo>
                    <a:pt x="558" y="45"/>
                  </a:moveTo>
                  <a:lnTo>
                    <a:pt x="65" y="45"/>
                  </a:lnTo>
                  <a:lnTo>
                    <a:pt x="62" y="45"/>
                  </a:lnTo>
                  <a:lnTo>
                    <a:pt x="61" y="44"/>
                  </a:lnTo>
                  <a:lnTo>
                    <a:pt x="59" y="42"/>
                  </a:lnTo>
                  <a:lnTo>
                    <a:pt x="59" y="39"/>
                  </a:lnTo>
                  <a:lnTo>
                    <a:pt x="59" y="36"/>
                  </a:lnTo>
                  <a:lnTo>
                    <a:pt x="61" y="34"/>
                  </a:lnTo>
                  <a:lnTo>
                    <a:pt x="62" y="33"/>
                  </a:lnTo>
                  <a:lnTo>
                    <a:pt x="65" y="33"/>
                  </a:lnTo>
                  <a:lnTo>
                    <a:pt x="558" y="33"/>
                  </a:lnTo>
                  <a:lnTo>
                    <a:pt x="560" y="33"/>
                  </a:lnTo>
                  <a:lnTo>
                    <a:pt x="563" y="34"/>
                  </a:lnTo>
                  <a:lnTo>
                    <a:pt x="563" y="36"/>
                  </a:lnTo>
                  <a:lnTo>
                    <a:pt x="564" y="39"/>
                  </a:lnTo>
                  <a:lnTo>
                    <a:pt x="563" y="42"/>
                  </a:lnTo>
                  <a:lnTo>
                    <a:pt x="563" y="44"/>
                  </a:lnTo>
                  <a:lnTo>
                    <a:pt x="560" y="45"/>
                  </a:lnTo>
                  <a:lnTo>
                    <a:pt x="558" y="45"/>
                  </a:lnTo>
                  <a:lnTo>
                    <a:pt x="558" y="45"/>
                  </a:lnTo>
                  <a:close/>
                  <a:moveTo>
                    <a:pt x="544" y="0"/>
                  </a:moveTo>
                  <a:lnTo>
                    <a:pt x="621" y="39"/>
                  </a:lnTo>
                  <a:lnTo>
                    <a:pt x="544" y="78"/>
                  </a:lnTo>
                  <a:lnTo>
                    <a:pt x="544" y="0"/>
                  </a:lnTo>
                  <a:close/>
                  <a:moveTo>
                    <a:pt x="78" y="78"/>
                  </a:moveTo>
                  <a:lnTo>
                    <a:pt x="0" y="39"/>
                  </a:lnTo>
                  <a:lnTo>
                    <a:pt x="78" y="0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4" name="Freeform 358"/>
            <p:cNvSpPr>
              <a:spLocks/>
            </p:cNvSpPr>
            <p:nvPr/>
          </p:nvSpPr>
          <p:spPr bwMode="auto">
            <a:xfrm>
              <a:off x="5747489" y="6055833"/>
              <a:ext cx="115888" cy="117475"/>
            </a:xfrm>
            <a:custGeom>
              <a:avLst/>
              <a:gdLst>
                <a:gd name="T0" fmla="*/ 73 w 145"/>
                <a:gd name="T1" fmla="*/ 149 h 149"/>
                <a:gd name="T2" fmla="*/ 0 w 145"/>
                <a:gd name="T3" fmla="*/ 74 h 149"/>
                <a:gd name="T4" fmla="*/ 73 w 145"/>
                <a:gd name="T5" fmla="*/ 0 h 149"/>
                <a:gd name="T6" fmla="*/ 145 w 145"/>
                <a:gd name="T7" fmla="*/ 74 h 149"/>
                <a:gd name="T8" fmla="*/ 73 w 145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73" y="149"/>
                  </a:moveTo>
                  <a:lnTo>
                    <a:pt x="0" y="74"/>
                  </a:lnTo>
                  <a:lnTo>
                    <a:pt x="73" y="0"/>
                  </a:lnTo>
                  <a:lnTo>
                    <a:pt x="145" y="74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chemeClr val="tx2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5" name="Rectangle 119"/>
            <p:cNvSpPr>
              <a:spLocks noChangeArrowheads="1"/>
            </p:cNvSpPr>
            <p:nvPr/>
          </p:nvSpPr>
          <p:spPr bwMode="auto">
            <a:xfrm>
              <a:off x="5606100" y="5932812"/>
              <a:ext cx="5129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fr-FR" sz="600" b="1" dirty="0" smtClean="0">
                  <a:solidFill>
                    <a:srgbClr val="FF0000"/>
                  </a:solidFill>
                </a:rPr>
                <a:t>Décisions EIC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</p:grpSp>
      <p:sp>
        <p:nvSpPr>
          <p:cNvPr id="387" name="Rectangle 119"/>
          <p:cNvSpPr>
            <a:spLocks noChangeArrowheads="1"/>
          </p:cNvSpPr>
          <p:nvPr/>
        </p:nvSpPr>
        <p:spPr bwMode="auto">
          <a:xfrm>
            <a:off x="7258213" y="1549865"/>
            <a:ext cx="5033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fr-FR" altLang="fr-FR" sz="600" b="1" dirty="0" smtClean="0">
                <a:solidFill>
                  <a:srgbClr val="000000"/>
                </a:solidFill>
              </a:rPr>
              <a:t>Redémarrage</a:t>
            </a:r>
          </a:p>
          <a:p>
            <a:pPr lvl="0"/>
            <a:r>
              <a:rPr lang="fr-FR" altLang="fr-FR" sz="600" b="1" dirty="0" smtClean="0">
                <a:solidFill>
                  <a:srgbClr val="000000"/>
                </a:solidFill>
              </a:rPr>
              <a:t> LHC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8" name="Freeform 376"/>
          <p:cNvSpPr>
            <a:spLocks/>
          </p:cNvSpPr>
          <p:nvPr/>
        </p:nvSpPr>
        <p:spPr bwMode="auto">
          <a:xfrm>
            <a:off x="7099207" y="1576316"/>
            <a:ext cx="144463" cy="119063"/>
          </a:xfrm>
          <a:custGeom>
            <a:avLst/>
            <a:gdLst>
              <a:gd name="T0" fmla="*/ 91 w 182"/>
              <a:gd name="T1" fmla="*/ 149 h 149"/>
              <a:gd name="T2" fmla="*/ 0 w 182"/>
              <a:gd name="T3" fmla="*/ 0 h 149"/>
              <a:gd name="T4" fmla="*/ 182 w 182"/>
              <a:gd name="T5" fmla="*/ 0 h 149"/>
              <a:gd name="T6" fmla="*/ 91 w 182"/>
              <a:gd name="T7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2" h="149">
                <a:moveTo>
                  <a:pt x="91" y="149"/>
                </a:moveTo>
                <a:lnTo>
                  <a:pt x="0" y="0"/>
                </a:lnTo>
                <a:lnTo>
                  <a:pt x="182" y="0"/>
                </a:lnTo>
                <a:lnTo>
                  <a:pt x="91" y="149"/>
                </a:lnTo>
                <a:close/>
              </a:path>
            </a:pathLst>
          </a:custGeom>
          <a:solidFill>
            <a:schemeClr val="bg1"/>
          </a:solidFill>
          <a:ln w="7938">
            <a:solidFill>
              <a:schemeClr val="accent1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8" name="Espace réservé du texte 1"/>
          <p:cNvSpPr txBox="1">
            <a:spLocks/>
          </p:cNvSpPr>
          <p:nvPr/>
        </p:nvSpPr>
        <p:spPr>
          <a:xfrm>
            <a:off x="0" y="227013"/>
            <a:ext cx="9143999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Scientific roadmap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59" name="ZoneTexte 258"/>
          <p:cNvSpPr txBox="1"/>
          <p:nvPr/>
        </p:nvSpPr>
        <p:spPr>
          <a:xfrm>
            <a:off x="0" y="6562219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61997" y="1340768"/>
            <a:ext cx="42057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Highlights from our 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International 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Collaborations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52752"/>
            <a:ext cx="9144000" cy="908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Highlights from our International collaborations</a:t>
            </a:r>
            <a:endParaRPr lang="en-US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1556792"/>
            <a:ext cx="9144000" cy="380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PANDAX - III</a:t>
            </a:r>
            <a:endParaRPr lang="en-US" sz="200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LHC detector upgrades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Participation in the construction of accelerators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Lessons from the XFEL </a:t>
            </a:r>
            <a:r>
              <a:rPr lang="en-US" sz="2000" b="1" dirty="0" err="1" smtClean="0">
                <a:solidFill>
                  <a:srgbClr val="C00000"/>
                </a:solidFill>
              </a:rPr>
              <a:t>cryomodules</a:t>
            </a:r>
            <a:r>
              <a:rPr lang="en-US" sz="2000" b="1" dirty="0" smtClean="0">
                <a:solidFill>
                  <a:srgbClr val="C00000"/>
                </a:solidFill>
              </a:rPr>
              <a:t> integration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Magnet constructions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1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30094"/>
          <a:stretch/>
        </p:blipFill>
        <p:spPr bwMode="auto">
          <a:xfrm>
            <a:off x="174818" y="1053168"/>
            <a:ext cx="8789670" cy="3888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1891665" cy="811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rgbClr val="DC0528">
                  <a:shade val="30000"/>
                  <a:satMod val="115000"/>
                </a:srgbClr>
              </a:gs>
              <a:gs pos="74000">
                <a:srgbClr val="DC0528">
                  <a:shade val="67500"/>
                  <a:satMod val="115000"/>
                </a:srgbClr>
              </a:gs>
              <a:gs pos="100000">
                <a:srgbClr val="DC0528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63278" y="157490"/>
            <a:ext cx="3394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Double Beta </a:t>
            </a:r>
            <a:r>
              <a:rPr lang="fr-FR" sz="3200" b="1" dirty="0" err="1" smtClean="0">
                <a:solidFill>
                  <a:schemeClr val="bg1"/>
                </a:solidFill>
              </a:rPr>
              <a:t>Decay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0387" y="5085184"/>
            <a:ext cx="8830374" cy="1323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W</a:t>
            </a:r>
            <a:r>
              <a:rPr lang="en-US" sz="2000" dirty="0" smtClean="0">
                <a:solidFill>
                  <a:srgbClr val="C00000"/>
                </a:solidFill>
              </a:rPr>
              <a:t>hy matter dominates over antimatter in the universe (Sakharov conditions)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Stringent test of the standard model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534835"/>
            <a:ext cx="9144000" cy="3231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  <a:latin typeface="Rage Italic" panose="03070502040507070304" pitchFamily="66" charset="0"/>
              </a:rPr>
              <a:t>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Nicolas Alamanos                                                      FCPPL</a:t>
            </a:r>
            <a:r>
              <a:rPr lang="fr-FR" sz="14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                                                                                   </a:t>
            </a:r>
            <a:r>
              <a:rPr lang="en-US" sz="15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03/2017</a:t>
            </a:r>
            <a:endParaRPr lang="en-US" sz="15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9_ce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5_ce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56072</TotalTime>
  <Words>2034</Words>
  <Application>Microsoft Office PowerPoint</Application>
  <PresentationFormat>Affichage à l'écran (4:3)</PresentationFormat>
  <Paragraphs>806</Paragraphs>
  <Slides>42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42</vt:i4>
      </vt:variant>
    </vt:vector>
  </HeadingPairs>
  <TitlesOfParts>
    <vt:vector size="59" baseType="lpstr">
      <vt:lpstr>Arial</vt:lpstr>
      <vt:lpstr>Arial Narrow</vt:lpstr>
      <vt:lpstr>Avenir Black</vt:lpstr>
      <vt:lpstr>Avenir Heavy</vt:lpstr>
      <vt:lpstr>Avenir Light</vt:lpstr>
      <vt:lpstr>Avenir Medium</vt:lpstr>
      <vt:lpstr>Avenir Roman</vt:lpstr>
      <vt:lpstr>Calibri</vt:lpstr>
      <vt:lpstr>Futura</vt:lpstr>
      <vt:lpstr>Rage Italic</vt:lpstr>
      <vt:lpstr>Symbol</vt:lpstr>
      <vt:lpstr>Times New Roman</vt:lpstr>
      <vt:lpstr>Verdana</vt:lpstr>
      <vt:lpstr>Wingdings</vt:lpstr>
      <vt:lpstr>cea</vt:lpstr>
      <vt:lpstr>9_cea</vt:lpstr>
      <vt:lpstr>5_cea</vt:lpstr>
      <vt:lpstr> </vt:lpstr>
      <vt:lpstr>Présentation PowerPoint</vt:lpstr>
      <vt:lpstr>Présentation PowerPoint</vt:lpstr>
      <vt:lpstr>Présentation PowerPoint</vt:lpstr>
      <vt:lpstr>Irfu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LHC upgrades </vt:lpstr>
      <vt:lpstr>Présentation PowerPoint</vt:lpstr>
      <vt:lpstr>ATLAS-NSW  Upgrade phase I</vt:lpstr>
      <vt:lpstr>ATLAS-NSW  Upgrade phase I</vt:lpstr>
      <vt:lpstr>Digital Trigger Tower Builder Board for ATLAS calorimeter (Upgrade Phase 1)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New organization of the institutes of DRF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CHOMAZ Philippe</dc:creator>
  <cp:lastModifiedBy>irfu</cp:lastModifiedBy>
  <cp:revision>1063</cp:revision>
  <dcterms:created xsi:type="dcterms:W3CDTF">2012-06-02T09:46:04Z</dcterms:created>
  <dcterms:modified xsi:type="dcterms:W3CDTF">2017-03-26T17:18:31Z</dcterms:modified>
</cp:coreProperties>
</file>