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75" r:id="rId4"/>
    <p:sldId id="276" r:id="rId5"/>
    <p:sldId id="280" r:id="rId6"/>
    <p:sldId id="277" r:id="rId7"/>
    <p:sldId id="279" r:id="rId8"/>
    <p:sldId id="26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430" autoAdjust="0"/>
  </p:normalViewPr>
  <p:slideViewPr>
    <p:cSldViewPr snapToGrid="0">
      <p:cViewPr varScale="1">
        <p:scale>
          <a:sx n="66" d="100"/>
          <a:sy n="66" d="100"/>
        </p:scale>
        <p:origin x="8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9FE3E-3AAD-4C06-B667-3BB3D7560A08}" type="datetimeFigureOut">
              <a:rPr lang="zh-CN" altLang="en-US" smtClean="0"/>
              <a:t>2017/7/25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44BC3-0ADF-4B97-AE94-94122C83E43C}" type="slidenum">
              <a:rPr lang="zh-CN" altLang="en-US" smtClean="0"/>
              <a:t>‹#›</a:t>
            </a:fld>
            <a:endParaRPr lang="zh-CN" altLang="en-US"/>
          </a:p>
        </p:txBody>
      </p:sp>
    </p:spTree>
    <p:extLst>
      <p:ext uri="{BB962C8B-B14F-4D97-AF65-F5344CB8AC3E}">
        <p14:creationId xmlns:p14="http://schemas.microsoft.com/office/powerpoint/2010/main" val="334835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1</a:t>
            </a:fld>
            <a:endParaRPr lang="zh-CN" altLang="en-US"/>
          </a:p>
        </p:txBody>
      </p:sp>
    </p:spTree>
    <p:extLst>
      <p:ext uri="{BB962C8B-B14F-4D97-AF65-F5344CB8AC3E}">
        <p14:creationId xmlns:p14="http://schemas.microsoft.com/office/powerpoint/2010/main" val="411751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2</a:t>
            </a:fld>
            <a:endParaRPr lang="zh-CN" altLang="en-US"/>
          </a:p>
        </p:txBody>
      </p:sp>
    </p:spTree>
    <p:extLst>
      <p:ext uri="{BB962C8B-B14F-4D97-AF65-F5344CB8AC3E}">
        <p14:creationId xmlns:p14="http://schemas.microsoft.com/office/powerpoint/2010/main" val="243782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3</a:t>
            </a:fld>
            <a:endParaRPr lang="zh-CN" altLang="en-US"/>
          </a:p>
        </p:txBody>
      </p:sp>
    </p:spTree>
    <p:extLst>
      <p:ext uri="{BB962C8B-B14F-4D97-AF65-F5344CB8AC3E}">
        <p14:creationId xmlns:p14="http://schemas.microsoft.com/office/powerpoint/2010/main" val="2397213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en-US" altLang="zh-CN" dirty="0" smtClean="0"/>
              <a:t>All computers except a local control PC are placed in the surface computer room for more convenient management and maintenance. </a:t>
            </a:r>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4</a:t>
            </a:fld>
            <a:endParaRPr lang="zh-CN" altLang="en-US"/>
          </a:p>
        </p:txBody>
      </p:sp>
    </p:spTree>
    <p:extLst>
      <p:ext uri="{BB962C8B-B14F-4D97-AF65-F5344CB8AC3E}">
        <p14:creationId xmlns:p14="http://schemas.microsoft.com/office/powerpoint/2010/main" val="109751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en-US" altLang="zh-CN" dirty="0" smtClean="0"/>
              <a:t>For</a:t>
            </a:r>
            <a:r>
              <a:rPr lang="en-US" altLang="zh-CN" baseline="0" dirty="0" smtClean="0"/>
              <a:t> Software Design:</a:t>
            </a:r>
          </a:p>
          <a:p>
            <a:r>
              <a:rPr lang="en-US" altLang="zh-CN" baseline="0" dirty="0" smtClean="0"/>
              <a:t>	</a:t>
            </a:r>
            <a:r>
              <a:rPr lang="en-US" altLang="zh-CN" dirty="0" smtClean="0"/>
              <a:t>The</a:t>
            </a:r>
            <a:r>
              <a:rPr lang="en-US" altLang="zh-CN" baseline="0" dirty="0" smtClean="0"/>
              <a:t> software is designed and developed based on the ATLAS TDAQ software and BESIII DAQ software.</a:t>
            </a:r>
          </a:p>
          <a:p>
            <a:r>
              <a:rPr lang="en-US" altLang="zh-CN" dirty="0" smtClean="0"/>
              <a:t>	The data flow software is responsible for all the processing of physics data, including receiving and transporting the data to storage. The online software is responsible for all aspects of experimental and DAQ operations and controls during data-taking.</a:t>
            </a:r>
          </a:p>
          <a:p>
            <a:r>
              <a:rPr lang="en-US" altLang="zh-CN" dirty="0" smtClean="0"/>
              <a:t>For interaction diagram</a:t>
            </a:r>
            <a:r>
              <a:rPr lang="en-US" altLang="zh-CN" baseline="0" dirty="0" smtClean="0"/>
              <a:t> of online component:</a:t>
            </a:r>
          </a:p>
          <a:p>
            <a:r>
              <a:rPr lang="en-US" altLang="zh-CN" baseline="0" dirty="0" smtClean="0"/>
              <a:t>	</a:t>
            </a:r>
            <a:r>
              <a:rPr lang="en-US" altLang="zh-CN" dirty="0" smtClean="0"/>
              <a:t>The Control makes use of the Information Sharing and of the Databases packages. </a:t>
            </a:r>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5</a:t>
            </a:fld>
            <a:endParaRPr lang="zh-CN" altLang="en-US"/>
          </a:p>
        </p:txBody>
      </p:sp>
    </p:spTree>
    <p:extLst>
      <p:ext uri="{BB962C8B-B14F-4D97-AF65-F5344CB8AC3E}">
        <p14:creationId xmlns:p14="http://schemas.microsoft.com/office/powerpoint/2010/main" val="818596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r>
              <a:rPr lang="en-US" altLang="zh-CN" dirty="0" smtClean="0"/>
              <a:t>For</a:t>
            </a:r>
            <a:r>
              <a:rPr lang="en-US" altLang="zh-CN" baseline="0" dirty="0" smtClean="0"/>
              <a:t> Data Flow component diagram:</a:t>
            </a:r>
          </a:p>
          <a:p>
            <a:r>
              <a:rPr lang="en-US" altLang="zh-CN" baseline="0" dirty="0" smtClean="0"/>
              <a:t>	</a:t>
            </a:r>
            <a:r>
              <a:rPr lang="en-US" altLang="zh-CN" dirty="0" smtClean="0"/>
              <a:t>Migrated from the ATLAS</a:t>
            </a:r>
            <a:r>
              <a:rPr lang="en-US" altLang="zh-CN" baseline="0" dirty="0" smtClean="0"/>
              <a:t> TDAQ backend data flow software and BESIII front readout software.</a:t>
            </a:r>
          </a:p>
          <a:p>
            <a:r>
              <a:rPr lang="en-US" altLang="zh-CN" dirty="0" smtClean="0"/>
              <a:t>For</a:t>
            </a:r>
            <a:r>
              <a:rPr lang="en-US" altLang="zh-CN" baseline="0" dirty="0" smtClean="0"/>
              <a:t> Deployment Design Diagram:</a:t>
            </a:r>
          </a:p>
          <a:p>
            <a:r>
              <a:rPr lang="en-US" altLang="zh-CN" baseline="0" dirty="0" smtClean="0"/>
              <a:t>	</a:t>
            </a:r>
            <a:r>
              <a:rPr lang="en-US" altLang="zh-CN" dirty="0" smtClean="0"/>
              <a:t>Each ROS corresponds to a VME crate and the detector. The whole system is separated into three partitions for three experimental halls. Each partition includes all ROS of one hall, several EFDs and one SFO. </a:t>
            </a:r>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6</a:t>
            </a:fld>
            <a:endParaRPr lang="zh-CN" altLang="en-US"/>
          </a:p>
        </p:txBody>
      </p:sp>
    </p:spTree>
    <p:extLst>
      <p:ext uri="{BB962C8B-B14F-4D97-AF65-F5344CB8AC3E}">
        <p14:creationId xmlns:p14="http://schemas.microsoft.com/office/powerpoint/2010/main" val="1473831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371600" y="1143000"/>
            <a:ext cx="41148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D44BC3-0ADF-4B97-AE94-94122C83E43C}" type="slidenum">
              <a:rPr lang="zh-CN" altLang="en-US" smtClean="0"/>
              <a:t>7</a:t>
            </a:fld>
            <a:endParaRPr lang="zh-CN" altLang="en-US"/>
          </a:p>
        </p:txBody>
      </p:sp>
    </p:spTree>
    <p:extLst>
      <p:ext uri="{BB962C8B-B14F-4D97-AF65-F5344CB8AC3E}">
        <p14:creationId xmlns:p14="http://schemas.microsoft.com/office/powerpoint/2010/main" val="358091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2EBE512-75F4-4412-9A2C-58AF70EA398C}" type="datetime1">
              <a:rPr lang="zh-CN" altLang="en-US" smtClean="0"/>
              <a:t>2017/7/25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D68F43F-D94E-4A86-91AA-82CF6B53DBF3}"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15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FE9716B-96FF-46E4-AD4B-EB3F61B07EE5}" type="datetime1">
              <a:rPr lang="zh-CN" altLang="en-US" smtClean="0"/>
              <a:t>2017/7/25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84947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6041351-649C-4CE3-A61F-29A25AC8B2A1}" type="datetime1">
              <a:rPr lang="zh-CN" altLang="en-US" smtClean="0"/>
              <a:t>2017/7/25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204357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8801D1DA-8E84-4B20-ABB6-500F588C8E34}" type="datetime1">
              <a:rPr lang="zh-CN" altLang="en-US" smtClean="0"/>
              <a:t>2017/7/25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352331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010AC2AB-4E9F-42AB-970F-6AAC41D51E28}" type="datetime1">
              <a:rPr lang="zh-CN" altLang="en-US" smtClean="0"/>
              <a:t>2017/7/25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D68F43F-D94E-4A86-91AA-82CF6B53DBF3}"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772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F0AE841-EEBF-4160-868E-647C9F55B213}" type="datetime1">
              <a:rPr lang="zh-CN" altLang="en-US" smtClean="0"/>
              <a:t>2017/7/25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41365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22960" y="2582334"/>
            <a:ext cx="370332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63440" y="2582334"/>
            <a:ext cx="370332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71C6908-0711-4F02-92D0-D4B5829B8A81}" type="datetime1">
              <a:rPr lang="zh-CN" altLang="en-US" smtClean="0"/>
              <a:t>2017/7/25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251098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BF4FFCB-666F-4AD7-A112-FD68342C3611}" type="datetime1">
              <a:rPr lang="zh-CN" altLang="en-US" smtClean="0"/>
              <a:t>2017/7/25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408600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F1CA81-38A4-47F1-A061-6A50873E53C2}" type="datetime1">
              <a:rPr lang="zh-CN" altLang="en-US" smtClean="0"/>
              <a:t>2017/7/25</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241520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B75678E-7F89-4CA3-B18F-5E46F710D9B7}" type="datetime1">
              <a:rPr lang="zh-CN" altLang="en-US" smtClean="0"/>
              <a:t>2017/7/25</a:t>
            </a:fld>
            <a:endParaRPr lang="zh-CN"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47716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901F7AC-359A-47C3-A0A6-FE534ECD6941}" type="datetime1">
              <a:rPr lang="zh-CN" altLang="en-US" smtClean="0"/>
              <a:t>2017/7/25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D68F43F-D94E-4A86-91AA-82CF6B53DBF3}" type="slidenum">
              <a:rPr lang="zh-CN" altLang="en-US" smtClean="0"/>
              <a:t>‹#›</a:t>
            </a:fld>
            <a:endParaRPr lang="zh-CN" altLang="en-US"/>
          </a:p>
        </p:txBody>
      </p:sp>
    </p:spTree>
    <p:extLst>
      <p:ext uri="{BB962C8B-B14F-4D97-AF65-F5344CB8AC3E}">
        <p14:creationId xmlns:p14="http://schemas.microsoft.com/office/powerpoint/2010/main" val="271839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8F39280-812A-4E50-8D0B-E95F2FEF9033}" type="datetime1">
              <a:rPr lang="zh-CN" altLang="en-US" smtClean="0"/>
              <a:t>2017/7/25</a:t>
            </a:fld>
            <a:endParaRPr lang="zh-CN"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D68F43F-D94E-4A86-91AA-82CF6B53DBF3}" type="slidenum">
              <a:rPr lang="zh-CN" altLang="en-US" smtClean="0"/>
              <a:t>‹#›</a:t>
            </a:fld>
            <a:endParaRPr lang="zh-CN"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692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22960" y="1426464"/>
            <a:ext cx="8321040" cy="2674620"/>
          </a:xfrm>
        </p:spPr>
        <p:txBody>
          <a:bodyPr>
            <a:normAutofit/>
          </a:bodyPr>
          <a:lstStyle/>
          <a:p>
            <a:r>
              <a:rPr lang="en-US" altLang="zh-CN" sz="4800" dirty="0" smtClean="0"/>
              <a:t>DAQ Architecture Design of </a:t>
            </a:r>
            <a:r>
              <a:rPr lang="en-US" altLang="zh-CN" sz="4800" dirty="0" err="1" smtClean="0"/>
              <a:t>Daya</a:t>
            </a:r>
            <a:r>
              <a:rPr lang="en-US" altLang="zh-CN" sz="4800" dirty="0" smtClean="0"/>
              <a:t> Bay Reactor Neutrino Experiment</a:t>
            </a:r>
            <a:endParaRPr lang="zh-CN" altLang="en-US" sz="4800" dirty="0"/>
          </a:p>
        </p:txBody>
      </p:sp>
      <p:sp>
        <p:nvSpPr>
          <p:cNvPr id="4" name="灯片编号占位符 3"/>
          <p:cNvSpPr>
            <a:spLocks noGrp="1"/>
          </p:cNvSpPr>
          <p:nvPr>
            <p:ph type="sldNum" sz="quarter" idx="12"/>
          </p:nvPr>
        </p:nvSpPr>
        <p:spPr/>
        <p:txBody>
          <a:bodyPr/>
          <a:lstStyle/>
          <a:p>
            <a:fld id="{BD68F43F-D94E-4A86-91AA-82CF6B53DBF3}" type="slidenum">
              <a:rPr lang="zh-CN" altLang="en-US" smtClean="0"/>
              <a:t>1</a:t>
            </a:fld>
            <a:endParaRPr lang="zh-CN" altLang="en-US"/>
          </a:p>
        </p:txBody>
      </p:sp>
      <p:sp>
        <p:nvSpPr>
          <p:cNvPr id="3" name="文本框 2"/>
          <p:cNvSpPr txBox="1"/>
          <p:nvPr/>
        </p:nvSpPr>
        <p:spPr>
          <a:xfrm>
            <a:off x="7260908" y="4903471"/>
            <a:ext cx="1226618" cy="646331"/>
          </a:xfrm>
          <a:prstGeom prst="rect">
            <a:avLst/>
          </a:prstGeom>
          <a:noFill/>
        </p:spPr>
        <p:txBody>
          <a:bodyPr wrap="none" rtlCol="0">
            <a:spAutoFit/>
          </a:bodyPr>
          <a:lstStyle/>
          <a:p>
            <a:r>
              <a:rPr lang="en-US" altLang="zh-CN" dirty="0"/>
              <a:t>Lu </a:t>
            </a:r>
            <a:r>
              <a:rPr lang="en-US" altLang="zh-CN" dirty="0" err="1"/>
              <a:t>Xiaoxu</a:t>
            </a:r>
            <a:endParaRPr lang="en-US" altLang="zh-CN" dirty="0"/>
          </a:p>
          <a:p>
            <a:r>
              <a:rPr lang="en-US" altLang="zh-CN" dirty="0"/>
              <a:t>2017 </a:t>
            </a:r>
            <a:r>
              <a:rPr lang="en-US" altLang="zh-CN" dirty="0" smtClean="0"/>
              <a:t>07 25</a:t>
            </a:r>
            <a:endParaRPr lang="zh-CN" altLang="en-US" dirty="0"/>
          </a:p>
        </p:txBody>
      </p:sp>
    </p:spTree>
    <p:extLst>
      <p:ext uri="{BB962C8B-B14F-4D97-AF65-F5344CB8AC3E}">
        <p14:creationId xmlns:p14="http://schemas.microsoft.com/office/powerpoint/2010/main" val="2221316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Background</a:t>
            </a:r>
            <a:endParaRPr lang="zh-CN" altLang="en-US" sz="3600" dirty="0"/>
          </a:p>
        </p:txBody>
      </p:sp>
      <p:sp>
        <p:nvSpPr>
          <p:cNvPr id="3" name="内容占位符 2"/>
          <p:cNvSpPr>
            <a:spLocks noGrp="1"/>
          </p:cNvSpPr>
          <p:nvPr>
            <p:ph idx="1"/>
          </p:nvPr>
        </p:nvSpPr>
        <p:spPr>
          <a:xfrm>
            <a:off x="822959" y="1845733"/>
            <a:ext cx="7543801" cy="4508767"/>
          </a:xfrm>
        </p:spPr>
        <p:txBody>
          <a:bodyPr>
            <a:normAutofit/>
          </a:bodyPr>
          <a:lstStyle/>
          <a:p>
            <a:r>
              <a:rPr lang="en-US" altLang="zh-CN" dirty="0" smtClean="0"/>
              <a:t>The </a:t>
            </a:r>
            <a:r>
              <a:rPr lang="en-US" altLang="zh-CN" dirty="0" err="1" smtClean="0"/>
              <a:t>Daya</a:t>
            </a:r>
            <a:r>
              <a:rPr lang="en-US" altLang="zh-CN" dirty="0" smtClean="0"/>
              <a:t> Bay Reactor Neutrino Experiment is a neutrino-oscillation experiment designed to measure the mixing angle θ13 using anti-neutrinos produced by the reactors of the </a:t>
            </a:r>
            <a:r>
              <a:rPr lang="en-US" altLang="zh-CN" dirty="0" err="1" smtClean="0"/>
              <a:t>Daya</a:t>
            </a:r>
            <a:r>
              <a:rPr lang="en-US" altLang="zh-CN" dirty="0" smtClean="0"/>
              <a:t> Bay Nuclear Power Plan and the Ling </a:t>
            </a:r>
            <a:r>
              <a:rPr lang="en-US" altLang="zh-CN" dirty="0" err="1" smtClean="0"/>
              <a:t>Ao</a:t>
            </a:r>
            <a:r>
              <a:rPr lang="en-US" altLang="zh-CN" dirty="0" smtClean="0"/>
              <a:t> NPP in Shenzhen, China</a:t>
            </a:r>
            <a:r>
              <a:rPr lang="en-US" altLang="zh-CN" dirty="0" smtClean="0"/>
              <a:t>.</a:t>
            </a:r>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p:txBody>
      </p:sp>
      <p:sp>
        <p:nvSpPr>
          <p:cNvPr id="5" name="灯片编号占位符 4"/>
          <p:cNvSpPr>
            <a:spLocks noGrp="1"/>
          </p:cNvSpPr>
          <p:nvPr>
            <p:ph type="sldNum" sz="quarter" idx="12"/>
          </p:nvPr>
        </p:nvSpPr>
        <p:spPr/>
        <p:txBody>
          <a:bodyPr/>
          <a:lstStyle/>
          <a:p>
            <a:fld id="{BD68F43F-D94E-4A86-91AA-82CF6B53DBF3}" type="slidenum">
              <a:rPr lang="zh-CN" altLang="en-US" smtClean="0"/>
              <a:t>2</a:t>
            </a:fld>
            <a:endParaRPr lang="zh-CN" altLang="en-US"/>
          </a:p>
        </p:txBody>
      </p:sp>
      <p:pic>
        <p:nvPicPr>
          <p:cNvPr id="4" name="图片 3"/>
          <p:cNvPicPr>
            <a:picLocks noChangeAspect="1"/>
          </p:cNvPicPr>
          <p:nvPr/>
        </p:nvPicPr>
        <p:blipFill>
          <a:blip r:embed="rId3"/>
          <a:stretch>
            <a:fillRect/>
          </a:stretch>
        </p:blipFill>
        <p:spPr>
          <a:xfrm>
            <a:off x="822959" y="3539852"/>
            <a:ext cx="3379264" cy="2814648"/>
          </a:xfrm>
          <a:prstGeom prst="rect">
            <a:avLst/>
          </a:prstGeom>
        </p:spPr>
      </p:pic>
      <p:sp>
        <p:nvSpPr>
          <p:cNvPr id="7" name="文本框 6"/>
          <p:cNvSpPr txBox="1"/>
          <p:nvPr/>
        </p:nvSpPr>
        <p:spPr>
          <a:xfrm>
            <a:off x="4354286" y="6023429"/>
            <a:ext cx="4816960" cy="369332"/>
          </a:xfrm>
          <a:prstGeom prst="rect">
            <a:avLst/>
          </a:prstGeom>
          <a:noFill/>
        </p:spPr>
        <p:txBody>
          <a:bodyPr wrap="none" rtlCol="0">
            <a:spAutoFit/>
          </a:bodyPr>
          <a:lstStyle/>
          <a:p>
            <a:r>
              <a:rPr lang="en-US" altLang="zh-CN" dirty="0" smtClean="0"/>
              <a:t>Default configuration of the </a:t>
            </a:r>
            <a:r>
              <a:rPr lang="en-US" altLang="zh-CN" dirty="0" err="1" smtClean="0"/>
              <a:t>Daya</a:t>
            </a:r>
            <a:r>
              <a:rPr lang="en-US" altLang="zh-CN" dirty="0" smtClean="0"/>
              <a:t> Bay Experiment</a:t>
            </a:r>
            <a:endParaRPr lang="zh-CN" altLang="en-US" dirty="0"/>
          </a:p>
        </p:txBody>
      </p:sp>
    </p:spTree>
    <p:extLst>
      <p:ext uri="{BB962C8B-B14F-4D97-AF65-F5344CB8AC3E}">
        <p14:creationId xmlns:p14="http://schemas.microsoft.com/office/powerpoint/2010/main" val="116148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Requirements</a:t>
            </a:r>
            <a:endParaRPr lang="zh-CN" altLang="en-US" sz="3600" dirty="0"/>
          </a:p>
        </p:txBody>
      </p:sp>
      <p:sp>
        <p:nvSpPr>
          <p:cNvPr id="3" name="内容占位符 2"/>
          <p:cNvSpPr>
            <a:spLocks noGrp="1"/>
          </p:cNvSpPr>
          <p:nvPr>
            <p:ph idx="1"/>
          </p:nvPr>
        </p:nvSpPr>
        <p:spPr>
          <a:xfrm>
            <a:off x="822959" y="1845733"/>
            <a:ext cx="7543801" cy="4508767"/>
          </a:xfrm>
        </p:spPr>
        <p:txBody>
          <a:bodyPr>
            <a:normAutofit/>
          </a:bodyPr>
          <a:lstStyle/>
          <a:p>
            <a:r>
              <a:rPr lang="en-US" altLang="zh-CN" dirty="0" smtClean="0"/>
              <a:t>Run Control: configurable and flexible</a:t>
            </a:r>
          </a:p>
          <a:p>
            <a:r>
              <a:rPr lang="en-US" altLang="zh-CN" dirty="0" smtClean="0"/>
              <a:t>Run Mode: 6 modes---physics, electronics diagnosis, pedestal, AD calibration, water shield calibration, mineral oil monitoring</a:t>
            </a:r>
          </a:p>
          <a:p>
            <a:r>
              <a:rPr lang="en-US" altLang="zh-CN" dirty="0" smtClean="0"/>
              <a:t>Data Readout and Processing: suitable for different types of hardware, provide online processing and analyzing</a:t>
            </a:r>
          </a:p>
          <a:p>
            <a:r>
              <a:rPr lang="en-US" altLang="zh-CN" dirty="0" smtClean="0"/>
              <a:t>Throughput Requirements: up to 35 Mbytes/s for a total experimental hall throughput</a:t>
            </a:r>
          </a:p>
          <a:p>
            <a:r>
              <a:rPr lang="en-US" altLang="zh-CN" dirty="0" smtClean="0"/>
              <a:t>Other Common Requirements: hardware, electronic layout and software setup configurable; GUI; bookkeeping; good stability and robustness</a:t>
            </a: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p:txBody>
      </p:sp>
      <p:sp>
        <p:nvSpPr>
          <p:cNvPr id="5" name="灯片编号占位符 4"/>
          <p:cNvSpPr>
            <a:spLocks noGrp="1"/>
          </p:cNvSpPr>
          <p:nvPr>
            <p:ph type="sldNum" sz="quarter" idx="12"/>
          </p:nvPr>
        </p:nvSpPr>
        <p:spPr/>
        <p:txBody>
          <a:bodyPr/>
          <a:lstStyle/>
          <a:p>
            <a:fld id="{BD68F43F-D94E-4A86-91AA-82CF6B53DBF3}" type="slidenum">
              <a:rPr lang="zh-CN" altLang="en-US" smtClean="0"/>
              <a:t>3</a:t>
            </a:fld>
            <a:endParaRPr lang="zh-CN" altLang="en-US"/>
          </a:p>
        </p:txBody>
      </p:sp>
    </p:spTree>
    <p:extLst>
      <p:ext uri="{BB962C8B-B14F-4D97-AF65-F5344CB8AC3E}">
        <p14:creationId xmlns:p14="http://schemas.microsoft.com/office/powerpoint/2010/main" val="3252943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Hardware Design</a:t>
            </a:r>
            <a:endParaRPr lang="zh-CN" altLang="en-US" sz="3600" dirty="0"/>
          </a:p>
        </p:txBody>
      </p:sp>
      <p:sp>
        <p:nvSpPr>
          <p:cNvPr id="3" name="内容占位符 2"/>
          <p:cNvSpPr>
            <a:spLocks noGrp="1"/>
          </p:cNvSpPr>
          <p:nvPr>
            <p:ph idx="1"/>
          </p:nvPr>
        </p:nvSpPr>
        <p:spPr>
          <a:xfrm>
            <a:off x="822959" y="1845733"/>
            <a:ext cx="7543801" cy="4508767"/>
          </a:xfrm>
        </p:spPr>
        <p:txBody>
          <a:bodyPr>
            <a:norm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p:txBody>
      </p:sp>
      <p:sp>
        <p:nvSpPr>
          <p:cNvPr id="5" name="灯片编号占位符 4"/>
          <p:cNvSpPr>
            <a:spLocks noGrp="1"/>
          </p:cNvSpPr>
          <p:nvPr>
            <p:ph type="sldNum" sz="quarter" idx="12"/>
          </p:nvPr>
        </p:nvSpPr>
        <p:spPr/>
        <p:txBody>
          <a:bodyPr/>
          <a:lstStyle/>
          <a:p>
            <a:fld id="{BD68F43F-D94E-4A86-91AA-82CF6B53DBF3}" type="slidenum">
              <a:rPr lang="zh-CN" altLang="en-US" smtClean="0"/>
              <a:t>4</a:t>
            </a:fld>
            <a:endParaRPr lang="zh-CN" altLang="en-US"/>
          </a:p>
        </p:txBody>
      </p:sp>
      <p:pic>
        <p:nvPicPr>
          <p:cNvPr id="6" name="图片 5"/>
          <p:cNvPicPr>
            <a:picLocks noChangeAspect="1"/>
          </p:cNvPicPr>
          <p:nvPr/>
        </p:nvPicPr>
        <p:blipFill>
          <a:blip r:embed="rId3"/>
          <a:stretch>
            <a:fillRect/>
          </a:stretch>
        </p:blipFill>
        <p:spPr>
          <a:xfrm>
            <a:off x="497356" y="1848837"/>
            <a:ext cx="7912007" cy="4505663"/>
          </a:xfrm>
          <a:prstGeom prst="rect">
            <a:avLst/>
          </a:prstGeom>
        </p:spPr>
      </p:pic>
    </p:spTree>
    <p:extLst>
      <p:ext uri="{BB962C8B-B14F-4D97-AF65-F5344CB8AC3E}">
        <p14:creationId xmlns:p14="http://schemas.microsoft.com/office/powerpoint/2010/main" val="802996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Software Design</a:t>
            </a:r>
            <a:endParaRPr lang="zh-CN" altLang="en-US" sz="3600" dirty="0"/>
          </a:p>
        </p:txBody>
      </p:sp>
      <p:sp>
        <p:nvSpPr>
          <p:cNvPr id="3" name="内容占位符 2"/>
          <p:cNvSpPr>
            <a:spLocks noGrp="1"/>
          </p:cNvSpPr>
          <p:nvPr>
            <p:ph idx="1"/>
          </p:nvPr>
        </p:nvSpPr>
        <p:spPr>
          <a:xfrm>
            <a:off x="822959" y="1845733"/>
            <a:ext cx="7543801" cy="4508767"/>
          </a:xfrm>
        </p:spPr>
        <p:txBody>
          <a:bodyPr>
            <a:norm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p:txBody>
      </p:sp>
      <p:sp>
        <p:nvSpPr>
          <p:cNvPr id="5" name="灯片编号占位符 4"/>
          <p:cNvSpPr>
            <a:spLocks noGrp="1"/>
          </p:cNvSpPr>
          <p:nvPr>
            <p:ph type="sldNum" sz="quarter" idx="12"/>
          </p:nvPr>
        </p:nvSpPr>
        <p:spPr/>
        <p:txBody>
          <a:bodyPr/>
          <a:lstStyle/>
          <a:p>
            <a:fld id="{BD68F43F-D94E-4A86-91AA-82CF6B53DBF3}" type="slidenum">
              <a:rPr lang="zh-CN" altLang="en-US" smtClean="0"/>
              <a:t>5</a:t>
            </a:fld>
            <a:endParaRPr lang="zh-CN" altLang="en-US"/>
          </a:p>
        </p:txBody>
      </p:sp>
      <p:pic>
        <p:nvPicPr>
          <p:cNvPr id="4" name="图片 3"/>
          <p:cNvPicPr>
            <a:picLocks noChangeAspect="1"/>
          </p:cNvPicPr>
          <p:nvPr/>
        </p:nvPicPr>
        <p:blipFill>
          <a:blip r:embed="rId3"/>
          <a:stretch>
            <a:fillRect/>
          </a:stretch>
        </p:blipFill>
        <p:spPr>
          <a:xfrm>
            <a:off x="822959" y="1737361"/>
            <a:ext cx="7717408" cy="2196010"/>
          </a:xfrm>
          <a:prstGeom prst="rect">
            <a:avLst/>
          </a:prstGeom>
        </p:spPr>
      </p:pic>
      <p:pic>
        <p:nvPicPr>
          <p:cNvPr id="7" name="图片 6"/>
          <p:cNvPicPr>
            <a:picLocks noChangeAspect="1"/>
          </p:cNvPicPr>
          <p:nvPr/>
        </p:nvPicPr>
        <p:blipFill>
          <a:blip r:embed="rId4"/>
          <a:stretch>
            <a:fillRect/>
          </a:stretch>
        </p:blipFill>
        <p:spPr>
          <a:xfrm>
            <a:off x="822958" y="3750210"/>
            <a:ext cx="7916026" cy="2128075"/>
          </a:xfrm>
          <a:prstGeom prst="rect">
            <a:avLst/>
          </a:prstGeom>
        </p:spPr>
      </p:pic>
      <p:sp>
        <p:nvSpPr>
          <p:cNvPr id="9" name="文本框 8"/>
          <p:cNvSpPr txBox="1"/>
          <p:nvPr/>
        </p:nvSpPr>
        <p:spPr>
          <a:xfrm>
            <a:off x="2443709" y="5878285"/>
            <a:ext cx="4034972" cy="646331"/>
          </a:xfrm>
          <a:prstGeom prst="rect">
            <a:avLst/>
          </a:prstGeom>
          <a:noFill/>
        </p:spPr>
        <p:txBody>
          <a:bodyPr wrap="square" rtlCol="0">
            <a:spAutoFit/>
          </a:bodyPr>
          <a:lstStyle/>
          <a:p>
            <a:r>
              <a:rPr lang="en-US" altLang="zh-CN" dirty="0" smtClean="0"/>
              <a:t>Interaction diagram of online component</a:t>
            </a:r>
          </a:p>
          <a:p>
            <a:endParaRPr lang="zh-CN" altLang="en-US" dirty="0"/>
          </a:p>
        </p:txBody>
      </p:sp>
    </p:spTree>
    <p:extLst>
      <p:ext uri="{BB962C8B-B14F-4D97-AF65-F5344CB8AC3E}">
        <p14:creationId xmlns:p14="http://schemas.microsoft.com/office/powerpoint/2010/main" val="3808236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Software Design</a:t>
            </a:r>
            <a:endParaRPr lang="zh-CN" altLang="en-US" sz="3600" dirty="0"/>
          </a:p>
        </p:txBody>
      </p:sp>
      <p:sp>
        <p:nvSpPr>
          <p:cNvPr id="3" name="内容占位符 2"/>
          <p:cNvSpPr>
            <a:spLocks noGrp="1"/>
          </p:cNvSpPr>
          <p:nvPr>
            <p:ph idx="1"/>
          </p:nvPr>
        </p:nvSpPr>
        <p:spPr>
          <a:xfrm>
            <a:off x="822959" y="1845733"/>
            <a:ext cx="7543801" cy="4508767"/>
          </a:xfrm>
        </p:spPr>
        <p:txBody>
          <a:bodyPr>
            <a:norm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p:txBody>
      </p:sp>
      <p:sp>
        <p:nvSpPr>
          <p:cNvPr id="5" name="灯片编号占位符 4"/>
          <p:cNvSpPr>
            <a:spLocks noGrp="1"/>
          </p:cNvSpPr>
          <p:nvPr>
            <p:ph type="sldNum" sz="quarter" idx="12"/>
          </p:nvPr>
        </p:nvSpPr>
        <p:spPr/>
        <p:txBody>
          <a:bodyPr/>
          <a:lstStyle/>
          <a:p>
            <a:fld id="{BD68F43F-D94E-4A86-91AA-82CF6B53DBF3}" type="slidenum">
              <a:rPr lang="zh-CN" altLang="en-US" smtClean="0"/>
              <a:t>6</a:t>
            </a:fld>
            <a:endParaRPr lang="zh-CN" altLang="en-US"/>
          </a:p>
        </p:txBody>
      </p:sp>
      <p:pic>
        <p:nvPicPr>
          <p:cNvPr id="8" name="图片 7"/>
          <p:cNvPicPr>
            <a:picLocks noChangeAspect="1"/>
          </p:cNvPicPr>
          <p:nvPr/>
        </p:nvPicPr>
        <p:blipFill>
          <a:blip r:embed="rId3"/>
          <a:stretch>
            <a:fillRect/>
          </a:stretch>
        </p:blipFill>
        <p:spPr>
          <a:xfrm>
            <a:off x="14447" y="1773163"/>
            <a:ext cx="5245761" cy="2305351"/>
          </a:xfrm>
          <a:prstGeom prst="rect">
            <a:avLst/>
          </a:prstGeom>
        </p:spPr>
      </p:pic>
      <p:pic>
        <p:nvPicPr>
          <p:cNvPr id="9" name="图片 8"/>
          <p:cNvPicPr>
            <a:picLocks noChangeAspect="1"/>
          </p:cNvPicPr>
          <p:nvPr/>
        </p:nvPicPr>
        <p:blipFill>
          <a:blip r:embed="rId4"/>
          <a:stretch>
            <a:fillRect/>
          </a:stretch>
        </p:blipFill>
        <p:spPr>
          <a:xfrm>
            <a:off x="4862286" y="4143530"/>
            <a:ext cx="4240413" cy="2184699"/>
          </a:xfrm>
          <a:prstGeom prst="rect">
            <a:avLst/>
          </a:prstGeom>
        </p:spPr>
      </p:pic>
      <p:sp>
        <p:nvSpPr>
          <p:cNvPr id="10" name="文本框 9"/>
          <p:cNvSpPr txBox="1"/>
          <p:nvPr/>
        </p:nvSpPr>
        <p:spPr>
          <a:xfrm>
            <a:off x="5109028" y="2671466"/>
            <a:ext cx="4034972" cy="646331"/>
          </a:xfrm>
          <a:prstGeom prst="rect">
            <a:avLst/>
          </a:prstGeom>
          <a:noFill/>
        </p:spPr>
        <p:txBody>
          <a:bodyPr wrap="square" rtlCol="0">
            <a:spAutoFit/>
          </a:bodyPr>
          <a:lstStyle/>
          <a:p>
            <a:r>
              <a:rPr lang="en-US" altLang="zh-CN" dirty="0" smtClean="0"/>
              <a:t>Data flow component diagram</a:t>
            </a:r>
          </a:p>
          <a:p>
            <a:endParaRPr lang="zh-CN" altLang="en-US" dirty="0"/>
          </a:p>
        </p:txBody>
      </p:sp>
      <p:sp>
        <p:nvSpPr>
          <p:cNvPr id="11" name="文本框 10"/>
          <p:cNvSpPr txBox="1"/>
          <p:nvPr/>
        </p:nvSpPr>
        <p:spPr>
          <a:xfrm>
            <a:off x="1074056" y="5235879"/>
            <a:ext cx="4034972" cy="646331"/>
          </a:xfrm>
          <a:prstGeom prst="rect">
            <a:avLst/>
          </a:prstGeom>
          <a:noFill/>
        </p:spPr>
        <p:txBody>
          <a:bodyPr wrap="square" rtlCol="0">
            <a:spAutoFit/>
          </a:bodyPr>
          <a:lstStyle/>
          <a:p>
            <a:r>
              <a:rPr lang="en-US" altLang="zh-CN" dirty="0" smtClean="0"/>
              <a:t>Deployment design diagram</a:t>
            </a:r>
          </a:p>
          <a:p>
            <a:endParaRPr lang="zh-CN" altLang="en-US" dirty="0"/>
          </a:p>
        </p:txBody>
      </p:sp>
    </p:spTree>
    <p:extLst>
      <p:ext uri="{BB962C8B-B14F-4D97-AF65-F5344CB8AC3E}">
        <p14:creationId xmlns:p14="http://schemas.microsoft.com/office/powerpoint/2010/main" val="1952811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Conclusion</a:t>
            </a:r>
            <a:endParaRPr lang="zh-CN" altLang="en-US" sz="3600" dirty="0"/>
          </a:p>
        </p:txBody>
      </p:sp>
      <p:sp>
        <p:nvSpPr>
          <p:cNvPr id="3" name="内容占位符 2"/>
          <p:cNvSpPr>
            <a:spLocks noGrp="1"/>
          </p:cNvSpPr>
          <p:nvPr>
            <p:ph idx="1"/>
          </p:nvPr>
        </p:nvSpPr>
        <p:spPr>
          <a:xfrm>
            <a:off x="822959" y="1845733"/>
            <a:ext cx="7543801" cy="4508767"/>
          </a:xfrm>
        </p:spPr>
        <p:txBody>
          <a:bodyPr>
            <a:normAutofit/>
          </a:bodyPr>
          <a:lstStyle/>
          <a:p>
            <a:pPr marL="0" indent="0">
              <a:buNone/>
            </a:pPr>
            <a:endParaRPr lang="en-US" altLang="zh-CN" dirty="0" smtClean="0"/>
          </a:p>
          <a:p>
            <a:endParaRPr lang="en-US" altLang="zh-CN" dirty="0"/>
          </a:p>
          <a:p>
            <a:pPr marL="0" indent="0">
              <a:buNone/>
            </a:pPr>
            <a:endParaRPr lang="en-US" altLang="zh-CN" dirty="0"/>
          </a:p>
          <a:p>
            <a:endParaRPr lang="en-US" altLang="zh-CN" dirty="0" smtClean="0"/>
          </a:p>
          <a:p>
            <a:endParaRPr lang="en-US" altLang="zh-CN" dirty="0"/>
          </a:p>
        </p:txBody>
      </p:sp>
      <p:sp>
        <p:nvSpPr>
          <p:cNvPr id="5" name="灯片编号占位符 4"/>
          <p:cNvSpPr>
            <a:spLocks noGrp="1"/>
          </p:cNvSpPr>
          <p:nvPr>
            <p:ph type="sldNum" sz="quarter" idx="12"/>
          </p:nvPr>
        </p:nvSpPr>
        <p:spPr/>
        <p:txBody>
          <a:bodyPr/>
          <a:lstStyle/>
          <a:p>
            <a:fld id="{BD68F43F-D94E-4A86-91AA-82CF6B53DBF3}" type="slidenum">
              <a:rPr lang="zh-CN" altLang="en-US" smtClean="0"/>
              <a:t>7</a:t>
            </a:fld>
            <a:endParaRPr lang="zh-CN" altLang="en-US"/>
          </a:p>
        </p:txBody>
      </p:sp>
      <p:sp>
        <p:nvSpPr>
          <p:cNvPr id="6" name="矩形 5"/>
          <p:cNvSpPr/>
          <p:nvPr/>
        </p:nvSpPr>
        <p:spPr>
          <a:xfrm>
            <a:off x="974557" y="1986660"/>
            <a:ext cx="7864643" cy="4647426"/>
          </a:xfrm>
          <a:prstGeom prst="rect">
            <a:avLst/>
          </a:prstGeom>
        </p:spPr>
        <p:txBody>
          <a:bodyPr wrap="square">
            <a:spAutoFit/>
          </a:bodyPr>
          <a:lstStyle/>
          <a:p>
            <a:r>
              <a:rPr lang="en-US" altLang="zh-CN" sz="2000" dirty="0" smtClean="0">
                <a:solidFill>
                  <a:srgbClr val="231F20"/>
                </a:solidFill>
                <a:latin typeface="Times New Roman" panose="02020603050405020304" pitchFamily="18" charset="0"/>
                <a:cs typeface="Times New Roman" panose="02020603050405020304" pitchFamily="18" charset="0"/>
              </a:rPr>
              <a:t>Most servers and the surface network have been installed and are working well, and the first two ADS have been assembled. </a:t>
            </a:r>
          </a:p>
          <a:p>
            <a:endParaRPr lang="en-US" altLang="zh-CN" sz="2000" dirty="0" smtClean="0">
              <a:solidFill>
                <a:srgbClr val="231F20"/>
              </a:solidFill>
              <a:latin typeface="Times New Roman" panose="02020603050405020304" pitchFamily="18" charset="0"/>
              <a:cs typeface="Times New Roman" panose="02020603050405020304" pitchFamily="18" charset="0"/>
            </a:endParaRPr>
          </a:p>
          <a:p>
            <a:r>
              <a:rPr lang="en-US" altLang="zh-CN" sz="2000" dirty="0" smtClean="0">
                <a:solidFill>
                  <a:srgbClr val="231F20"/>
                </a:solidFill>
                <a:latin typeface="Times New Roman" panose="02020603050405020304" pitchFamily="18" charset="0"/>
                <a:cs typeface="Times New Roman" panose="02020603050405020304" pitchFamily="18" charset="0"/>
              </a:rPr>
              <a:t>A </a:t>
            </a:r>
            <a:r>
              <a:rPr lang="en-US" altLang="zh-CN" sz="2000" dirty="0">
                <a:solidFill>
                  <a:srgbClr val="231F20"/>
                </a:solidFill>
                <a:latin typeface="Times New Roman" panose="02020603050405020304" pitchFamily="18" charset="0"/>
                <a:cs typeface="Times New Roman" panose="02020603050405020304" pitchFamily="18" charset="0"/>
              </a:rPr>
              <a:t>72-hour stability test </a:t>
            </a:r>
            <a:r>
              <a:rPr lang="en-US" altLang="zh-CN" sz="2000" dirty="0" smtClean="0">
                <a:solidFill>
                  <a:srgbClr val="231F20"/>
                </a:solidFill>
                <a:latin typeface="Times New Roman" panose="02020603050405020304" pitchFamily="18" charset="0"/>
                <a:cs typeface="Times New Roman" panose="02020603050405020304" pitchFamily="18" charset="0"/>
              </a:rPr>
              <a:t>with an </a:t>
            </a:r>
            <a:r>
              <a:rPr lang="en-US" altLang="zh-CN" sz="2000" dirty="0">
                <a:solidFill>
                  <a:srgbClr val="231F20"/>
                </a:solidFill>
                <a:latin typeface="Times New Roman" panose="02020603050405020304" pitchFamily="18" charset="0"/>
                <a:cs typeface="Times New Roman" panose="02020603050405020304" pitchFamily="18" charset="0"/>
              </a:rPr>
              <a:t>approximate 1.5 kHz event rate and 2.3 kilobyte mean </a:t>
            </a:r>
            <a:r>
              <a:rPr lang="en-US" altLang="zh-CN" sz="2000" dirty="0" smtClean="0">
                <a:solidFill>
                  <a:srgbClr val="231F20"/>
                </a:solidFill>
                <a:latin typeface="Times New Roman" panose="02020603050405020304" pitchFamily="18" charset="0"/>
                <a:cs typeface="Times New Roman" panose="02020603050405020304" pitchFamily="18" charset="0"/>
              </a:rPr>
              <a:t>event size </a:t>
            </a:r>
            <a:r>
              <a:rPr lang="en-US" altLang="zh-CN" sz="2000" dirty="0">
                <a:solidFill>
                  <a:srgbClr val="231F20"/>
                </a:solidFill>
                <a:latin typeface="Times New Roman" panose="02020603050405020304" pitchFamily="18" charset="0"/>
                <a:cs typeface="Times New Roman" panose="02020603050405020304" pitchFamily="18" charset="0"/>
              </a:rPr>
              <a:t>was </a:t>
            </a:r>
            <a:r>
              <a:rPr lang="en-US" altLang="zh-CN" sz="2000" dirty="0" smtClean="0">
                <a:solidFill>
                  <a:srgbClr val="231F20"/>
                </a:solidFill>
                <a:latin typeface="Times New Roman" panose="02020603050405020304" pitchFamily="18" charset="0"/>
                <a:cs typeface="Times New Roman" panose="02020603050405020304" pitchFamily="18" charset="0"/>
              </a:rPr>
              <a:t>successfully completed </a:t>
            </a:r>
            <a:r>
              <a:rPr lang="en-US" altLang="zh-CN" sz="2000" dirty="0">
                <a:solidFill>
                  <a:srgbClr val="231F20"/>
                </a:solidFill>
                <a:latin typeface="Times New Roman" panose="02020603050405020304" pitchFamily="18" charset="0"/>
                <a:cs typeface="Times New Roman" panose="02020603050405020304" pitchFamily="18" charset="0"/>
              </a:rPr>
              <a:t>without any crashes</a:t>
            </a:r>
            <a:r>
              <a:rPr lang="en-US" altLang="zh-CN" sz="2000" dirty="0" smtClean="0">
                <a:solidFill>
                  <a:srgbClr val="231F20"/>
                </a:solidFill>
                <a:latin typeface="Times New Roman" panose="02020603050405020304" pitchFamily="18" charset="0"/>
                <a:cs typeface="Times New Roman" panose="02020603050405020304" pitchFamily="18" charset="0"/>
              </a:rPr>
              <a:t>.</a:t>
            </a:r>
          </a:p>
          <a:p>
            <a:endParaRPr lang="en-US" altLang="zh-CN" sz="2000" dirty="0">
              <a:solidFill>
                <a:srgbClr val="231F20"/>
              </a:solidFill>
              <a:latin typeface="Times New Roman" panose="02020603050405020304" pitchFamily="18" charset="0"/>
              <a:cs typeface="Times New Roman" panose="02020603050405020304" pitchFamily="18" charset="0"/>
            </a:endParaRPr>
          </a:p>
          <a:p>
            <a:r>
              <a:rPr lang="en-US" altLang="zh-CN" sz="2000" dirty="0" smtClean="0">
                <a:solidFill>
                  <a:srgbClr val="231F20"/>
                </a:solidFill>
                <a:latin typeface="Times New Roman" panose="02020603050405020304" pitchFamily="18" charset="0"/>
                <a:cs typeface="Times New Roman" panose="02020603050405020304" pitchFamily="18" charset="0"/>
              </a:rPr>
              <a:t>A DAQ software test for multiple VME crates is set up in laboratory.</a:t>
            </a:r>
          </a:p>
          <a:p>
            <a:endParaRPr lang="en-US" altLang="zh-CN" sz="2000" dirty="0" smtClean="0">
              <a:solidFill>
                <a:srgbClr val="231F20"/>
              </a:solidFill>
              <a:latin typeface="Times New Roman" panose="02020603050405020304" pitchFamily="18" charset="0"/>
              <a:cs typeface="Times New Roman" panose="02020603050405020304" pitchFamily="18" charset="0"/>
            </a:endParaRPr>
          </a:p>
          <a:p>
            <a:r>
              <a:rPr lang="en-US" altLang="zh-CN" sz="2000" dirty="0">
                <a:latin typeface="Times New Roman" panose="02020603050405020304" pitchFamily="18" charset="0"/>
                <a:cs typeface="Times New Roman" panose="02020603050405020304" pitchFamily="18" charset="0"/>
              </a:rPr>
              <a:t>Based on the ATLAS TDAQ and BESIII DAQ, the architecture design of the </a:t>
            </a:r>
            <a:r>
              <a:rPr lang="en-US" altLang="zh-CN" sz="2000" dirty="0" err="1">
                <a:latin typeface="Times New Roman" panose="02020603050405020304" pitchFamily="18" charset="0"/>
                <a:cs typeface="Times New Roman" panose="02020603050405020304" pitchFamily="18" charset="0"/>
              </a:rPr>
              <a:t>Daya</a:t>
            </a:r>
            <a:r>
              <a:rPr lang="en-US" altLang="zh-CN" sz="2000" dirty="0">
                <a:latin typeface="Times New Roman" panose="02020603050405020304" pitchFamily="18" charset="0"/>
                <a:cs typeface="Times New Roman" panose="02020603050405020304" pitchFamily="18" charset="0"/>
              </a:rPr>
              <a:t> Bay DAQ was achieved. </a:t>
            </a:r>
            <a:endParaRPr lang="en-US" altLang="zh-CN" sz="2000" dirty="0" smtClean="0">
              <a:latin typeface="Times New Roman" panose="02020603050405020304" pitchFamily="18" charset="0"/>
              <a:cs typeface="Times New Roman" panose="02020603050405020304" pitchFamily="18" charset="0"/>
            </a:endParaRPr>
          </a:p>
          <a:p>
            <a:endParaRPr lang="en-US" altLang="zh-CN" sz="2000" dirty="0" smtClean="0">
              <a:latin typeface="Times New Roman" panose="02020603050405020304" pitchFamily="18" charset="0"/>
              <a:cs typeface="Times New Roman" panose="02020603050405020304" pitchFamily="18" charset="0"/>
            </a:endParaRPr>
          </a:p>
          <a:p>
            <a:r>
              <a:rPr lang="en-US" altLang="zh-CN" sz="2000" dirty="0" smtClean="0">
                <a:latin typeface="Times New Roman" panose="02020603050405020304" pitchFamily="18" charset="0"/>
                <a:cs typeface="Times New Roman" panose="02020603050405020304" pitchFamily="18" charset="0"/>
              </a:rPr>
              <a:t>Preliminary </a:t>
            </a:r>
            <a:r>
              <a:rPr lang="en-US" altLang="zh-CN" sz="2000" dirty="0">
                <a:latin typeface="Times New Roman" panose="02020603050405020304" pitchFamily="18" charset="0"/>
                <a:cs typeface="Times New Roman" panose="02020603050405020304" pitchFamily="18" charset="0"/>
              </a:rPr>
              <a:t>test results show that the DAQ performed well and the architecture design meets current experimental requirements. </a:t>
            </a:r>
            <a:endParaRPr lang="en-US" altLang="zh-CN" sz="2000" dirty="0" smtClean="0">
              <a:solidFill>
                <a:srgbClr val="231F20"/>
              </a:solidFill>
              <a:latin typeface="Times New Roman" panose="02020603050405020304" pitchFamily="18" charset="0"/>
              <a:cs typeface="Times New Roman" panose="02020603050405020304" pitchFamily="18" charset="0"/>
            </a:endParaRPr>
          </a:p>
          <a:p>
            <a:r>
              <a:rPr lang="en-US" altLang="zh-CN" dirty="0">
                <a:solidFill>
                  <a:srgbClr val="231F20"/>
                </a:solidFill>
                <a:latin typeface="NimbusRomNo9L-Regu"/>
              </a:rPr>
              <a:t/>
            </a:r>
            <a:br>
              <a:rPr lang="en-US" altLang="zh-CN" dirty="0">
                <a:solidFill>
                  <a:srgbClr val="231F20"/>
                </a:solidFill>
                <a:latin typeface="NimbusRomNo9L-Regu"/>
              </a:rPr>
            </a:br>
            <a:endParaRPr lang="zh-CN" altLang="en-US" dirty="0"/>
          </a:p>
        </p:txBody>
      </p:sp>
    </p:spTree>
    <p:extLst>
      <p:ext uri="{BB962C8B-B14F-4D97-AF65-F5344CB8AC3E}">
        <p14:creationId xmlns:p14="http://schemas.microsoft.com/office/powerpoint/2010/main" val="292695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6195" y="3017044"/>
            <a:ext cx="7886700" cy="994172"/>
          </a:xfrm>
        </p:spPr>
        <p:txBody>
          <a:bodyPr/>
          <a:lstStyle/>
          <a:p>
            <a:r>
              <a:rPr lang="en-US" altLang="zh-CN" dirty="0" smtClean="0"/>
              <a:t>THANK YOU!</a:t>
            </a:r>
            <a:endParaRPr lang="zh-CN" altLang="en-US" dirty="0"/>
          </a:p>
        </p:txBody>
      </p:sp>
      <p:sp>
        <p:nvSpPr>
          <p:cNvPr id="4" name="灯片编号占位符 3"/>
          <p:cNvSpPr>
            <a:spLocks noGrp="1"/>
          </p:cNvSpPr>
          <p:nvPr>
            <p:ph type="sldNum" sz="quarter" idx="12"/>
          </p:nvPr>
        </p:nvSpPr>
        <p:spPr/>
        <p:txBody>
          <a:bodyPr/>
          <a:lstStyle/>
          <a:p>
            <a:fld id="{BD68F43F-D94E-4A86-91AA-82CF6B53DBF3}" type="slidenum">
              <a:rPr lang="zh-CN" altLang="en-US" smtClean="0"/>
              <a:t>8</a:t>
            </a:fld>
            <a:endParaRPr lang="zh-CN" altLang="en-US"/>
          </a:p>
        </p:txBody>
      </p:sp>
    </p:spTree>
    <p:extLst>
      <p:ext uri="{BB962C8B-B14F-4D97-AF65-F5344CB8AC3E}">
        <p14:creationId xmlns:p14="http://schemas.microsoft.com/office/powerpoint/2010/main" val="3748804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回顾">
  <a:themeElements>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6781</TotalTime>
  <Words>310</Words>
  <Application>Microsoft Office PowerPoint</Application>
  <PresentationFormat>全屏显示(4:3)</PresentationFormat>
  <Paragraphs>79</Paragraphs>
  <Slides>8</Slides>
  <Notes>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NimbusRomNo9L-Regu</vt:lpstr>
      <vt:lpstr>宋体</vt:lpstr>
      <vt:lpstr>Calibri</vt:lpstr>
      <vt:lpstr>Calibri Light</vt:lpstr>
      <vt:lpstr>Times New Roman</vt:lpstr>
      <vt:lpstr>回顾</vt:lpstr>
      <vt:lpstr>DAQ Architecture Design of Daya Bay Reactor Neutrino Experiment</vt:lpstr>
      <vt:lpstr>Background</vt:lpstr>
      <vt:lpstr>Requirements</vt:lpstr>
      <vt:lpstr>Hardware Design</vt:lpstr>
      <vt:lpstr>Software Design</vt:lpstr>
      <vt:lpstr>Software Design</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EDELWEISS III DAQ</dc:title>
  <dc:creator>Ada Luc</dc:creator>
  <cp:lastModifiedBy>Ada Luc</cp:lastModifiedBy>
  <cp:revision>116</cp:revision>
  <dcterms:created xsi:type="dcterms:W3CDTF">2016-10-25T13:31:20Z</dcterms:created>
  <dcterms:modified xsi:type="dcterms:W3CDTF">2017-07-25T07:12:04Z</dcterms:modified>
</cp:coreProperties>
</file>