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0" r:id="rId4"/>
    <p:sldId id="275" r:id="rId5"/>
    <p:sldId id="276" r:id="rId6"/>
    <p:sldId id="277" r:id="rId7"/>
    <p:sldId id="278" r:id="rId8"/>
    <p:sldId id="280" r:id="rId9"/>
    <p:sldId id="281" r:id="rId10"/>
    <p:sldId id="286" r:id="rId11"/>
    <p:sldId id="283" r:id="rId12"/>
    <p:sldId id="285" r:id="rId13"/>
    <p:sldId id="261" r:id="rId14"/>
    <p:sldId id="266" r:id="rId15"/>
    <p:sldId id="267" r:id="rId16"/>
    <p:sldId id="269" r:id="rId17"/>
    <p:sldId id="263" r:id="rId18"/>
    <p:sldId id="262" r:id="rId19"/>
    <p:sldId id="257" r:id="rId20"/>
    <p:sldId id="270" r:id="rId21"/>
    <p:sldId id="272" r:id="rId22"/>
    <p:sldId id="273" r:id="rId23"/>
    <p:sldId id="279" r:id="rId24"/>
    <p:sldId id="274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DD06D-2B64-44AD-9452-D9DF446EEB2F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64030-3BCF-4CB6-BF3A-71D6932F8A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35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42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30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12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76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21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03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92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07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70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9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6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61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8BDDB-CC28-4DA9-A2AE-E901C0A11231}" type="datetimeFigureOut">
              <a:rPr lang="zh-CN" altLang="en-US" smtClean="0"/>
              <a:t>2017-1-3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57ACE-CC3F-4EB8-8897-299C2E1B5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9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 SRF System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314824"/>
            <a:ext cx="6858000" cy="152400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Jiyuan Zhai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2017-1-3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655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39"/>
            <a:ext cx="8568952" cy="5638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Parameters </a:t>
            </a:r>
            <a:r>
              <a:rPr lang="en-US" altLang="zh-CN" dirty="0" smtClean="0"/>
              <a:t>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wangdou20161219-100km_2mm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05527"/>
              </p:ext>
            </p:extLst>
          </p:nvPr>
        </p:nvGraphicFramePr>
        <p:xfrm>
          <a:off x="0" y="908720"/>
          <a:ext cx="9143999" cy="5996940"/>
        </p:xfrm>
        <a:graphic>
          <a:graphicData uri="http://schemas.openxmlformats.org/drawingml/2006/table">
            <a:tbl>
              <a:tblPr firstRow="1" bandRow="1"/>
              <a:tblGrid>
                <a:gridCol w="197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6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tt</a:t>
                      </a: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175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7.55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10520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6.64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232.1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0.2/0.002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3.19/0.0097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25.3/0.14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0.016/0.055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122.2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8.92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0.89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779912" y="5459632"/>
            <a:ext cx="2592288" cy="345632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946" y="270256"/>
            <a:ext cx="7740000" cy="629920"/>
          </a:xfrm>
        </p:spPr>
        <p:txBody>
          <a:bodyPr>
            <a:normAutofit/>
          </a:bodyPr>
          <a:lstStyle/>
          <a:p>
            <a:pPr algn="ctr"/>
            <a:r>
              <a:rPr lang="en-US" altLang="zh-CN" b="0" dirty="0">
                <a:latin typeface="Arial" panose="020B0604020202020204" pitchFamily="34" charset="0"/>
                <a:cs typeface="Arial" panose="020B0604020202020204" pitchFamily="34" charset="0"/>
              </a:rPr>
              <a:t>CEPC Main Ring SRF Parameters</a:t>
            </a:r>
            <a:endParaRPr lang="zh-CN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694946" y="1118616"/>
          <a:ext cx="7874001" cy="553507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74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767">
                  <a:extLst>
                    <a:ext uri="{9D8B030D-6E8A-4147-A177-3AD203B41FA5}">
                      <a16:colId xmlns:a16="http://schemas.microsoft.com/office/drawing/2014/main" val="3229888800"/>
                    </a:ext>
                  </a:extLst>
                </a:gridCol>
                <a:gridCol w="971767">
                  <a:extLst>
                    <a:ext uri="{9D8B030D-6E8A-4147-A177-3AD203B41FA5}">
                      <a16:colId xmlns:a16="http://schemas.microsoft.com/office/drawing/2014/main" val="2216471578"/>
                    </a:ext>
                  </a:extLst>
                </a:gridCol>
                <a:gridCol w="971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28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Machine Parameter</a:t>
                      </a:r>
                      <a:r>
                        <a:rPr lang="zh-CN" altLang="en-US" sz="12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：</a:t>
                      </a:r>
                      <a:endParaRPr lang="en-US" altLang="zh-CN" sz="12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wangdou20160918/23</a:t>
                      </a:r>
                      <a:r>
                        <a:rPr lang="zh-CN" altLang="en-US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CN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km)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en-US" altLang="zh-CN" sz="11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Power</a:t>
                      </a:r>
                      <a:endParaRPr lang="en-US" altLang="zh-CN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altLang="zh-CN" sz="11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altLang="zh-CN" sz="11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Lumi</a:t>
                      </a:r>
                      <a:endParaRPr lang="en-US" altLang="zh-CN" sz="11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(GeV)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42059156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Ring Type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Ring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PDR or APDR</a:t>
                      </a:r>
                      <a:endParaRPr lang="en-US" altLang="zh-CN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3971854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Luminosity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(10</a:t>
                      </a:r>
                      <a:r>
                        <a:rPr lang="en-US" altLang="zh-CN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</a:t>
                      </a:r>
                      <a:r>
                        <a:rPr lang="en-US" altLang="zh-CN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altLang="zh-CN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8265762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Power (MW)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320781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/ beam (mA)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67.6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35067072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zh-CN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</a:t>
                      </a: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GeV)</a:t>
                      </a:r>
                      <a:endParaRPr lang="zh-CN" altLang="en-US" sz="1400" b="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3.51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20332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MHz </a:t>
                      </a:r>
                      <a:r>
                        <a:rPr lang="zh-CN" alt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5-cell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2-cell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2-cell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2-cell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2-cell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41084411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Cavity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Cryomodule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6049471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altLang="zh-CN" sz="14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(MV/m)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</a:t>
                      </a:r>
                      <a:endParaRPr lang="zh-CN" altLang="en-US" sz="1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altLang="zh-CN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2 K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4E10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2E10</a:t>
                      </a:r>
                      <a:endParaRPr lang="zh-CN" altLang="en-US" sz="1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2E10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2E10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2E10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Power / cavity (kW)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zh-CN" altLang="en-US" sz="1400" b="0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 Power / cavity (kW)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zh-CN" altLang="en-US" sz="1400" b="0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792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 Loss</a:t>
                      </a:r>
                      <a:r>
                        <a:rPr lang="en-US" altLang="zh-CN" sz="14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4.5 K eq.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(kW)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80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8856"/>
            <a:ext cx="9144000" cy="1082744"/>
          </a:xfrm>
        </p:spPr>
        <p:txBody>
          <a:bodyPr>
            <a:no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Phase Shift and Beat Cavity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/>
          </p:nvPr>
        </p:nvGraphicFramePr>
        <p:xfrm>
          <a:off x="376284" y="1662509"/>
          <a:ext cx="8391432" cy="461198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33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324">
                  <a:extLst>
                    <a:ext uri="{9D8B030D-6E8A-4147-A177-3AD203B41FA5}">
                      <a16:colId xmlns:a16="http://schemas.microsoft.com/office/drawing/2014/main" val="3229888800"/>
                    </a:ext>
                  </a:extLst>
                </a:gridCol>
                <a:gridCol w="1023324">
                  <a:extLst>
                    <a:ext uri="{9D8B030D-6E8A-4147-A177-3AD203B41FA5}">
                      <a16:colId xmlns:a16="http://schemas.microsoft.com/office/drawing/2014/main" val="2216471578"/>
                    </a:ext>
                  </a:extLst>
                </a:gridCol>
                <a:gridCol w="1023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324">
                  <a:extLst>
                    <a:ext uri="{9D8B030D-6E8A-4147-A177-3AD203B41FA5}">
                      <a16:colId xmlns:a16="http://schemas.microsoft.com/office/drawing/2014/main" val="362064259"/>
                    </a:ext>
                  </a:extLst>
                </a:gridCol>
              </a:tblGrid>
              <a:tr h="49628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Machine Parameter</a:t>
                      </a:r>
                      <a:r>
                        <a:rPr lang="zh-CN" altLang="en-US" sz="12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：</a:t>
                      </a:r>
                      <a:endParaRPr lang="en-US" altLang="zh-CN" sz="12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wangdou20160918/23</a:t>
                      </a:r>
                      <a:r>
                        <a:rPr lang="zh-CN" altLang="en-US" sz="12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2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Circumference</a:t>
                      </a:r>
                      <a:r>
                        <a:rPr lang="en-US" altLang="zh-CN" sz="1200" b="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 km</a:t>
                      </a:r>
                      <a:r>
                        <a:rPr lang="zh-CN" altLang="en-US" sz="12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en-US" altLang="zh-CN" sz="11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Power</a:t>
                      </a:r>
                      <a:endParaRPr lang="en-US" altLang="zh-CN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altLang="zh-CN" sz="11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altLang="zh-CN" sz="11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Lumi</a:t>
                      </a:r>
                      <a:endParaRPr lang="en-US" altLang="zh-CN" sz="11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altLang="zh-CN" sz="11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1-cell</a:t>
                      </a: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Bunch charge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CN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18.6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42059156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Bunch number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(one beam)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8265762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Bunch spacing 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[bunch train length &lt; 3.2 km]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152.3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98.5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26.2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9.2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35067072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Cavity voltage 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(MV)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7.4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7.3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41084411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Synchrotron phase (</a:t>
                      </a:r>
                      <a:r>
                        <a:rPr lang="en-US" altLang="zh-CN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122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146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146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PDR 1+1 max voltage drop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11 %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18 %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72 %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140 %</a:t>
                      </a:r>
                      <a:endParaRPr lang="zh-CN" altLang="en-US" sz="140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70 %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6049471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PDR 1+1 max phase shift (</a:t>
                      </a:r>
                      <a:r>
                        <a:rPr lang="en-US" altLang="zh-CN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PDR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3rd order beat cavity#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(29 kHz)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zh-CN" altLang="en-US" sz="1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APDR 4+4 max voltage drop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3 %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4 %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18 %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35 %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18 %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792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APDR 4+4 max phase shift (</a:t>
                      </a:r>
                      <a:r>
                        <a:rPr lang="en-US" altLang="zh-CN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16.7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24.2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12.1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79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APDR 2nd order beat cavity#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(79 kHz)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extLst>
                  <a:ext uri="{0D108BD9-81ED-4DB2-BD59-A6C34878D82A}">
                    <a16:rowId xmlns:a16="http://schemas.microsoft.com/office/drawing/2014/main" val="2702482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39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62"/>
          <a:stretch/>
        </p:blipFill>
        <p:spPr>
          <a:xfrm>
            <a:off x="446856" y="1381126"/>
            <a:ext cx="8068494" cy="54149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0023" y="365126"/>
            <a:ext cx="712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Higgs LP (61 km)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891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09674"/>
          </a:xfrm>
        </p:spPr>
        <p:txBody>
          <a:bodyPr/>
          <a:lstStyle/>
          <a:p>
            <a:pPr algn="ctr"/>
            <a:r>
              <a:rPr lang="en-US" altLang="zh-CN" sz="3600" dirty="0" smtClean="0"/>
              <a:t>Higgs LP (61 km)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00"/>
          <a:stretch/>
        </p:blipFill>
        <p:spPr>
          <a:xfrm>
            <a:off x="270812" y="2001520"/>
            <a:ext cx="8602376" cy="422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5514"/>
          </a:xfrm>
        </p:spPr>
        <p:txBody>
          <a:bodyPr/>
          <a:lstStyle/>
          <a:p>
            <a:pPr algn="ctr"/>
            <a:r>
              <a:rPr lang="en-US" altLang="zh-CN" sz="3200" dirty="0" smtClean="0"/>
              <a:t>Z pole LL (61 km)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48"/>
          <a:stretch/>
        </p:blipFill>
        <p:spPr>
          <a:xfrm>
            <a:off x="738172" y="1602645"/>
            <a:ext cx="7667656" cy="50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Z pole LL (61 km)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216"/>
          <a:stretch/>
        </p:blipFill>
        <p:spPr>
          <a:xfrm>
            <a:off x="389254" y="2346960"/>
            <a:ext cx="8197216" cy="3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 smtClean="0"/>
              <a:t>RF transient simulation with transfer function</a:t>
            </a:r>
            <a:endParaRPr lang="zh-CN" altLang="en-US" sz="32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" y="2043062"/>
            <a:ext cx="6309360" cy="3845398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3672555" y="6056167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Pedersen Model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216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/>
              <a:t>RF transient simulation with transfer function</a:t>
            </a:r>
            <a:endParaRPr lang="zh-CN" altLang="en-US" sz="32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207"/>
          <a:stretch/>
        </p:blipFill>
        <p:spPr>
          <a:xfrm>
            <a:off x="2200425" y="1824609"/>
            <a:ext cx="4224972" cy="15383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147"/>
          <a:stretch/>
        </p:blipFill>
        <p:spPr>
          <a:xfrm>
            <a:off x="2390441" y="3620614"/>
            <a:ext cx="3903972" cy="131807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47840" y="5398869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黄雪</a:t>
            </a:r>
            <a:r>
              <a:rPr lang="zh-CN" altLang="en-US" dirty="0" smtClean="0"/>
              <a:t>芳、王群要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44521" y="5398869"/>
            <a:ext cx="490443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i="0" dirty="0" smtClean="0">
                <a:effectLst/>
              </a:rPr>
              <a:t>F. Pedersen, RF Cavity Feedback, CERN/PS 92-59 (RF)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211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Superconducting (RF) Physics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Three fundamental questions:</a:t>
            </a:r>
          </a:p>
          <a:p>
            <a:pPr marL="355600" indent="-355600"/>
            <a:r>
              <a:rPr lang="en-US" altLang="zh-CN" dirty="0" smtClean="0"/>
              <a:t>Why 120</a:t>
            </a:r>
            <a:r>
              <a:rPr lang="zh-CN" altLang="en-US" dirty="0" smtClean="0"/>
              <a:t> </a:t>
            </a:r>
            <a:r>
              <a:rPr lang="en-US" altLang="zh-CN" dirty="0" smtClean="0"/>
              <a:t>C bake can cure Q-slope after EP of FG </a:t>
            </a:r>
            <a:r>
              <a:rPr lang="en-US" altLang="zh-CN" dirty="0" err="1" smtClean="0"/>
              <a:t>Nb</a:t>
            </a:r>
            <a:r>
              <a:rPr lang="en-US" altLang="zh-CN" dirty="0" smtClean="0"/>
              <a:t>?</a:t>
            </a:r>
          </a:p>
          <a:p>
            <a:pPr marL="355600" indent="-355600"/>
            <a:r>
              <a:rPr lang="en-US" altLang="zh-CN" dirty="0" smtClean="0"/>
              <a:t>Why Nitrogen doping can raise Q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?</a:t>
            </a:r>
          </a:p>
          <a:p>
            <a:pPr marL="355600" indent="-355600"/>
            <a:r>
              <a:rPr lang="en-US" altLang="zh-CN" dirty="0" smtClean="0"/>
              <a:t>Why Nb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Sn cannot reach high gradient?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Two-layer theory (SS)</a:t>
            </a:r>
          </a:p>
          <a:p>
            <a:pPr marL="0" indent="0">
              <a:buNone/>
            </a:pPr>
            <a:r>
              <a:rPr lang="en-US" altLang="zh-CN" dirty="0" smtClean="0"/>
              <a:t>Multilayer coating (SIS)</a:t>
            </a:r>
            <a:endParaRPr lang="zh-CN" altLang="en-US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Bean-Livingston Barrier</a:t>
            </a:r>
          </a:p>
          <a:p>
            <a:pPr marL="0" indent="0">
              <a:buNone/>
            </a:pPr>
            <a:r>
              <a:rPr lang="en-US" altLang="zh-CN" dirty="0" smtClean="0"/>
              <a:t>Density of States</a:t>
            </a:r>
          </a:p>
        </p:txBody>
      </p:sp>
    </p:spTree>
    <p:extLst>
      <p:ext uri="{BB962C8B-B14F-4D97-AF65-F5344CB8AC3E}">
        <p14:creationId xmlns:p14="http://schemas.microsoft.com/office/powerpoint/2010/main" val="12912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769" y="1906905"/>
            <a:ext cx="8515351" cy="4351338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20000"/>
              </a:lnSpc>
            </a:pPr>
            <a:r>
              <a:rPr lang="en-US" altLang="zh-CN" sz="2400" dirty="0" smtClean="0"/>
              <a:t>2017 plan and milestones</a:t>
            </a:r>
          </a:p>
          <a:p>
            <a:pPr marL="361950" indent="-361950">
              <a:lnSpc>
                <a:spcPct val="120000"/>
              </a:lnSpc>
            </a:pPr>
            <a:r>
              <a:rPr lang="en-US" altLang="zh-CN" sz="2400" dirty="0" smtClean="0"/>
              <a:t>New 100 km parameters</a:t>
            </a:r>
          </a:p>
          <a:p>
            <a:pPr marL="361950" indent="-361950">
              <a:lnSpc>
                <a:spcPct val="120000"/>
              </a:lnSpc>
            </a:pPr>
            <a:r>
              <a:rPr lang="en-US" altLang="zh-CN" sz="2400" dirty="0" smtClean="0"/>
              <a:t>RF </a:t>
            </a:r>
            <a:r>
              <a:rPr lang="en-US" altLang="zh-CN" sz="2400" dirty="0" smtClean="0"/>
              <a:t>transient simulation with KEK code and transfer function</a:t>
            </a:r>
          </a:p>
          <a:p>
            <a:pPr marL="361950" indent="-361950">
              <a:lnSpc>
                <a:spcPct val="120000"/>
              </a:lnSpc>
            </a:pPr>
            <a:r>
              <a:rPr lang="en-US" altLang="zh-CN" sz="2400" dirty="0" smtClean="0"/>
              <a:t>Superconducting (RF) Physics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76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481" y="3373151"/>
            <a:ext cx="6544310" cy="2913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481" y="336480"/>
            <a:ext cx="6471994" cy="25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铁基</a:t>
            </a:r>
            <a:r>
              <a:rPr lang="zh-CN" altLang="en-US" dirty="0" smtClean="0"/>
              <a:t>超导材料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083" y="4708452"/>
            <a:ext cx="5263833" cy="1771564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69" y="1690689"/>
            <a:ext cx="6646862" cy="27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Material Test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sp>
        <p:nvSpPr>
          <p:cNvPr id="3" name="文本框 2"/>
          <p:cNvSpPr txBox="1"/>
          <p:nvPr/>
        </p:nvSpPr>
        <p:spPr>
          <a:xfrm>
            <a:off x="4800600" y="6176963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Hiroki Oikawa LINAC2016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0158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49" y="616743"/>
            <a:ext cx="4355902" cy="5807870"/>
          </a:xfrm>
        </p:spPr>
      </p:pic>
    </p:spTree>
    <p:extLst>
      <p:ext uri="{BB962C8B-B14F-4D97-AF65-F5344CB8AC3E}">
        <p14:creationId xmlns:p14="http://schemas.microsoft.com/office/powerpoint/2010/main" val="1420404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503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947736"/>
            <a:ext cx="7886701" cy="70009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>
                <a:latin typeface="+mn-lt"/>
              </a:rPr>
              <a:t>CEPC SRF System Design and R&amp;D Plan (2017)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783494"/>
              </p:ext>
            </p:extLst>
          </p:nvPr>
        </p:nvGraphicFramePr>
        <p:xfrm>
          <a:off x="628650" y="1825623"/>
          <a:ext cx="7886700" cy="4308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9409414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952535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89721453"/>
                    </a:ext>
                  </a:extLst>
                </a:gridCol>
              </a:tblGrid>
              <a:tr h="1077119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1</a:t>
                      </a:r>
                      <a:r>
                        <a:rPr lang="zh-CN" altLang="en-US" sz="1600" b="1" dirty="0" smtClean="0"/>
                        <a:t>月</a:t>
                      </a:r>
                      <a:endParaRPr lang="en-US" altLang="zh-CN" sz="1600" b="1" dirty="0" smtClean="0"/>
                    </a:p>
                    <a:p>
                      <a:r>
                        <a:rPr lang="en-US" altLang="zh-CN" sz="1400" dirty="0" smtClean="0"/>
                        <a:t>CDR Status Report</a:t>
                      </a:r>
                      <a:endParaRPr lang="en-US" altLang="zh-CN" sz="1400" dirty="0" smtClean="0"/>
                    </a:p>
                    <a:p>
                      <a:r>
                        <a:rPr lang="en-US" altLang="zh-CN" sz="1400" dirty="0" smtClean="0"/>
                        <a:t>IAS</a:t>
                      </a:r>
                      <a:r>
                        <a:rPr lang="zh-CN" altLang="en-US" sz="1400" dirty="0" smtClean="0"/>
                        <a:t>会议（香港）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2</a:t>
                      </a:r>
                      <a:r>
                        <a:rPr lang="zh-CN" altLang="en-US" sz="1600" b="1" dirty="0" smtClean="0"/>
                        <a:t>月</a:t>
                      </a:r>
                      <a:endParaRPr lang="en-US" altLang="zh-CN" sz="1600" b="1" dirty="0" smtClean="0"/>
                    </a:p>
                    <a:p>
                      <a:r>
                        <a:rPr lang="zh-CN" altLang="en-US" sz="1400" dirty="0" smtClean="0"/>
                        <a:t>基金申请</a:t>
                      </a:r>
                      <a:endParaRPr lang="en-US" altLang="zh-CN" sz="1400" dirty="0" smtClean="0"/>
                    </a:p>
                    <a:p>
                      <a:r>
                        <a:rPr lang="en-US" altLang="zh-CN" sz="1400" dirty="0" smtClean="0"/>
                        <a:t>TTC</a:t>
                      </a:r>
                      <a:r>
                        <a:rPr lang="zh-CN" altLang="en-US" sz="1400" dirty="0" smtClean="0"/>
                        <a:t>会议（</a:t>
                      </a:r>
                      <a:r>
                        <a:rPr lang="en-US" altLang="zh-CN" sz="1400" dirty="0" smtClean="0"/>
                        <a:t>MSU</a:t>
                      </a:r>
                      <a:r>
                        <a:rPr lang="zh-CN" altLang="en-US" sz="1400" dirty="0" smtClean="0"/>
                        <a:t>）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3</a:t>
                      </a:r>
                      <a:r>
                        <a:rPr lang="zh-CN" altLang="en-US" sz="1600" b="1" dirty="0" smtClean="0"/>
                        <a:t>月</a:t>
                      </a:r>
                      <a:endParaRPr lang="en-US" altLang="zh-CN" sz="1600" b="1" dirty="0" smtClean="0"/>
                    </a:p>
                    <a:p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576388"/>
                  </a:ext>
                </a:extLst>
              </a:tr>
              <a:tr h="1077119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4</a:t>
                      </a:r>
                      <a:r>
                        <a:rPr lang="zh-CN" altLang="en-US" sz="1600" b="1" dirty="0" smtClean="0"/>
                        <a:t>月</a:t>
                      </a:r>
                      <a:endParaRPr lang="en-US" altLang="zh-CN" sz="1600" b="1" dirty="0" smtClean="0"/>
                    </a:p>
                    <a:p>
                      <a:endParaRPr lang="en-US" altLang="zh-CN" sz="1400" dirty="0" smtClean="0"/>
                    </a:p>
                    <a:p>
                      <a:r>
                        <a:rPr lang="en-US" altLang="zh-CN" sz="1400" dirty="0" smtClean="0"/>
                        <a:t>CEPC</a:t>
                      </a:r>
                      <a:r>
                        <a:rPr lang="zh-CN" altLang="en-US" sz="1400" dirty="0" smtClean="0"/>
                        <a:t>会议（华师</a:t>
                      </a:r>
                      <a:r>
                        <a:rPr lang="zh-CN" altLang="en-US" sz="1600" dirty="0" smtClean="0"/>
                        <a:t>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5</a:t>
                      </a:r>
                      <a:r>
                        <a:rPr lang="zh-CN" altLang="en-US" sz="1600" b="1" dirty="0" smtClean="0"/>
                        <a:t>月</a:t>
                      </a:r>
                      <a:endParaRPr lang="en-US" altLang="zh-CN" sz="1600" b="1" dirty="0" smtClean="0"/>
                    </a:p>
                    <a:p>
                      <a:endParaRPr lang="en-US" altLang="zh-CN" sz="1400" dirty="0" smtClean="0"/>
                    </a:p>
                    <a:p>
                      <a:r>
                        <a:rPr lang="en-US" altLang="zh-CN" sz="1400" dirty="0" smtClean="0"/>
                        <a:t>FCC</a:t>
                      </a:r>
                      <a:r>
                        <a:rPr lang="zh-CN" altLang="en-US" sz="1400" dirty="0" smtClean="0"/>
                        <a:t>会议（柏林）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6</a:t>
                      </a:r>
                      <a:r>
                        <a:rPr lang="zh-CN" altLang="en-US" sz="1600" b="1" dirty="0" smtClean="0"/>
                        <a:t>月</a:t>
                      </a:r>
                      <a:endParaRPr lang="en-US" altLang="zh-CN" sz="1600" b="1" dirty="0" smtClean="0"/>
                    </a:p>
                    <a:p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ERL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会议（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CERN)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415474"/>
                  </a:ext>
                </a:extLst>
              </a:tr>
              <a:tr h="1077119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7</a:t>
                      </a:r>
                      <a:r>
                        <a:rPr lang="zh-CN" altLang="en-US" sz="1600" b="1" dirty="0" smtClean="0"/>
                        <a:t>月</a:t>
                      </a:r>
                      <a:endParaRPr lang="en-US" altLang="zh-CN" sz="1600" b="1" dirty="0" smtClean="0"/>
                    </a:p>
                    <a:p>
                      <a:endParaRPr lang="en-US" altLang="zh-CN" sz="1400" dirty="0" smtClean="0"/>
                    </a:p>
                    <a:p>
                      <a:r>
                        <a:rPr lang="en-US" altLang="zh-CN" sz="1400" dirty="0" smtClean="0"/>
                        <a:t>SRF</a:t>
                      </a:r>
                      <a:r>
                        <a:rPr lang="zh-CN" altLang="en-US" sz="1400" dirty="0" smtClean="0"/>
                        <a:t>会议（兰州）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8</a:t>
                      </a:r>
                      <a:r>
                        <a:rPr lang="zh-CN" altLang="en-US" sz="1600" b="1" dirty="0" smtClean="0"/>
                        <a:t>月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9</a:t>
                      </a:r>
                      <a:r>
                        <a:rPr lang="zh-CN" altLang="en-US" sz="1600" b="1" dirty="0" smtClean="0"/>
                        <a:t>月</a:t>
                      </a:r>
                      <a:endParaRPr lang="en-US" altLang="zh-CN" sz="1600" b="1" dirty="0" smtClean="0"/>
                    </a:p>
                    <a:p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39023"/>
                  </a:ext>
                </a:extLst>
              </a:tr>
              <a:tr h="1077119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10</a:t>
                      </a:r>
                      <a:r>
                        <a:rPr lang="zh-CN" altLang="en-US" sz="1600" b="1" dirty="0" smtClean="0"/>
                        <a:t>月</a:t>
                      </a:r>
                      <a:endParaRPr lang="en-US" altLang="zh-CN" sz="1600" b="1" dirty="0" smtClean="0"/>
                    </a:p>
                    <a:p>
                      <a:pPr marL="0" algn="l" defTabSz="6858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CDR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统稿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11</a:t>
                      </a:r>
                      <a:r>
                        <a:rPr lang="zh-CN" altLang="en-US" sz="1600" b="1" dirty="0" smtClean="0"/>
                        <a:t>月</a:t>
                      </a:r>
                      <a:endParaRPr lang="en-US" altLang="zh-CN" sz="1600" b="1" dirty="0" smtClean="0"/>
                    </a:p>
                    <a:p>
                      <a:pPr marL="0" algn="l" defTabSz="6858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CDR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定稿，中文翻译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12</a:t>
                      </a:r>
                      <a:r>
                        <a:rPr lang="zh-CN" altLang="en-US" sz="1600" b="1" dirty="0" smtClean="0"/>
                        <a:t>月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967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274313" y="488275"/>
          <a:ext cx="8595371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7631">
                  <a:extLst>
                    <a:ext uri="{9D8B030D-6E8A-4147-A177-3AD203B41FA5}">
                      <a16:colId xmlns:a16="http://schemas.microsoft.com/office/drawing/2014/main" val="2954191624"/>
                    </a:ext>
                  </a:extLst>
                </a:gridCol>
                <a:gridCol w="666774">
                  <a:extLst>
                    <a:ext uri="{9D8B030D-6E8A-4147-A177-3AD203B41FA5}">
                      <a16:colId xmlns:a16="http://schemas.microsoft.com/office/drawing/2014/main" val="853025273"/>
                    </a:ext>
                  </a:extLst>
                </a:gridCol>
                <a:gridCol w="666774">
                  <a:extLst>
                    <a:ext uri="{9D8B030D-6E8A-4147-A177-3AD203B41FA5}">
                      <a16:colId xmlns:a16="http://schemas.microsoft.com/office/drawing/2014/main" val="1387839320"/>
                    </a:ext>
                  </a:extLst>
                </a:gridCol>
                <a:gridCol w="666774">
                  <a:extLst>
                    <a:ext uri="{9D8B030D-6E8A-4147-A177-3AD203B41FA5}">
                      <a16:colId xmlns:a16="http://schemas.microsoft.com/office/drawing/2014/main" val="2234440649"/>
                    </a:ext>
                  </a:extLst>
                </a:gridCol>
                <a:gridCol w="666774">
                  <a:extLst>
                    <a:ext uri="{9D8B030D-6E8A-4147-A177-3AD203B41FA5}">
                      <a16:colId xmlns:a16="http://schemas.microsoft.com/office/drawing/2014/main" val="2020328751"/>
                    </a:ext>
                  </a:extLst>
                </a:gridCol>
                <a:gridCol w="666774">
                  <a:extLst>
                    <a:ext uri="{9D8B030D-6E8A-4147-A177-3AD203B41FA5}">
                      <a16:colId xmlns:a16="http://schemas.microsoft.com/office/drawing/2014/main" val="3809634748"/>
                    </a:ext>
                  </a:extLst>
                </a:gridCol>
                <a:gridCol w="666774">
                  <a:extLst>
                    <a:ext uri="{9D8B030D-6E8A-4147-A177-3AD203B41FA5}">
                      <a16:colId xmlns:a16="http://schemas.microsoft.com/office/drawing/2014/main" val="4050791052"/>
                    </a:ext>
                  </a:extLst>
                </a:gridCol>
                <a:gridCol w="666774">
                  <a:extLst>
                    <a:ext uri="{9D8B030D-6E8A-4147-A177-3AD203B41FA5}">
                      <a16:colId xmlns:a16="http://schemas.microsoft.com/office/drawing/2014/main" val="2296756846"/>
                    </a:ext>
                  </a:extLst>
                </a:gridCol>
                <a:gridCol w="666774">
                  <a:extLst>
                    <a:ext uri="{9D8B030D-6E8A-4147-A177-3AD203B41FA5}">
                      <a16:colId xmlns:a16="http://schemas.microsoft.com/office/drawing/2014/main" val="4195112114"/>
                    </a:ext>
                  </a:extLst>
                </a:gridCol>
                <a:gridCol w="666774">
                  <a:extLst>
                    <a:ext uri="{9D8B030D-6E8A-4147-A177-3AD203B41FA5}">
                      <a16:colId xmlns:a16="http://schemas.microsoft.com/office/drawing/2014/main" val="717988855"/>
                    </a:ext>
                  </a:extLst>
                </a:gridCol>
                <a:gridCol w="666774">
                  <a:extLst>
                    <a:ext uri="{9D8B030D-6E8A-4147-A177-3AD203B41FA5}">
                      <a16:colId xmlns:a16="http://schemas.microsoft.com/office/drawing/2014/main" val="2605184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CEPC-WD161123; FCC-V3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</a:t>
                      </a:r>
                      <a:r>
                        <a:rPr lang="en-US" altLang="zh-CN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-HV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</a:t>
                      </a:r>
                      <a:r>
                        <a:rPr lang="en-US" altLang="zh-CN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-LP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</a:t>
                      </a:r>
                      <a:r>
                        <a:rPr lang="en-US" altLang="zh-CN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-HL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</a:t>
                      </a:r>
                      <a:r>
                        <a:rPr lang="en-US" altLang="zh-CN" sz="1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zh-CN" altLang="en-US" sz="1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</a:t>
                      </a:r>
                      <a:r>
                        <a:rPr lang="en-US" altLang="zh-CN" sz="1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-LL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</a:t>
                      </a:r>
                      <a:r>
                        <a:rPr lang="en-US" altLang="zh-CN" sz="1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-HL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</a:t>
                      </a:r>
                      <a:r>
                        <a:rPr lang="en-US" altLang="zh-CN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zh-CN" altLang="en-US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</a:t>
                      </a:r>
                      <a:r>
                        <a:rPr lang="en-US" altLang="zh-CN" sz="1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zh-CN" altLang="en-US" sz="1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</a:t>
                      </a:r>
                      <a:r>
                        <a:rPr lang="en-US" altLang="zh-CN" sz="1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-HL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</a:t>
                      </a:r>
                      <a:r>
                        <a:rPr lang="en-US" altLang="zh-CN" sz="1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-LL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99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Luminosity / IP [10</a:t>
                      </a:r>
                      <a:r>
                        <a:rPr lang="en-US" altLang="zh-CN" sz="1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</a:t>
                      </a:r>
                      <a:r>
                        <a:rPr lang="en-US" altLang="zh-CN" sz="1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altLang="zh-CN" sz="10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32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 [GeV]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1239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power / beam [MW]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601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/ beam [mA]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93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Bunches / beam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1006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65716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30180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91500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0989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</a:t>
                      </a:r>
                      <a:r>
                        <a:rPr lang="en-US" altLang="zh-CN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spacing [ns] APDR / DR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/ 166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/ 391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/ 257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/ 151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/ 151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/ 1.5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784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population [10</a:t>
                      </a:r>
                      <a:r>
                        <a:rPr lang="en-US" altLang="zh-CN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7757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emittance </a:t>
                      </a:r>
                      <a:r>
                        <a:rPr lang="el-GR" altLang="zh-CN" sz="1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US" altLang="zh-CN" sz="10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l-GR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nm]</a:t>
                      </a:r>
                    </a:p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emittance </a:t>
                      </a:r>
                      <a:r>
                        <a:rPr lang="el-GR" altLang="zh-CN" sz="1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US" altLang="zh-CN" sz="10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l-GR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pm]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5866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Momentum compaction  [10</a:t>
                      </a:r>
                      <a:r>
                        <a:rPr lang="en-US" altLang="zh-CN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590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Betatron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function at IP </a:t>
                      </a:r>
                      <a:r>
                        <a:rPr lang="el-GR" altLang="zh-CN" sz="1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altLang="zh-CN" sz="10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l-GR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</a:t>
                      </a:r>
                      <a:r>
                        <a:rPr lang="el-GR" altLang="zh-CN" sz="1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altLang="zh-CN" sz="10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l-GR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[mm]</a:t>
                      </a:r>
                      <a:endParaRPr lang="zh-CN" altLang="en-US" sz="10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263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beam size </a:t>
                      </a:r>
                      <a:r>
                        <a:rPr lang="en-US" altLang="zh-CN" sz="1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altLang="zh-CN" sz="10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[</a:t>
                      </a:r>
                      <a:r>
                        <a:rPr lang="en-US" altLang="zh-CN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r>
                        <a:rPr lang="en-US" altLang="zh-CN" sz="10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</a:t>
                      </a:r>
                      <a:r>
                        <a:rPr lang="en-US" altLang="zh-CN" sz="1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altLang="zh-CN" sz="10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[nm]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8.46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124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[%] SR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Total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0514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length [mm] SR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Total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1.53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2.72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8788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loss / turn [GeV]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938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RF voltage [GV]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3.56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</a:t>
                      </a:r>
                      <a:endParaRPr lang="zh-CN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565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frequency [MHz]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5549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acceptance / RF [%]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 / 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/ 2.2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 1.5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 1.1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 1.1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/ 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/ 5.5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 7.2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 4.7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968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 factor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745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Beam-beam parameter </a:t>
                      </a:r>
                      <a:r>
                        <a:rPr lang="el-GR" altLang="zh-CN" sz="1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</a:t>
                      </a:r>
                      <a:r>
                        <a:rPr lang="en-US" altLang="zh-CN" sz="10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altLang="zh-CN" sz="1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</a:t>
                      </a:r>
                      <a:r>
                        <a:rPr lang="el-GR" altLang="zh-CN" sz="1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</a:t>
                      </a:r>
                      <a:r>
                        <a:rPr lang="en-US" altLang="zh-CN" sz="10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altLang="zh-CN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724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 [min] BS or BB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25?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2999011"/>
                  </a:ext>
                </a:extLst>
              </a:tr>
            </a:tbl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-1" y="61555"/>
            <a:ext cx="9144000" cy="426720"/>
          </a:xfrm>
        </p:spPr>
        <p:txBody>
          <a:bodyPr>
            <a:noAutofit/>
          </a:bodyPr>
          <a:lstStyle/>
          <a:p>
            <a:pPr algn="ctr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CEPC 100 km &amp; FCC-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(w/o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 Machine Top Parameters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313" y="6552811"/>
            <a:ext cx="88119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circumference 100 km, bending radius 11 km, crossing angle 30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two IPs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7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653" y="9080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Constraints for SRF Parameter Choice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2388" y="1416369"/>
            <a:ext cx="8393230" cy="534003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Common cavity for DR, RF sections </a:t>
            </a:r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RF-DR-CC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half ring bucket filled; common cavity for (A)PDR, RF sections </a:t>
            </a:r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RF-PDR-CC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2 half sections each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Total bunch train length per beam </a:t>
            </a:r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6 %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of the circumference ((A)PDR)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Cavity operation gradient </a:t>
            </a:r>
            <a:r>
              <a:rPr lang="en-US" altLang="zh-CN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16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20 MV/m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 &lt; 16 MV/m if use beat cavity)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HOM power / cavity </a:t>
            </a:r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1 kW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(HOM coupler limit including pulsed HOM power of (A)PDR; not for HL-Z)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Input power / cavity </a:t>
            </a:r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CPL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300 kW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(only consider one coupler per cavity, variable input coupler, otherwise large extra power of mismatching; not for HL-Z)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Cavity operation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2E10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at 2 K (magnetic shielding and field emission limit, long-term cavity performance degradation)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Cryogenic heat load of total cavity wall loss at 4.5 K eq. </a:t>
            </a:r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30 kW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Detuning frequency </a:t>
            </a:r>
            <a:r>
              <a:rPr lang="el-GR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3 kHz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(revolution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frequency). </a:t>
            </a:r>
            <a:r>
              <a:rPr lang="en-US" altLang="zh-CN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HL-Z, use direct loop and comb filter loop feedback to cure the fundamental mode instability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(PEP-II, LHC), bunch by bunch may not work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Max phase shift of bunch train </a:t>
            </a:r>
            <a:r>
              <a:rPr lang="el-GR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Δφ</a:t>
            </a:r>
            <a:r>
              <a:rPr lang="en-US" altLang="zh-CN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 </a:t>
            </a:r>
            <a:r>
              <a:rPr lang="en-US" altLang="zh-CN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(lifetime, luminosity, instability)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Cryomodule length </a:t>
            </a:r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12 m</a:t>
            </a:r>
          </a:p>
        </p:txBody>
      </p:sp>
    </p:spTree>
    <p:extLst>
      <p:ext uri="{BB962C8B-B14F-4D97-AF65-F5344CB8AC3E}">
        <p14:creationId xmlns:p14="http://schemas.microsoft.com/office/powerpoint/2010/main" val="403801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77" y="388628"/>
            <a:ext cx="8739739" cy="934102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Considerations for SRF Parameter Choice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640" y="1530121"/>
            <a:ext cx="8414976" cy="505921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Higgs and W share the same cavities, coupler mismatching if fixed coupling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HL-Z should use independent SRF cavity system (e.g. KEKB/BEPCII type)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Higgs cavities on-line detuned or off-line during W run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Higgs (and W) cavities off-line during Z run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Less cell number for easy HOM damping, cavity handling and processing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Klystron output power (&lt; 1.2 MW) and distribution (even cavity number per klystron), could have two types of klystron with different power level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Input coupler must be assembled with cavity in Class 10 cleanroom, and should have small static and dynamic heat load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Two or even more input couplers per cavity should be considered especially for HL-Z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Instability feedback for large detuning of HL-Z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Phase shift correction with beat cavity for (A) PDR</a:t>
            </a:r>
          </a:p>
        </p:txBody>
      </p:sp>
    </p:spTree>
    <p:extLst>
      <p:ext uri="{BB962C8B-B14F-4D97-AF65-F5344CB8AC3E}">
        <p14:creationId xmlns:p14="http://schemas.microsoft.com/office/powerpoint/2010/main" val="85906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1"/>
          <p:cNvGraphicFramePr>
            <a:graphicFrameLocks noGrp="1"/>
          </p:cNvGraphicFramePr>
          <p:nvPr>
            <p:ph idx="1"/>
            <p:extLst/>
          </p:nvPr>
        </p:nvGraphicFramePr>
        <p:xfrm>
          <a:off x="159857" y="439132"/>
          <a:ext cx="8815002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0098">
                  <a:extLst>
                    <a:ext uri="{9D8B030D-6E8A-4147-A177-3AD203B41FA5}">
                      <a16:colId xmlns:a16="http://schemas.microsoft.com/office/drawing/2014/main" val="1271109446"/>
                    </a:ext>
                  </a:extLst>
                </a:gridCol>
                <a:gridCol w="947484">
                  <a:extLst>
                    <a:ext uri="{9D8B030D-6E8A-4147-A177-3AD203B41FA5}">
                      <a16:colId xmlns:a16="http://schemas.microsoft.com/office/drawing/2014/main" val="2813982255"/>
                    </a:ext>
                  </a:extLst>
                </a:gridCol>
                <a:gridCol w="947484">
                  <a:extLst>
                    <a:ext uri="{9D8B030D-6E8A-4147-A177-3AD203B41FA5}">
                      <a16:colId xmlns:a16="http://schemas.microsoft.com/office/drawing/2014/main" val="462322339"/>
                    </a:ext>
                  </a:extLst>
                </a:gridCol>
                <a:gridCol w="947484">
                  <a:extLst>
                    <a:ext uri="{9D8B030D-6E8A-4147-A177-3AD203B41FA5}">
                      <a16:colId xmlns:a16="http://schemas.microsoft.com/office/drawing/2014/main" val="3753349896"/>
                    </a:ext>
                  </a:extLst>
                </a:gridCol>
                <a:gridCol w="947484">
                  <a:extLst>
                    <a:ext uri="{9D8B030D-6E8A-4147-A177-3AD203B41FA5}">
                      <a16:colId xmlns:a16="http://schemas.microsoft.com/office/drawing/2014/main" val="3941091012"/>
                    </a:ext>
                  </a:extLst>
                </a:gridCol>
                <a:gridCol w="947484">
                  <a:extLst>
                    <a:ext uri="{9D8B030D-6E8A-4147-A177-3AD203B41FA5}">
                      <a16:colId xmlns:a16="http://schemas.microsoft.com/office/drawing/2014/main" val="665654224"/>
                    </a:ext>
                  </a:extLst>
                </a:gridCol>
                <a:gridCol w="947484">
                  <a:extLst>
                    <a:ext uri="{9D8B030D-6E8A-4147-A177-3AD203B41FA5}">
                      <a16:colId xmlns:a16="http://schemas.microsoft.com/office/drawing/2014/main" val="1067411894"/>
                    </a:ext>
                  </a:extLst>
                </a:gridCol>
              </a:tblGrid>
              <a:tr h="272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WD161123, Zhai161130</a:t>
                      </a:r>
                      <a:endParaRPr lang="zh-CN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-HV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-LP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-HL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</a:t>
                      </a:r>
                      <a:endParaRPr lang="zh-CN" altLang="en-US" sz="12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-LL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-HL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565889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Luminosity [10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05687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power / beam [MW]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492310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/ beam [mA]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18861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Bunches / beam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1006</a:t>
                      </a:r>
                      <a:endParaRPr lang="zh-CN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  <a:endParaRPr lang="zh-CN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  <a:endParaRPr lang="zh-CN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lang="zh-CN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lang="zh-CN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65716</a:t>
                      </a:r>
                      <a:endParaRPr lang="zh-CN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830802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</a:t>
                      </a:r>
                      <a:r>
                        <a:rPr lang="en-US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spacing [ns] APDR / DR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/ 166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/ 391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/ 257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/ 151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/ 151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/ 1.5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53456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/ length [</a:t>
                      </a:r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mm]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 / 1.6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 / 2.9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 / 2.9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16.8 /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3.9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7.4 / 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7.4 / 4.0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3432902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RF voltage [GV] (w/ para. loss)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3.57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2.24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0.12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71747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Synchrotron phase [</a:t>
                      </a:r>
                      <a:r>
                        <a:rPr lang="en-US" altLang="zh-CN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 (from 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zero)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152.1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131.3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148.5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161.7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0139150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cells in a cavity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04791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650 MHz cavities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391254"/>
                  </a:ext>
                </a:extLst>
              </a:tr>
              <a:tr h="141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cryomodules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cavity per module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/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/ 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/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/ 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/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/ 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8482505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Cavity operating gradient  [MV/m] (&lt; 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3762833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zh-CN" sz="120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</a:t>
                      </a:r>
                      <a:r>
                        <a:rPr lang="nb-NO" altLang="zh-CN" sz="1200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nb-NO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at operating gradient @ 2 K (&lt; 2E10)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2.0E+10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1.2E+10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8.0E+09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8.0E+09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8.0E+09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8.0E+09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1074125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Input power / cavity (match)  [kW] (&lt; 300)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1757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4503982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HOM power / cavity  [kW] (&lt;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596812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Cavity wall loss @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 K eq. [kW] (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30)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4076987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200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(match)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6.3E+05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4.3E+05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2.1E+04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8121794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Cavity bandwidth / fill time [kHz / 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 / 1196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 / 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 / 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/ 209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 / 1207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31.4 / 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6741677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Detuning frequency [kHz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r>
                        <a:rPr lang="en-US" sz="12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(&lt; 3)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-47.62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950322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Cavity stored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energy [J]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2983149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voltage drop (4 trains / beam)  [%]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decelerate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611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phase shift (4 trains / beam) [</a:t>
                      </a:r>
                      <a:r>
                        <a:rPr lang="en-US" altLang="zh-CN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decelerate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260335"/>
                  </a:ext>
                </a:extLst>
              </a:tr>
            </a:tbl>
          </a:graphicData>
        </a:graphic>
      </p:graphicFrame>
      <p:sp>
        <p:nvSpPr>
          <p:cNvPr id="4" name="标题 1"/>
          <p:cNvSpPr txBox="1">
            <a:spLocks/>
          </p:cNvSpPr>
          <p:nvPr/>
        </p:nvSpPr>
        <p:spPr>
          <a:xfrm>
            <a:off x="750570" y="0"/>
            <a:ext cx="7886700" cy="439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CEPC 100 km SRF Parameters (DR and 4+4 APDR)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4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39"/>
            <a:ext cx="8568952" cy="67637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Parameters </a:t>
            </a:r>
            <a:r>
              <a:rPr lang="en-US" altLang="zh-CN" dirty="0" smtClean="0"/>
              <a:t>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wangdou20161202-100km_2mm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79512" y="908720"/>
          <a:ext cx="8856986" cy="5974080"/>
        </p:xfrm>
        <a:graphic>
          <a:graphicData uri="http://schemas.openxmlformats.org/drawingml/2006/table">
            <a:tbl>
              <a:tblPr firstRow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10520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232.1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059832" y="5459632"/>
            <a:ext cx="2592288" cy="27874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39"/>
            <a:ext cx="8568952" cy="5638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parameter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wangdou20161110-100km_1mm</a:t>
            </a:r>
            <a:r>
              <a:rPr lang="en-US" altLang="zh-CN" sz="2200" dirty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23528" y="908720"/>
          <a:ext cx="8352930" cy="5892054"/>
        </p:xfrm>
        <a:graphic>
          <a:graphicData uri="http://schemas.openxmlformats.org/drawingml/2006/table">
            <a:tbl>
              <a:tblPr firstRow="1" bandRow="1"/>
              <a:tblGrid>
                <a:gridCol w="2398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 I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 II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17.98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 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15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2595</Words>
  <Application>Microsoft Office PowerPoint</Application>
  <PresentationFormat>全屏显示(4:3)</PresentationFormat>
  <Paragraphs>1235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宋体</vt:lpstr>
      <vt:lpstr>Arial</vt:lpstr>
      <vt:lpstr>Calibri</vt:lpstr>
      <vt:lpstr>Symbol</vt:lpstr>
      <vt:lpstr>Times New Roman</vt:lpstr>
      <vt:lpstr>Office 主题​​</vt:lpstr>
      <vt:lpstr>CEPC SRF System</vt:lpstr>
      <vt:lpstr>Outline</vt:lpstr>
      <vt:lpstr>CEPC SRF System Design and R&amp;D Plan (2017)</vt:lpstr>
      <vt:lpstr>CEPC 100 km &amp; FCC-ee (w/o tt) Machine Top Parameters</vt:lpstr>
      <vt:lpstr>Constraints for SRF Parameter Choice</vt:lpstr>
      <vt:lpstr>Considerations for SRF Parameter Choice</vt:lpstr>
      <vt:lpstr>PowerPoint 演示文稿</vt:lpstr>
      <vt:lpstr>Parameters for CEPC double ring （wangdou20161202-100km_2mmy）</vt:lpstr>
      <vt:lpstr>parameter for CEPC double ring （wangdou20161110-100km_1mmy）</vt:lpstr>
      <vt:lpstr>Parameters for CEPC double ring （wangdou20161219-100km_2mmy）</vt:lpstr>
      <vt:lpstr>CEPC Main Ring SRF Parameters</vt:lpstr>
      <vt:lpstr>Phase Shift and Beat Cavity</vt:lpstr>
      <vt:lpstr> </vt:lpstr>
      <vt:lpstr>Higgs LP (61 km)</vt:lpstr>
      <vt:lpstr>Z pole LL (61 km)</vt:lpstr>
      <vt:lpstr>Z pole LL (61 km)</vt:lpstr>
      <vt:lpstr>RF transient simulation with transfer function</vt:lpstr>
      <vt:lpstr>RF transient simulation with transfer function</vt:lpstr>
      <vt:lpstr>Superconducting (RF) Physics</vt:lpstr>
      <vt:lpstr>PowerPoint 演示文稿</vt:lpstr>
      <vt:lpstr>铁基超导材料</vt:lpstr>
      <vt:lpstr>Material Test</vt:lpstr>
      <vt:lpstr>PowerPoint 演示文稿</vt:lpstr>
      <vt:lpstr>PowerPoint 演示文稿</vt:lpstr>
    </vt:vector>
  </TitlesOfParts>
  <Company>IHEP, 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Jiyuan Zhai</dc:creator>
  <cp:lastModifiedBy>Jiyuan Zhai</cp:lastModifiedBy>
  <cp:revision>94</cp:revision>
  <dcterms:created xsi:type="dcterms:W3CDTF">2017-01-02T12:03:52Z</dcterms:created>
  <dcterms:modified xsi:type="dcterms:W3CDTF">2017-01-03T06:00:38Z</dcterms:modified>
</cp:coreProperties>
</file>