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82" r:id="rId3"/>
    <p:sldId id="264" r:id="rId4"/>
    <p:sldId id="263" r:id="rId5"/>
    <p:sldId id="266" r:id="rId6"/>
    <p:sldId id="268" r:id="rId7"/>
    <p:sldId id="270" r:id="rId8"/>
    <p:sldId id="274" r:id="rId9"/>
    <p:sldId id="276" r:id="rId10"/>
    <p:sldId id="277" r:id="rId11"/>
    <p:sldId id="278" r:id="rId12"/>
    <p:sldId id="265" r:id="rId13"/>
    <p:sldId id="267" r:id="rId14"/>
    <p:sldId id="269" r:id="rId15"/>
    <p:sldId id="271" r:id="rId16"/>
    <p:sldId id="275" r:id="rId17"/>
    <p:sldId id="279" r:id="rId18"/>
    <p:sldId id="280" r:id="rId19"/>
    <p:sldId id="281" r:id="rId20"/>
    <p:sldId id="273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0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1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48140-1589-460E-ABC0-90649B162513}" type="datetimeFigureOut">
              <a:rPr lang="zh-CN" altLang="en-US" smtClean="0"/>
              <a:t>2017/1/3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0D675-316E-435B-B8B3-44A7DB5E42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15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0D675-316E-435B-B8B3-44A7DB5E422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152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0D675-316E-435B-B8B3-44A7DB5E422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960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0D675-316E-435B-B8B3-44A7DB5E422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538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0D675-316E-435B-B8B3-44A7DB5E422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856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0D675-316E-435B-B8B3-44A7DB5E422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775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0D675-316E-435B-B8B3-44A7DB5E422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042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0D675-316E-435B-B8B3-44A7DB5E422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104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0D675-316E-435B-B8B3-44A7DB5E422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601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0D675-316E-435B-B8B3-44A7DB5E422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740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0D675-316E-435B-B8B3-44A7DB5E422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651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0D675-316E-435B-B8B3-44A7DB5E422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82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0D675-316E-435B-B8B3-44A7DB5E422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28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0D675-316E-435B-B8B3-44A7DB5E422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085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0D675-316E-435B-B8B3-44A7DB5E422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577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0D675-316E-435B-B8B3-44A7DB5E422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666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0D675-316E-435B-B8B3-44A7DB5E422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076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B01C-3D62-4E04-B63D-7C766FB5A826}" type="datetimeFigureOut">
              <a:rPr lang="zh-CN" altLang="en-US" smtClean="0"/>
              <a:t>2017/1/3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8053-111F-4393-9C3F-23C9756889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75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B01C-3D62-4E04-B63D-7C766FB5A826}" type="datetimeFigureOut">
              <a:rPr lang="zh-CN" altLang="en-US" smtClean="0"/>
              <a:t>2017/1/3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8053-111F-4393-9C3F-23C9756889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47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B01C-3D62-4E04-B63D-7C766FB5A826}" type="datetimeFigureOut">
              <a:rPr lang="zh-CN" altLang="en-US" smtClean="0"/>
              <a:t>2017/1/3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8053-111F-4393-9C3F-23C9756889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90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B01C-3D62-4E04-B63D-7C766FB5A826}" type="datetimeFigureOut">
              <a:rPr lang="zh-CN" altLang="en-US" smtClean="0"/>
              <a:t>2017/1/3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8053-111F-4393-9C3F-23C9756889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73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B01C-3D62-4E04-B63D-7C766FB5A826}" type="datetimeFigureOut">
              <a:rPr lang="zh-CN" altLang="en-US" smtClean="0"/>
              <a:t>2017/1/3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8053-111F-4393-9C3F-23C9756889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70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B01C-3D62-4E04-B63D-7C766FB5A826}" type="datetimeFigureOut">
              <a:rPr lang="zh-CN" altLang="en-US" smtClean="0"/>
              <a:t>2017/1/3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8053-111F-4393-9C3F-23C9756889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536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B01C-3D62-4E04-B63D-7C766FB5A826}" type="datetimeFigureOut">
              <a:rPr lang="zh-CN" altLang="en-US" smtClean="0"/>
              <a:t>2017/1/3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8053-111F-4393-9C3F-23C9756889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9028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B01C-3D62-4E04-B63D-7C766FB5A826}" type="datetimeFigureOut">
              <a:rPr lang="zh-CN" altLang="en-US" smtClean="0"/>
              <a:t>2017/1/3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8053-111F-4393-9C3F-23C9756889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02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B01C-3D62-4E04-B63D-7C766FB5A826}" type="datetimeFigureOut">
              <a:rPr lang="zh-CN" altLang="en-US" smtClean="0"/>
              <a:t>2017/1/3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8053-111F-4393-9C3F-23C9756889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11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B01C-3D62-4E04-B63D-7C766FB5A826}" type="datetimeFigureOut">
              <a:rPr lang="zh-CN" altLang="en-US" smtClean="0"/>
              <a:t>2017/1/3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8053-111F-4393-9C3F-23C9756889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97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B01C-3D62-4E04-B63D-7C766FB5A826}" type="datetimeFigureOut">
              <a:rPr lang="zh-CN" altLang="en-US" smtClean="0"/>
              <a:t>2017/1/3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38053-111F-4393-9C3F-23C9756889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19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5B01C-3D62-4E04-B63D-7C766FB5A826}" type="datetimeFigureOut">
              <a:rPr lang="zh-CN" altLang="en-US" smtClean="0"/>
              <a:t>2017/1/3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38053-111F-4393-9C3F-23C9756889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41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5400" dirty="0" smtClean="0">
                <a:latin typeface="Arial" panose="020B0604020202020204" pitchFamily="34" charset="0"/>
                <a:ea typeface="黑体" panose="02010609060101010101" pitchFamily="49" charset="-122"/>
              </a:rPr>
              <a:t>HOM coupler </a:t>
            </a:r>
            <a:r>
              <a:rPr lang="en-US" altLang="zh-CN" sz="5400" dirty="0" err="1" smtClean="0">
                <a:latin typeface="Arial" panose="020B0604020202020204" pitchFamily="34" charset="0"/>
                <a:ea typeface="黑体" panose="02010609060101010101" pitchFamily="49" charset="-122"/>
              </a:rPr>
              <a:t>multipacting</a:t>
            </a:r>
            <a:r>
              <a:rPr lang="zh-CN" altLang="en-US" sz="5400" dirty="0" smtClean="0">
                <a:latin typeface="Arial" panose="020B0604020202020204" pitchFamily="34" charset="0"/>
                <a:ea typeface="黑体" panose="02010609060101010101" pitchFamily="49" charset="-122"/>
              </a:rPr>
              <a:t>计算</a:t>
            </a:r>
            <a:endParaRPr lang="zh-CN" altLang="en-US" sz="5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郑洪娟，孟繁博</a:t>
            </a:r>
            <a:endParaRPr lang="en-US" altLang="zh-CN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20170103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9951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0040" y="365127"/>
            <a:ext cx="8668512" cy="613282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PS-Tracking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solver-Particle1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" y="1083289"/>
            <a:ext cx="1937890" cy="118103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434856" y="1133991"/>
            <a:ext cx="5454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SEY: </a:t>
            </a:r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discharge cleaned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multipacting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98" y="2605995"/>
            <a:ext cx="8321863" cy="40794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1834823" y="2516916"/>
            <a:ext cx="56389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phase=180deg,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发生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MP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粒子数与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加速梯度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关系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62653" y="2909343"/>
            <a:ext cx="61200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solidFill>
                  <a:srgbClr val="FF0000"/>
                </a:solidFill>
              </a:rPr>
              <a:t>0.2MV/m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63242" y="3058742"/>
            <a:ext cx="64800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r>
              <a:rPr lang="en-US" altLang="zh-CN" sz="800" dirty="0" smtClean="0">
                <a:solidFill>
                  <a:srgbClr val="00B050"/>
                </a:solidFill>
              </a:rPr>
              <a:t>5.15MV/m</a:t>
            </a:r>
            <a:endParaRPr lang="zh-CN" altLang="en-US" sz="800" dirty="0">
              <a:solidFill>
                <a:srgbClr val="00B05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56479" y="3207747"/>
            <a:ext cx="64800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r>
              <a:rPr lang="en-US" altLang="zh-CN" sz="800" dirty="0" smtClean="0">
                <a:solidFill>
                  <a:srgbClr val="002060"/>
                </a:solidFill>
              </a:rPr>
              <a:t>10.1MV/m</a:t>
            </a:r>
            <a:endParaRPr lang="zh-CN" altLang="en-US" sz="800" dirty="0">
              <a:solidFill>
                <a:srgbClr val="00206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45461" y="3373561"/>
            <a:ext cx="68400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r>
              <a:rPr lang="en-US" altLang="zh-CN" sz="800" dirty="0" smtClean="0">
                <a:solidFill>
                  <a:srgbClr val="FFC000"/>
                </a:solidFill>
              </a:rPr>
              <a:t>15.05MV/m</a:t>
            </a:r>
            <a:endParaRPr lang="zh-CN" altLang="en-US" sz="800" dirty="0">
              <a:solidFill>
                <a:srgbClr val="FFC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152226" y="3506670"/>
            <a:ext cx="652254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r>
              <a:rPr lang="en-US" altLang="zh-CN" sz="800" dirty="0" smtClean="0">
                <a:solidFill>
                  <a:srgbClr val="F40CB7"/>
                </a:solidFill>
              </a:rPr>
              <a:t>20MV/m</a:t>
            </a:r>
            <a:endParaRPr lang="zh-CN" altLang="en-US" sz="800" dirty="0">
              <a:solidFill>
                <a:srgbClr val="F40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20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0040" y="365127"/>
            <a:ext cx="8668512" cy="613282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PS-Tracking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solver-Particle1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" y="1083289"/>
            <a:ext cx="1937890" cy="118103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50415" y="6494233"/>
            <a:ext cx="563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phase=180deg,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发生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MP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粒子数与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加速梯度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关系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34856" y="1083289"/>
            <a:ext cx="5454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Wet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multipacting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383948"/>
              </p:ext>
            </p:extLst>
          </p:nvPr>
        </p:nvGraphicFramePr>
        <p:xfrm>
          <a:off x="1293440" y="2106412"/>
          <a:ext cx="6721711" cy="4593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3440" y="2106412"/>
                        <a:ext cx="6721711" cy="4593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9935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0040" y="365127"/>
            <a:ext cx="8668512" cy="613282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PS-Tracking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solver-Particle2(2MV/m)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58627" y="1083289"/>
            <a:ext cx="44853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Particle2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按照网格分布形成初始粒子</a:t>
            </a:r>
            <a:endParaRPr lang="en-US" altLang="zh-CN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出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射粒子能量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2eV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出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射粒子方向与表面垂直</a:t>
            </a:r>
            <a:endParaRPr lang="en-US" altLang="zh-CN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仿真允许的最大时间步长：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7000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材料：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300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度低温烘烤过的铌</a:t>
            </a:r>
            <a:endParaRPr lang="en-US" altLang="zh-CN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场加速梯度：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2MV/m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0" y="978409"/>
            <a:ext cx="4152820" cy="264384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10653" y="6227545"/>
            <a:ext cx="7459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同一腔压下，不同电磁场相位扫描，无</a:t>
            </a:r>
            <a:r>
              <a:rPr lang="en-US" altLang="zh-CN" dirty="0" err="1" smtClean="0">
                <a:latin typeface="Arial" panose="020B0604020202020204" pitchFamily="34" charset="0"/>
                <a:ea typeface="黑体" panose="02010609060101010101" pitchFamily="49" charset="-122"/>
              </a:rPr>
              <a:t>multipacting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" y="4032986"/>
            <a:ext cx="4438650" cy="205883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73" y="3985352"/>
            <a:ext cx="4658627" cy="215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47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0040" y="365127"/>
            <a:ext cx="8668512" cy="613282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PS-Tracking 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solver-Particle2(2MV/m)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0" y="978409"/>
            <a:ext cx="4152820" cy="26438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" y="3933224"/>
            <a:ext cx="3854437" cy="284702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168766" y="3349592"/>
            <a:ext cx="2849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t=10.7ns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69292" y="6133513"/>
            <a:ext cx="2849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t=461ns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416968" y="6415904"/>
            <a:ext cx="5890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 smtClean="0">
                <a:latin typeface="Arial" panose="020B0604020202020204" pitchFamily="34" charset="0"/>
                <a:ea typeface="黑体" panose="02010609060101010101" pitchFamily="49" charset="-122"/>
              </a:rPr>
              <a:t>Eacc</a:t>
            </a:r>
            <a:r>
              <a:rPr lang="en-US" altLang="zh-CN" sz="1600" dirty="0" smtClean="0">
                <a:latin typeface="Arial" panose="020B0604020202020204" pitchFamily="34" charset="0"/>
                <a:ea typeface="黑体" panose="02010609060101010101" pitchFamily="49" charset="-122"/>
              </a:rPr>
              <a:t>=2MV/m</a:t>
            </a:r>
            <a:r>
              <a:rPr lang="zh-CN" altLang="en-US" sz="1600" dirty="0" smtClean="0">
                <a:latin typeface="Arial" panose="020B0604020202020204" pitchFamily="34" charset="0"/>
                <a:ea typeface="黑体" panose="02010609060101010101" pitchFamily="49" charset="-122"/>
              </a:rPr>
              <a:t>，</a:t>
            </a:r>
            <a:r>
              <a:rPr lang="en-US" altLang="zh-CN" sz="1600" dirty="0" smtClean="0">
                <a:latin typeface="Arial" panose="020B0604020202020204" pitchFamily="34" charset="0"/>
                <a:ea typeface="黑体" panose="02010609060101010101" pitchFamily="49" charset="-122"/>
              </a:rPr>
              <a:t>phase=360deg,</a:t>
            </a:r>
            <a:r>
              <a:rPr lang="zh-CN" altLang="en-US" sz="1600" dirty="0" smtClean="0">
                <a:latin typeface="Arial" panose="020B0604020202020204" pitchFamily="34" charset="0"/>
                <a:ea typeface="黑体" panose="02010609060101010101" pitchFamily="49" charset="-122"/>
              </a:rPr>
              <a:t>多数粒子撞击能量在</a:t>
            </a:r>
            <a:r>
              <a:rPr lang="en-US" altLang="zh-CN" sz="1600" dirty="0" smtClean="0">
                <a:latin typeface="Arial" panose="020B0604020202020204" pitchFamily="34" charset="0"/>
                <a:ea typeface="黑体" panose="02010609060101010101" pitchFamily="49" charset="-122"/>
              </a:rPr>
              <a:t>100eV</a:t>
            </a:r>
            <a:r>
              <a:rPr lang="zh-CN" altLang="en-US" sz="1600" dirty="0" smtClean="0">
                <a:latin typeface="Arial" panose="020B0604020202020204" pitchFamily="34" charset="0"/>
                <a:ea typeface="黑体" panose="02010609060101010101" pitchFamily="49" charset="-122"/>
              </a:rPr>
              <a:t>以下</a:t>
            </a:r>
            <a:endParaRPr lang="zh-CN" altLang="en-US" sz="16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978409"/>
            <a:ext cx="3981450" cy="24410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61" y="3756301"/>
            <a:ext cx="3936733" cy="243031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76275" y="5305425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300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度低温烘烤过的</a:t>
            </a:r>
            <a:r>
              <a:rPr lang="zh-CN" altLang="en-US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铌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8610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0040" y="365127"/>
            <a:ext cx="8668512" cy="613282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PS-Tracking 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solver-Particle2(20MV/m)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0" y="978409"/>
            <a:ext cx="4152820" cy="26438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" y="3933224"/>
            <a:ext cx="3815936" cy="281858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05325" y="3181350"/>
            <a:ext cx="4638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latin typeface="Arial" panose="020B0604020202020204" pitchFamily="34" charset="0"/>
                <a:ea typeface="黑体" panose="02010609060101010101" pitchFamily="49" charset="-122"/>
              </a:rPr>
              <a:t>Eacc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=20MV/m, phase=360deg,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发生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MP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粒子数与时间关系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71900" y="6194251"/>
            <a:ext cx="5216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多数粒子撞击能量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在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1E+5eV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左右</a:t>
            </a:r>
            <a:endParaRPr lang="en-US" altLang="zh-CN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粒子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数与时间关系显示无</a:t>
            </a:r>
            <a:r>
              <a:rPr lang="en-US" altLang="zh-CN" dirty="0" err="1">
                <a:latin typeface="Arial" panose="020B0604020202020204" pitchFamily="34" charset="0"/>
                <a:ea typeface="黑体" panose="02010609060101010101" pitchFamily="49" charset="-122"/>
              </a:rPr>
              <a:t>multipacting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022" y="1009252"/>
            <a:ext cx="4530378" cy="197996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678" y="4103287"/>
            <a:ext cx="2724322" cy="19113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233" y="4082009"/>
            <a:ext cx="2388268" cy="1987508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76275" y="5305425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300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度低温烘烤过的</a:t>
            </a:r>
            <a:r>
              <a:rPr lang="zh-CN" altLang="en-US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铌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8348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" y="4382361"/>
            <a:ext cx="4042029" cy="221545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0040" y="365127"/>
            <a:ext cx="8668512" cy="613282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PS-Tracking 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solver-Particle2(20MV/m)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05325" y="3181350"/>
            <a:ext cx="4638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latin typeface="Arial" panose="020B0604020202020204" pitchFamily="34" charset="0"/>
                <a:ea typeface="黑体" panose="02010609060101010101" pitchFamily="49" charset="-122"/>
              </a:rPr>
              <a:t>Eacc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=20MV/m, phase=360deg,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发生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MP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粒子数与时间关系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71346" y="6306532"/>
            <a:ext cx="5216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多数粒子撞击能量在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50000eV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以下</a:t>
            </a:r>
            <a:endParaRPr lang="en-US" altLang="zh-CN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粒子数与时间关系显示无</a:t>
            </a:r>
            <a:r>
              <a:rPr lang="en-US" altLang="zh-CN" dirty="0" err="1" smtClean="0">
                <a:latin typeface="Arial" panose="020B0604020202020204" pitchFamily="34" charset="0"/>
                <a:ea typeface="黑体" panose="02010609060101010101" pitchFamily="49" charset="-122"/>
              </a:rPr>
              <a:t>multipacting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6275" y="5305425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Ar</a:t>
            </a:r>
            <a:r>
              <a:rPr lang="zh-CN" altLang="en-US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放电处理过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的</a:t>
            </a:r>
            <a:r>
              <a:rPr lang="zh-CN" altLang="en-US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铌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0" y="1102234"/>
            <a:ext cx="4152820" cy="264384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99" y="1000768"/>
            <a:ext cx="4706499" cy="219315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522" y="4360422"/>
            <a:ext cx="2436478" cy="18465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83" y="4354356"/>
            <a:ext cx="2638239" cy="203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06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9723"/>
            <a:ext cx="4242391" cy="19407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0040" y="365127"/>
            <a:ext cx="8668512" cy="613282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PS-Tracking 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solver-Particle2(20MV/m)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05325" y="3520278"/>
            <a:ext cx="4638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latin typeface="Arial" panose="020B0604020202020204" pitchFamily="34" charset="0"/>
                <a:ea typeface="黑体" panose="02010609060101010101" pitchFamily="49" charset="-122"/>
              </a:rPr>
              <a:t>Eacc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=20MV/m, phase=360deg,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发生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MP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粒子数与时间关系，发生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MP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6275" y="5305425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湿</a:t>
            </a:r>
            <a:r>
              <a:rPr lang="zh-CN" altLang="en-US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处理过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的</a:t>
            </a:r>
            <a:r>
              <a:rPr lang="zh-CN" altLang="en-US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铌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0" y="1102234"/>
            <a:ext cx="4152820" cy="26438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123" y="4315571"/>
            <a:ext cx="2345589" cy="23490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25" y="1102234"/>
            <a:ext cx="5039833" cy="247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3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0040" y="365127"/>
            <a:ext cx="8668512" cy="613282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PS-Tracking 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solver-Particle2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34856" y="1159985"/>
            <a:ext cx="5454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300deg </a:t>
            </a:r>
            <a:r>
              <a:rPr lang="en-US" altLang="zh-CN" dirty="0" err="1" smtClean="0">
                <a:latin typeface="Arial" panose="020B0604020202020204" pitchFamily="34" charset="0"/>
                <a:ea typeface="黑体" panose="02010609060101010101" pitchFamily="49" charset="-122"/>
              </a:rPr>
              <a:t>bakeout</a:t>
            </a:r>
            <a:endParaRPr lang="en-US" altLang="zh-CN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No </a:t>
            </a:r>
            <a:r>
              <a:rPr lang="en-US" altLang="zh-CN" dirty="0" err="1" smtClean="0">
                <a:latin typeface="Arial" panose="020B0604020202020204" pitchFamily="34" charset="0"/>
                <a:ea typeface="黑体" panose="02010609060101010101" pitchFamily="49" charset="-122"/>
              </a:rPr>
              <a:t>multipacting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0" y="1102235"/>
            <a:ext cx="2033365" cy="12945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36" y="2578331"/>
            <a:ext cx="8635218" cy="37061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1834823" y="2516916"/>
            <a:ext cx="56389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phase=360deg,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发生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MP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粒子数与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加速梯度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关系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70661" y="2909343"/>
            <a:ext cx="61200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solidFill>
                  <a:srgbClr val="FF0000"/>
                </a:solidFill>
              </a:rPr>
              <a:t>0.2MV/m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471250" y="3058742"/>
            <a:ext cx="64800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r>
              <a:rPr lang="en-US" altLang="zh-CN" sz="800" dirty="0" smtClean="0">
                <a:solidFill>
                  <a:srgbClr val="00B050"/>
                </a:solidFill>
              </a:rPr>
              <a:t>5.15MV/m</a:t>
            </a:r>
            <a:endParaRPr lang="zh-CN" altLang="en-US" sz="800" dirty="0">
              <a:solidFill>
                <a:srgbClr val="00B05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464487" y="3207747"/>
            <a:ext cx="64800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r>
              <a:rPr lang="en-US" altLang="zh-CN" sz="800" dirty="0" smtClean="0">
                <a:solidFill>
                  <a:srgbClr val="002060"/>
                </a:solidFill>
              </a:rPr>
              <a:t>10.1MV/m</a:t>
            </a:r>
            <a:endParaRPr lang="zh-CN" altLang="en-US" sz="800" dirty="0">
              <a:solidFill>
                <a:srgbClr val="00206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453469" y="3373561"/>
            <a:ext cx="68400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r>
              <a:rPr lang="en-US" altLang="zh-CN" sz="800" dirty="0" smtClean="0">
                <a:solidFill>
                  <a:srgbClr val="FFC000"/>
                </a:solidFill>
              </a:rPr>
              <a:t>15.05MV/m</a:t>
            </a:r>
            <a:endParaRPr lang="zh-CN" altLang="en-US" sz="800" dirty="0">
              <a:solidFill>
                <a:srgbClr val="FFC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60234" y="3506670"/>
            <a:ext cx="652254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r>
              <a:rPr lang="en-US" altLang="zh-CN" sz="800" dirty="0" smtClean="0">
                <a:solidFill>
                  <a:srgbClr val="F40CB7"/>
                </a:solidFill>
              </a:rPr>
              <a:t>20MV/m</a:t>
            </a:r>
            <a:endParaRPr lang="zh-CN" altLang="en-US" sz="800" dirty="0">
              <a:solidFill>
                <a:srgbClr val="F40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09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0040" y="365127"/>
            <a:ext cx="8668512" cy="613282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PS-Tracking 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solver-Particle2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34856" y="1174210"/>
            <a:ext cx="5454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latin typeface="Arial" panose="020B0604020202020204" pitchFamily="34" charset="0"/>
                <a:ea typeface="黑体" panose="02010609060101010101" pitchFamily="49" charset="-122"/>
              </a:rPr>
              <a:t>Ar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 discharge cleaned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No </a:t>
            </a:r>
            <a:r>
              <a:rPr lang="en-US" altLang="zh-CN" dirty="0" err="1" smtClean="0">
                <a:latin typeface="Arial" panose="020B0604020202020204" pitchFamily="34" charset="0"/>
                <a:ea typeface="黑体" panose="02010609060101010101" pitchFamily="49" charset="-122"/>
              </a:rPr>
              <a:t>multipacting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0" y="1102235"/>
            <a:ext cx="2033365" cy="12945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9" y="2592556"/>
            <a:ext cx="8787865" cy="41900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8393658" y="2909343"/>
            <a:ext cx="61200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solidFill>
                  <a:srgbClr val="FF0000"/>
                </a:solidFill>
              </a:rPr>
              <a:t>0.2MV/m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394247" y="3058742"/>
            <a:ext cx="64800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r>
              <a:rPr lang="en-US" altLang="zh-CN" sz="800" dirty="0" smtClean="0">
                <a:solidFill>
                  <a:srgbClr val="00B050"/>
                </a:solidFill>
              </a:rPr>
              <a:t>5.15MV/m</a:t>
            </a:r>
            <a:endParaRPr lang="zh-CN" altLang="en-US" sz="800" dirty="0">
              <a:solidFill>
                <a:srgbClr val="00B05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87484" y="3217372"/>
            <a:ext cx="64800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r>
              <a:rPr lang="en-US" altLang="zh-CN" sz="800" dirty="0" smtClean="0">
                <a:solidFill>
                  <a:srgbClr val="002060"/>
                </a:solidFill>
              </a:rPr>
              <a:t>10.1MV/m</a:t>
            </a:r>
            <a:endParaRPr lang="zh-CN" altLang="en-US" sz="800" dirty="0">
              <a:solidFill>
                <a:srgbClr val="00206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376466" y="3373561"/>
            <a:ext cx="68400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r>
              <a:rPr lang="en-US" altLang="zh-CN" sz="800" dirty="0" smtClean="0">
                <a:solidFill>
                  <a:srgbClr val="FFC000"/>
                </a:solidFill>
              </a:rPr>
              <a:t>15.05MV/m</a:t>
            </a:r>
            <a:endParaRPr lang="zh-CN" altLang="en-US" sz="800" dirty="0">
              <a:solidFill>
                <a:srgbClr val="FFC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383231" y="3525920"/>
            <a:ext cx="652254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r>
              <a:rPr lang="en-US" altLang="zh-CN" sz="800" dirty="0" smtClean="0">
                <a:solidFill>
                  <a:srgbClr val="F40CB7"/>
                </a:solidFill>
              </a:rPr>
              <a:t>20MV/m</a:t>
            </a:r>
            <a:endParaRPr lang="zh-CN" altLang="en-US" sz="800" dirty="0">
              <a:solidFill>
                <a:srgbClr val="F40CB7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83038" y="2533745"/>
            <a:ext cx="56389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phase=360deg,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发生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MP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粒子数与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加速梯度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关系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2297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0040" y="365127"/>
            <a:ext cx="8668512" cy="613282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PS-Tracking 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solver-Particle2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50415" y="6349853"/>
            <a:ext cx="563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phase=360deg,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发生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MP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粒子数与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加速梯度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关系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34856" y="1077743"/>
            <a:ext cx="5454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Wet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latin typeface="Arial" panose="020B0604020202020204" pitchFamily="34" charset="0"/>
                <a:ea typeface="黑体" panose="02010609060101010101" pitchFamily="49" charset="-122"/>
              </a:rPr>
              <a:t>Eacc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=10.1MV/m&amp;15.05MV/m&amp;20MV/m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发生</a:t>
            </a:r>
            <a:r>
              <a:rPr lang="en-US" altLang="zh-CN" dirty="0" err="1" smtClean="0">
                <a:latin typeface="Arial" panose="020B0604020202020204" pitchFamily="34" charset="0"/>
                <a:ea typeface="黑体" panose="02010609060101010101" pitchFamily="49" charset="-122"/>
              </a:rPr>
              <a:t>multipacting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0" y="1102235"/>
            <a:ext cx="2033365" cy="1294520"/>
          </a:xfrm>
          <a:prstGeom prst="rect">
            <a:avLst/>
          </a:prstGeom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613166"/>
              </p:ext>
            </p:extLst>
          </p:nvPr>
        </p:nvGraphicFramePr>
        <p:xfrm>
          <a:off x="1126157" y="2285073"/>
          <a:ext cx="6487427" cy="4249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6157" y="2285073"/>
                        <a:ext cx="6487427" cy="4249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2129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35902" y="299813"/>
            <a:ext cx="8500188" cy="735886"/>
          </a:xfrm>
        </p:spPr>
        <p:txBody>
          <a:bodyPr>
            <a:normAutofit/>
          </a:bodyPr>
          <a:lstStyle/>
          <a:p>
            <a:r>
              <a:rPr lang="en-US" altLang="zh-CN" sz="3400" dirty="0" smtClean="0">
                <a:latin typeface="Arial" panose="020B0604020202020204" pitchFamily="34" charset="0"/>
                <a:ea typeface="黑体" panose="02010609060101010101" pitchFamily="49" charset="-122"/>
              </a:rPr>
              <a:t>3D model</a:t>
            </a:r>
            <a:endParaRPr lang="zh-CN" altLang="en-US" sz="3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6DC9-2F1F-4B24-BA50-E4E34D8A9E5E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0" y="1610491"/>
            <a:ext cx="2351838" cy="28090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89" y="1610491"/>
            <a:ext cx="6528111" cy="3106416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1269639" y="3217489"/>
            <a:ext cx="60398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269639" y="3414714"/>
            <a:ext cx="60398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1766048" y="2970170"/>
            <a:ext cx="0" cy="26680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 flipV="1">
            <a:off x="1766047" y="3391513"/>
            <a:ext cx="0" cy="26680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913964" y="3137653"/>
            <a:ext cx="54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H="1" flipV="1">
            <a:off x="5834217" y="3137653"/>
            <a:ext cx="224118" cy="3359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 flipV="1">
            <a:off x="7178923" y="2767573"/>
            <a:ext cx="224118" cy="3359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616824" y="3414714"/>
            <a:ext cx="2402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ut off frequency: TE11 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174876" y="3103572"/>
            <a:ext cx="2402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ut off frequency: TM01 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8721" y="1068893"/>
            <a:ext cx="843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Influence of the insertion length of the coupling loop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068" y="3802529"/>
            <a:ext cx="1995440" cy="865116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3182112" y="2684573"/>
            <a:ext cx="1188720" cy="1576081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/>
          <p:cNvCxnSpPr/>
          <p:nvPr/>
        </p:nvCxnSpPr>
        <p:spPr>
          <a:xfrm>
            <a:off x="4384720" y="3729977"/>
            <a:ext cx="564296" cy="30035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78721" y="4812938"/>
            <a:ext cx="40543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The longer insertion length </a:t>
            </a:r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rin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, the better for HOMs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does a great influence on the notch frequency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loop inductance is strongly dependent on the insertion depth of the loop!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236319"/>
              </p:ext>
            </p:extLst>
          </p:nvPr>
        </p:nvGraphicFramePr>
        <p:xfrm>
          <a:off x="4238097" y="4754471"/>
          <a:ext cx="4537413" cy="2198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751"/>
                <a:gridCol w="1764792"/>
                <a:gridCol w="1669870"/>
              </a:tblGrid>
              <a:tr h="38958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Beam</a:t>
                      </a:r>
                      <a:r>
                        <a:rPr lang="en-US" altLang="zh-CN" baseline="0" dirty="0" smtClean="0"/>
                        <a:t> tube diameter (mm)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Insertion depth</a:t>
                      </a:r>
                      <a:endParaRPr lang="zh-CN" altLang="en-US" dirty="0"/>
                    </a:p>
                  </a:txBody>
                  <a:tcPr/>
                </a:tc>
              </a:tr>
              <a:tr h="389584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LEPII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286.4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42.2</a:t>
                      </a:r>
                      <a:endParaRPr lang="zh-CN" altLang="en-US" dirty="0"/>
                    </a:p>
                  </a:txBody>
                  <a:tcPr/>
                </a:tc>
              </a:tr>
              <a:tr h="3895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LHC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42.2</a:t>
                      </a:r>
                      <a:endParaRPr lang="zh-CN" altLang="en-US" dirty="0"/>
                    </a:p>
                  </a:txBody>
                  <a:tcPr/>
                </a:tc>
              </a:tr>
              <a:tr h="389584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IHEP-02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17.1</a:t>
                      </a:r>
                      <a:endParaRPr lang="zh-CN" altLang="en-US" dirty="0"/>
                    </a:p>
                  </a:txBody>
                  <a:tcPr/>
                </a:tc>
              </a:tr>
              <a:tr h="389584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CEPC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156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15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11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0040" y="365127"/>
            <a:ext cx="8668512" cy="61328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总结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0040" y="1212112"/>
            <a:ext cx="8668512" cy="2790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Arial" panose="020B0604020202020204" pitchFamily="34" charset="0"/>
                <a:ea typeface="黑体" panose="02010609060101010101" pitchFamily="49" charset="-122"/>
              </a:rPr>
              <a:t>Coupler loop</a:t>
            </a:r>
            <a:r>
              <a:rPr lang="zh-CN" altLang="en-US" sz="2400" dirty="0" smtClean="0">
                <a:latin typeface="Arial" panose="020B0604020202020204" pitchFamily="34" charset="0"/>
                <a:ea typeface="黑体" panose="02010609060101010101" pitchFamily="49" charset="-122"/>
              </a:rPr>
              <a:t>底端在高场区容易发生</a:t>
            </a:r>
            <a:r>
              <a:rPr lang="en-US" altLang="zh-CN" sz="2400" dirty="0" err="1" smtClean="0">
                <a:latin typeface="Arial" panose="020B0604020202020204" pitchFamily="34" charset="0"/>
                <a:ea typeface="黑体" panose="02010609060101010101" pitchFamily="49" charset="-122"/>
              </a:rPr>
              <a:t>multipacting</a:t>
            </a:r>
            <a:r>
              <a:rPr lang="zh-CN" altLang="en-US" sz="2400" dirty="0" smtClean="0">
                <a:latin typeface="Arial" panose="020B0604020202020204" pitchFamily="34" charset="0"/>
                <a:ea typeface="黑体" panose="02010609060101010101" pitchFamily="49" charset="-122"/>
              </a:rPr>
              <a:t>，但是该区域实际中比较容易清洗干净，可以降低</a:t>
            </a:r>
            <a:r>
              <a:rPr lang="en-US" altLang="zh-CN" sz="2400" dirty="0" err="1" smtClean="0">
                <a:latin typeface="Arial" panose="020B0604020202020204" pitchFamily="34" charset="0"/>
                <a:ea typeface="黑体" panose="02010609060101010101" pitchFamily="49" charset="-122"/>
              </a:rPr>
              <a:t>multipacting</a:t>
            </a:r>
            <a:r>
              <a:rPr lang="zh-CN" altLang="en-US" sz="2400" dirty="0" smtClean="0">
                <a:latin typeface="Arial" panose="020B0604020202020204" pitchFamily="34" charset="0"/>
                <a:ea typeface="黑体" panose="02010609060101010101" pitchFamily="49" charset="-122"/>
              </a:rPr>
              <a:t>风险</a:t>
            </a:r>
            <a:endParaRPr lang="en-US" altLang="zh-CN" sz="2400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latin typeface="Arial" panose="020B0604020202020204" pitchFamily="34" charset="0"/>
                <a:ea typeface="黑体" panose="02010609060101010101" pitchFamily="49" charset="-122"/>
              </a:rPr>
              <a:t>下一步计划</a:t>
            </a:r>
            <a:endParaRPr lang="en-US" altLang="zh-CN" sz="2400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540000" indent="-28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Arial" panose="020B0604020202020204" pitchFamily="34" charset="0"/>
                <a:ea typeface="黑体" panose="02010609060101010101" pitchFamily="49" charset="-122"/>
              </a:rPr>
              <a:t>为接近实际情况，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</a:rPr>
              <a:t>c</a:t>
            </a:r>
            <a:r>
              <a:rPr lang="en-US" altLang="zh-CN" sz="2400" dirty="0" smtClean="0">
                <a:latin typeface="Arial" panose="020B0604020202020204" pitchFamily="34" charset="0"/>
                <a:ea typeface="黑体" panose="02010609060101010101" pitchFamily="49" charset="-122"/>
              </a:rPr>
              <a:t>oupler</a:t>
            </a:r>
            <a:r>
              <a:rPr lang="zh-CN" altLang="en-US" sz="2400" dirty="0" smtClean="0">
                <a:latin typeface="Arial" panose="020B0604020202020204" pitchFamily="34" charset="0"/>
                <a:ea typeface="黑体" panose="02010609060101010101" pitchFamily="49" charset="-122"/>
              </a:rPr>
              <a:t>安装在</a:t>
            </a:r>
            <a:r>
              <a:rPr lang="en-US" altLang="zh-CN" sz="2400" dirty="0" smtClean="0">
                <a:latin typeface="Arial" panose="020B0604020202020204" pitchFamily="34" charset="0"/>
                <a:ea typeface="黑体" panose="02010609060101010101" pitchFamily="49" charset="-122"/>
              </a:rPr>
              <a:t>2-cell</a:t>
            </a:r>
            <a:r>
              <a:rPr lang="zh-CN" altLang="en-US" sz="2400" dirty="0" smtClean="0">
                <a:latin typeface="Arial" panose="020B0604020202020204" pitchFamily="34" charset="0"/>
                <a:ea typeface="黑体" panose="02010609060101010101" pitchFamily="49" charset="-122"/>
              </a:rPr>
              <a:t>腔上模拟计算</a:t>
            </a:r>
            <a:r>
              <a:rPr lang="en-US" altLang="zh-CN" sz="2400" dirty="0" smtClean="0">
                <a:latin typeface="Arial" panose="020B0604020202020204" pitchFamily="34" charset="0"/>
                <a:ea typeface="黑体" panose="02010609060101010101" pitchFamily="49" charset="-122"/>
              </a:rPr>
              <a:t>S21</a:t>
            </a:r>
          </a:p>
          <a:p>
            <a:pPr marL="540000" indent="-28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热</a:t>
            </a:r>
            <a:r>
              <a:rPr lang="zh-CN" altLang="en-US" sz="2400" dirty="0" smtClean="0">
                <a:latin typeface="Arial" panose="020B0604020202020204" pitchFamily="34" charset="0"/>
                <a:ea typeface="黑体" panose="02010609060101010101" pitchFamily="49" charset="-122"/>
              </a:rPr>
              <a:t>计算</a:t>
            </a:r>
            <a:endParaRPr lang="en-US" altLang="zh-CN" sz="2400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3588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0040" y="365127"/>
            <a:ext cx="8668512" cy="61328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HOM coupler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表面最大电磁场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1" y="1100329"/>
            <a:ext cx="4224527" cy="262567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"/>
          <a:stretch/>
        </p:blipFill>
        <p:spPr>
          <a:xfrm>
            <a:off x="4773168" y="1106423"/>
            <a:ext cx="4215384" cy="2619583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H="1">
            <a:off x="3602736" y="2212848"/>
            <a:ext cx="155448" cy="3383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310063" y="1843516"/>
            <a:ext cx="236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Emax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=2.836e+5 V/m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5696712" y="2066482"/>
            <a:ext cx="234696" cy="3594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956048" y="2425884"/>
            <a:ext cx="214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Hmax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=313.5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/m</a:t>
            </a:r>
            <a:endParaRPr lang="zh-CN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679652"/>
              </p:ext>
            </p:extLst>
          </p:nvPr>
        </p:nvGraphicFramePr>
        <p:xfrm>
          <a:off x="3048000" y="3997555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Stored energy</a:t>
                      </a:r>
                      <a:r>
                        <a:rPr lang="en-US" altLang="zh-CN" baseline="0" dirty="0" smtClean="0"/>
                        <a:t> (J)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/>
                        <a:t>Emax</a:t>
                      </a:r>
                      <a:r>
                        <a:rPr lang="en-US" altLang="zh-CN" dirty="0" smtClean="0"/>
                        <a:t> (MV/m)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Hmax</a:t>
                      </a:r>
                      <a:r>
                        <a:rPr lang="en-US" altLang="zh-CN" dirty="0" smtClean="0"/>
                        <a:t> (A/m)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 (2MV/m)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0.2836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313.5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3992306"/>
            <a:ext cx="2752234" cy="2444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790" y="4932835"/>
            <a:ext cx="3051689" cy="145699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795722" y="6389829"/>
            <a:ext cx="232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20MV/m</a:t>
            </a:r>
          </a:p>
          <a:p>
            <a:pPr algn="ctr"/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Tracking fields factor=10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161" y="4932835"/>
            <a:ext cx="3072211" cy="145699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473120" y="6382218"/>
            <a:ext cx="1247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2MV/m</a:t>
            </a:r>
          </a:p>
          <a:p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Factor=1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940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0040" y="365127"/>
            <a:ext cx="8668512" cy="613282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PS-Tracking 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solver-Particle1(2MV/m)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6" y="1083289"/>
            <a:ext cx="4357502" cy="265566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658627" y="1083289"/>
            <a:ext cx="44853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Particle1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按照网格分布形成初始粒子</a:t>
            </a:r>
            <a:endParaRPr lang="en-US" altLang="zh-CN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出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射粒子能量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2eV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出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射粒子方向与表面垂直</a:t>
            </a:r>
            <a:endParaRPr lang="en-US" altLang="zh-CN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仿真允许的最大时间步长：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7000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材料：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300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度低温烘烤过的铌</a:t>
            </a:r>
            <a:endParaRPr lang="en-US" altLang="zh-CN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场加速梯度：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2MV/m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10653" y="6227545"/>
            <a:ext cx="7459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同一腔压下，不同电磁场相位扫描，无</a:t>
            </a:r>
            <a:r>
              <a:rPr lang="en-US" altLang="zh-CN" dirty="0" err="1" smtClean="0">
                <a:latin typeface="Arial" panose="020B0604020202020204" pitchFamily="34" charset="0"/>
                <a:ea typeface="黑体" panose="02010609060101010101" pitchFamily="49" charset="-122"/>
              </a:rPr>
              <a:t>multipacting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0" y="4091340"/>
            <a:ext cx="4735629" cy="2007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629" y="4087660"/>
            <a:ext cx="4331368" cy="201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36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0040" y="365127"/>
            <a:ext cx="8668512" cy="613282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PS-Tracking 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solver-Particle1(2MV/m)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" y="1083289"/>
            <a:ext cx="4357502" cy="26556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" y="3990977"/>
            <a:ext cx="3873687" cy="28612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630" y="1083289"/>
            <a:ext cx="4004109" cy="20341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277" y="3738951"/>
            <a:ext cx="3973462" cy="206850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13145" y="3308086"/>
            <a:ext cx="2849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t=8.15ns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69292" y="6009688"/>
            <a:ext cx="2849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t=398ns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436219" y="6320654"/>
            <a:ext cx="5871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 smtClean="0">
                <a:latin typeface="Arial" panose="020B0604020202020204" pitchFamily="34" charset="0"/>
                <a:ea typeface="黑体" panose="02010609060101010101" pitchFamily="49" charset="-122"/>
              </a:rPr>
              <a:t>Eacc</a:t>
            </a:r>
            <a:r>
              <a:rPr lang="en-US" altLang="zh-CN" sz="1600" dirty="0" smtClean="0">
                <a:latin typeface="Arial" panose="020B0604020202020204" pitchFamily="34" charset="0"/>
                <a:ea typeface="黑体" panose="02010609060101010101" pitchFamily="49" charset="-122"/>
              </a:rPr>
              <a:t>=2MV/m</a:t>
            </a:r>
            <a:r>
              <a:rPr lang="zh-CN" altLang="en-US" sz="1600" dirty="0" smtClean="0">
                <a:latin typeface="Arial" panose="020B0604020202020204" pitchFamily="34" charset="0"/>
                <a:ea typeface="黑体" panose="02010609060101010101" pitchFamily="49" charset="-122"/>
              </a:rPr>
              <a:t>，</a:t>
            </a:r>
            <a:r>
              <a:rPr lang="en-US" altLang="zh-CN" sz="1600" dirty="0" smtClean="0">
                <a:latin typeface="Arial" panose="020B0604020202020204" pitchFamily="34" charset="0"/>
                <a:ea typeface="黑体" panose="02010609060101010101" pitchFamily="49" charset="-122"/>
              </a:rPr>
              <a:t>phase=180deg,</a:t>
            </a:r>
            <a:r>
              <a:rPr lang="zh-CN" altLang="en-US" sz="1600" dirty="0" smtClean="0">
                <a:latin typeface="Arial" panose="020B0604020202020204" pitchFamily="34" charset="0"/>
                <a:ea typeface="黑体" panose="02010609060101010101" pitchFamily="49" charset="-122"/>
              </a:rPr>
              <a:t>多数粒子撞击能量在</a:t>
            </a:r>
            <a:r>
              <a:rPr lang="en-US" altLang="zh-CN" sz="1600" dirty="0" smtClean="0">
                <a:latin typeface="Arial" panose="020B0604020202020204" pitchFamily="34" charset="0"/>
                <a:ea typeface="黑体" panose="02010609060101010101" pitchFamily="49" charset="-122"/>
              </a:rPr>
              <a:t>100eV</a:t>
            </a:r>
            <a:r>
              <a:rPr lang="zh-CN" altLang="en-US" sz="1600" dirty="0" smtClean="0">
                <a:latin typeface="Arial" panose="020B0604020202020204" pitchFamily="34" charset="0"/>
                <a:ea typeface="黑体" panose="02010609060101010101" pitchFamily="49" charset="-122"/>
              </a:rPr>
              <a:t>以下</a:t>
            </a:r>
            <a:endParaRPr lang="zh-CN" altLang="en-US" sz="16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6275" y="5305425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ea typeface="黑体" panose="02010609060101010101" pitchFamily="49" charset="-122"/>
              </a:rPr>
              <a:t>300</a:t>
            </a:r>
            <a:r>
              <a:rPr lang="zh-CN" altLang="en-US" dirty="0">
                <a:solidFill>
                  <a:srgbClr val="FF0000"/>
                </a:solidFill>
                <a:ea typeface="黑体" panose="02010609060101010101" pitchFamily="49" charset="-122"/>
              </a:rPr>
              <a:t>度低温烘烤过的</a:t>
            </a:r>
            <a:r>
              <a:rPr lang="zh-CN" altLang="en-US" dirty="0" smtClean="0">
                <a:solidFill>
                  <a:srgbClr val="FF0000"/>
                </a:solidFill>
                <a:ea typeface="黑体" panose="02010609060101010101" pitchFamily="49" charset="-122"/>
              </a:rPr>
              <a:t>铌</a:t>
            </a:r>
            <a:endParaRPr lang="en-US" altLang="zh-CN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9820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0040" y="365127"/>
            <a:ext cx="8668512" cy="613282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PS-Tracking 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solver-Particle1(20MV/m)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" y="1083289"/>
            <a:ext cx="4357502" cy="26556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" y="3933224"/>
            <a:ext cx="3815936" cy="281858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25" y="1102234"/>
            <a:ext cx="4638675" cy="203944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979" y="4260484"/>
            <a:ext cx="2646696" cy="12363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75" y="4260484"/>
            <a:ext cx="2605639" cy="123635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05325" y="3181350"/>
            <a:ext cx="4638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latin typeface="Arial" panose="020B0604020202020204" pitchFamily="34" charset="0"/>
                <a:ea typeface="黑体" panose="02010609060101010101" pitchFamily="49" charset="-122"/>
              </a:rPr>
              <a:t>Eacc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=20MV/m, phase=180deg,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发生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MP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粒子数与时间关系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71900" y="5851760"/>
            <a:ext cx="5216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多数粒子撞击能量在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2000eV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以下</a:t>
            </a:r>
            <a:endParaRPr lang="en-US" altLang="zh-CN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粒子数与时间关系显示无</a:t>
            </a:r>
            <a:r>
              <a:rPr lang="en-US" altLang="zh-CN" dirty="0" err="1" smtClean="0">
                <a:latin typeface="Arial" panose="020B0604020202020204" pitchFamily="34" charset="0"/>
                <a:ea typeface="黑体" panose="02010609060101010101" pitchFamily="49" charset="-122"/>
              </a:rPr>
              <a:t>multipacting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6275" y="5305425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ea typeface="黑体" panose="02010609060101010101" pitchFamily="49" charset="-122"/>
              </a:rPr>
              <a:t>300</a:t>
            </a:r>
            <a:r>
              <a:rPr lang="zh-CN" altLang="en-US" dirty="0">
                <a:solidFill>
                  <a:srgbClr val="FF0000"/>
                </a:solidFill>
                <a:ea typeface="黑体" panose="02010609060101010101" pitchFamily="49" charset="-122"/>
              </a:rPr>
              <a:t>度低温烘烤过的</a:t>
            </a:r>
            <a:r>
              <a:rPr lang="zh-CN" altLang="en-US" dirty="0" smtClean="0">
                <a:solidFill>
                  <a:srgbClr val="FF0000"/>
                </a:solidFill>
                <a:ea typeface="黑体" panose="02010609060101010101" pitchFamily="49" charset="-122"/>
              </a:rPr>
              <a:t>铌</a:t>
            </a:r>
            <a:endParaRPr lang="en-US" altLang="zh-CN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9676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" y="4266861"/>
            <a:ext cx="4042029" cy="221545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0040" y="365127"/>
            <a:ext cx="8668512" cy="613282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PS-Tracking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solver-Particle1(20MV/m)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" y="1083289"/>
            <a:ext cx="4357502" cy="265566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05325" y="3181350"/>
            <a:ext cx="4638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latin typeface="Arial" panose="020B0604020202020204" pitchFamily="34" charset="0"/>
                <a:ea typeface="黑体" panose="02010609060101010101" pitchFamily="49" charset="-122"/>
              </a:rPr>
              <a:t>Eacc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=20MV/m, phase=180deg,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发生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MP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粒子数与时间关系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27348" y="6322866"/>
            <a:ext cx="5216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多数粒子撞击能量在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2000eV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以下</a:t>
            </a:r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粒子数与时间关系显示无</a:t>
            </a:r>
            <a:r>
              <a:rPr lang="en-US" altLang="zh-CN" dirty="0" err="1">
                <a:latin typeface="Arial" panose="020B0604020202020204" pitchFamily="34" charset="0"/>
                <a:ea typeface="黑体" panose="02010609060101010101" pitchFamily="49" charset="-122"/>
              </a:rPr>
              <a:t>multipacting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6275" y="5305425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  <a:ea typeface="黑体" panose="02010609060101010101" pitchFamily="49" charset="-122"/>
              </a:rPr>
              <a:t>Ar</a:t>
            </a:r>
            <a:r>
              <a:rPr lang="zh-CN" altLang="en-US" dirty="0" smtClean="0">
                <a:solidFill>
                  <a:srgbClr val="FF0000"/>
                </a:solidFill>
                <a:ea typeface="黑体" panose="02010609060101010101" pitchFamily="49" charset="-122"/>
              </a:rPr>
              <a:t>放电处理过</a:t>
            </a:r>
            <a:r>
              <a:rPr lang="zh-CN" altLang="en-US" dirty="0">
                <a:solidFill>
                  <a:srgbClr val="FF0000"/>
                </a:solidFill>
                <a:ea typeface="黑体" panose="02010609060101010101" pitchFamily="49" charset="-122"/>
              </a:rPr>
              <a:t>的</a:t>
            </a:r>
            <a:r>
              <a:rPr lang="zh-CN" altLang="en-US" dirty="0" smtClean="0">
                <a:solidFill>
                  <a:srgbClr val="FF0000"/>
                </a:solidFill>
                <a:ea typeface="黑体" panose="02010609060101010101" pitchFamily="49" charset="-122"/>
              </a:rPr>
              <a:t>铌</a:t>
            </a:r>
            <a:endParaRPr lang="en-US" altLang="zh-CN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798" y="1068125"/>
            <a:ext cx="4648200" cy="21048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911" y="4357324"/>
            <a:ext cx="2381250" cy="18219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899" y="4357324"/>
            <a:ext cx="2132452" cy="193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97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9723"/>
            <a:ext cx="4242391" cy="19407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0040" y="365127"/>
            <a:ext cx="8668512" cy="613282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PS-Tracking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solver-Particle1(20MV/m)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" y="1083289"/>
            <a:ext cx="4357502" cy="265566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05325" y="3181350"/>
            <a:ext cx="4638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latin typeface="Arial" panose="020B0604020202020204" pitchFamily="34" charset="0"/>
                <a:ea typeface="黑体" panose="02010609060101010101" pitchFamily="49" charset="-122"/>
              </a:rPr>
              <a:t>Eacc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=20MV/m, phase=180deg,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发生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MP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粒子数与时间关系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11590" y="6133277"/>
            <a:ext cx="5216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多数粒子撞击能量在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4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000eV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以下</a:t>
            </a:r>
            <a:endParaRPr lang="en-US" altLang="zh-CN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粒子数与时间关系显示无</a:t>
            </a:r>
            <a:r>
              <a:rPr lang="en-US" altLang="zh-CN" dirty="0" err="1" smtClean="0">
                <a:latin typeface="Arial" panose="020B0604020202020204" pitchFamily="34" charset="0"/>
                <a:ea typeface="黑体" panose="02010609060101010101" pitchFamily="49" charset="-122"/>
              </a:rPr>
              <a:t>multipacting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6275" y="5305425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ea typeface="黑体" panose="02010609060101010101" pitchFamily="49" charset="-122"/>
              </a:rPr>
              <a:t>湿</a:t>
            </a:r>
            <a:r>
              <a:rPr lang="zh-CN" altLang="en-US" dirty="0" smtClean="0">
                <a:solidFill>
                  <a:srgbClr val="FF0000"/>
                </a:solidFill>
                <a:ea typeface="黑体" panose="02010609060101010101" pitchFamily="49" charset="-122"/>
              </a:rPr>
              <a:t>处理过</a:t>
            </a:r>
            <a:r>
              <a:rPr lang="zh-CN" altLang="en-US" dirty="0">
                <a:solidFill>
                  <a:srgbClr val="FF0000"/>
                </a:solidFill>
                <a:ea typeface="黑体" panose="02010609060101010101" pitchFamily="49" charset="-122"/>
              </a:rPr>
              <a:t>的</a:t>
            </a:r>
            <a:r>
              <a:rPr lang="zh-CN" altLang="en-US" dirty="0" smtClean="0">
                <a:solidFill>
                  <a:srgbClr val="FF0000"/>
                </a:solidFill>
                <a:ea typeface="黑体" panose="02010609060101010101" pitchFamily="49" charset="-122"/>
              </a:rPr>
              <a:t>铌</a:t>
            </a:r>
            <a:endParaRPr lang="en-US" altLang="zh-CN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25" y="1071505"/>
            <a:ext cx="4348716" cy="20167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36" y="4336181"/>
            <a:ext cx="1856017" cy="17970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842" y="4319066"/>
            <a:ext cx="1819718" cy="188130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255394" y="5305425"/>
            <a:ext cx="1175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=1.23ns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295681" y="5147997"/>
            <a:ext cx="105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t=425ns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725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33" y="2613228"/>
            <a:ext cx="8335926" cy="40969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0040" y="365127"/>
            <a:ext cx="8668512" cy="613282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PS-Tracking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solver-Particle1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" y="1083289"/>
            <a:ext cx="1937890" cy="118103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34824" y="2605994"/>
            <a:ext cx="56389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phase=180deg,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发生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</a:rPr>
              <a:t>MP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粒子数与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加速梯度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</a:rPr>
              <a:t>关系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42635" y="1093884"/>
            <a:ext cx="5454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SEY: 300deg </a:t>
            </a:r>
            <a:r>
              <a:rPr lang="en-US" altLang="zh-CN" dirty="0" err="1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bakeout</a:t>
            </a:r>
            <a:endParaRPr lang="en-US" altLang="zh-CN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Eacc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=5.15MV/m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时，发生</a:t>
            </a:r>
            <a:r>
              <a:rPr lang="en-US" altLang="zh-CN" dirty="0" err="1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multipacting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162653" y="2967093"/>
            <a:ext cx="61200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solidFill>
                  <a:srgbClr val="FF0000"/>
                </a:solidFill>
              </a:rPr>
              <a:t>0.2MV/m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63242" y="3126117"/>
            <a:ext cx="64800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r>
              <a:rPr lang="en-US" altLang="zh-CN" sz="800" dirty="0" smtClean="0">
                <a:solidFill>
                  <a:srgbClr val="00B050"/>
                </a:solidFill>
              </a:rPr>
              <a:t>5.15MV/m</a:t>
            </a:r>
            <a:endParaRPr lang="zh-CN" altLang="en-US" sz="800" dirty="0">
              <a:solidFill>
                <a:srgbClr val="00B05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56479" y="3255872"/>
            <a:ext cx="64800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r>
              <a:rPr lang="en-US" altLang="zh-CN" sz="800" dirty="0" smtClean="0">
                <a:solidFill>
                  <a:srgbClr val="002060"/>
                </a:solidFill>
              </a:rPr>
              <a:t>10.1MV/m</a:t>
            </a:r>
            <a:endParaRPr lang="zh-CN" altLang="en-US" sz="800" dirty="0">
              <a:solidFill>
                <a:srgbClr val="00206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45461" y="3440936"/>
            <a:ext cx="68400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r>
              <a:rPr lang="en-US" altLang="zh-CN" sz="800" dirty="0" smtClean="0">
                <a:solidFill>
                  <a:srgbClr val="FFC000"/>
                </a:solidFill>
              </a:rPr>
              <a:t>15.05MV/m</a:t>
            </a:r>
            <a:endParaRPr lang="zh-CN" altLang="en-US" sz="800" dirty="0">
              <a:solidFill>
                <a:srgbClr val="FFC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52226" y="3574045"/>
            <a:ext cx="652254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r>
              <a:rPr lang="en-US" altLang="zh-CN" sz="800" dirty="0" smtClean="0">
                <a:solidFill>
                  <a:srgbClr val="F40CB7"/>
                </a:solidFill>
              </a:rPr>
              <a:t>20MV/m</a:t>
            </a:r>
            <a:endParaRPr lang="zh-CN" altLang="en-US" sz="800" dirty="0">
              <a:solidFill>
                <a:srgbClr val="F40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16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6107</TotalTime>
  <Words>654</Words>
  <Application>Microsoft Office PowerPoint</Application>
  <PresentationFormat>全屏显示(4:3)</PresentationFormat>
  <Paragraphs>162</Paragraphs>
  <Slides>20</Slides>
  <Notes>16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黑体</vt:lpstr>
      <vt:lpstr>宋体</vt:lpstr>
      <vt:lpstr>Arial</vt:lpstr>
      <vt:lpstr>Calibri</vt:lpstr>
      <vt:lpstr>Calibri Light</vt:lpstr>
      <vt:lpstr>Wingdings</vt:lpstr>
      <vt:lpstr>Office 主题</vt:lpstr>
      <vt:lpstr>Graph</vt:lpstr>
      <vt:lpstr>HOM coupler multipacting计算</vt:lpstr>
      <vt:lpstr>3D model</vt:lpstr>
      <vt:lpstr>HOM coupler表面最大电磁场</vt:lpstr>
      <vt:lpstr>PS-Tracking solver-Particle1(2MV/m)</vt:lpstr>
      <vt:lpstr>PS-Tracking solver-Particle1(2MV/m)</vt:lpstr>
      <vt:lpstr>PS-Tracking solver-Particle1(20MV/m)</vt:lpstr>
      <vt:lpstr>PS-Tracking solver-Particle1(20MV/m)</vt:lpstr>
      <vt:lpstr>PS-Tracking solver-Particle1(20MV/m)</vt:lpstr>
      <vt:lpstr>PS-Tracking solver-Particle1</vt:lpstr>
      <vt:lpstr>PS-Tracking solver-Particle1</vt:lpstr>
      <vt:lpstr>PS-Tracking solver-Particle1</vt:lpstr>
      <vt:lpstr>PS-Tracking solver-Particle2(2MV/m)</vt:lpstr>
      <vt:lpstr>PS-Tracking solver-Particle2(2MV/m)</vt:lpstr>
      <vt:lpstr>PS-Tracking solver-Particle2(20MV/m)</vt:lpstr>
      <vt:lpstr>PS-Tracking solver-Particle2(20MV/m)</vt:lpstr>
      <vt:lpstr>PS-Tracking solver-Particle2(20MV/m)</vt:lpstr>
      <vt:lpstr>PS-Tracking solver-Particle2</vt:lpstr>
      <vt:lpstr>PS-Tracking solver-Particle2</vt:lpstr>
      <vt:lpstr>PS-Tracking solver-Particle2</vt:lpstr>
      <vt:lpstr>总结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 coupler表面场计算</dc:title>
  <dc:creator>zheng</dc:creator>
  <cp:lastModifiedBy>zheng</cp:lastModifiedBy>
  <cp:revision>113</cp:revision>
  <dcterms:created xsi:type="dcterms:W3CDTF">2016-12-19T07:07:24Z</dcterms:created>
  <dcterms:modified xsi:type="dcterms:W3CDTF">2017-01-03T05:42:10Z</dcterms:modified>
</cp:coreProperties>
</file>