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7" r:id="rId9"/>
    <p:sldId id="268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0A11-3CF4-466C-8414-302CAE1EE04A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A596B-AEBC-45C7-9D74-2EA5151CBE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29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56F5-AF88-45E7-9853-53FE973E033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3166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327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696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008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A077E17-E3FA-4051-BCD7-0C1C6A2BF32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568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722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40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339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101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273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799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06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844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59F28-C73F-4AC3-B957-5703843781C8}" type="datetimeFigureOut">
              <a:rPr lang="zh-CN" altLang="en-US" smtClean="0"/>
              <a:t>2017/1/13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36F45-9D8F-4C76-BF20-11647525E0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68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PDR  multipole error effect on DA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Yingshun</a:t>
            </a:r>
            <a:r>
              <a:rPr lang="en-US" altLang="zh-CN" dirty="0" smtClean="0"/>
              <a:t> Zhu, Dou Wang, Feng Su, </a:t>
            </a:r>
            <a:r>
              <a:rPr lang="en-US" altLang="zh-CN" dirty="0" err="1" smtClean="0"/>
              <a:t>Dengjie</a:t>
            </a:r>
            <a:r>
              <a:rPr lang="en-US" altLang="zh-CN" dirty="0" smtClean="0"/>
              <a:t> Xiao, </a:t>
            </a:r>
            <a:r>
              <a:rPr lang="en-US" altLang="zh-CN" dirty="0" err="1" smtClean="0"/>
              <a:t>Tianjian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Bian</a:t>
            </a:r>
            <a:r>
              <a:rPr lang="en-US" altLang="zh-CN" dirty="0" smtClean="0"/>
              <a:t>, Yuan Zhang,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/>
          </a:p>
          <a:p>
            <a:r>
              <a:rPr lang="en-US" altLang="zh-CN" i="1" dirty="0" smtClean="0"/>
              <a:t>2017-01-13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2931290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7030A0"/>
                </a:solidFill>
              </a:rPr>
              <a:t>DA due to multipole error</a:t>
            </a:r>
            <a:r>
              <a:rPr lang="en-US" altLang="zh-CN" sz="8000" dirty="0">
                <a:solidFill>
                  <a:srgbClr val="7030A0"/>
                </a:solidFill>
              </a:rPr>
              <a:t/>
            </a:r>
            <a:br>
              <a:rPr lang="en-US" altLang="zh-CN" sz="8000" dirty="0">
                <a:solidFill>
                  <a:srgbClr val="7030A0"/>
                </a:solidFill>
              </a:rPr>
            </a:br>
            <a:r>
              <a:rPr lang="en-US" altLang="zh-CN" sz="2000" dirty="0"/>
              <a:t>~ add two multipoles besides of each B,Q,S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0960" y="3743607"/>
            <a:ext cx="31618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BEPCII random multipole error</a:t>
            </a:r>
          </a:p>
          <a:p>
            <a:pPr algn="ctr"/>
            <a:r>
              <a:rPr lang="en-US" altLang="zh-CN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Sextupole</a:t>
            </a:r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altLang="zh-CN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octupole</a:t>
            </a:r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component</a:t>
            </a:r>
          </a:p>
          <a:p>
            <a:pPr algn="ctr"/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et to be 1e-4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010195" y="4759141"/>
            <a:ext cx="99713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D911AE"/>
                </a:solidFill>
              </a:rPr>
              <a:t>BEPCII </a:t>
            </a:r>
            <a:r>
              <a:rPr lang="en-US" altLang="zh-CN" dirty="0" smtClean="0">
                <a:solidFill>
                  <a:srgbClr val="D911AE"/>
                </a:solidFill>
              </a:rPr>
              <a:t>random multipole </a:t>
            </a:r>
            <a:r>
              <a:rPr lang="en-US" altLang="zh-CN" dirty="0">
                <a:solidFill>
                  <a:srgbClr val="D911AE"/>
                </a:solidFill>
              </a:rPr>
              <a:t>error are </a:t>
            </a:r>
            <a:r>
              <a:rPr lang="en-US" altLang="zh-CN" dirty="0" smtClean="0">
                <a:solidFill>
                  <a:srgbClr val="D911AE"/>
                </a:solidFill>
              </a:rPr>
              <a:t>used beyond </a:t>
            </a:r>
            <a:r>
              <a:rPr lang="en-US" altLang="zh-CN" dirty="0" err="1" smtClean="0">
                <a:solidFill>
                  <a:srgbClr val="D911AE"/>
                </a:solidFill>
              </a:rPr>
              <a:t>octupole</a:t>
            </a:r>
            <a:r>
              <a:rPr lang="en-US" altLang="zh-CN" dirty="0" smtClean="0">
                <a:solidFill>
                  <a:srgbClr val="D911AE"/>
                </a:solidFill>
              </a:rPr>
              <a:t> component error,  </a:t>
            </a:r>
            <a:r>
              <a:rPr lang="en-US" altLang="zh-CN" dirty="0" err="1" smtClean="0">
                <a:solidFill>
                  <a:srgbClr val="D911AE"/>
                </a:solidFill>
              </a:rPr>
              <a:t>sextupole</a:t>
            </a:r>
            <a:r>
              <a:rPr lang="en-US" altLang="zh-CN" dirty="0" smtClean="0">
                <a:solidFill>
                  <a:srgbClr val="D911AE"/>
                </a:solidFill>
              </a:rPr>
              <a:t> and </a:t>
            </a:r>
            <a:r>
              <a:rPr lang="en-US" altLang="zh-CN" dirty="0" err="1" smtClean="0">
                <a:solidFill>
                  <a:srgbClr val="D911AE"/>
                </a:solidFill>
              </a:rPr>
              <a:t>octupole</a:t>
            </a:r>
            <a:r>
              <a:rPr lang="en-US" altLang="zh-CN" dirty="0" smtClean="0">
                <a:solidFill>
                  <a:srgbClr val="D911AE"/>
                </a:solidFill>
              </a:rPr>
              <a:t> component increased, systematic multipole errors set to be the best level</a:t>
            </a:r>
            <a:endParaRPr lang="en-US" altLang="zh-CN" dirty="0">
              <a:solidFill>
                <a:srgbClr val="D911A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2060"/>
                </a:solidFill>
              </a:rPr>
              <a:t>Lattice version: </a:t>
            </a:r>
            <a:r>
              <a:rPr lang="en-US" altLang="zh-CN" dirty="0" smtClean="0">
                <a:solidFill>
                  <a:srgbClr val="002060"/>
                </a:solidFill>
              </a:rPr>
              <a:t>CEPC-ARC4-PDR3-IR1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Vertical tune recovered but horizontal a little bit smaller: </a:t>
            </a:r>
            <a:r>
              <a:rPr lang="en-US" altLang="zh-CN" dirty="0" smtClean="0">
                <a:solidFill>
                  <a:srgbClr val="FF0000"/>
                </a:solidFill>
              </a:rPr>
              <a:t>(.</a:t>
            </a:r>
            <a:r>
              <a:rPr lang="en-US" altLang="zh-CN" dirty="0">
                <a:solidFill>
                  <a:srgbClr val="FF0000"/>
                </a:solidFill>
              </a:rPr>
              <a:t>0795, 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  <a:r>
              <a:rPr lang="en-US" altLang="zh-CN" dirty="0">
                <a:solidFill>
                  <a:srgbClr val="FF0000"/>
                </a:solidFill>
              </a:rPr>
              <a:t>220)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</a:rPr>
              <a:t>Without damping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Only normal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C000"/>
                </a:solidFill>
              </a:rPr>
              <a:t>Tracking for 240 turns, coupling factor 0.3%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05370" y="3736788"/>
            <a:ext cx="98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No error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478971" y="4756062"/>
            <a:ext cx="10874829" cy="6492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56" y="1848541"/>
            <a:ext cx="3505324" cy="188841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1441" y="1664517"/>
            <a:ext cx="3851632" cy="20790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480" y="1827454"/>
            <a:ext cx="3555489" cy="191923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7711440" y="3736788"/>
            <a:ext cx="3536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Sextupole</a:t>
            </a:r>
            <a:r>
              <a:rPr lang="en-US" altLang="zh-CN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altLang="zh-CN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octupole</a:t>
            </a:r>
            <a:r>
              <a:rPr lang="en-US" altLang="zh-CN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component</a:t>
            </a:r>
          </a:p>
          <a:p>
            <a:pPr algn="ctr"/>
            <a:r>
              <a:rPr lang="en-US" altLang="zh-CN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Increased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633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7030A0"/>
                </a:solidFill>
              </a:rPr>
              <a:t>DA due to multipole error</a:t>
            </a:r>
            <a:r>
              <a:rPr lang="en-US" altLang="zh-CN" sz="8000" dirty="0">
                <a:solidFill>
                  <a:srgbClr val="7030A0"/>
                </a:solidFill>
              </a:rPr>
              <a:t/>
            </a:r>
            <a:br>
              <a:rPr lang="en-US" altLang="zh-CN" sz="8000" dirty="0">
                <a:solidFill>
                  <a:srgbClr val="7030A0"/>
                </a:solidFill>
              </a:rPr>
            </a:br>
            <a:r>
              <a:rPr lang="en-US" altLang="zh-CN" sz="2000" dirty="0"/>
              <a:t>~ add two multipoles besides of each B,Q,S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70960" y="3743607"/>
            <a:ext cx="31618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BEPCII random multipole error</a:t>
            </a:r>
          </a:p>
          <a:p>
            <a:pPr algn="ctr"/>
            <a:r>
              <a:rPr lang="en-US" altLang="zh-CN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Sextupole</a:t>
            </a:r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altLang="zh-CN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octupole</a:t>
            </a:r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component</a:t>
            </a:r>
          </a:p>
          <a:p>
            <a:pPr algn="ctr"/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et to be 1e-4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010195" y="4759141"/>
            <a:ext cx="99713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D911AE"/>
                </a:solidFill>
              </a:rPr>
              <a:t>BEPCII </a:t>
            </a:r>
            <a:r>
              <a:rPr lang="en-US" altLang="zh-CN" dirty="0" smtClean="0">
                <a:solidFill>
                  <a:srgbClr val="D911AE"/>
                </a:solidFill>
              </a:rPr>
              <a:t>random multipole </a:t>
            </a:r>
            <a:r>
              <a:rPr lang="en-US" altLang="zh-CN" dirty="0">
                <a:solidFill>
                  <a:srgbClr val="D911AE"/>
                </a:solidFill>
              </a:rPr>
              <a:t>error are </a:t>
            </a:r>
            <a:r>
              <a:rPr lang="en-US" altLang="zh-CN" dirty="0" smtClean="0">
                <a:solidFill>
                  <a:srgbClr val="D911AE"/>
                </a:solidFill>
              </a:rPr>
              <a:t>used beyond </a:t>
            </a:r>
            <a:r>
              <a:rPr lang="en-US" altLang="zh-CN" dirty="0" err="1" smtClean="0">
                <a:solidFill>
                  <a:srgbClr val="D911AE"/>
                </a:solidFill>
              </a:rPr>
              <a:t>octupole</a:t>
            </a:r>
            <a:r>
              <a:rPr lang="en-US" altLang="zh-CN" dirty="0" smtClean="0">
                <a:solidFill>
                  <a:srgbClr val="D911AE"/>
                </a:solidFill>
              </a:rPr>
              <a:t> component error,  </a:t>
            </a:r>
            <a:r>
              <a:rPr lang="en-US" altLang="zh-CN" dirty="0" err="1" smtClean="0">
                <a:solidFill>
                  <a:srgbClr val="D911AE"/>
                </a:solidFill>
              </a:rPr>
              <a:t>sextupole</a:t>
            </a:r>
            <a:r>
              <a:rPr lang="en-US" altLang="zh-CN" dirty="0" smtClean="0">
                <a:solidFill>
                  <a:srgbClr val="D911AE"/>
                </a:solidFill>
              </a:rPr>
              <a:t> and </a:t>
            </a:r>
            <a:r>
              <a:rPr lang="en-US" altLang="zh-CN" dirty="0" err="1" smtClean="0">
                <a:solidFill>
                  <a:srgbClr val="D911AE"/>
                </a:solidFill>
              </a:rPr>
              <a:t>octupole</a:t>
            </a:r>
            <a:r>
              <a:rPr lang="en-US" altLang="zh-CN" dirty="0" smtClean="0">
                <a:solidFill>
                  <a:srgbClr val="D911AE"/>
                </a:solidFill>
              </a:rPr>
              <a:t> component increased, systematic multipole errors set to be the best level</a:t>
            </a:r>
            <a:endParaRPr lang="en-US" altLang="zh-CN" dirty="0">
              <a:solidFill>
                <a:srgbClr val="D911A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2060"/>
                </a:solidFill>
              </a:rPr>
              <a:t>Lattice version: </a:t>
            </a:r>
            <a:r>
              <a:rPr lang="en-US" altLang="zh-CN" dirty="0" smtClean="0">
                <a:solidFill>
                  <a:srgbClr val="002060"/>
                </a:solidFill>
              </a:rPr>
              <a:t>CEPC-ARC4-PDR3-IR1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Vertical tune recovered but horizontal a little bit smaller: </a:t>
            </a:r>
            <a:r>
              <a:rPr lang="en-US" altLang="zh-CN" dirty="0" smtClean="0">
                <a:solidFill>
                  <a:srgbClr val="FF0000"/>
                </a:solidFill>
              </a:rPr>
              <a:t>(.</a:t>
            </a:r>
            <a:r>
              <a:rPr lang="en-US" altLang="zh-CN" dirty="0">
                <a:solidFill>
                  <a:srgbClr val="FF0000"/>
                </a:solidFill>
              </a:rPr>
              <a:t>0795, 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  <a:r>
              <a:rPr lang="en-US" altLang="zh-CN" dirty="0">
                <a:solidFill>
                  <a:srgbClr val="FF0000"/>
                </a:solidFill>
              </a:rPr>
              <a:t>220)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</a:rPr>
              <a:t>With damping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Only normal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C000"/>
                </a:solidFill>
              </a:rPr>
              <a:t>Tracking for 240 turns, coupling factor 0.3%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29328" y="3871456"/>
            <a:ext cx="98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No error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478971" y="4756062"/>
            <a:ext cx="10874829" cy="6492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711440" y="3736788"/>
            <a:ext cx="3536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Sextupole</a:t>
            </a:r>
            <a:r>
              <a:rPr lang="en-US" altLang="zh-CN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altLang="zh-CN" dirty="0" err="1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octupole</a:t>
            </a:r>
            <a:r>
              <a:rPr lang="en-US" altLang="zh-CN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component</a:t>
            </a:r>
          </a:p>
          <a:p>
            <a:pPr algn="ctr"/>
            <a:r>
              <a:rPr lang="en-US" altLang="zh-CN" dirty="0" smtClean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Increased</a:t>
            </a:r>
            <a:endParaRPr lang="zh-CN" altLang="en-US" dirty="0">
              <a:solidFill>
                <a:srgbClr val="C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06" y="1779813"/>
            <a:ext cx="3733941" cy="205599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0960" y="1766250"/>
            <a:ext cx="3840479" cy="20695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9395" y="1589133"/>
            <a:ext cx="4166795" cy="224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76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9429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Analysis of horizontal tune change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20825"/>
            <a:ext cx="5980612" cy="1866809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1200" dirty="0">
                <a:solidFill>
                  <a:srgbClr val="FF0000"/>
                </a:solidFill>
              </a:rPr>
              <a:t>!----------------------- multiple errors (  random )----------------------------------------  </a:t>
            </a:r>
            <a:endParaRPr lang="zh-CN" altLang="en-US" sz="1200" dirty="0">
              <a:solidFill>
                <a:srgbClr val="FF0000"/>
              </a:solidFill>
            </a:endParaRPr>
          </a:p>
          <a:p>
            <a:r>
              <a:rPr lang="en-US" altLang="zh-CN" sz="1200" dirty="0"/>
              <a:t>!               Q   S   O   DEC DOC 14  16  18  20  22  24  26  28  30  32  34  36  38  40  42  44</a:t>
            </a:r>
            <a:endParaRPr lang="zh-CN" altLang="en-US" sz="1200" dirty="0"/>
          </a:p>
          <a:p>
            <a:r>
              <a:rPr lang="en-US" altLang="zh-CN" sz="1200" dirty="0"/>
              <a:t>!               k1  k2  k3  k4  k5  k6  k7  k8  k9  k10 k11 k12 k13 k14 k15 k16 k17 k18 k19 k20 k21    </a:t>
            </a:r>
            <a:endParaRPr lang="zh-CN" altLang="en-US" sz="1200" dirty="0"/>
          </a:p>
          <a:p>
            <a:r>
              <a:rPr lang="en-US" altLang="zh-CN" sz="1200" dirty="0" smtClean="0">
                <a:solidFill>
                  <a:srgbClr val="0070C0"/>
                </a:solidFill>
              </a:rPr>
              <a:t>!!!!!!!!!!!!</a:t>
            </a:r>
            <a:r>
              <a:rPr lang="en-US" altLang="zh-CN" sz="1200" dirty="0">
                <a:solidFill>
                  <a:srgbClr val="0070C0"/>
                </a:solidFill>
              </a:rPr>
              <a:t>CEPC</a:t>
            </a:r>
            <a:endParaRPr lang="zh-CN" altLang="en-US" sz="1200" dirty="0">
              <a:solidFill>
                <a:srgbClr val="0070C0"/>
              </a:solidFill>
            </a:endParaRPr>
          </a:p>
          <a:p>
            <a:r>
              <a:rPr lang="nb-NO" altLang="zh-CN" sz="1200" dirty="0"/>
              <a:t>ber    =0.0001*{</a:t>
            </a:r>
            <a:r>
              <a:rPr lang="nb-NO" altLang="zh-CN" sz="1200" dirty="0">
                <a:solidFill>
                  <a:srgbClr val="FF0000"/>
                </a:solidFill>
              </a:rPr>
              <a:t>1</a:t>
            </a:r>
            <a:r>
              <a:rPr lang="nb-NO" altLang="zh-CN" sz="1200" dirty="0"/>
              <a:t>,  1,  1,  1,  1,  1,  0,  0,  0,  0,  0,  0,  0,  0,  0,  0,  0,  0,  0,  0,  0}! bending magnets</a:t>
            </a:r>
            <a:endParaRPr lang="zh-CN" altLang="en-US" sz="1200" dirty="0"/>
          </a:p>
          <a:p>
            <a:r>
              <a:rPr lang="en-US" altLang="zh-CN" sz="1200" dirty="0" err="1"/>
              <a:t>qer</a:t>
            </a:r>
            <a:r>
              <a:rPr lang="en-US" altLang="zh-CN" sz="1200" dirty="0"/>
              <a:t>    =0.0001*{0,  3,  3,  1,  1,  1,  1,  1,  1,  1,  1,  1,  1,  1,  1,  1,  1,  0,  0,  0,  0}! quadrupoles </a:t>
            </a:r>
            <a:endParaRPr lang="zh-CN" altLang="en-US" sz="1200" dirty="0"/>
          </a:p>
          <a:p>
            <a:r>
              <a:rPr lang="pt-BR" altLang="zh-CN" sz="1200" dirty="0"/>
              <a:t>ser    =0.0001*{0,  0,  30,  1,  1,  1,  1,  1,  1,  1,  1,  1,  1,  1,  0,  0,  0,  0,  0,  0,  0}! sextupoles</a:t>
            </a:r>
            <a:endParaRPr lang="zh-CN" altLang="en-US" sz="1200" dirty="0"/>
          </a:p>
          <a:p>
            <a:endParaRPr lang="zh-CN" altLang="en-US" dirty="0"/>
          </a:p>
        </p:txBody>
      </p:sp>
      <p:sp>
        <p:nvSpPr>
          <p:cNvPr id="6" name="下箭头标注 5"/>
          <p:cNvSpPr/>
          <p:nvPr/>
        </p:nvSpPr>
        <p:spPr>
          <a:xfrm>
            <a:off x="7866017" y="1527945"/>
            <a:ext cx="3783876" cy="1144309"/>
          </a:xfrm>
          <a:prstGeom prst="downArrowCallou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流程图: 可选过程 6"/>
          <p:cNvSpPr/>
          <p:nvPr/>
        </p:nvSpPr>
        <p:spPr>
          <a:xfrm>
            <a:off x="670560" y="1472927"/>
            <a:ext cx="7027817" cy="196260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7981409" y="1559367"/>
            <a:ext cx="3520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</a:rPr>
              <a:t>Change quadrupole component in bending magnets from </a:t>
            </a:r>
            <a:r>
              <a:rPr lang="en-US" altLang="zh-CN" dirty="0">
                <a:solidFill>
                  <a:srgbClr val="FF0000"/>
                </a:solidFill>
              </a:rPr>
              <a:t>1e-4 to zero</a:t>
            </a:r>
            <a:r>
              <a:rPr lang="en-US" altLang="zh-CN" dirty="0">
                <a:solidFill>
                  <a:srgbClr val="00B050"/>
                </a:solidFill>
              </a:rPr>
              <a:t>.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482149" y="2672254"/>
            <a:ext cx="3082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Tune change from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 (.0795</a:t>
            </a:r>
            <a:r>
              <a:rPr lang="en-US" altLang="zh-CN" dirty="0">
                <a:solidFill>
                  <a:srgbClr val="FF0000"/>
                </a:solidFill>
              </a:rPr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  <a:r>
              <a:rPr lang="en-US" altLang="zh-CN" dirty="0">
                <a:solidFill>
                  <a:srgbClr val="FF0000"/>
                </a:solidFill>
              </a:rPr>
              <a:t>220</a:t>
            </a:r>
            <a:r>
              <a:rPr lang="en-US" altLang="zh-CN" dirty="0" smtClean="0">
                <a:solidFill>
                  <a:srgbClr val="FF0000"/>
                </a:solidFill>
              </a:rPr>
              <a:t>) to (.08, .22)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403771" y="2672254"/>
            <a:ext cx="2778035" cy="715380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934738" y="3244334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Courier"/>
              </a:rPr>
              <a:t> </a:t>
            </a:r>
            <a:endParaRPr lang="zh-CN" altLang="en-US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118" y="3740923"/>
            <a:ext cx="2459208" cy="1327466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838200" y="5147930"/>
            <a:ext cx="1370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(.0795, .220)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261359" y="5147930"/>
            <a:ext cx="1846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Tune change back to (.08, .22)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1907177" y="5958193"/>
            <a:ext cx="1265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0070C0"/>
                </a:solidFill>
              </a:rPr>
              <a:t>With damping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295" y="3494194"/>
            <a:ext cx="2916288" cy="157419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37" y="3612227"/>
            <a:ext cx="2749783" cy="1485607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504" y="3720072"/>
            <a:ext cx="2504613" cy="1351381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6096000" y="5154505"/>
            <a:ext cx="1370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(.0795, .220)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8735866" y="5069444"/>
            <a:ext cx="1846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Tune change back to (.08, .22)</a:t>
            </a:r>
            <a:endParaRPr lang="zh-CN" altLang="en-US" dirty="0"/>
          </a:p>
        </p:txBody>
      </p:sp>
      <p:sp>
        <p:nvSpPr>
          <p:cNvPr id="32" name="椭圆形标注 31"/>
          <p:cNvSpPr/>
          <p:nvPr/>
        </p:nvSpPr>
        <p:spPr>
          <a:xfrm>
            <a:off x="1682928" y="5913928"/>
            <a:ext cx="1695998" cy="396306"/>
          </a:xfrm>
          <a:prstGeom prst="wedgeEllipseCallout">
            <a:avLst>
              <a:gd name="adj1" fmla="val 9819"/>
              <a:gd name="adj2" fmla="val -93518"/>
            </a:avLst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形标注 32"/>
          <p:cNvSpPr/>
          <p:nvPr/>
        </p:nvSpPr>
        <p:spPr>
          <a:xfrm>
            <a:off x="7295602" y="5760040"/>
            <a:ext cx="1813564" cy="396306"/>
          </a:xfrm>
          <a:prstGeom prst="wedgeEllipseCallout">
            <a:avLst>
              <a:gd name="adj1" fmla="val 9819"/>
              <a:gd name="adj2" fmla="val -93518"/>
            </a:avLst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7466888" y="5806165"/>
            <a:ext cx="1894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0070C0"/>
                </a:solidFill>
              </a:rPr>
              <a:t>Without damping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43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Systematic multipole errors have large effect on the off-momentum DA, while random multipole errors of </a:t>
            </a:r>
            <a:r>
              <a:rPr lang="en-US" altLang="zh-CN" dirty="0" err="1" smtClean="0">
                <a:solidFill>
                  <a:srgbClr val="002060"/>
                </a:solidFill>
              </a:rPr>
              <a:t>sextupole</a:t>
            </a:r>
            <a:r>
              <a:rPr lang="en-US" altLang="zh-CN" dirty="0" smtClean="0">
                <a:solidFill>
                  <a:srgbClr val="002060"/>
                </a:solidFill>
              </a:rPr>
              <a:t> and </a:t>
            </a:r>
            <a:r>
              <a:rPr lang="en-US" altLang="zh-CN" dirty="0" err="1" smtClean="0">
                <a:solidFill>
                  <a:srgbClr val="002060"/>
                </a:solidFill>
              </a:rPr>
              <a:t>octupole</a:t>
            </a:r>
            <a:r>
              <a:rPr lang="en-US" altLang="zh-CN" dirty="0" smtClean="0">
                <a:solidFill>
                  <a:srgbClr val="002060"/>
                </a:solidFill>
              </a:rPr>
              <a:t> component have large effect on the vertical on-momentum DA.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The horizontal tune change mainly comes from the quadrupole component of bending magnets.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With multipole errors of the magnet manufacture best level, without damping, the vertical on-momentum DA reduced to 1/3 and horizontal seems no obvious change, while the horizontal off-momentum DA reduced a little but vertical seems no obvious change; but with damping, the dynamic aperture can be recovered to almost the same with the one with no error.</a:t>
            </a:r>
            <a:endParaRPr lang="zh-CN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24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Multipole error source 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</a:rPr>
              <a:t>Multipole error from two parts: </a:t>
            </a:r>
          </a:p>
          <a:p>
            <a:pPr lvl="3"/>
            <a:r>
              <a:rPr lang="en-US" altLang="zh-CN" sz="2800" dirty="0" smtClean="0">
                <a:solidFill>
                  <a:srgbClr val="0070C0"/>
                </a:solidFill>
              </a:rPr>
              <a:t>Systematic</a:t>
            </a:r>
            <a:r>
              <a:rPr lang="en-US" altLang="zh-CN" sz="2800" dirty="0" smtClean="0"/>
              <a:t>: </a:t>
            </a:r>
            <a:r>
              <a:rPr lang="en-US" altLang="zh-CN" sz="2800" dirty="0"/>
              <a:t>intrinsic </a:t>
            </a:r>
            <a:r>
              <a:rPr lang="en-US" altLang="zh-CN" sz="2800" dirty="0" smtClean="0"/>
              <a:t>of magnet geometric </a:t>
            </a:r>
            <a:r>
              <a:rPr lang="en-US" altLang="zh-CN" sz="2800" dirty="0" err="1" smtClean="0"/>
              <a:t>charactor</a:t>
            </a:r>
            <a:endParaRPr lang="en-US" altLang="zh-CN" sz="2800" dirty="0" smtClean="0"/>
          </a:p>
          <a:p>
            <a:pPr lvl="3"/>
            <a:r>
              <a:rPr lang="en-US" altLang="zh-CN" sz="2800" dirty="0" smtClean="0">
                <a:solidFill>
                  <a:srgbClr val="0070C0"/>
                </a:solidFill>
              </a:rPr>
              <a:t>Random</a:t>
            </a:r>
            <a:r>
              <a:rPr lang="en-US" altLang="zh-CN" sz="2800" dirty="0" smtClean="0"/>
              <a:t>: from manufacture, due to material character difference and pole tip difference </a:t>
            </a:r>
            <a:r>
              <a:rPr lang="en-US" altLang="zh-CN" sz="2800" dirty="0" err="1" smtClean="0"/>
              <a:t>etc</a:t>
            </a:r>
            <a:r>
              <a:rPr lang="en-US" altLang="zh-CN" sz="2800" dirty="0" smtClean="0"/>
              <a:t> on. Also the </a:t>
            </a:r>
            <a:r>
              <a:rPr lang="en-US" altLang="zh-CN" sz="2800" dirty="0"/>
              <a:t>differences between </a:t>
            </a:r>
            <a:r>
              <a:rPr lang="en-US" altLang="zh-CN" sz="2800" dirty="0" smtClean="0"/>
              <a:t>individual magnet</a:t>
            </a:r>
            <a:endParaRPr lang="en-US" altLang="zh-CN" sz="2800" dirty="0"/>
          </a:p>
          <a:p>
            <a:r>
              <a:rPr lang="en-US" altLang="zh-CN" sz="3200" dirty="0" smtClean="0">
                <a:solidFill>
                  <a:srgbClr val="0070C0"/>
                </a:solidFill>
              </a:rPr>
              <a:t>Systematic error associated to magnet type, could be controlled well.</a:t>
            </a:r>
            <a:endParaRPr lang="en-US" altLang="zh-CN" sz="3200" dirty="0">
              <a:solidFill>
                <a:srgbClr val="0070C0"/>
              </a:solidFill>
            </a:endParaRPr>
          </a:p>
          <a:p>
            <a:pPr lvl="3"/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67673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858973"/>
          <a:ext cx="10515603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02229"/>
                <a:gridCol w="1502229"/>
                <a:gridCol w="1502229"/>
                <a:gridCol w="1502229"/>
                <a:gridCol w="1502229"/>
                <a:gridCol w="1502229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BEPCII</a:t>
                      </a: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LEP</a:t>
                      </a: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Bend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Quad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Sext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Bend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Quad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Sext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Dx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(mm)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Dy(mm)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0.15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Tilt(mrad)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0.5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B*L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4e-3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quadrupole(s)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sextupole(s)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Octupole(s)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7e-5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7e-5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1.7e-3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Decapole(s)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9e-5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1.3e-4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6.9e-4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3.4e-3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Dodecapole(s)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1.4e-4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6.5e-3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Quadrupole(r)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Sextupole(r)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2.9e-4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1.2e-3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Multipole(r)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1e-3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2e-2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cxnSp>
        <p:nvCxnSpPr>
          <p:cNvPr id="8" name="直接连接符 7"/>
          <p:cNvCxnSpPr/>
          <p:nvPr/>
        </p:nvCxnSpPr>
        <p:spPr>
          <a:xfrm flipV="1">
            <a:off x="853440" y="1201783"/>
            <a:ext cx="10502537" cy="174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853440" y="78377"/>
            <a:ext cx="8874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7030A0"/>
                </a:solidFill>
              </a:rPr>
              <a:t>BEPCII and LEP errors</a:t>
            </a:r>
            <a:endParaRPr lang="zh-CN" altLang="en-US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41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DA with no error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7342" y="1892826"/>
            <a:ext cx="5273497" cy="2840982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011" y="1898533"/>
            <a:ext cx="5274310" cy="28352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1872343" y="4841966"/>
            <a:ext cx="2046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Without damping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624353" y="4730153"/>
            <a:ext cx="2046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With damping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3242" y="5717568"/>
            <a:ext cx="3644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Lattice version: CEPC-ARC4-PDR3-IR1</a:t>
            </a:r>
          </a:p>
        </p:txBody>
      </p:sp>
    </p:spTree>
    <p:extLst>
      <p:ext uri="{BB962C8B-B14F-4D97-AF65-F5344CB8AC3E}">
        <p14:creationId xmlns:p14="http://schemas.microsoft.com/office/powerpoint/2010/main" val="355647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5851" y="1471140"/>
            <a:ext cx="3950421" cy="212820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535723" y="4994031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615002" y="4242645"/>
          <a:ext cx="10964086" cy="2533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3471"/>
                <a:gridCol w="996735"/>
                <a:gridCol w="996735"/>
                <a:gridCol w="996735"/>
                <a:gridCol w="996735"/>
                <a:gridCol w="996735"/>
                <a:gridCol w="996735"/>
                <a:gridCol w="996735"/>
                <a:gridCol w="996735"/>
                <a:gridCol w="996735"/>
              </a:tblGrid>
              <a:tr h="572066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No error</a:t>
                      </a:r>
                      <a:r>
                        <a:rPr lang="en-US" altLang="zh-CN" sz="1400" dirty="0" smtClean="0"/>
                        <a:t>/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with multipole error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-0.5%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+0.5%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-1%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+1%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-1.5%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+1.5%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-2%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+2%</a:t>
                      </a:r>
                      <a:endParaRPr lang="zh-CN" altLang="en-US" sz="1400" dirty="0"/>
                    </a:p>
                  </a:txBody>
                  <a:tcPr/>
                </a:tc>
              </a:tr>
              <a:tr h="32689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X(sigma)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40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</a:tr>
              <a:tr h="32689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Y(sigma)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40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</a:tr>
              <a:tr h="326895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X(sigma)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6895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Y(sigma)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180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6895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X(sigma)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26895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Y(sigma)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180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820494" y="290971"/>
            <a:ext cx="931890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7030A0"/>
                </a:solidFill>
              </a:rPr>
              <a:t>DA due to </a:t>
            </a:r>
            <a:r>
              <a:rPr lang="en-US" altLang="zh-CN" sz="4000" dirty="0" err="1" smtClean="0">
                <a:solidFill>
                  <a:srgbClr val="7030A0"/>
                </a:solidFill>
              </a:rPr>
              <a:t>multipole</a:t>
            </a:r>
            <a:r>
              <a:rPr lang="en-US" altLang="zh-CN" sz="4000" dirty="0" smtClean="0">
                <a:solidFill>
                  <a:srgbClr val="7030A0"/>
                </a:solidFill>
              </a:rPr>
              <a:t> error</a:t>
            </a:r>
          </a:p>
          <a:p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1431219" y="3720839"/>
            <a:ext cx="147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error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4542754" y="3542032"/>
            <a:ext cx="2760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With multipole error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B,Q,S set to be multipole</a:t>
            </a:r>
            <a:endParaRPr lang="zh-CN" altLang="en-US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584049" y="355408"/>
            <a:ext cx="4496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D911AE"/>
                </a:solidFill>
              </a:rPr>
              <a:t>BEPCII multipole error are used</a:t>
            </a:r>
          </a:p>
          <a:p>
            <a:r>
              <a:rPr lang="en-US" altLang="zh-CN" dirty="0">
                <a:solidFill>
                  <a:srgbClr val="002060"/>
                </a:solidFill>
              </a:rPr>
              <a:t>Lattice version: </a:t>
            </a:r>
            <a:r>
              <a:rPr lang="en-US" altLang="zh-CN" dirty="0" smtClean="0">
                <a:solidFill>
                  <a:srgbClr val="002060"/>
                </a:solidFill>
              </a:rPr>
              <a:t>CEPC-ARC4-PDR3-IR1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Without </a:t>
            </a:r>
            <a:r>
              <a:rPr lang="en-US" altLang="zh-CN" dirty="0" smtClean="0">
                <a:solidFill>
                  <a:srgbClr val="00B050"/>
                </a:solidFill>
              </a:rPr>
              <a:t>damping</a:t>
            </a:r>
          </a:p>
          <a:p>
            <a:endParaRPr lang="zh-CN" altLang="en-US" dirty="0">
              <a:solidFill>
                <a:srgbClr val="00B050"/>
              </a:solidFill>
            </a:endParaRPr>
          </a:p>
          <a:p>
            <a:endParaRPr lang="zh-CN" altLang="en-US" dirty="0">
              <a:solidFill>
                <a:srgbClr val="002060"/>
              </a:solidFill>
            </a:endParaRPr>
          </a:p>
          <a:p>
            <a:endParaRPr lang="zh-CN" altLang="en-US" dirty="0">
              <a:solidFill>
                <a:srgbClr val="D911AE"/>
              </a:solidFill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7366124" y="284285"/>
            <a:ext cx="3920185" cy="105683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6272" y="1652209"/>
            <a:ext cx="3599570" cy="194302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5842" y="1637791"/>
            <a:ext cx="3652989" cy="1971862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8485133" y="3548384"/>
            <a:ext cx="3827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</a:rPr>
              <a:t>With multipole error</a:t>
            </a:r>
          </a:p>
          <a:p>
            <a:r>
              <a:rPr lang="en-US" altLang="zh-CN" dirty="0" smtClean="0">
                <a:solidFill>
                  <a:srgbClr val="00B050"/>
                </a:solidFill>
              </a:rPr>
              <a:t>add two multipoles besides of B,Q,S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5" name="左右箭头标注 4"/>
          <p:cNvSpPr/>
          <p:nvPr/>
        </p:nvSpPr>
        <p:spPr>
          <a:xfrm>
            <a:off x="6891464" y="3607553"/>
            <a:ext cx="1593669" cy="477411"/>
          </a:xfrm>
          <a:prstGeom prst="leftRightArrowCallou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7227990" y="3684983"/>
            <a:ext cx="1027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FF00FF"/>
                </a:solidFill>
              </a:rPr>
              <a:t>consistent</a:t>
            </a:r>
            <a:endParaRPr lang="zh-CN" altLang="en-US" sz="1400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3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>
                <a:solidFill>
                  <a:srgbClr val="7030A0"/>
                </a:solidFill>
              </a:rPr>
              <a:t>DA due to multipole error</a:t>
            </a:r>
            <a:r>
              <a:rPr lang="en-US" altLang="zh-CN" sz="9600" dirty="0">
                <a:solidFill>
                  <a:srgbClr val="7030A0"/>
                </a:solidFill>
              </a:rPr>
              <a:t/>
            </a:r>
            <a:br>
              <a:rPr lang="en-US" altLang="zh-CN" sz="9600" dirty="0">
                <a:solidFill>
                  <a:srgbClr val="7030A0"/>
                </a:solidFill>
              </a:rPr>
            </a:br>
            <a:r>
              <a:rPr lang="en-US" altLang="zh-CN" sz="1800" dirty="0"/>
              <a:t>~ </a:t>
            </a:r>
            <a:r>
              <a:rPr lang="en-US" altLang="zh-CN" sz="1800" dirty="0" smtClean="0"/>
              <a:t>add two multipoles besides of each B,Q,S</a:t>
            </a:r>
            <a:endParaRPr lang="zh-CN" altLang="en-US" sz="1800" dirty="0"/>
          </a:p>
        </p:txBody>
      </p:sp>
      <p:pic>
        <p:nvPicPr>
          <p:cNvPr id="4" name="图片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4" y="1773372"/>
            <a:ext cx="3001705" cy="165770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 5"/>
          <p:cNvSpPr/>
          <p:nvPr/>
        </p:nvSpPr>
        <p:spPr>
          <a:xfrm>
            <a:off x="947570" y="3519760"/>
            <a:ext cx="98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No error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037740" y="3508715"/>
            <a:ext cx="604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1e-4</a:t>
            </a:r>
            <a:endParaRPr lang="zh-CN" altLang="en-US" dirty="0"/>
          </a:p>
        </p:txBody>
      </p:sp>
      <p:pic>
        <p:nvPicPr>
          <p:cNvPr id="8" name="图片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03115"/>
            <a:ext cx="2863339" cy="162795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矩形 8"/>
          <p:cNvSpPr/>
          <p:nvPr/>
        </p:nvSpPr>
        <p:spPr>
          <a:xfrm>
            <a:off x="6842185" y="3508612"/>
            <a:ext cx="604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e-5</a:t>
            </a:r>
            <a:endParaRPr lang="zh-CN" altLang="en-US" dirty="0"/>
          </a:p>
        </p:txBody>
      </p:sp>
      <p:pic>
        <p:nvPicPr>
          <p:cNvPr id="10" name="图片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124" y="1831418"/>
            <a:ext cx="2950664" cy="161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矩形 10"/>
          <p:cNvSpPr/>
          <p:nvPr/>
        </p:nvSpPr>
        <p:spPr>
          <a:xfrm>
            <a:off x="9806803" y="3406732"/>
            <a:ext cx="604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1e-5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123406" y="4264912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D911AE"/>
                </a:solidFill>
              </a:rPr>
              <a:t>BEPCII multipole error are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2060"/>
                </a:solidFill>
              </a:rPr>
              <a:t>Lattice version: CEPC-ARC4-PDR3-IR1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</a:rPr>
              <a:t>With damping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Only normal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multipoles in middle of two same quads </a:t>
            </a:r>
            <a:r>
              <a:rPr lang="en-US" altLang="zh-CN" dirty="0" smtClean="0"/>
              <a:t>delete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F0"/>
                </a:solidFill>
              </a:rPr>
              <a:t>Multipole errors </a:t>
            </a:r>
            <a:r>
              <a:rPr lang="en-US" altLang="zh-CN" dirty="0" err="1" smtClean="0">
                <a:solidFill>
                  <a:srgbClr val="00B0F0"/>
                </a:solidFill>
              </a:rPr>
              <a:t>devided</a:t>
            </a:r>
            <a:r>
              <a:rPr lang="en-US" altLang="zh-CN" dirty="0" smtClean="0">
                <a:solidFill>
                  <a:srgbClr val="00B0F0"/>
                </a:solidFill>
              </a:rPr>
              <a:t> by two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C000"/>
                </a:solidFill>
              </a:rPr>
              <a:t>Tracking for 240 turns, coupling factor 0.3%</a:t>
            </a:r>
            <a:endParaRPr lang="zh-CN" altLang="en-US" dirty="0">
              <a:solidFill>
                <a:srgbClr val="FFC000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3800" y="1798462"/>
            <a:ext cx="3060807" cy="1652206"/>
          </a:xfrm>
          <a:prstGeom prst="rect">
            <a:avLst/>
          </a:prstGeom>
        </p:spPr>
      </p:pic>
      <p:sp>
        <p:nvSpPr>
          <p:cNvPr id="14" name="圆角矩形 13"/>
          <p:cNvSpPr/>
          <p:nvPr/>
        </p:nvSpPr>
        <p:spPr>
          <a:xfrm>
            <a:off x="757646" y="4197531"/>
            <a:ext cx="9457508" cy="22293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971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22387"/>
            <a:ext cx="10972800" cy="1143000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7030A0"/>
                </a:solidFill>
              </a:rPr>
              <a:t>Multipole error level</a:t>
            </a:r>
            <a:r>
              <a:rPr lang="en-US" altLang="zh-CN" b="1" dirty="0">
                <a:solidFill>
                  <a:srgbClr val="7030A0"/>
                </a:solidFill>
              </a:rPr>
              <a:t/>
            </a:r>
            <a:br>
              <a:rPr lang="en-US" altLang="zh-CN" b="1" dirty="0">
                <a:solidFill>
                  <a:srgbClr val="7030A0"/>
                </a:solidFill>
              </a:rPr>
            </a:br>
            <a:r>
              <a:rPr lang="en-US" altLang="zh-CN" sz="2200" dirty="0" smtClean="0">
                <a:solidFill>
                  <a:srgbClr val="00B050"/>
                </a:solidFill>
              </a:rPr>
              <a:t>~ under construction</a:t>
            </a:r>
            <a:endParaRPr lang="zh-CN" altLang="en-US" sz="2200" dirty="0">
              <a:solidFill>
                <a:srgbClr val="00B05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88274" y="6069874"/>
            <a:ext cx="7471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66"/>
                </a:solidFill>
              </a:rPr>
              <a:t>Systematic error beyond </a:t>
            </a:r>
            <a:r>
              <a:rPr lang="zh-CN" altLang="zh-CN" dirty="0" smtClean="0">
                <a:solidFill>
                  <a:srgbClr val="FF0066"/>
                </a:solidFill>
              </a:rPr>
              <a:t>18</a:t>
            </a:r>
            <a:r>
              <a:rPr lang="en-US" altLang="zh-CN" dirty="0" smtClean="0">
                <a:solidFill>
                  <a:srgbClr val="FF0066"/>
                </a:solidFill>
              </a:rPr>
              <a:t> pole is quite small, can be ignored.</a:t>
            </a:r>
            <a:endParaRPr lang="zh-CN" altLang="en-US" dirty="0">
              <a:solidFill>
                <a:srgbClr val="FF0066"/>
              </a:solidFill>
            </a:endParaRPr>
          </a:p>
        </p:txBody>
      </p:sp>
      <p:graphicFrame>
        <p:nvGraphicFramePr>
          <p:cNvPr id="6" name="表格占位符 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17996512"/>
              </p:ext>
            </p:extLst>
          </p:nvPr>
        </p:nvGraphicFramePr>
        <p:xfrm>
          <a:off x="818606" y="1365384"/>
          <a:ext cx="10302242" cy="4704494"/>
        </p:xfrm>
        <a:graphic>
          <a:graphicData uri="http://schemas.openxmlformats.org/drawingml/2006/table">
            <a:tbl>
              <a:tblPr firstRow="1" firstCol="1" bandRow="1"/>
              <a:tblGrid>
                <a:gridCol w="2060200"/>
                <a:gridCol w="2060200"/>
                <a:gridCol w="2060200"/>
                <a:gridCol w="2060200"/>
                <a:gridCol w="2061442"/>
              </a:tblGrid>
              <a:tr h="4952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Systematic error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Bending magnet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quadrupole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sextupole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Random error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quadrupole(s)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quadrupole(r)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sextupole(s)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3e-4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sextupole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Octupole(s)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3e-3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Octupole(r)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Decapole(s)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Decapole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1e-3/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1e-3/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+mj-lt"/>
                        <a:buAutoNum type="arabicPeriod" startAt="30"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32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32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34 pole(s)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34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36 pole(s)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1e-4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0/</a:t>
                      </a:r>
                      <a:r>
                        <a:rPr lang="en-US" sz="12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zh-CN" sz="12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36 pole(r)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710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7030A0"/>
                </a:solidFill>
              </a:rPr>
              <a:t>DA due to multipole error</a:t>
            </a:r>
            <a:r>
              <a:rPr lang="en-US" altLang="zh-CN" sz="8000" dirty="0">
                <a:solidFill>
                  <a:srgbClr val="7030A0"/>
                </a:solidFill>
              </a:rPr>
              <a:t/>
            </a:r>
            <a:br>
              <a:rPr lang="en-US" altLang="zh-CN" sz="8000" dirty="0">
                <a:solidFill>
                  <a:srgbClr val="7030A0"/>
                </a:solidFill>
              </a:rPr>
            </a:br>
            <a:r>
              <a:rPr lang="en-US" altLang="zh-CN" sz="2000" dirty="0"/>
              <a:t>~ add two multipoles besides of each B,Q,S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381832" y="4020648"/>
            <a:ext cx="604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1e-4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010195" y="4759141"/>
            <a:ext cx="99713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D911AE"/>
                </a:solidFill>
              </a:rPr>
              <a:t>BEPCII </a:t>
            </a:r>
            <a:r>
              <a:rPr lang="en-US" altLang="zh-CN" dirty="0" smtClean="0">
                <a:solidFill>
                  <a:srgbClr val="D911AE"/>
                </a:solidFill>
              </a:rPr>
              <a:t>random multipole </a:t>
            </a:r>
            <a:r>
              <a:rPr lang="en-US" altLang="zh-CN" dirty="0">
                <a:solidFill>
                  <a:srgbClr val="D911AE"/>
                </a:solidFill>
              </a:rPr>
              <a:t>error are </a:t>
            </a:r>
            <a:r>
              <a:rPr lang="en-US" altLang="zh-CN" dirty="0" smtClean="0">
                <a:solidFill>
                  <a:srgbClr val="D911AE"/>
                </a:solidFill>
              </a:rPr>
              <a:t>used, systematic multipole errors set to be the best level</a:t>
            </a:r>
            <a:endParaRPr lang="en-US" altLang="zh-CN" dirty="0">
              <a:solidFill>
                <a:srgbClr val="D911A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2060"/>
                </a:solidFill>
              </a:rPr>
              <a:t>Lattice version: </a:t>
            </a:r>
            <a:r>
              <a:rPr lang="en-US" altLang="zh-CN" dirty="0" smtClean="0">
                <a:solidFill>
                  <a:srgbClr val="002060"/>
                </a:solidFill>
              </a:rPr>
              <a:t>CEPC-ARC4-PDR3-IR1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Vertical tune recovered but horizontal a little bit smaller: </a:t>
            </a:r>
            <a:r>
              <a:rPr lang="en-US" altLang="zh-CN" dirty="0" smtClean="0">
                <a:solidFill>
                  <a:srgbClr val="FF0000"/>
                </a:solidFill>
              </a:rPr>
              <a:t>(.</a:t>
            </a:r>
            <a:r>
              <a:rPr lang="en-US" altLang="zh-CN" dirty="0">
                <a:solidFill>
                  <a:srgbClr val="FF0000"/>
                </a:solidFill>
              </a:rPr>
              <a:t>0795, </a:t>
            </a:r>
            <a:r>
              <a:rPr lang="en-US" altLang="zh-CN" dirty="0" smtClean="0">
                <a:solidFill>
                  <a:srgbClr val="FF0000"/>
                </a:solidFill>
              </a:rPr>
              <a:t>.220)</a:t>
            </a:r>
            <a:endParaRPr lang="en-US" altLang="zh-CN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</a:rPr>
              <a:t>With damping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Only normal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C000"/>
                </a:solidFill>
              </a:rPr>
              <a:t>Tracking for 240 turns, coupling factor 0.3%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423906" y="4111086"/>
            <a:ext cx="98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No error</a:t>
            </a:r>
            <a:endParaRPr lang="zh-CN" altLang="en-US" dirty="0"/>
          </a:p>
        </p:txBody>
      </p:sp>
      <p:pic>
        <p:nvPicPr>
          <p:cNvPr id="13" name="图片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505" y="1690688"/>
            <a:ext cx="4397358" cy="242039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椭圆 3"/>
          <p:cNvSpPr/>
          <p:nvPr/>
        </p:nvSpPr>
        <p:spPr>
          <a:xfrm>
            <a:off x="940526" y="4759141"/>
            <a:ext cx="9204960" cy="3876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8168" y="1699718"/>
            <a:ext cx="4467199" cy="241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887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7030A0"/>
                </a:solidFill>
              </a:rPr>
              <a:t>DA due to multipole error</a:t>
            </a:r>
            <a:r>
              <a:rPr lang="en-US" altLang="zh-CN" sz="8000" dirty="0">
                <a:solidFill>
                  <a:srgbClr val="7030A0"/>
                </a:solidFill>
              </a:rPr>
              <a:t/>
            </a:r>
            <a:br>
              <a:rPr lang="en-US" altLang="zh-CN" sz="8000" dirty="0">
                <a:solidFill>
                  <a:srgbClr val="7030A0"/>
                </a:solidFill>
              </a:rPr>
            </a:br>
            <a:r>
              <a:rPr lang="en-US" altLang="zh-CN" sz="2000" dirty="0"/>
              <a:t>~ add two multipoles besides of each B,Q,S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381832" y="4020648"/>
            <a:ext cx="604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Times New Roman" panose="02020603050405020304" pitchFamily="18" charset="0"/>
              </a:rPr>
              <a:t>1e-4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010195" y="4759141"/>
            <a:ext cx="99713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D911AE"/>
                </a:solidFill>
              </a:rPr>
              <a:t>BEPCII </a:t>
            </a:r>
            <a:r>
              <a:rPr lang="en-US" altLang="zh-CN" dirty="0" smtClean="0">
                <a:solidFill>
                  <a:srgbClr val="D911AE"/>
                </a:solidFill>
              </a:rPr>
              <a:t>random multipole </a:t>
            </a:r>
            <a:r>
              <a:rPr lang="en-US" altLang="zh-CN" dirty="0">
                <a:solidFill>
                  <a:srgbClr val="D911AE"/>
                </a:solidFill>
              </a:rPr>
              <a:t>error are </a:t>
            </a:r>
            <a:r>
              <a:rPr lang="en-US" altLang="zh-CN" dirty="0" smtClean="0">
                <a:solidFill>
                  <a:srgbClr val="D911AE"/>
                </a:solidFill>
              </a:rPr>
              <a:t>used, systematic multipole errors set to be the best level</a:t>
            </a:r>
            <a:endParaRPr lang="en-US" altLang="zh-CN" dirty="0">
              <a:solidFill>
                <a:srgbClr val="D911A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2060"/>
                </a:solidFill>
              </a:rPr>
              <a:t>Lattice version: </a:t>
            </a:r>
            <a:r>
              <a:rPr lang="en-US" altLang="zh-CN" dirty="0" smtClean="0">
                <a:solidFill>
                  <a:srgbClr val="002060"/>
                </a:solidFill>
              </a:rPr>
              <a:t>CEPC-ARC4-PDR3-IR1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Vertical tune recovered but horizontal a little bit smaller: </a:t>
            </a:r>
            <a:r>
              <a:rPr lang="en-US" altLang="zh-CN" dirty="0" smtClean="0">
                <a:solidFill>
                  <a:srgbClr val="FF0000"/>
                </a:solidFill>
              </a:rPr>
              <a:t>(.</a:t>
            </a:r>
            <a:r>
              <a:rPr lang="en-US" altLang="zh-CN" dirty="0">
                <a:solidFill>
                  <a:srgbClr val="FF0000"/>
                </a:solidFill>
              </a:rPr>
              <a:t>0795, 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  <a:r>
              <a:rPr lang="en-US" altLang="zh-CN" dirty="0">
                <a:solidFill>
                  <a:srgbClr val="FF0000"/>
                </a:solidFill>
              </a:rPr>
              <a:t>220)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</a:rPr>
              <a:t>Without damping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Only normal components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C000"/>
                </a:solidFill>
              </a:rPr>
              <a:t>Tracking for 240 turns, coupling factor 0.3%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423906" y="4111086"/>
            <a:ext cx="982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No error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940526" y="4759141"/>
            <a:ext cx="9204960" cy="3876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30251"/>
            <a:ext cx="4410635" cy="238083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265" y="1634995"/>
            <a:ext cx="4596177" cy="247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52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1191</Words>
  <Application>Microsoft Office PowerPoint</Application>
  <PresentationFormat>宽屏</PresentationFormat>
  <Paragraphs>346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Courier</vt:lpstr>
      <vt:lpstr>宋体</vt:lpstr>
      <vt:lpstr>Arial</vt:lpstr>
      <vt:lpstr>Calibri</vt:lpstr>
      <vt:lpstr>Calibri Light</vt:lpstr>
      <vt:lpstr>Times New Roman</vt:lpstr>
      <vt:lpstr>Office 主题</vt:lpstr>
      <vt:lpstr>PDR  multipole error effect on DA</vt:lpstr>
      <vt:lpstr>Multipole error source </vt:lpstr>
      <vt:lpstr>PowerPoint 演示文稿</vt:lpstr>
      <vt:lpstr>DA with no error</vt:lpstr>
      <vt:lpstr>PowerPoint 演示文稿</vt:lpstr>
      <vt:lpstr>DA due to multipole error ~ add two multipoles besides of each B,Q,S</vt:lpstr>
      <vt:lpstr>Multipole error level ~ under construction</vt:lpstr>
      <vt:lpstr>DA due to multipole error ~ add two multipoles besides of each B,Q,S</vt:lpstr>
      <vt:lpstr>DA due to multipole error ~ add two multipoles besides of each B,Q,S</vt:lpstr>
      <vt:lpstr>DA due to multipole error ~ add two multipoles besides of each B,Q,S</vt:lpstr>
      <vt:lpstr>DA due to multipole error ~ add two multipoles besides of each B,Q,S</vt:lpstr>
      <vt:lpstr>Analysis of horizontal tune change</vt:lpstr>
      <vt:lpstr>Conclusions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PDR  multipole error effect on DA</dc:title>
  <dc:creator>baisha</dc:creator>
  <cp:lastModifiedBy>baisha</cp:lastModifiedBy>
  <cp:revision>10</cp:revision>
  <dcterms:created xsi:type="dcterms:W3CDTF">2017-01-11T08:40:12Z</dcterms:created>
  <dcterms:modified xsi:type="dcterms:W3CDTF">2017-01-13T03:10:25Z</dcterms:modified>
</cp:coreProperties>
</file>