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4" r:id="rId4"/>
    <p:sldId id="287" r:id="rId5"/>
    <p:sldId id="285" r:id="rId6"/>
    <p:sldId id="317" r:id="rId7"/>
    <p:sldId id="295" r:id="rId8"/>
    <p:sldId id="314" r:id="rId9"/>
    <p:sldId id="318" r:id="rId10"/>
    <p:sldId id="319" r:id="rId11"/>
    <p:sldId id="303" r:id="rId12"/>
    <p:sldId id="309" r:id="rId13"/>
    <p:sldId id="264" r:id="rId14"/>
    <p:sldId id="305" r:id="rId15"/>
    <p:sldId id="296" r:id="rId16"/>
    <p:sldId id="268" r:id="rId17"/>
    <p:sldId id="269" r:id="rId18"/>
    <p:sldId id="272" r:id="rId19"/>
    <p:sldId id="313" r:id="rId20"/>
    <p:sldId id="316" r:id="rId21"/>
    <p:sldId id="28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9449-DB23-422B-8E51-8E3F615F48DB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28E8C-A07D-4720-B23E-47509590C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7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BD81-8174-4177-A016-07CAB8F3F1DF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5013-D587-4B8D-9B21-03A4180E18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50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5013-D587-4B8D-9B21-03A4180E18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0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CD8D5-C620-420A-956E-087A1BAAEE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3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FEEA-31E7-4669-8F39-4610CBD70F2A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2E97-9F53-4CB3-9832-0C2B476E42F2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2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ED01-E4FC-49B5-B7AC-04B149229787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55160" cy="70609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1520" y="6453336"/>
            <a:ext cx="2133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A6880-6CF0-4B62-931C-8C1CC7C69E59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1520" y="908720"/>
            <a:ext cx="8640960" cy="0"/>
          </a:xfrm>
          <a:prstGeom prst="line">
            <a:avLst/>
          </a:prstGeom>
          <a:ln>
            <a:solidFill>
              <a:srgbClr val="F3195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98413"/>
            <a:ext cx="10886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6A2-2694-40E6-A669-EEE9E92ACB64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8C50-2EBE-4780-BEFF-9E5661968668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5B04-EC85-4683-8CBC-DA7B2C3922A8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9A06-2738-42CA-9B83-CBEB983C48F8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0222-940C-4C2D-80ED-C98FA3F8A07C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E22-387F-41AA-A211-BC5B0E79444E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AAE-2C5B-4CFE-943D-BC1E5A7ACA84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55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FC08-C0BF-45B6-AB19-85042EC634E9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2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989F-3779-4C82-8711-D4226DE189DD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7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F0F1-65B8-4730-98AC-10008D5BB8D5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D7F-09B6-4BFE-9F31-7D7B8902BE19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1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1894-E4AE-49CD-A3D4-A50307DD9194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076C-18C1-44DA-B1AC-A1AD279AF2D2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6812-6314-4895-9BF7-AB3D1E549172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69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D6C-0694-4B72-A5E1-1A21A7E96B90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B36-8D4D-452B-80E0-24EEBC1504F9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0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B2E6-D43D-49DC-80D4-B30248721247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EA81-062C-4108-8697-920155303EFC}" type="datetime1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6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51520" y="6514718"/>
            <a:ext cx="2133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E985EE-7B8C-45B9-A93D-9C25E879DAC4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2017/1/13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514718"/>
            <a:ext cx="2895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58880" y="6514718"/>
            <a:ext cx="2133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09776"/>
            <a:ext cx="7772400" cy="1675428"/>
          </a:xfrm>
        </p:spPr>
        <p:txBody>
          <a:bodyPr/>
          <a:lstStyle/>
          <a:p>
            <a:r>
              <a:rPr lang="en-US" altLang="zh-CN" dirty="0" smtClean="0"/>
              <a:t>The MDI at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8878" y="2999315"/>
            <a:ext cx="7346244" cy="32038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Dou Wang, Hongbo Zhu, Huamin Qu, Jianli </a:t>
            </a:r>
            <a:r>
              <a:rPr lang="en-US" altLang="zh-CN" sz="2000" dirty="0"/>
              <a:t>Wang, Manqi </a:t>
            </a:r>
            <a:r>
              <a:rPr lang="en-US" altLang="zh-CN" sz="2000" dirty="0" err="1" smtClean="0"/>
              <a:t>Ruan</a:t>
            </a:r>
            <a:r>
              <a:rPr lang="en-US" altLang="zh-CN" sz="2000" dirty="0" smtClean="0"/>
              <a:t>, Qinglei Xiu, Sha Bai, </a:t>
            </a:r>
            <a:r>
              <a:rPr lang="en-US" altLang="zh-CN" sz="2000" dirty="0" err="1" smtClean="0"/>
              <a:t>Shujin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Weichao</a:t>
            </a:r>
            <a:r>
              <a:rPr lang="en-US" altLang="zh-CN" sz="2000" dirty="0" smtClean="0"/>
              <a:t> Yao, </a:t>
            </a:r>
            <a:r>
              <a:rPr lang="en-US" altLang="zh-CN" sz="2000" dirty="0" err="1" smtClean="0"/>
              <a:t>Yanli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Jin</a:t>
            </a:r>
            <a:r>
              <a:rPr lang="en-US" altLang="zh-CN" sz="2000" dirty="0" smtClean="0"/>
              <a:t>, Yin Xu, Yiwei Wang, Yingshun Zhu, </a:t>
            </a:r>
            <a:r>
              <a:rPr lang="en-US" altLang="zh-CN" sz="2000" dirty="0" err="1" smtClean="0"/>
              <a:t>Zhongjian</a:t>
            </a:r>
            <a:r>
              <a:rPr lang="en-US" altLang="zh-CN" sz="2000" dirty="0" smtClean="0"/>
              <a:t> Ma</a:t>
            </a:r>
          </a:p>
          <a:p>
            <a:pPr>
              <a:lnSpc>
                <a:spcPct val="120000"/>
              </a:lnSpc>
            </a:pP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en-US" altLang="zh-CN" sz="2000" smtClean="0"/>
              <a:t>2017-01-13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9684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Mechanical Supporting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726" y="4924540"/>
            <a:ext cx="8387255" cy="1600709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Space for mechanical supporting: 150 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 ~ 300 </a:t>
            </a:r>
            <a:r>
              <a:rPr lang="en-US" altLang="zh-CN" dirty="0" err="1" smtClean="0"/>
              <a:t>mrad</a:t>
            </a:r>
            <a:endParaRPr lang="en-US" altLang="zh-CN" dirty="0" smtClean="0"/>
          </a:p>
          <a:p>
            <a:r>
              <a:rPr lang="en-US" altLang="zh-CN" dirty="0" smtClean="0"/>
              <a:t>The supporting point will be at about 6 m away from the IP</a:t>
            </a:r>
          </a:p>
          <a:p>
            <a:r>
              <a:rPr lang="en-US" altLang="zh-CN" dirty="0" smtClean="0"/>
              <a:t>The feasibility of the mechanical supporting has been preliminary studied</a:t>
            </a:r>
          </a:p>
          <a:p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49009"/>
              </p:ext>
            </p:extLst>
          </p:nvPr>
        </p:nvGraphicFramePr>
        <p:xfrm>
          <a:off x="5997766" y="1744739"/>
          <a:ext cx="3057422" cy="2935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330"/>
                <a:gridCol w="1322092"/>
              </a:tblGrid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+mn-lt"/>
                          <a:cs typeface="+mn-cs"/>
                        </a:rPr>
                        <a:t>Elements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Mass </a:t>
                      </a:r>
                      <a:r>
                        <a:rPr lang="en-US" sz="1800" dirty="0">
                          <a:effectLst/>
                        </a:rPr>
                        <a:t>(kg)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LumiCal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65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QD0(Including solenoids)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QF1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Pump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" y="1137205"/>
            <a:ext cx="5739653" cy="35559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26225" y="1036853"/>
            <a:ext cx="294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</a:t>
            </a:r>
            <a:r>
              <a:rPr lang="en-US" altLang="zh-CN" sz="2000" i="1" dirty="0" err="1" smtClean="0">
                <a:latin typeface="Georgia" panose="02040502050405020303" pitchFamily="18" charset="0"/>
              </a:rPr>
              <a:t>Shujin</a:t>
            </a:r>
            <a:r>
              <a:rPr lang="en-US" altLang="zh-CN" sz="2000" i="1" dirty="0" smtClean="0">
                <a:latin typeface="Georgia" panose="02040502050405020303" pitchFamily="18" charset="0"/>
              </a:rPr>
              <a:t> Li, Jianli Wang, Huamin Qu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856" y="4587418"/>
            <a:ext cx="8647624" cy="198965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gravity force of accelerator elements are applied to a virtual plane on the supporting structure</a:t>
            </a:r>
          </a:p>
          <a:p>
            <a:r>
              <a:rPr lang="en-US" altLang="zh-CN" dirty="0" smtClean="0"/>
              <a:t>The deformation at the IP is about 300~400 micron meters</a:t>
            </a:r>
          </a:p>
          <a:p>
            <a:r>
              <a:rPr lang="en-US" altLang="zh-CN" dirty="0" smtClean="0"/>
              <a:t>Need consider more factors to improve the design and simulation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" y="1197741"/>
            <a:ext cx="4510708" cy="3091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5" y="1197741"/>
            <a:ext cx="4559328" cy="30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universe-review.ca/I13-15-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64" y="4221088"/>
            <a:ext cx="2252752" cy="23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5844063" y="1138241"/>
            <a:ext cx="2904401" cy="1858711"/>
            <a:chOff x="1974738" y="4706703"/>
            <a:chExt cx="2904401" cy="185871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38" y="4706703"/>
              <a:ext cx="2904401" cy="173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</p:pic>
        <p:sp>
          <p:nvSpPr>
            <p:cNvPr id="26" name="TextBox 25"/>
            <p:cNvSpPr txBox="1"/>
            <p:nvPr/>
          </p:nvSpPr>
          <p:spPr>
            <a:xfrm>
              <a:off x="2536059" y="6165304"/>
              <a:ext cx="178175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C00000"/>
                  </a:solidFill>
                </a:rPr>
                <a:t>Beamstrahlung</a:t>
              </a:r>
              <a:endParaRPr lang="en-US" altLang="zh-CN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02659" y="5400626"/>
            <a:ext cx="203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Synchrotron Radiation</a:t>
            </a:r>
            <a:endParaRPr lang="zh-CN" alt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504426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70609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Beam Induced Backgrounds at CEPC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447763" y="2420888"/>
            <a:ext cx="4212469" cy="2304256"/>
            <a:chOff x="983104" y="423644"/>
            <a:chExt cx="7038958" cy="4800543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4178596" y="423644"/>
              <a:ext cx="797142" cy="43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250130" y="4790415"/>
              <a:ext cx="896993" cy="43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3104" y="1247067"/>
              <a:ext cx="7038958" cy="341514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479833" y="1161856"/>
              <a:ext cx="142601" cy="1909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27647" y="4583161"/>
              <a:ext cx="142601" cy="1909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3573016"/>
            <a:ext cx="234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Beam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Lost Particles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Energy Loss &gt; 2%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99592" y="4787860"/>
            <a:ext cx="2104968" cy="1593468"/>
            <a:chOff x="1051046" y="4725144"/>
            <a:chExt cx="2104968" cy="15934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46" y="4725144"/>
              <a:ext cx="2104968" cy="137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115616" y="5949280"/>
              <a:ext cx="1858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</a:rPr>
                <a:t>Radiative </a:t>
              </a:r>
              <a:r>
                <a:rPr lang="en-US" altLang="zh-CN" b="1" dirty="0" err="1" smtClean="0">
                  <a:solidFill>
                    <a:srgbClr val="002060"/>
                  </a:solidFill>
                </a:rPr>
                <a:t>Bhabha</a:t>
              </a:r>
              <a:endParaRPr lang="zh-CN" altLang="en-US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椭圆形标注 29"/>
          <p:cNvSpPr/>
          <p:nvPr/>
        </p:nvSpPr>
        <p:spPr>
          <a:xfrm>
            <a:off x="5640831" y="1052736"/>
            <a:ext cx="3323657" cy="2088232"/>
          </a:xfrm>
          <a:prstGeom prst="wedgeEllipseCallout">
            <a:avLst>
              <a:gd name="adj1" fmla="val -81960"/>
              <a:gd name="adj2" fmla="val 342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椭圆形标注 35"/>
          <p:cNvSpPr/>
          <p:nvPr/>
        </p:nvSpPr>
        <p:spPr>
          <a:xfrm>
            <a:off x="223884" y="4455394"/>
            <a:ext cx="3456384" cy="2124770"/>
          </a:xfrm>
          <a:prstGeom prst="wedgeEllipseCallout">
            <a:avLst>
              <a:gd name="adj1" fmla="val 77150"/>
              <a:gd name="adj2" fmla="val -4966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47958" y="2962667"/>
                <a:ext cx="3762247" cy="1330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002060"/>
                    </a:solidFill>
                  </a:rPr>
                  <a:t>50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 bunches</a:t>
                </a:r>
              </a:p>
              <a:p>
                <a:pPr algn="ctr"/>
                <a:r>
                  <a:rPr lang="en-US" altLang="zh-CN" sz="2000" dirty="0">
                    <a:solidFill>
                      <a:srgbClr val="002060"/>
                    </a:solidFill>
                  </a:rPr>
                  <a:t>Revolution frequency: </a:t>
                </a:r>
                <a:r>
                  <a:rPr lang="en-US" altLang="zh-CN" sz="2000" b="1" dirty="0">
                    <a:solidFill>
                      <a:srgbClr val="002060"/>
                    </a:solidFill>
                  </a:rPr>
                  <a:t>5475.46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 </a:t>
                </a:r>
                <a:r>
                  <a:rPr lang="zh-CN" alt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Hz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𝟕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particles/Bunch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002060"/>
                    </a:solidFill>
                  </a:rPr>
                  <a:t>L: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8" y="2962667"/>
                <a:ext cx="3762247" cy="1330429"/>
              </a:xfrm>
              <a:prstGeom prst="rect">
                <a:avLst/>
              </a:prstGeom>
              <a:blipFill rotWithShape="1">
                <a:blip r:embed="rId6"/>
                <a:stretch>
                  <a:fillRect l="-1294" t="-2294" r="-1133" b="-8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形标注 28"/>
          <p:cNvSpPr/>
          <p:nvPr/>
        </p:nvSpPr>
        <p:spPr>
          <a:xfrm>
            <a:off x="151640" y="1052736"/>
            <a:ext cx="3323657" cy="2088231"/>
          </a:xfrm>
          <a:prstGeom prst="wedgeEllipseCallout">
            <a:avLst>
              <a:gd name="adj1" fmla="val 58645"/>
              <a:gd name="adj2" fmla="val 3649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椭圆形标注 30"/>
          <p:cNvSpPr/>
          <p:nvPr/>
        </p:nvSpPr>
        <p:spPr>
          <a:xfrm>
            <a:off x="5565585" y="4077072"/>
            <a:ext cx="3398903" cy="2664296"/>
          </a:xfrm>
          <a:prstGeom prst="wedgeEllipseCallout">
            <a:avLst>
              <a:gd name="adj1" fmla="val -60002"/>
              <a:gd name="adj2" fmla="val -3572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238876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Beam-Gas </a:t>
            </a: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Scattering</a:t>
            </a:r>
            <a:endParaRPr lang="zh-CN" alt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Procedures for Background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135761"/>
            <a:ext cx="4919032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All kinds of beam induced backgrounds will firstly be simulated by proper generators</a:t>
            </a:r>
            <a:endParaRPr lang="en-US" altLang="zh-CN" dirty="0"/>
          </a:p>
          <a:p>
            <a:r>
              <a:rPr lang="en-US" altLang="zh-CN" dirty="0" smtClean="0"/>
              <a:t>Background particles will be tracked in the accelerator (SAD) and the detector (Geant4 &amp; </a:t>
            </a:r>
            <a:r>
              <a:rPr lang="en-US" altLang="zh-CN" dirty="0" err="1" smtClean="0"/>
              <a:t>Fluka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SAD: Strategic Accelerator Design</a:t>
            </a:r>
          </a:p>
          <a:p>
            <a:r>
              <a:rPr lang="en-US" altLang="zh-CN" dirty="0" smtClean="0"/>
              <a:t>Extract hit information and analysis the results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17752" y="2013954"/>
            <a:ext cx="2809303" cy="4232612"/>
            <a:chOff x="5448517" y="3510393"/>
            <a:chExt cx="2361231" cy="2744547"/>
          </a:xfrm>
        </p:grpSpPr>
        <p:grpSp>
          <p:nvGrpSpPr>
            <p:cNvPr id="8" name="组合 7"/>
            <p:cNvGrpSpPr/>
            <p:nvPr/>
          </p:nvGrpSpPr>
          <p:grpSpPr>
            <a:xfrm>
              <a:off x="5448517" y="3510393"/>
              <a:ext cx="2361231" cy="2744547"/>
              <a:chOff x="4944461" y="1409092"/>
              <a:chExt cx="2361231" cy="274454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074100" y="1409092"/>
                <a:ext cx="2092697" cy="5768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Generate primary </a:t>
                </a:r>
                <a:r>
                  <a:rPr lang="en-US" altLang="zh-CN" sz="2000" b="1" dirty="0"/>
                  <a:t>p</a:t>
                </a:r>
                <a:r>
                  <a:rPr lang="en-US" altLang="zh-CN" sz="2000" b="1" dirty="0" smtClean="0"/>
                  <a:t>articles (Generators)</a:t>
                </a:r>
                <a:endParaRPr lang="zh-CN" altLang="en-US" sz="2000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944461" y="2986486"/>
                <a:ext cx="2361231" cy="6885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Tracking and interaction in the detector (Geant4 &amp; </a:t>
                </a:r>
                <a:r>
                  <a:rPr lang="en-US" altLang="zh-CN" sz="2000" b="1" dirty="0" err="1" smtClean="0"/>
                  <a:t>Fluka</a:t>
                </a:r>
                <a:r>
                  <a:rPr lang="en-US" altLang="zh-CN" sz="2000" b="1" dirty="0" smtClean="0"/>
                  <a:t>)</a:t>
                </a:r>
                <a:endParaRPr lang="zh-CN" altLang="en-US" sz="2000" b="1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84937" y="3810192"/>
                <a:ext cx="1887245" cy="34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Analysis (Marlin)</a:t>
                </a:r>
                <a:endParaRPr lang="zh-CN" altLang="en-US" sz="2000" b="1" dirty="0"/>
              </a:p>
            </p:txBody>
          </p:sp>
          <p:cxnSp>
            <p:nvCxnSpPr>
              <p:cNvPr id="13" name="直接箭头连接符 12"/>
              <p:cNvCxnSpPr>
                <a:stCxn id="11" idx="2"/>
                <a:endCxn id="12" idx="0"/>
              </p:cNvCxnSpPr>
              <p:nvPr/>
            </p:nvCxnSpPr>
            <p:spPr>
              <a:xfrm>
                <a:off x="6125077" y="3675016"/>
                <a:ext cx="3482" cy="135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箭头连接符 13"/>
              <p:cNvCxnSpPr>
                <a:stCxn id="9" idx="2"/>
                <a:endCxn id="11" idx="0"/>
              </p:cNvCxnSpPr>
              <p:nvPr/>
            </p:nvCxnSpPr>
            <p:spPr>
              <a:xfrm>
                <a:off x="6120173" y="2828152"/>
                <a:ext cx="4904" cy="1583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箭头连接符 14"/>
              <p:cNvCxnSpPr>
                <a:stCxn id="10" idx="2"/>
                <a:endCxn id="9" idx="0"/>
              </p:cNvCxnSpPr>
              <p:nvPr/>
            </p:nvCxnSpPr>
            <p:spPr>
              <a:xfrm flipH="1">
                <a:off x="6120173" y="1985973"/>
                <a:ext cx="277" cy="1392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5796136" y="4226553"/>
              <a:ext cx="1656184" cy="7029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bg2">
                      <a:lumMod val="25000"/>
                    </a:schemeClr>
                  </a:solidFill>
                </a:rPr>
                <a:t>Tracking in the accelerator</a:t>
              </a:r>
            </a:p>
            <a:p>
              <a:pPr algn="ctr"/>
              <a:r>
                <a:rPr lang="en-US" altLang="zh-CN" sz="2000" b="1" dirty="0" smtClean="0">
                  <a:solidFill>
                    <a:schemeClr val="bg2">
                      <a:lumMod val="25000"/>
                    </a:schemeClr>
                  </a:solidFill>
                </a:rPr>
                <a:t> (SAD)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10131" y="932036"/>
            <a:ext cx="3745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Qinglei Xiu, Sha Bai, Yiwei Wang, Dou Wang, Hongbo Zhu, Zhongjian Ma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32848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Backgrounds without Shielding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8804983"/>
                  </p:ext>
                </p:extLst>
              </p:nvPr>
            </p:nvGraphicFramePr>
            <p:xfrm>
              <a:off x="323528" y="1113727"/>
              <a:ext cx="8496945" cy="399992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656184"/>
                    <a:gridCol w="1296144"/>
                    <a:gridCol w="1327615"/>
                    <a:gridCol w="1699389"/>
                    <a:gridCol w="1447627"/>
                    <a:gridCol w="1069986"/>
                  </a:tblGrid>
                  <a:tr h="840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Background Type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Generators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Sub-type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Particle Flux </a:t>
                          </a:r>
                          <a:r>
                            <a:rPr lang="en-US" altLang="zh-CN" baseline="0" dirty="0" smtClean="0"/>
                            <a:t>at </a:t>
                          </a:r>
                          <a:r>
                            <a:rPr lang="en-US" altLang="zh-CN" dirty="0" smtClean="0"/>
                            <a:t>VTX 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𝑩𝑿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]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Particle Energy [GeV]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Priority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4240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Synchrotron</a:t>
                          </a:r>
                          <a:r>
                            <a:rPr lang="en-US" altLang="zh-CN" b="1" baseline="0" dirty="0" smtClean="0"/>
                            <a:t> Radiation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Geant4;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BDSIM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Dipole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/>
                            <a:t> ~ 0.001</a:t>
                          </a:r>
                          <a:endParaRPr lang="zh-CN" altLang="en-US" b="1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★★★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4240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Quadrupole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0.007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  <a:tr h="58407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Beam</a:t>
                          </a:r>
                        </a:p>
                        <a:p>
                          <a:pPr algn="ctr"/>
                          <a:r>
                            <a:rPr lang="en-US" altLang="zh-CN" b="1" dirty="0" smtClean="0"/>
                            <a:t>Lost Particles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err="1" smtClean="0"/>
                            <a:t>BBBrem</a:t>
                          </a:r>
                          <a:r>
                            <a:rPr lang="en-US" altLang="zh-CN" b="0" i="1" dirty="0" smtClean="0"/>
                            <a:t>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SAD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Radiative </a:t>
                          </a:r>
                          <a:r>
                            <a:rPr lang="en-US" altLang="zh-CN" b="0" i="1" dirty="0" err="1" smtClean="0"/>
                            <a:t>Bhabha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10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 ~ 120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58407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Beam Gas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Scattering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1" dirty="0" smtClean="0">
                              <a:latin typeface="宋体"/>
                              <a:ea typeface="宋体"/>
                            </a:rPr>
                            <a:t>↑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1" dirty="0" smtClean="0">
                              <a:latin typeface="宋体"/>
                              <a:ea typeface="+mn-ea"/>
                            </a:rPr>
                            <a:t>↑</a:t>
                          </a:r>
                          <a:endParaRPr lang="zh-CN" altLang="en-US" b="1" dirty="0" smtClean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44240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err="1" smtClean="0"/>
                            <a:t>Beamstrahlung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Guinea-Pig++;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PYTHIA6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Pairs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0.05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4240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Hadrons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2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8804983"/>
                  </p:ext>
                </p:extLst>
              </p:nvPr>
            </p:nvGraphicFramePr>
            <p:xfrm>
              <a:off x="323528" y="1113727"/>
              <a:ext cx="8496945" cy="399992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656184"/>
                    <a:gridCol w="1296144"/>
                    <a:gridCol w="1327615"/>
                    <a:gridCol w="1699389"/>
                    <a:gridCol w="1447627"/>
                    <a:gridCol w="1069986"/>
                  </a:tblGrid>
                  <a:tr h="92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Background Type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Generators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Sub-type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1971" t="-3311" r="-149462" b="-345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Particle Energy [GeV]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Priority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4240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Synchrotron</a:t>
                          </a:r>
                          <a:r>
                            <a:rPr lang="en-US" altLang="zh-CN" b="1" baseline="0" dirty="0" smtClean="0"/>
                            <a:t> Radiation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Geant4;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BDSIM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Dipole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1971" t="-213699" r="-149462" b="-6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/>
                            <a:t> ~ 0.001</a:t>
                          </a:r>
                          <a:endParaRPr lang="zh-CN" altLang="en-US" b="1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★★★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4240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Quadrupole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1971" t="-313699" r="-149462" b="-5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0.007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Beam</a:t>
                          </a:r>
                        </a:p>
                        <a:p>
                          <a:pPr algn="ctr"/>
                          <a:r>
                            <a:rPr lang="en-US" altLang="zh-CN" b="1" dirty="0" smtClean="0"/>
                            <a:t>Lost Particles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err="1" smtClean="0"/>
                            <a:t>BBBrem</a:t>
                          </a:r>
                          <a:r>
                            <a:rPr lang="en-US" altLang="zh-CN" b="0" i="1" dirty="0" smtClean="0"/>
                            <a:t>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SAD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Radiative </a:t>
                          </a:r>
                          <a:r>
                            <a:rPr lang="en-US" altLang="zh-CN" b="0" i="1" dirty="0" err="1" smtClean="0"/>
                            <a:t>Bhabha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10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 ~ 120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Beam Gas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Scattering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1" dirty="0" smtClean="0">
                              <a:latin typeface="宋体"/>
                              <a:ea typeface="宋体"/>
                            </a:rPr>
                            <a:t>↑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1" dirty="0" smtClean="0">
                              <a:latin typeface="宋体"/>
                              <a:ea typeface="+mn-ea"/>
                            </a:rPr>
                            <a:t>↑</a:t>
                          </a:r>
                          <a:endParaRPr lang="zh-CN" altLang="en-US" b="1" dirty="0" smtClean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44240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err="1" smtClean="0"/>
                            <a:t>Beamstrahlung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Guinea-Pig++;</a:t>
                          </a:r>
                        </a:p>
                        <a:p>
                          <a:pPr algn="ctr"/>
                          <a:r>
                            <a:rPr lang="en-US" altLang="zh-CN" b="0" i="1" dirty="0" smtClean="0"/>
                            <a:t>PYTHIA6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Pairs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1971" t="-711111" r="-149462" b="-1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0.05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/>
                            <a:t>★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7199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1" dirty="0" smtClean="0"/>
                            <a:t>Hadrons</a:t>
                          </a:r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1971" t="-748718" r="-149462" b="-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/>
                            <a:t>~ 2</a:t>
                          </a:r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内容占位符 2"/>
          <p:cNvSpPr txBox="1">
            <a:spLocks/>
          </p:cNvSpPr>
          <p:nvPr/>
        </p:nvSpPr>
        <p:spPr>
          <a:xfrm>
            <a:off x="420262" y="5261231"/>
            <a:ext cx="8303476" cy="1325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All backgrounds were evaluated for the single ring scheme firstly to develop useful software and tools</a:t>
            </a:r>
          </a:p>
          <a:p>
            <a:r>
              <a:rPr lang="en-US" altLang="zh-CN" dirty="0" smtClean="0"/>
              <a:t>Results for double ring scheme will be easier obtained if the design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315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Synchrotron Radiation from the Last Dipole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226994"/>
            <a:ext cx="8856984" cy="226529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The synchrotron radiation are generated and simulated by the model embedded in Geant4</a:t>
            </a:r>
          </a:p>
          <a:p>
            <a:r>
              <a:rPr lang="en-US" altLang="zh-CN" dirty="0" smtClean="0"/>
              <a:t>Collimators </a:t>
            </a:r>
            <a:r>
              <a:rPr lang="en-US" altLang="zh-CN" dirty="0"/>
              <a:t>for synchrotron radiation from dipole are designed </a:t>
            </a:r>
          </a:p>
          <a:p>
            <a:pPr lvl="1"/>
            <a:r>
              <a:rPr lang="en-US" altLang="zh-CN" dirty="0"/>
              <a:t>Material: Tungsten</a:t>
            </a:r>
          </a:p>
          <a:p>
            <a:pPr lvl="1"/>
            <a:r>
              <a:rPr lang="en-US" altLang="zh-CN" dirty="0"/>
              <a:t>Thickness: 10 </a:t>
            </a:r>
            <a:r>
              <a:rPr lang="en-US" altLang="zh-CN" dirty="0" smtClean="0"/>
              <a:t>cm</a:t>
            </a:r>
          </a:p>
          <a:p>
            <a:r>
              <a:rPr lang="en-US" altLang="zh-CN" dirty="0" smtClean="0"/>
              <a:t>The synchrotron radiation can be well suppressed by the collimator</a:t>
            </a:r>
          </a:p>
          <a:p>
            <a:pPr lvl="1"/>
            <a:r>
              <a:rPr lang="en-US" altLang="zh-CN" dirty="0" smtClean="0"/>
              <a:t>Need be further studied for new lattice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21" name="Picture 2" descr="D:\Work\CEPC\Beam_Background\SynchrotronRadiation\Diagram\Flux_Good\Diagram_20160815\Plots\SR_Power_B_Comp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0" y="960328"/>
            <a:ext cx="4509319" cy="32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ork\CEPC\Beam_Background\SynchrotronRadiation\Diagram\Flux_Good\ReDrawMacros\Plot\SRFlux_QC_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" y="1005116"/>
            <a:ext cx="4463075" cy="32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Lost Particles (Radiative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828" y="4297975"/>
            <a:ext cx="8248160" cy="198545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Energy acceptance: 2%</a:t>
            </a:r>
          </a:p>
          <a:p>
            <a:r>
              <a:rPr lang="en-US" altLang="zh-CN" dirty="0" smtClean="0"/>
              <a:t>Tracking particles with SAD (Strategic Accelerator Design)</a:t>
            </a:r>
          </a:p>
          <a:p>
            <a:r>
              <a:rPr lang="en-US" altLang="zh-CN" dirty="0" smtClean="0"/>
              <a:t>Record particles lost in the final focusing system (FFS)</a:t>
            </a:r>
          </a:p>
          <a:p>
            <a:pPr lvl="1"/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539515" y="1029217"/>
            <a:ext cx="4248472" cy="3123254"/>
            <a:chOff x="4427984" y="1093204"/>
            <a:chExt cx="4542764" cy="3483294"/>
          </a:xfrm>
        </p:grpSpPr>
        <p:grpSp>
          <p:nvGrpSpPr>
            <p:cNvPr id="15" name="组合 14"/>
            <p:cNvGrpSpPr/>
            <p:nvPr/>
          </p:nvGrpSpPr>
          <p:grpSpPr>
            <a:xfrm>
              <a:off x="4427984" y="1093204"/>
              <a:ext cx="4542764" cy="3483294"/>
              <a:chOff x="3131840" y="1124744"/>
              <a:chExt cx="5827520" cy="423942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1124744"/>
                <a:ext cx="5827520" cy="4239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25" name="矩形 24"/>
              <p:cNvSpPr/>
              <p:nvPr/>
            </p:nvSpPr>
            <p:spPr>
              <a:xfrm>
                <a:off x="7157980" y="3645025"/>
                <a:ext cx="659112" cy="1228373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184367" y="3967576"/>
                <a:ext cx="658445" cy="374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/>
                  <a:t>QD0</a:t>
                </a:r>
                <a:endParaRPr lang="zh-CN" altLang="en-US" sz="1200" b="1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918133" y="3645024"/>
                <a:ext cx="520348" cy="1228373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979297" y="3645024"/>
                <a:ext cx="610041" cy="12283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332688" y="3645024"/>
                <a:ext cx="554237" cy="1228369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979297" y="3967576"/>
                <a:ext cx="513282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CN" sz="1400" b="1" dirty="0"/>
                  <a:t>QD0</a:t>
                </a:r>
                <a:endParaRPr lang="zh-CN" altLang="en-US" sz="1200" b="1" dirty="0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8091166" y="3429000"/>
              <a:ext cx="4812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/>
                <a:t>QF1</a:t>
              </a:r>
              <a:endParaRPr lang="zh-CN" altLang="en-US" sz="1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23472" y="3409255"/>
              <a:ext cx="4812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/>
                <a:t>QF1</a:t>
              </a:r>
              <a:endParaRPr lang="zh-CN" altLang="en-US" sz="12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3717" y="709362"/>
            <a:ext cx="3863580" cy="3772863"/>
            <a:chOff x="553717" y="709362"/>
            <a:chExt cx="3863580" cy="3772863"/>
          </a:xfrm>
        </p:grpSpPr>
        <p:pic>
          <p:nvPicPr>
            <p:cNvPr id="36" name="Picture 2" descr="C:\Users\Yiwei\Desktop\无标题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291" y="1476123"/>
              <a:ext cx="2528644" cy="227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环形箭头 34"/>
            <p:cNvSpPr/>
            <p:nvPr/>
          </p:nvSpPr>
          <p:spPr>
            <a:xfrm rot="21249684">
              <a:off x="1184220" y="1339083"/>
              <a:ext cx="2592407" cy="2507108"/>
            </a:xfrm>
            <a:prstGeom prst="circularArrow">
              <a:avLst>
                <a:gd name="adj1" fmla="val 1333"/>
                <a:gd name="adj2" fmla="val 333957"/>
                <a:gd name="adj3" fmla="val 15804526"/>
                <a:gd name="adj4" fmla="val 16562740"/>
                <a:gd name="adj5" fmla="val 1743"/>
              </a:avLst>
            </a:prstGeom>
            <a:solidFill>
              <a:srgbClr val="0070C0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环形箭头 36"/>
            <p:cNvSpPr/>
            <p:nvPr/>
          </p:nvSpPr>
          <p:spPr>
            <a:xfrm rot="7731417" flipH="1">
              <a:off x="2244075" y="778278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环形箭头 22"/>
            <p:cNvSpPr/>
            <p:nvPr/>
          </p:nvSpPr>
          <p:spPr>
            <a:xfrm rot="9715671" flipH="1">
              <a:off x="3239101" y="1225520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环形箭头 23"/>
            <p:cNvSpPr/>
            <p:nvPr/>
          </p:nvSpPr>
          <p:spPr>
            <a:xfrm rot="12242468" flipH="1">
              <a:off x="3664912" y="2227716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环形箭头 30"/>
            <p:cNvSpPr/>
            <p:nvPr/>
          </p:nvSpPr>
          <p:spPr>
            <a:xfrm rot="15301259" flipH="1">
              <a:off x="3239100" y="3320638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环形箭头 37"/>
            <p:cNvSpPr/>
            <p:nvPr/>
          </p:nvSpPr>
          <p:spPr>
            <a:xfrm rot="17440506" flipH="1">
              <a:off x="2189088" y="3798756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环形箭头 41"/>
            <p:cNvSpPr/>
            <p:nvPr/>
          </p:nvSpPr>
          <p:spPr>
            <a:xfrm rot="20320295" flipH="1">
              <a:off x="1112766" y="3448517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环形箭头 42"/>
            <p:cNvSpPr/>
            <p:nvPr/>
          </p:nvSpPr>
          <p:spPr>
            <a:xfrm rot="1863056" flipH="1">
              <a:off x="553717" y="2323465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环形箭头 43"/>
            <p:cNvSpPr/>
            <p:nvPr/>
          </p:nvSpPr>
          <p:spPr>
            <a:xfrm rot="4792776" flipH="1">
              <a:off x="1026831" y="1212430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环形箭头 44"/>
            <p:cNvSpPr/>
            <p:nvPr/>
          </p:nvSpPr>
          <p:spPr>
            <a:xfrm rot="6380556" flipH="1">
              <a:off x="1636807" y="839207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Beamstrahlung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847422"/>
                <a:ext cx="5995044" cy="158417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altLang="zh-CN" sz="3300" dirty="0" smtClean="0"/>
                  <a:t>Characterized by: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3300" i="1">
                            <a:latin typeface="Cambria Math"/>
                            <a:ea typeface="Cambria Math"/>
                          </a:rPr>
                          <m:t>Υ</m:t>
                        </m:r>
                      </m:e>
                    </m:d>
                    <m:r>
                      <a:rPr lang="en-US" altLang="zh-CN" sz="3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3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CN" sz="3300" i="1">
                            <a:latin typeface="Cambria Math"/>
                          </a:rPr>
                          <m:t>6</m:t>
                        </m:r>
                      </m:den>
                    </m:f>
                    <m:f>
                      <m:fPr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300" i="1">
                            <a:latin typeface="Cambria Math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3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zh-CN" sz="33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zh-CN" altLang="en-US" sz="3300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zh-CN" altLang="en-US" sz="3300" i="1">
                            <a:latin typeface="Cambria Math"/>
                          </a:rPr>
                          <m:t>𝛼</m:t>
                        </m:r>
                        <m:r>
                          <a:rPr lang="en-US" altLang="zh-CN" sz="33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33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3300" i="1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effects of </a:t>
                </a:r>
                <a:r>
                  <a:rPr lang="en-US" altLang="zh-CN" dirty="0" err="1" smtClean="0"/>
                  <a:t>beamstrahlung</a:t>
                </a:r>
                <a:r>
                  <a:rPr lang="en-US" altLang="zh-CN" dirty="0" smtClean="0"/>
                  <a:t> at CEPC should be much smaller than ILC</a:t>
                </a:r>
              </a:p>
              <a:p>
                <a:r>
                  <a:rPr lang="en-US" altLang="zh-CN" dirty="0" smtClean="0"/>
                  <a:t>Secondary particles of </a:t>
                </a:r>
                <a:r>
                  <a:rPr lang="en-US" altLang="zh-CN" dirty="0" err="1" smtClean="0"/>
                  <a:t>beamstrahlung</a:t>
                </a:r>
                <a:r>
                  <a:rPr lang="en-US" altLang="zh-CN" dirty="0" smtClean="0"/>
                  <a:t> are generated by Guinea-Pig++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847422"/>
                <a:ext cx="5995044" cy="1584176"/>
              </a:xfrm>
              <a:blipFill rotWithShape="0">
                <a:blip r:embed="rId2"/>
                <a:stretch>
                  <a:fillRect l="-610" t="-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9837708"/>
                  </p:ext>
                </p:extLst>
              </p:nvPr>
            </p:nvGraphicFramePr>
            <p:xfrm>
              <a:off x="1059736" y="1058642"/>
              <a:ext cx="7056784" cy="3597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147"/>
                    <a:gridCol w="1361836"/>
                    <a:gridCol w="1268983"/>
                    <a:gridCol w="1315409"/>
                    <a:gridCol w="1315409"/>
                  </a:tblGrid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Symbol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LEP2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CEPC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250GeV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500GeV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Ecm</a:t>
                          </a:r>
                          <a:r>
                            <a:rPr lang="en-US" altLang="zh-CN" dirty="0" smtClean="0"/>
                            <a:t> [GeV]</a:t>
                          </a:r>
                          <a:endParaRPr lang="zh-CN" altLang="en-US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]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37.1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𝑛𝑚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270000/3500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73700 / 160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729 / 7.7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474 / 5.9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[</m:t>
                                </m:r>
                                <m:r>
                                  <a:rPr lang="zh-CN" altLang="en-US" smtClean="0"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16000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2260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1500/50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800 / 1.2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 / 0.41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 / 0.48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51397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𝛾𝜖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𝛾𝜖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𝑚𝑚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𝑚𝑟𝑎𝑑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9.81/0.051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1594.5 / 4.79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𝚼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2.5e-5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4.7e-4</a:t>
                          </a:r>
                          <a:endParaRPr lang="zh-CN" alt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0.02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0.06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9837708"/>
                  </p:ext>
                </p:extLst>
              </p:nvPr>
            </p:nvGraphicFramePr>
            <p:xfrm>
              <a:off x="1059736" y="1058642"/>
              <a:ext cx="7056784" cy="3597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147"/>
                    <a:gridCol w="1361836"/>
                    <a:gridCol w="1268983"/>
                    <a:gridCol w="1315409"/>
                    <a:gridCol w="1315409"/>
                  </a:tblGrid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Symbol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LEP2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CEPC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250GeV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500GeV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Ecm</a:t>
                          </a:r>
                          <a:r>
                            <a:rPr lang="en-US" altLang="zh-CN" dirty="0" smtClean="0"/>
                            <a:t> [GeV]</a:t>
                          </a:r>
                          <a:endParaRPr lang="zh-CN" altLang="en-US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203175" r="-294237" b="-6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37.1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181905" r="-294237" b="-2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270000/3500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73700 / 160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729 / 7.7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474 / 5.9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477419" r="-294237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16000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2260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542424" r="-294237" b="-2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1500/50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800 / 1.2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 / 0.41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 / 0.48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6617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388991" r="-294237" b="-70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9.81/0.051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1594.5 / 4.79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9" t="-859677" r="-294237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2.5e-5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4.7e-4</a:t>
                          </a:r>
                          <a:endParaRPr lang="zh-CN" alt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0.02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0.06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99" y="4803354"/>
            <a:ext cx="2717639" cy="164998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9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Work\CEPC\Beam_Background\RadiativeBhabha\data\RBB20160306\Diagram\Analysis\RBB_Hit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88" y="1048129"/>
            <a:ext cx="4637776" cy="33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Hit Density at VTX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619270"/>
            <a:ext cx="8568952" cy="18722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 smtClean="0"/>
              <a:t>The level of the beam induced backgrounds are evaluated by the hit density at the vertex detector</a:t>
            </a:r>
          </a:p>
          <a:p>
            <a:r>
              <a:rPr lang="en-US" altLang="zh-CN" sz="2800" dirty="0" smtClean="0"/>
              <a:t>The event rate is acceptable for the CEPC detector if the shielding system are well designed for the beam lost particle and </a:t>
            </a:r>
            <a:r>
              <a:rPr lang="en-US" altLang="zh-CN" sz="2800" dirty="0" err="1" smtClean="0"/>
              <a:t>beamstrahlung</a:t>
            </a:r>
            <a:endParaRPr lang="en-US" altLang="zh-CN" sz="2400" dirty="0" smtClean="0"/>
          </a:p>
        </p:txBody>
      </p:sp>
      <p:graphicFrame>
        <p:nvGraphicFramePr>
          <p:cNvPr id="11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75219"/>
              </p:ext>
            </p:extLst>
          </p:nvPr>
        </p:nvGraphicFramePr>
        <p:xfrm>
          <a:off x="323528" y="1327814"/>
          <a:ext cx="3960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Collimators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 position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Aperture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Horizontal </a:t>
                      </a:r>
                    </a:p>
                    <a:p>
                      <a:pPr algn="ctr"/>
                      <a:r>
                        <a:rPr lang="en-US" altLang="zh-CN" dirty="0" smtClean="0"/>
                        <a:t>direction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54.724 </a:t>
                      </a:r>
                      <a:r>
                        <a:rPr lang="en-US" altLang="zh-CN" dirty="0" smtClean="0"/>
                        <a:t>km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2~4 cm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54.790 km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2~4 cm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Vertical </a:t>
                      </a:r>
                    </a:p>
                    <a:p>
                      <a:pPr algn="ctr"/>
                      <a:r>
                        <a:rPr lang="en-US" altLang="zh-CN" dirty="0" smtClean="0"/>
                        <a:t>directio</a:t>
                      </a:r>
                      <a:r>
                        <a:rPr lang="en-US" altLang="zh-CN" baseline="0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54.855 </a:t>
                      </a:r>
                      <a:r>
                        <a:rPr lang="en-US" altLang="zh-CN" dirty="0" smtClean="0"/>
                        <a:t>km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2~4 cm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54.921 km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2~4 cm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02115" y="3288149"/>
            <a:ext cx="382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Preliminary designed collimators for beam lost particles</a:t>
            </a:r>
            <a:endParaRPr lang="zh-CN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26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快照 2016-10-10 8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89" y="1117162"/>
            <a:ext cx="4617294" cy="3262782"/>
          </a:xfrm>
          <a:prstGeom prst="rect">
            <a:avLst/>
          </a:prstGeom>
        </p:spPr>
      </p:pic>
      <p:pic>
        <p:nvPicPr>
          <p:cNvPr id="8" name="Picture 3" descr="D:\Work\CEPC\Beam_Background\RadiationTolerance\NIEL\Diagram20161008\EnergyDeposition_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" y="1118838"/>
            <a:ext cx="45624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336" y="263621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Compare between Geant4 and </a:t>
            </a:r>
            <a:r>
              <a:rPr lang="en-US" altLang="zh-CN" dirty="0" err="1" smtClean="0"/>
              <a:t>Fluka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002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radiation level in the detector have been evaluated with both Geant4 and </a:t>
            </a:r>
            <a:r>
              <a:rPr lang="en-US" altLang="zh-CN" dirty="0" err="1" smtClean="0"/>
              <a:t>Fluka</a:t>
            </a:r>
            <a:endParaRPr lang="en-US" altLang="zh-CN" dirty="0" smtClean="0"/>
          </a:p>
          <a:p>
            <a:r>
              <a:rPr lang="en-US" altLang="zh-CN" dirty="0" smtClean="0"/>
              <a:t>The results of the 2 software are consistent with each other</a:t>
            </a:r>
          </a:p>
          <a:p>
            <a:pPr lvl="1"/>
            <a:r>
              <a:rPr lang="en-US" altLang="zh-CN" dirty="0" smtClean="0"/>
              <a:t>The geometry setup are slightly different in above plots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8452" y="4215182"/>
            <a:ext cx="11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Geant4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4643" y="4215182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Fluka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5006" y="1433904"/>
            <a:ext cx="213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By </a:t>
            </a:r>
            <a:r>
              <a:rPr lang="en-US" altLang="zh-CN" sz="2000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Yanli</a:t>
            </a:r>
            <a:r>
              <a:rPr lang="en-US" altLang="zh-CN" sz="200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Jin</a:t>
            </a:r>
            <a:r>
              <a:rPr lang="en-US" altLang="zh-CN" sz="200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, Yin Xu, Manqi </a:t>
            </a:r>
            <a:r>
              <a:rPr lang="en-US" altLang="zh-CN" sz="2000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Ruan</a:t>
            </a:r>
            <a:endParaRPr lang="zh-CN" altLang="en-US" sz="2000" i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57620" y="1333040"/>
            <a:ext cx="6632154" cy="48110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Layout of the IR</a:t>
            </a:r>
          </a:p>
          <a:p>
            <a:r>
              <a:rPr lang="en-US" altLang="zh-CN" dirty="0" smtClean="0"/>
              <a:t>Final focusing magnets</a:t>
            </a:r>
          </a:p>
          <a:p>
            <a:r>
              <a:rPr lang="en-US" altLang="zh-CN" dirty="0" smtClean="0"/>
              <a:t>Solenoid field</a:t>
            </a:r>
            <a:endParaRPr lang="en-US" altLang="zh-CN" dirty="0"/>
          </a:p>
          <a:p>
            <a:r>
              <a:rPr lang="en-US" altLang="zh-CN" dirty="0" smtClean="0"/>
              <a:t>Luminosity calorimeter</a:t>
            </a:r>
          </a:p>
          <a:p>
            <a:r>
              <a:rPr lang="en-US" altLang="zh-CN" dirty="0" smtClean="0"/>
              <a:t>Mechanical supporting</a:t>
            </a:r>
          </a:p>
          <a:p>
            <a:r>
              <a:rPr lang="en-US" altLang="zh-CN" dirty="0" smtClean="0"/>
              <a:t>Beam induced backgrounds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24149" y="1147594"/>
            <a:ext cx="8356294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 mutual influences between machine and detector have been evaluated.</a:t>
            </a:r>
          </a:p>
          <a:p>
            <a:pPr lvl="1"/>
            <a:r>
              <a:rPr lang="en-US" altLang="zh-CN" dirty="0"/>
              <a:t>The L* of CEPC is set as 1.5 m to achieve the required luminosity.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compensating solenoid and the screening solenoid are designed to shielding the detector solenoid field</a:t>
            </a:r>
          </a:p>
          <a:p>
            <a:pPr lvl="1"/>
            <a:r>
              <a:rPr lang="en-US" altLang="zh-CN" dirty="0" smtClean="0"/>
              <a:t>Beam induced backgrounds of CEPC have been evaluated. Useful software and tools were developed</a:t>
            </a:r>
          </a:p>
          <a:p>
            <a:r>
              <a:rPr lang="en-US" altLang="zh-CN" dirty="0" smtClean="0"/>
              <a:t>The mechanical supporting have been preliminary studied</a:t>
            </a:r>
          </a:p>
          <a:p>
            <a:r>
              <a:rPr lang="en-US" altLang="zh-CN" dirty="0" smtClean="0"/>
              <a:t>The shielding and collimators need be further studied.</a:t>
            </a:r>
          </a:p>
        </p:txBody>
      </p:sp>
    </p:spTree>
    <p:extLst>
      <p:ext uri="{BB962C8B-B14F-4D97-AF65-F5344CB8AC3E}">
        <p14:creationId xmlns:p14="http://schemas.microsoft.com/office/powerpoint/2010/main" val="9380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Machine Detector 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000" y="5305778"/>
            <a:ext cx="8065911" cy="1185333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Integration </a:t>
            </a:r>
            <a:r>
              <a:rPr lang="en-US" altLang="zh-CN" dirty="0"/>
              <a:t>of machine and </a:t>
            </a:r>
            <a:r>
              <a:rPr lang="en-US" altLang="zh-CN" dirty="0" smtClean="0"/>
              <a:t>detector</a:t>
            </a:r>
          </a:p>
          <a:p>
            <a:pPr lvl="1"/>
            <a:r>
              <a:rPr lang="en-US" altLang="zh-CN" dirty="0" smtClean="0"/>
              <a:t>Global </a:t>
            </a:r>
            <a:r>
              <a:rPr lang="en-US" altLang="zh-CN" dirty="0"/>
              <a:t>design</a:t>
            </a:r>
            <a:r>
              <a:rPr lang="en-US" altLang="zh-CN" dirty="0" smtClean="0"/>
              <a:t>: confliction between the machine and the detector</a:t>
            </a:r>
          </a:p>
          <a:p>
            <a:pPr lvl="1"/>
            <a:r>
              <a:rPr lang="en-US" altLang="zh-CN" dirty="0" smtClean="0"/>
              <a:t>Mechanical Supporting</a:t>
            </a:r>
          </a:p>
          <a:p>
            <a:pPr lvl="1"/>
            <a:r>
              <a:rPr lang="en-US" altLang="zh-CN" dirty="0" smtClean="0"/>
              <a:t>Shielding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六边形 8"/>
          <p:cNvSpPr/>
          <p:nvPr/>
        </p:nvSpPr>
        <p:spPr>
          <a:xfrm>
            <a:off x="5475110" y="1399818"/>
            <a:ext cx="1659468" cy="14449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Detector</a:t>
            </a:r>
            <a:endParaRPr lang="zh-CN" altLang="en-US" sz="2000" b="1" dirty="0"/>
          </a:p>
        </p:txBody>
      </p:sp>
      <p:sp>
        <p:nvSpPr>
          <p:cNvPr id="13" name="同心圆 12"/>
          <p:cNvSpPr/>
          <p:nvPr/>
        </p:nvSpPr>
        <p:spPr>
          <a:xfrm>
            <a:off x="1964269" y="1128882"/>
            <a:ext cx="1806223" cy="1715914"/>
          </a:xfrm>
          <a:prstGeom prst="donut">
            <a:avLst>
              <a:gd name="adj" fmla="val 9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Machine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47908" y="1241772"/>
            <a:ext cx="1727204" cy="1628465"/>
            <a:chOff x="3747908" y="1241772"/>
            <a:chExt cx="1727204" cy="1628465"/>
          </a:xfrm>
        </p:grpSpPr>
        <p:sp>
          <p:nvSpPr>
            <p:cNvPr id="10" name="右箭头 9"/>
            <p:cNvSpPr/>
            <p:nvPr/>
          </p:nvSpPr>
          <p:spPr>
            <a:xfrm>
              <a:off x="3815644" y="1817509"/>
              <a:ext cx="1659468" cy="254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7908" y="1241772"/>
              <a:ext cx="1603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Beam Induced </a:t>
              </a:r>
            </a:p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Backgrounds</a:t>
              </a:r>
              <a:endParaRPr lang="zh-CN" altLang="en-US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 rot="10800000">
              <a:off x="3804355" y="2071509"/>
              <a:ext cx="1631244" cy="254001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6159" y="2223906"/>
              <a:ext cx="1233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Luminosity</a:t>
              </a:r>
            </a:p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Degrade</a:t>
              </a:r>
              <a:endParaRPr lang="zh-CN" altLang="en-US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2934" y="2829972"/>
            <a:ext cx="4492977" cy="923330"/>
            <a:chOff x="2178756" y="3440559"/>
            <a:chExt cx="3544711" cy="923330"/>
          </a:xfrm>
        </p:grpSpPr>
        <p:grpSp>
          <p:nvGrpSpPr>
            <p:cNvPr id="24" name="组合 23"/>
            <p:cNvGrpSpPr/>
            <p:nvPr/>
          </p:nvGrpSpPr>
          <p:grpSpPr>
            <a:xfrm>
              <a:off x="2178756" y="3487566"/>
              <a:ext cx="3544711" cy="790923"/>
              <a:chOff x="3826934" y="3547139"/>
              <a:chExt cx="1513009" cy="66361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826934" y="3555325"/>
                <a:ext cx="1513009" cy="65543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波形 22"/>
              <p:cNvSpPr/>
              <p:nvPr/>
            </p:nvSpPr>
            <p:spPr>
              <a:xfrm rot="5400000">
                <a:off x="4267858" y="3808392"/>
                <a:ext cx="663618" cy="141111"/>
              </a:xfrm>
              <a:prstGeom prst="wave">
                <a:avLst>
                  <a:gd name="adj1" fmla="val 12500"/>
                  <a:gd name="adj2" fmla="val -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705375" y="3440559"/>
              <a:ext cx="24299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Mechanical         supporting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Shielding              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 . . .</a:t>
              </a:r>
              <a:endParaRPr lang="zh-CN" altLang="en-US" b="1" dirty="0" smtClean="0">
                <a:solidFill>
                  <a:srgbClr val="FFC000"/>
                </a:solidFill>
              </a:endParaRPr>
            </a:p>
          </p:txBody>
        </p:sp>
      </p:grpSp>
      <p:sp>
        <p:nvSpPr>
          <p:cNvPr id="30" name="内容占位符 2"/>
          <p:cNvSpPr txBox="1">
            <a:spLocks/>
          </p:cNvSpPr>
          <p:nvPr/>
        </p:nvSpPr>
        <p:spPr>
          <a:xfrm>
            <a:off x="648000" y="3939821"/>
            <a:ext cx="8065911" cy="1298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Mutual influence between the machine and the detector</a:t>
            </a:r>
          </a:p>
          <a:p>
            <a:pPr lvl="1"/>
            <a:r>
              <a:rPr lang="en-US" altLang="zh-CN" sz="1800" dirty="0"/>
              <a:t>Luminosity degraded by the detector solenoid field</a:t>
            </a:r>
          </a:p>
          <a:p>
            <a:pPr lvl="1"/>
            <a:r>
              <a:rPr lang="en-US" altLang="zh-CN" sz="1800" dirty="0" smtClean="0"/>
              <a:t>Beam induced background</a:t>
            </a:r>
          </a:p>
          <a:p>
            <a:pPr lvl="1"/>
            <a:r>
              <a:rPr lang="en-US" altLang="zh-CN" sz="1800" dirty="0" smtClean="0"/>
              <a:t>. .  .</a:t>
            </a:r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388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Work\CEPC\Beam_Background\Lattice\PDR30mrad\Layout\Diagram\Layout_SmallCompensa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2" y="969173"/>
            <a:ext cx="8749326" cy="40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3" y="116632"/>
            <a:ext cx="7001303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Preliminary Layout of IR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483796" y="4836404"/>
                <a:ext cx="8286040" cy="164998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 dirty="0">
                        <a:latin typeface="Cambria Math"/>
                      </a:rPr>
                      <m:t>=1.5</m:t>
                    </m:r>
                    <m:r>
                      <a:rPr lang="en-US" altLang="zh-CN" sz="2400" i="1" dirty="0">
                        <a:latin typeface="Cambria Math"/>
                      </a:rPr>
                      <m:t>𝑚</m:t>
                    </m:r>
                    <m:r>
                      <a:rPr lang="en-US" altLang="zh-CN" sz="2400" i="1" dirty="0">
                        <a:latin typeface="Cambria Math"/>
                      </a:rPr>
                      <m:t> @ </m:t>
                    </m:r>
                    <m:r>
                      <a:rPr lang="en-US" altLang="zh-CN" sz="2400" i="1" dirty="0">
                        <a:latin typeface="Cambria Math"/>
                      </a:rPr>
                      <m:t>𝐶𝐸𝑃𝐶</m:t>
                    </m:r>
                  </m:oMath>
                </a14:m>
                <a:r>
                  <a:rPr lang="en-US" altLang="zh-CN" sz="2400" b="1" dirty="0" smtClean="0">
                    <a:latin typeface="Cambria Math"/>
                  </a:rPr>
                  <a:t>, (</a:t>
                </a:r>
                <a:r>
                  <a:rPr lang="en-US" altLang="zh-CN" sz="2400" b="1" i="1" dirty="0" smtClean="0">
                    <a:solidFill>
                      <a:srgbClr val="C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↓  → </m:t>
                    </m:r>
                    <m:r>
                      <a:rPr lang="en-US" altLang="zh-CN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altLang="zh-CN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altLang="zh-CN" sz="2400" b="1" dirty="0" smtClean="0">
                    <a:latin typeface="Cambria Math"/>
                  </a:rPr>
                  <a:t>)</a:t>
                </a:r>
                <a:r>
                  <a:rPr lang="en-US" altLang="zh-CN" sz="2400" b="1" i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:endParaRPr lang="en-US" altLang="zh-CN" sz="24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r>
                  <a:rPr lang="en-US" altLang="zh-CN" sz="2400" dirty="0" smtClean="0">
                    <a:latin typeface="Cambria Math"/>
                  </a:rPr>
                  <a:t>The crossing angle is 30 </a:t>
                </a:r>
                <a:r>
                  <a:rPr lang="en-US" altLang="zh-CN" sz="2400" dirty="0" err="1" smtClean="0">
                    <a:latin typeface="Cambria Math"/>
                  </a:rPr>
                  <a:t>mrad</a:t>
                </a:r>
                <a:r>
                  <a:rPr lang="en-US" altLang="zh-CN" sz="2400" dirty="0" smtClean="0">
                    <a:latin typeface="Cambria Math"/>
                  </a:rPr>
                  <a:t> in the double ring scheme</a:t>
                </a:r>
              </a:p>
              <a:p>
                <a:r>
                  <a:rPr lang="en-US" altLang="zh-CN" sz="2400" dirty="0" smtClean="0">
                    <a:latin typeface="Cambria Math"/>
                  </a:rPr>
                  <a:t>Space are very tight for both the accelerator and the detector</a:t>
                </a:r>
              </a:p>
              <a:p>
                <a:pPr lvl="1"/>
                <a:r>
                  <a:rPr lang="en-US" altLang="zh-CN" sz="2000" dirty="0" smtClean="0">
                    <a:latin typeface="Cambria Math"/>
                  </a:rPr>
                  <a:t>Great challenge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796" y="4836404"/>
                <a:ext cx="8286040" cy="1649983"/>
              </a:xfrm>
              <a:blipFill rotWithShape="0">
                <a:blip r:embed="rId3"/>
                <a:stretch>
                  <a:fillRect l="-809" t="-2214" b="-1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0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PCII SCQ示意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0598"/>
            <a:ext cx="6438924" cy="338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Requirements for QD0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686" y="1068077"/>
            <a:ext cx="8162628" cy="2046588"/>
          </a:xfrm>
        </p:spPr>
        <p:txBody>
          <a:bodyPr>
            <a:normAutofit fontScale="77500" lnSpcReduction="20000"/>
          </a:bodyPr>
          <a:lstStyle/>
          <a:p>
            <a:r>
              <a:rPr lang="en-GB" altLang="zh-CN" dirty="0"/>
              <a:t>D</a:t>
            </a:r>
            <a:r>
              <a:rPr lang="en-GB" altLang="zh-CN" dirty="0" smtClean="0"/>
              <a:t>ouble </a:t>
            </a:r>
            <a:r>
              <a:rPr lang="en-GB" altLang="zh-CN" dirty="0"/>
              <a:t>aperture superconducting </a:t>
            </a:r>
            <a:r>
              <a:rPr lang="en-GB" altLang="zh-CN" dirty="0" smtClean="0"/>
              <a:t>magnet</a:t>
            </a:r>
          </a:p>
          <a:p>
            <a:r>
              <a:rPr lang="en-GB" altLang="zh-CN" dirty="0" smtClean="0"/>
              <a:t>Field gradient: 200 T/m</a:t>
            </a:r>
          </a:p>
          <a:p>
            <a:r>
              <a:rPr lang="en-GB" altLang="zh-CN" dirty="0" smtClean="0"/>
              <a:t>Coil inner radius: 12.5 mm</a:t>
            </a:r>
          </a:p>
          <a:p>
            <a:r>
              <a:rPr lang="en-GB" altLang="zh-CN" dirty="0"/>
              <a:t>Serpentine winding coil using direct winding technology is selected for its high efficiency and high </a:t>
            </a:r>
            <a:r>
              <a:rPr lang="en-GB" altLang="zh-CN" dirty="0" smtClean="0"/>
              <a:t>compactness</a:t>
            </a:r>
          </a:p>
        </p:txBody>
      </p:sp>
    </p:spTree>
    <p:extLst>
      <p:ext uri="{BB962C8B-B14F-4D97-AF65-F5344CB8AC3E}">
        <p14:creationId xmlns:p14="http://schemas.microsoft.com/office/powerpoint/2010/main" val="21887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ross talk cas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23" y="1139170"/>
            <a:ext cx="4979624" cy="3069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Design of QD0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675" y="4293645"/>
            <a:ext cx="8343838" cy="2000520"/>
          </a:xfrm>
        </p:spPr>
        <p:txBody>
          <a:bodyPr>
            <a:normAutofit lnSpcReduction="10000"/>
          </a:bodyPr>
          <a:lstStyle/>
          <a:p>
            <a:r>
              <a:rPr lang="en-GB" altLang="zh-CN" sz="2000" dirty="0" smtClean="0"/>
              <a:t>The </a:t>
            </a:r>
            <a:r>
              <a:rPr lang="en-GB" altLang="zh-CN" sz="2000" dirty="0"/>
              <a:t>coils will be made of 0.5mm round </a:t>
            </a:r>
            <a:r>
              <a:rPr lang="en-GB" altLang="zh-CN" sz="2000" dirty="0" err="1"/>
              <a:t>NbTi</a:t>
            </a:r>
            <a:r>
              <a:rPr lang="en-GB" altLang="zh-CN" sz="2000" dirty="0"/>
              <a:t>-Cu conductor using direct winding technology. </a:t>
            </a:r>
            <a:endParaRPr lang="en-GB" altLang="zh-CN" sz="2000" dirty="0" smtClean="0"/>
          </a:p>
          <a:p>
            <a:r>
              <a:rPr lang="en-GB" altLang="zh-CN" sz="2000" dirty="0" smtClean="0"/>
              <a:t>Eight </a:t>
            </a:r>
            <a:r>
              <a:rPr lang="en-GB" altLang="zh-CN" sz="2000" dirty="0"/>
              <a:t>Serpentine coil layers are used for the QD0 coil. </a:t>
            </a:r>
            <a:endParaRPr lang="en-GB" altLang="zh-CN" sz="2000" dirty="0" smtClean="0">
              <a:latin typeface="Times New Roman" panose="02020603050405020304" pitchFamily="18" charset="0"/>
            </a:endParaRPr>
          </a:p>
          <a:p>
            <a:r>
              <a:rPr lang="en-GB" altLang="zh-CN" sz="2000" dirty="0"/>
              <a:t>The field in one aperture is affected due to the field generated by the coil in another aperture. </a:t>
            </a:r>
          </a:p>
          <a:p>
            <a:r>
              <a:rPr lang="en-GB" altLang="zh-CN" sz="2000" dirty="0"/>
              <a:t>Field cross talk of the two apertures is modelled and studied</a:t>
            </a:r>
            <a:endParaRPr lang="en-US" altLang="zh-CN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314930" y="1139170"/>
            <a:ext cx="25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Yingshun Zhu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  <p:pic>
        <p:nvPicPr>
          <p:cNvPr id="13" name="Picture 10" descr="Color flux 2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" y="1106338"/>
            <a:ext cx="3839150" cy="29038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394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altLang="zh-CN" sz="3200" b="1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ffect of the Detector Solenoid</a:t>
            </a:r>
            <a:endParaRPr lang="zh-CN" altLang="en-US" sz="3200" b="1" kern="12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2995" y="1360857"/>
                <a:ext cx="4809257" cy="46535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3000" dirty="0" smtClean="0">
                    <a:solidFill>
                      <a:srgbClr val="C00000"/>
                    </a:solidFill>
                    <a:latin typeface="Cambria Math"/>
                  </a:rPr>
                  <a:t>Detector Solenoid </a:t>
                </a:r>
                <a14:m>
                  <m:oMath xmlns:m="http://schemas.openxmlformats.org/officeDocument/2006/math">
                    <m:r>
                      <a:rPr lang="en-US" altLang="zh-CN" sz="3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CN" sz="3000" dirty="0" smtClean="0">
                    <a:latin typeface="Cambria Math"/>
                  </a:rPr>
                  <a:t> </a:t>
                </a:r>
                <a:r>
                  <a:rPr lang="en-US" altLang="zh-CN" sz="3000" dirty="0" smtClean="0">
                    <a:solidFill>
                      <a:srgbClr val="C00000"/>
                    </a:solidFill>
                    <a:latin typeface="Cambria Math"/>
                  </a:rPr>
                  <a:t>Beam coupling</a:t>
                </a:r>
                <a14:m>
                  <m:oMath xmlns:m="http://schemas.openxmlformats.org/officeDocument/2006/math">
                    <m:r>
                      <a:rPr lang="en-US" altLang="zh-CN" sz="3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 </m:t>
                    </m:r>
                    <m:r>
                      <a:rPr lang="en-US" altLang="zh-CN" sz="3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altLang="zh-CN" sz="3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en-US" altLang="zh-CN" sz="3000" b="1" i="1" dirty="0">
                    <a:solidFill>
                      <a:srgbClr val="C00000"/>
                    </a:solidFill>
                    <a:latin typeface="Cambria Math"/>
                  </a:rPr>
                  <a:t> </a:t>
                </a:r>
                <a:endParaRPr lang="en-US" altLang="zh-CN" sz="3000" dirty="0" smtClean="0">
                  <a:latin typeface="Cambria Math"/>
                </a:endParaRPr>
              </a:p>
              <a:p>
                <a:pPr lvl="1"/>
                <a:r>
                  <a:rPr lang="en-US" altLang="zh-CN" sz="2600" dirty="0" smtClean="0">
                    <a:latin typeface="Cambria Math"/>
                  </a:rPr>
                  <a:t>Flat beam at CEPC</a:t>
                </a:r>
              </a:p>
              <a:p>
                <a:pPr lvl="1"/>
                <a:r>
                  <a:rPr lang="en-US" altLang="zh-CN" sz="2600" dirty="0" smtClean="0">
                    <a:latin typeface="Cambria Math"/>
                  </a:rPr>
                  <a:t>Coupling between horizontal and vertical </a:t>
                </a:r>
                <a:r>
                  <a:rPr lang="en-US" altLang="zh-CN" sz="2600" dirty="0" err="1" smtClean="0">
                    <a:latin typeface="Cambria Math"/>
                  </a:rPr>
                  <a:t>betatron</a:t>
                </a:r>
                <a:r>
                  <a:rPr lang="en-US" altLang="zh-CN" sz="2600" dirty="0" smtClean="0">
                    <a:latin typeface="Cambria Math"/>
                  </a:rPr>
                  <a:t> motion will increase the transverse beam size</a:t>
                </a:r>
              </a:p>
              <a:p>
                <a:r>
                  <a:rPr lang="en-US" altLang="zh-CN" sz="3000" dirty="0">
                    <a:latin typeface="Cambria Math"/>
                  </a:rPr>
                  <a:t>To cancel the coupling: </a:t>
                </a:r>
                <a14:m>
                  <m:oMath xmlns:m="http://schemas.openxmlformats.org/officeDocument/2006/math">
                    <m:r>
                      <a:rPr lang="en-US" altLang="zh-CN" sz="3000">
                        <a:latin typeface="Cambria Math"/>
                      </a:rPr>
                      <m:t>∫</m:t>
                    </m:r>
                    <m:sSub>
                      <m:sSubPr>
                        <m:ctrlPr>
                          <a:rPr lang="en-US" altLang="zh-CN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0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3000">
                        <a:latin typeface="Cambria Math"/>
                      </a:rPr>
                      <m:t>𝑑𝑠</m:t>
                    </m:r>
                    <m:r>
                      <a:rPr lang="en-US" altLang="zh-CN" sz="3000">
                        <a:latin typeface="Cambria Math"/>
                      </a:rPr>
                      <m:t>=0</m:t>
                    </m:r>
                  </m:oMath>
                </a14:m>
                <a:endParaRPr lang="en-US" altLang="zh-CN" sz="3000" dirty="0">
                  <a:latin typeface="Cambria Math"/>
                </a:endParaRPr>
              </a:p>
              <a:p>
                <a:pPr lvl="1"/>
                <a:r>
                  <a:rPr lang="en-US" altLang="zh-CN" sz="2600" dirty="0">
                    <a:latin typeface="Cambria Math"/>
                  </a:rPr>
                  <a:t>Before quadrupoles: </a:t>
                </a:r>
                <a14:m>
                  <m:oMath xmlns:m="http://schemas.openxmlformats.org/officeDocument/2006/math">
                    <m:r>
                      <a:rPr lang="en-US" altLang="zh-CN" sz="2600">
                        <a:latin typeface="Cambria Math"/>
                      </a:rPr>
                      <m:t>∫</m:t>
                    </m:r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6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2600">
                        <a:latin typeface="Cambria Math"/>
                      </a:rPr>
                      <m:t>𝑑𝑠</m:t>
                    </m:r>
                    <m:r>
                      <a:rPr lang="en-US" altLang="zh-CN" sz="260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2600" dirty="0">
                    <a:latin typeface="Cambria Math"/>
                  </a:rPr>
                  <a:t> (</a:t>
                </a:r>
                <a:r>
                  <a:rPr lang="en-US" altLang="zh-CN" sz="2600" dirty="0">
                    <a:solidFill>
                      <a:srgbClr val="00B050"/>
                    </a:solidFill>
                    <a:latin typeface="Cambria Math"/>
                  </a:rPr>
                  <a:t>Compensating solenoid</a:t>
                </a:r>
                <a:r>
                  <a:rPr lang="en-US" altLang="zh-CN" sz="2600" dirty="0">
                    <a:latin typeface="Cambria Math"/>
                  </a:rPr>
                  <a:t>)</a:t>
                </a:r>
              </a:p>
              <a:p>
                <a:pPr lvl="1"/>
                <a:r>
                  <a:rPr lang="en-US" altLang="zh-CN" sz="2600" dirty="0">
                    <a:latin typeface="Cambria Math"/>
                  </a:rPr>
                  <a:t>Inside quadrupoles: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6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260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2600" dirty="0">
                    <a:latin typeface="Cambria Math"/>
                  </a:rPr>
                  <a:t> (</a:t>
                </a:r>
                <a:r>
                  <a:rPr lang="en-US" altLang="zh-CN" sz="2600" dirty="0">
                    <a:solidFill>
                      <a:srgbClr val="00B050"/>
                    </a:solidFill>
                    <a:latin typeface="Cambria Math"/>
                  </a:rPr>
                  <a:t>Screening solenoid</a:t>
                </a:r>
                <a:r>
                  <a:rPr lang="en-US" altLang="zh-CN" sz="2600" dirty="0">
                    <a:latin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95" y="1360857"/>
                <a:ext cx="4809257" cy="4653575"/>
              </a:xfrm>
              <a:blipFill rotWithShape="0">
                <a:blip r:embed="rId2"/>
                <a:stretch>
                  <a:fillRect l="-1901" t="-2094" b="-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/>
          <p:cNvGrpSpPr/>
          <p:nvPr/>
        </p:nvGrpSpPr>
        <p:grpSpPr>
          <a:xfrm>
            <a:off x="5218509" y="2347731"/>
            <a:ext cx="3722629" cy="2849301"/>
            <a:chOff x="1894618" y="3567231"/>
            <a:chExt cx="3722629" cy="28493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894618" y="3567231"/>
              <a:ext cx="3722629" cy="2849301"/>
              <a:chOff x="4355977" y="3356992"/>
              <a:chExt cx="4608512" cy="339577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349837" y="5661248"/>
                <a:ext cx="1896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0.7m, B=7.5T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76164" y="5129578"/>
                <a:ext cx="1839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1m, B=5.25T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355977" y="3356992"/>
                <a:ext cx="4608512" cy="3395775"/>
                <a:chOff x="4355977" y="3356992"/>
                <a:chExt cx="4608512" cy="3395775"/>
              </a:xfrm>
            </p:grpSpPr>
            <p:pic>
              <p:nvPicPr>
                <p:cNvPr id="25" name="内容占位符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9" r="12011"/>
                <a:stretch/>
              </p:blipFill>
              <p:spPr>
                <a:xfrm>
                  <a:off x="4355977" y="3356992"/>
                  <a:ext cx="4608512" cy="3395775"/>
                </a:xfrm>
                <a:prstGeom prst="rect">
                  <a:avLst/>
                </a:prstGeom>
              </p:spPr>
            </p:pic>
            <p:sp>
              <p:nvSpPr>
                <p:cNvPr id="26" name="矩形 25"/>
                <p:cNvSpPr/>
                <p:nvPr/>
              </p:nvSpPr>
              <p:spPr>
                <a:xfrm>
                  <a:off x="4727339" y="4083590"/>
                  <a:ext cx="4186964" cy="440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en-US" altLang="zh-CN" b="1" dirty="0" smtClean="0">
                      <a:solidFill>
                        <a:srgbClr val="0070C0"/>
                      </a:solidFill>
                    </a:rPr>
                    <a:t>Detector </a:t>
                  </a:r>
                  <a:r>
                    <a:rPr lang="en-US" altLang="zh-CN" b="1" dirty="0">
                      <a:solidFill>
                        <a:srgbClr val="0070C0"/>
                      </a:solidFill>
                    </a:rPr>
                    <a:t>Solenoid: 3.5T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𝒅𝒔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8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/>
          <p:cNvGrpSpPr/>
          <p:nvPr/>
        </p:nvGrpSpPr>
        <p:grpSpPr>
          <a:xfrm>
            <a:off x="5310722" y="4870003"/>
            <a:ext cx="3509010" cy="936273"/>
            <a:chOff x="284948" y="5541700"/>
            <a:chExt cx="3509010" cy="936273"/>
          </a:xfrm>
        </p:grpSpPr>
        <p:grpSp>
          <p:nvGrpSpPr>
            <p:cNvPr id="34" name="组合 33"/>
            <p:cNvGrpSpPr/>
            <p:nvPr/>
          </p:nvGrpSpPr>
          <p:grpSpPr>
            <a:xfrm>
              <a:off x="1224484" y="5541700"/>
              <a:ext cx="2362616" cy="379198"/>
              <a:chOff x="2822215" y="6050845"/>
              <a:chExt cx="2362616" cy="37919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822215" y="6050845"/>
                <a:ext cx="598318" cy="37919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452539" y="6053067"/>
                <a:ext cx="1732291" cy="37697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471186" y="6163689"/>
                <a:ext cx="1713645" cy="176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53207" y="6108641"/>
              <a:ext cx="204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Cambria Math"/>
                </a:rPr>
                <a:t>Screening solenoid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4948" y="5830632"/>
              <a:ext cx="16450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Cambria Math"/>
                </a:rPr>
                <a:t>Compensating </a:t>
              </a:r>
              <a:endParaRPr lang="en-US" altLang="zh-CN" dirty="0" smtClean="0">
                <a:solidFill>
                  <a:srgbClr val="0070C0"/>
                </a:solidFill>
                <a:latin typeface="Cambria Math"/>
              </a:endParaRPr>
            </a:p>
            <a:p>
              <a:r>
                <a:rPr lang="en-US" altLang="zh-CN" dirty="0" smtClean="0">
                  <a:solidFill>
                    <a:srgbClr val="0070C0"/>
                  </a:solidFill>
                  <a:latin typeface="Cambria Math"/>
                </a:rPr>
                <a:t>solenoid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26794" y="5854516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latin typeface="Cambria Math"/>
                </a:rPr>
                <a:t>QD0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00311" y="1314285"/>
            <a:ext cx="294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Yingshun Zhu, </a:t>
            </a:r>
            <a:r>
              <a:rPr lang="en-US" altLang="zh-CN" sz="2000" i="1" dirty="0" err="1" smtClean="0">
                <a:latin typeface="Georgia" panose="02040502050405020303" pitchFamily="18" charset="0"/>
              </a:rPr>
              <a:t>Weichao</a:t>
            </a:r>
            <a:r>
              <a:rPr lang="en-US" altLang="zh-CN" sz="2000" i="1" dirty="0" smtClean="0">
                <a:latin typeface="Georgia" panose="02040502050405020303" pitchFamily="18" charset="0"/>
              </a:rPr>
              <a:t> Yao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Measurement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67788"/>
                <a:ext cx="4620889" cy="52855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Required precision:</a:t>
                </a: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1e-3 ?</a:t>
                </a:r>
              </a:p>
              <a:p>
                <a:r>
                  <a:rPr lang="en-US" altLang="zh-CN" dirty="0" smtClean="0"/>
                  <a:t>Method:  </a:t>
                </a:r>
              </a:p>
              <a:p>
                <a:pPr lvl="1"/>
                <a:r>
                  <a:rPr lang="en-US" altLang="zh-CN" dirty="0" smtClean="0"/>
                  <a:t>Process: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=|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Systematical uncertainty sources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Detector </a:t>
                </a:r>
                <a:r>
                  <a:rPr lang="en-US" altLang="zh-CN" dirty="0"/>
                  <a:t>geometry</a:t>
                </a:r>
              </a:p>
              <a:p>
                <a:pPr lvl="1"/>
                <a:r>
                  <a:rPr lang="en-US" altLang="zh-CN" dirty="0" smtClean="0"/>
                  <a:t>Background </a:t>
                </a:r>
                <a:r>
                  <a:rPr lang="en-US" altLang="zh-CN" dirty="0"/>
                  <a:t>events</a:t>
                </a:r>
              </a:p>
              <a:p>
                <a:pPr lvl="1"/>
                <a:r>
                  <a:rPr lang="en-US" altLang="zh-CN" dirty="0" smtClean="0"/>
                  <a:t>Detector resolution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Installation accuracy</a:t>
                </a:r>
              </a:p>
              <a:p>
                <a:pPr lvl="1"/>
                <a:r>
                  <a:rPr lang="en-US" altLang="zh-CN" dirty="0" smtClean="0"/>
                  <a:t>……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67788"/>
                <a:ext cx="4620889" cy="5285548"/>
              </a:xfrm>
              <a:blipFill rotWithShape="0">
                <a:blip r:embed="rId2"/>
                <a:stretch>
                  <a:fillRect l="-1847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037242" y="992785"/>
            <a:ext cx="298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Liu Yang, Kai Zhu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00" y="1854859"/>
            <a:ext cx="4090763" cy="39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Calorimeter (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453" y="4290842"/>
            <a:ext cx="8157592" cy="218081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The hardware of the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 hasn’t been studied yet</a:t>
            </a:r>
          </a:p>
          <a:p>
            <a:r>
              <a:rPr lang="en-US" altLang="zh-CN" dirty="0" smtClean="0"/>
              <a:t>Space limitation in both radial direction and longitudinal direction</a:t>
            </a:r>
          </a:p>
          <a:p>
            <a:r>
              <a:rPr lang="en-US" altLang="zh-CN" dirty="0" smtClean="0"/>
              <a:t>Geometry will be asymmetric in manufacture and installation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057432" y="1075604"/>
            <a:ext cx="4701448" cy="3122151"/>
            <a:chOff x="3332029" y="228599"/>
            <a:chExt cx="8655941" cy="649287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3157" y="228599"/>
              <a:ext cx="3394813" cy="6492875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 flipH="1" flipV="1">
              <a:off x="3360953" y="3425974"/>
              <a:ext cx="6929610" cy="3305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360953" y="3448275"/>
              <a:ext cx="6764356" cy="69406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右弧形箭头 11"/>
            <p:cNvSpPr/>
            <p:nvPr/>
          </p:nvSpPr>
          <p:spPr>
            <a:xfrm>
              <a:off x="6974486" y="3475036"/>
              <a:ext cx="99152" cy="358833"/>
            </a:xfrm>
            <a:prstGeom prst="curvedLeftArrow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5"/>
                <p:cNvSpPr txBox="1"/>
                <p:nvPr/>
              </p:nvSpPr>
              <p:spPr>
                <a:xfrm>
                  <a:off x="6299942" y="3695556"/>
                  <a:ext cx="6960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2" y="3695556"/>
                  <a:ext cx="69600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9677" b="-110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6"/>
                <p:cNvSpPr txBox="1"/>
                <p:nvPr/>
              </p:nvSpPr>
              <p:spPr>
                <a:xfrm>
                  <a:off x="6599955" y="4281172"/>
                  <a:ext cx="696009" cy="96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955" y="4281172"/>
                  <a:ext cx="696009" cy="9600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/>
            <p:cNvCxnSpPr/>
            <p:nvPr/>
          </p:nvCxnSpPr>
          <p:spPr>
            <a:xfrm>
              <a:off x="3360953" y="3442499"/>
              <a:ext cx="6929610" cy="35280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3332029" y="3128005"/>
              <a:ext cx="6929610" cy="3196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360953" y="3425974"/>
              <a:ext cx="0" cy="1474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255693" y="3512272"/>
              <a:ext cx="0" cy="1474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箭头 18"/>
            <p:cNvSpPr/>
            <p:nvPr/>
          </p:nvSpPr>
          <p:spPr>
            <a:xfrm>
              <a:off x="3372622" y="4563535"/>
              <a:ext cx="3182413" cy="173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 flipH="1">
              <a:off x="7313399" y="4563535"/>
              <a:ext cx="2907425" cy="173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右弧形箭头 20"/>
            <p:cNvSpPr/>
            <p:nvPr/>
          </p:nvSpPr>
          <p:spPr>
            <a:xfrm>
              <a:off x="7748182" y="3252858"/>
              <a:ext cx="116834" cy="442698"/>
            </a:xfrm>
            <a:prstGeom prst="curvedLeftArrow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4"/>
                <p:cNvSpPr txBox="1"/>
                <p:nvPr/>
              </p:nvSpPr>
              <p:spPr>
                <a:xfrm>
                  <a:off x="4937547" y="1751682"/>
                  <a:ext cx="35702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𝑐𝑟𝑜𝑠𝑠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𝑎𝑛𝑔𝑙𝑒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=30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𝑚𝑟𝑎𝑑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47" y="1751682"/>
                  <a:ext cx="357027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448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4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l"/>
          <a:defRPr sz="2000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3364</TotalTime>
  <Words>1014</Words>
  <Application>Microsoft Office PowerPoint</Application>
  <PresentationFormat>全屏显示(4:3)</PresentationFormat>
  <Paragraphs>266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Office 主题</vt:lpstr>
      <vt:lpstr>1_Office 主题</vt:lpstr>
      <vt:lpstr>The MDI at CEPC</vt:lpstr>
      <vt:lpstr>Outline</vt:lpstr>
      <vt:lpstr>Machine Detector Interface</vt:lpstr>
      <vt:lpstr>Preliminary Layout of IR</vt:lpstr>
      <vt:lpstr>Requirements for QD0</vt:lpstr>
      <vt:lpstr>Preliminary Design of QD0</vt:lpstr>
      <vt:lpstr>Effect of the Detector Solenoid</vt:lpstr>
      <vt:lpstr>Luminosity Measurement</vt:lpstr>
      <vt:lpstr>Luminosity Calorimeter (LumiCal)</vt:lpstr>
      <vt:lpstr>Mechanical Supporting</vt:lpstr>
      <vt:lpstr>Preliminary Results</vt:lpstr>
      <vt:lpstr>Beam Induced Backgrounds at CEPC</vt:lpstr>
      <vt:lpstr>Procedures for Background Simulation</vt:lpstr>
      <vt:lpstr>Backgrounds without Shielding</vt:lpstr>
      <vt:lpstr>Synchrotron Radiation from the Last Dipole</vt:lpstr>
      <vt:lpstr>Lost Particles (Radiative Bhabha)</vt:lpstr>
      <vt:lpstr>Beamstrahlung</vt:lpstr>
      <vt:lpstr>Hit Density at VTX </vt:lpstr>
      <vt:lpstr>Compare between Geant4 and Fluka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and MDI at CEPC</dc:title>
  <dc:creator>laoxiu_d@163.com</dc:creator>
  <cp:lastModifiedBy>baisha</cp:lastModifiedBy>
  <cp:revision>444</cp:revision>
  <dcterms:created xsi:type="dcterms:W3CDTF">2016-10-04T09:30:37Z</dcterms:created>
  <dcterms:modified xsi:type="dcterms:W3CDTF">2017-01-13T03:09:49Z</dcterms:modified>
</cp:coreProperties>
</file>