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61" r:id="rId2"/>
    <p:sldId id="285" r:id="rId3"/>
    <p:sldId id="257" r:id="rId4"/>
    <p:sldId id="262" r:id="rId5"/>
    <p:sldId id="286" r:id="rId6"/>
    <p:sldId id="288" r:id="rId7"/>
    <p:sldId id="299" r:id="rId8"/>
    <p:sldId id="303" r:id="rId9"/>
    <p:sldId id="300" r:id="rId10"/>
    <p:sldId id="301" r:id="rId11"/>
    <p:sldId id="302" r:id="rId12"/>
    <p:sldId id="290" r:id="rId13"/>
    <p:sldId id="289" r:id="rId14"/>
    <p:sldId id="304" r:id="rId15"/>
    <p:sldId id="291" r:id="rId16"/>
    <p:sldId id="293" r:id="rId17"/>
    <p:sldId id="294" r:id="rId18"/>
    <p:sldId id="306" r:id="rId19"/>
    <p:sldId id="295" r:id="rId20"/>
    <p:sldId id="308" r:id="rId21"/>
    <p:sldId id="311" r:id="rId22"/>
    <p:sldId id="313" r:id="rId23"/>
    <p:sldId id="314" r:id="rId24"/>
    <p:sldId id="317" r:id="rId25"/>
    <p:sldId id="318" r:id="rId26"/>
    <p:sldId id="320" r:id="rId27"/>
    <p:sldId id="316" r:id="rId28"/>
    <p:sldId id="315" r:id="rId29"/>
    <p:sldId id="322" r:id="rId30"/>
    <p:sldId id="324" r:id="rId31"/>
    <p:sldId id="323" r:id="rId32"/>
    <p:sldId id="325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孟才" initials="孟才" lastIdx="1" clrIdx="0">
    <p:extLst>
      <p:ext uri="{19B8F6BF-5375-455C-9EA6-DF929625EA0E}">
        <p15:presenceInfo xmlns:p15="http://schemas.microsoft.com/office/powerpoint/2012/main" userId="9dded5530b46db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87748" autoAdjust="0"/>
  </p:normalViewPr>
  <p:slideViewPr>
    <p:cSldViewPr snapToGrid="0">
      <p:cViewPr varScale="1">
        <p:scale>
          <a:sx n="65" d="100"/>
          <a:sy n="65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A4537-8308-4F40-AB51-228B839276B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6EE03-0A88-4680-904D-DAEB55ADA7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28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E9B1E8CD-73B6-4651-94BE-002C328DBFE1}" type="slidenum">
              <a:rPr lang="zh-CN" altLang="en-US">
                <a:solidFill>
                  <a:srgbClr val="000000"/>
                </a:solidFill>
              </a:rPr>
              <a:pPr eaLnBrk="1" hangingPunct="1"/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64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10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821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624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369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38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491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948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2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5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84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31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63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510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俘获段后记预加速开始部分需要准直器控制束流损失。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22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505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07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59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72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48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-1406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grpSp>
        <p:nvGrpSpPr>
          <p:cNvPr id="11" name="组合 2"/>
          <p:cNvGrpSpPr>
            <a:grpSpLocks/>
          </p:cNvGrpSpPr>
          <p:nvPr userDrawn="1"/>
        </p:nvGrpSpPr>
        <p:grpSpPr bwMode="auto">
          <a:xfrm>
            <a:off x="0" y="1643081"/>
            <a:ext cx="12192000" cy="2500294"/>
            <a:chOff x="0" y="1643074"/>
            <a:chExt cx="9144000" cy="2500282"/>
          </a:xfrm>
        </p:grpSpPr>
        <p:sp>
          <p:nvSpPr>
            <p:cNvPr id="12" name="矩形 11"/>
            <p:cNvSpPr/>
            <p:nvPr/>
          </p:nvSpPr>
          <p:spPr>
            <a:xfrm>
              <a:off x="0" y="4071942"/>
              <a:ext cx="9144000" cy="71414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643074"/>
              <a:ext cx="9144000" cy="2285992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4286252"/>
            <a:ext cx="8534400" cy="7269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>
          <a:xfrm>
            <a:off x="1905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内容占位符 25"/>
          <p:cNvSpPr>
            <a:spLocks noGrp="1"/>
          </p:cNvSpPr>
          <p:nvPr>
            <p:ph sz="quarter" idx="12"/>
          </p:nvPr>
        </p:nvSpPr>
        <p:spPr>
          <a:xfrm>
            <a:off x="2663182" y="5227563"/>
            <a:ext cx="6865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4" y="436172"/>
            <a:ext cx="3768517" cy="7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97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9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74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8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69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16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04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7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8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35906-9B8A-4A08-85C1-FB0C12907D07}" type="datetimeFigureOut">
              <a:rPr lang="zh-CN" altLang="en-US" smtClean="0"/>
              <a:t>2017/1/13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0568" y="1825884"/>
            <a:ext cx="10909656" cy="19092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300" dirty="0"/>
              <a:t>CEPC </a:t>
            </a:r>
            <a:r>
              <a:rPr lang="en-US" altLang="zh-CN" sz="5300" dirty="0" smtClean="0"/>
              <a:t>Linac design</a:t>
            </a:r>
            <a:r>
              <a:rPr lang="en-US" altLang="zh-CN" sz="4400" dirty="0" smtClean="0"/>
              <a:t/>
            </a:r>
            <a:br>
              <a:rPr lang="en-US" altLang="zh-CN" sz="4400" dirty="0" smtClean="0"/>
            </a:br>
            <a:r>
              <a:rPr lang="en-US" altLang="zh-CN" sz="4000" dirty="0">
                <a:effectLst/>
              </a:rPr>
              <a:t>S</a:t>
            </a:r>
            <a:r>
              <a:rPr lang="en-US" altLang="zh-CN" sz="4000" dirty="0" smtClean="0">
                <a:effectLst/>
              </a:rPr>
              <a:t>tatus report</a:t>
            </a:r>
            <a:endParaRPr lang="zh-CN" altLang="en-US" sz="4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64366" y="5519803"/>
            <a:ext cx="9008434" cy="1116124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Meng ,Y. Chi, G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Pei,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Zhang, X. Li, S. Pei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High Energy Physics, CAS, Beijing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02558" y="4365837"/>
            <a:ext cx="6732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altLang="zh-CN" sz="2800" dirty="0">
                <a:solidFill>
                  <a:srgbClr val="F47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CEPC </a:t>
            </a:r>
            <a:r>
              <a:rPr lang="en-US" altLang="zh-CN" sz="2800" dirty="0" smtClean="0">
                <a:solidFill>
                  <a:srgbClr val="F4791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Linac and Sources </a:t>
            </a:r>
          </a:p>
        </p:txBody>
      </p:sp>
    </p:spTree>
    <p:extLst>
      <p:ext uri="{BB962C8B-B14F-4D97-AF65-F5344CB8AC3E}">
        <p14:creationId xmlns:p14="http://schemas.microsoft.com/office/powerpoint/2010/main" val="33291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4" y="3850105"/>
            <a:ext cx="4912575" cy="2871169"/>
          </a:xfrm>
          <a:prstGeom prst="rect">
            <a:avLst/>
          </a:prstGeom>
        </p:spPr>
      </p:pic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384" y="952935"/>
            <a:ext cx="4810325" cy="28479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POSITRON </a:t>
            </a:r>
            <a:r>
              <a:rPr lang="en-US" altLang="zh-CN" sz="3600" dirty="0" smtClean="0"/>
              <a:t>: </a:t>
            </a:r>
            <a:r>
              <a:rPr lang="en-US" altLang="zh-CN" sz="3600" dirty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>
                <a:solidFill>
                  <a:schemeClr val="tx1"/>
                </a:solidFill>
              </a:rPr>
              <a:t>+ </a:t>
            </a:r>
            <a:r>
              <a:rPr lang="en-US" altLang="zh-CN" sz="3600" dirty="0" smtClean="0">
                <a:solidFill>
                  <a:schemeClr val="tx1"/>
                </a:solidFill>
              </a:rPr>
              <a:t>capture and pre-accelerating section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61189" y="894346"/>
            <a:ext cx="2489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Beam envelope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89573" y="2015594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X (cm)</a:t>
            </a:r>
            <a:endParaRPr lang="zh-CN" altLang="en-US" sz="2400" b="1" dirty="0"/>
          </a:p>
        </p:txBody>
      </p:sp>
      <p:sp>
        <p:nvSpPr>
          <p:cNvPr id="9" name="矩形 8"/>
          <p:cNvSpPr/>
          <p:nvPr/>
        </p:nvSpPr>
        <p:spPr>
          <a:xfrm>
            <a:off x="2489572" y="3393278"/>
            <a:ext cx="1053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Y (cm) </a:t>
            </a:r>
            <a:endParaRPr lang="zh-CN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2489572" y="4827162"/>
            <a:ext cx="1672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Phase (</a:t>
            </a:r>
            <a:r>
              <a:rPr lang="en-US" altLang="zh-CN" sz="2400" b="1" dirty="0" err="1" smtClean="0"/>
              <a:t>deg</a:t>
            </a:r>
            <a:r>
              <a:rPr lang="en-US" altLang="zh-CN" sz="2400" b="1" dirty="0" smtClean="0"/>
              <a:t>)</a:t>
            </a:r>
            <a:endParaRPr lang="zh-CN" altLang="en-US" sz="2400" b="1" dirty="0"/>
          </a:p>
        </p:txBody>
      </p:sp>
      <p:sp>
        <p:nvSpPr>
          <p:cNvPr id="11" name="矩形 10"/>
          <p:cNvSpPr/>
          <p:nvPr/>
        </p:nvSpPr>
        <p:spPr>
          <a:xfrm>
            <a:off x="2489572" y="6259609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400" b="1" dirty="0" smtClean="0"/>
              <a:t>Δ</a:t>
            </a:r>
            <a:r>
              <a:rPr lang="en-US" altLang="zh-CN" sz="2400" b="1" dirty="0" smtClean="0"/>
              <a:t>W (MeV)</a:t>
            </a:r>
            <a:endParaRPr lang="zh-CN" altLang="en-US" sz="24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5567241" y="6020953"/>
            <a:ext cx="6468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Beam distribution at pre-accelerating section exit</a:t>
            </a:r>
            <a:endParaRPr lang="zh-CN" altLang="en-US" sz="2400" b="1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l="4361" r="7075"/>
          <a:stretch/>
        </p:blipFill>
        <p:spPr>
          <a:xfrm>
            <a:off x="5116470" y="1226029"/>
            <a:ext cx="7074991" cy="479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POSITRON </a:t>
            </a:r>
            <a:r>
              <a:rPr lang="en-US" altLang="zh-CN" sz="3600" dirty="0" smtClean="0"/>
              <a:t>: </a:t>
            </a:r>
            <a:r>
              <a:rPr lang="en-US" altLang="zh-CN" sz="3600" dirty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>
                <a:solidFill>
                  <a:schemeClr val="tx1"/>
                </a:solidFill>
              </a:rPr>
              <a:t>+ </a:t>
            </a:r>
            <a:r>
              <a:rPr lang="en-US" altLang="zh-CN" sz="3600" dirty="0" smtClean="0">
                <a:solidFill>
                  <a:schemeClr val="tx1"/>
                </a:solidFill>
              </a:rPr>
              <a:t>capture and pre-accelerating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423" r="6666"/>
          <a:stretch/>
        </p:blipFill>
        <p:spPr>
          <a:xfrm>
            <a:off x="2101881" y="2386724"/>
            <a:ext cx="8159719" cy="44712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9840" y="1186395"/>
            <a:ext cx="8703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Normalized RMS emittance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 </a:t>
            </a:r>
            <a:r>
              <a:rPr lang="en-US" altLang="zh-CN" sz="2400" dirty="0" smtClean="0"/>
              <a:t>3000 </a:t>
            </a:r>
            <a:r>
              <a:rPr lang="en-US" altLang="zh-CN" sz="2400" dirty="0" smtClean="0"/>
              <a:t>mm-mrad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Beam energy: 200 MeV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315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246076"/>
            <a:ext cx="10515600" cy="4351338"/>
          </a:xfrm>
        </p:spPr>
        <p:txBody>
          <a:bodyPr/>
          <a:lstStyle/>
          <a:p>
            <a:r>
              <a:rPr lang="en-US" altLang="zh-CN" b="1" dirty="0" err="1">
                <a:solidFill>
                  <a:srgbClr val="FF0066"/>
                </a:solidFill>
                <a:sym typeface="Symbol"/>
              </a:rPr>
              <a:t>Yokoya's</a:t>
            </a:r>
            <a:r>
              <a:rPr lang="en-US" altLang="zh-CN" b="1" dirty="0">
                <a:solidFill>
                  <a:srgbClr val="FF0066"/>
                </a:solidFill>
                <a:sym typeface="Symbol"/>
              </a:rPr>
              <a:t> </a:t>
            </a:r>
            <a:r>
              <a:rPr lang="en-US" altLang="zh-CN" b="1" dirty="0" err="1">
                <a:solidFill>
                  <a:srgbClr val="FF0066"/>
                </a:solidFill>
                <a:sym typeface="Symbol"/>
              </a:rPr>
              <a:t>wakefield</a:t>
            </a:r>
            <a:r>
              <a:rPr lang="en-US" altLang="zh-CN" b="1" dirty="0">
                <a:solidFill>
                  <a:srgbClr val="FF0066"/>
                </a:solidFill>
                <a:sym typeface="Symbol"/>
              </a:rPr>
              <a:t> model for periodic linac structure:</a:t>
            </a: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LINAC</a:t>
            </a:r>
            <a:r>
              <a:rPr lang="en-US" altLang="zh-CN" sz="3600" dirty="0"/>
              <a:t>: </a:t>
            </a:r>
            <a:r>
              <a:rPr lang="en-US" altLang="zh-CN" sz="3600" dirty="0">
                <a:solidFill>
                  <a:schemeClr val="tx1"/>
                </a:solidFill>
              </a:rPr>
              <a:t>Longitudinal </a:t>
            </a:r>
            <a:r>
              <a:rPr lang="en-US" altLang="zh-CN" sz="3600" dirty="0" smtClean="0">
                <a:solidFill>
                  <a:schemeClr val="tx1"/>
                </a:solidFill>
              </a:rPr>
              <a:t>Short-Range Wakefield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023" y="1928641"/>
            <a:ext cx="4431618" cy="340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473299" y="1915732"/>
            <a:ext cx="7094220" cy="3302957"/>
            <a:chOff x="476518" y="1941490"/>
            <a:chExt cx="7094220" cy="330295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518" y="1941490"/>
              <a:ext cx="5362575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组合 8"/>
            <p:cNvGrpSpPr/>
            <p:nvPr/>
          </p:nvGrpSpPr>
          <p:grpSpPr>
            <a:xfrm>
              <a:off x="476518" y="3421745"/>
              <a:ext cx="7094220" cy="1822702"/>
              <a:chOff x="476518" y="3421745"/>
              <a:chExt cx="7094220" cy="1822702"/>
            </a:xfrm>
          </p:grpSpPr>
          <p:pic>
            <p:nvPicPr>
              <p:cNvPr id="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6518" y="3421745"/>
                <a:ext cx="7094220" cy="1729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97676" y="4491972"/>
                <a:ext cx="1000125" cy="752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25" y="5653052"/>
            <a:ext cx="3632188" cy="9561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999" y="5338461"/>
            <a:ext cx="3637818" cy="14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>
                <a:solidFill>
                  <a:schemeClr val="tx1"/>
                </a:solidFill>
              </a:rPr>
              <a:t>Longitudinal Short-Range </a:t>
            </a:r>
            <a:r>
              <a:rPr lang="en-US" altLang="zh-CN" sz="3600" dirty="0" smtClean="0">
                <a:solidFill>
                  <a:schemeClr val="tx1"/>
                </a:solidFill>
              </a:rPr>
              <a:t>Wakefield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8508" r="8586"/>
          <a:stretch/>
        </p:blipFill>
        <p:spPr>
          <a:xfrm>
            <a:off x="1498242" y="1009935"/>
            <a:ext cx="9195516" cy="342562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110903" y="4498628"/>
          <a:ext cx="11789890" cy="2359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270"/>
                <a:gridCol w="1684270"/>
                <a:gridCol w="1684270"/>
                <a:gridCol w="1684270"/>
                <a:gridCol w="1684270"/>
                <a:gridCol w="1684270"/>
                <a:gridCol w="1684270"/>
              </a:tblGrid>
              <a:tr h="5898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Type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Freq.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2a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2b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L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Mode</a:t>
                      </a:r>
                      <a:endParaRPr lang="zh-CN" altLang="en-US" sz="2800" dirty="0"/>
                    </a:p>
                  </a:txBody>
                  <a:tcPr/>
                </a:tc>
              </a:tr>
              <a:tr h="589843"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MHz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mm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</a:tr>
              <a:tr h="5898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S-band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2856.75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22.6568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82.6276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5.842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34.9803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2</a:t>
                      </a:r>
                      <a:r>
                        <a:rPr lang="el-GR" altLang="zh-CN" sz="2400" dirty="0" smtClean="0"/>
                        <a:t>π</a:t>
                      </a:r>
                      <a:r>
                        <a:rPr lang="en-US" altLang="zh-CN" sz="2400" dirty="0" smtClean="0"/>
                        <a:t>/3</a:t>
                      </a:r>
                      <a:endParaRPr lang="zh-CN" altLang="en-US" sz="2400" dirty="0"/>
                    </a:p>
                  </a:txBody>
                  <a:tcPr/>
                </a:tc>
              </a:tr>
              <a:tr h="5898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C-band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5713.5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14.2293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45.606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4.5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19.6764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3</a:t>
                      </a:r>
                      <a:r>
                        <a:rPr lang="el-GR" altLang="zh-CN" sz="2400" dirty="0" smtClean="0"/>
                        <a:t>π</a:t>
                      </a:r>
                      <a:r>
                        <a:rPr lang="en-US" altLang="zh-CN" sz="2400" dirty="0" smtClean="0"/>
                        <a:t>/4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42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prstClr val="white"/>
                </a:solidFill>
              </a:rPr>
              <a:t>	LINAC: </a:t>
            </a:r>
            <a:r>
              <a:rPr lang="en-US" altLang="zh-CN" sz="3600" dirty="0" smtClean="0">
                <a:solidFill>
                  <a:srgbClr val="FF0000"/>
                </a:solidFill>
              </a:rPr>
              <a:t>2_in_1 </a:t>
            </a:r>
            <a:r>
              <a:rPr lang="en-US" altLang="zh-CN" sz="3600" dirty="0" smtClean="0">
                <a:solidFill>
                  <a:schemeClr val="tx1"/>
                </a:solidFill>
              </a:rPr>
              <a:t>VS. 4_in_1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277162"/>
              </p:ext>
            </p:extLst>
          </p:nvPr>
        </p:nvGraphicFramePr>
        <p:xfrm>
          <a:off x="4827072" y="3621414"/>
          <a:ext cx="6921628" cy="30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883"/>
                <a:gridCol w="768668"/>
                <a:gridCol w="1925892"/>
                <a:gridCol w="2115185"/>
              </a:tblGrid>
              <a:tr h="565790"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2_in_1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4_in_1</a:t>
                      </a:r>
                      <a:endParaRPr lang="zh-CN" altLang="en-US" sz="28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Energy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GeV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10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10</a:t>
                      </a:r>
                      <a:endParaRPr lang="zh-CN" altLang="en-US" sz="24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KLS. No.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69(5)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50(5)</a:t>
                      </a:r>
                      <a:endParaRPr lang="zh-CN" altLang="en-US" sz="24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Tube. No.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138(10)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180(18)</a:t>
                      </a:r>
                      <a:endParaRPr lang="zh-CN" altLang="en-US" sz="24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Energy spread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%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0.11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0.142</a:t>
                      </a:r>
                      <a:endParaRPr lang="zh-CN" altLang="en-US" sz="2400" dirty="0"/>
                    </a:p>
                  </a:txBody>
                  <a:tcPr/>
                </a:tc>
              </a:tr>
              <a:tr h="499226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Error tolerance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Slightly larger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Slightly smaller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0" y="1267695"/>
            <a:ext cx="68915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Main linac: 1.1 GeV</a:t>
            </a:r>
            <a:r>
              <a:rPr lang="en-US" altLang="zh-CN" sz="3200" dirty="0" smtClean="0">
                <a:sym typeface="Wingdings" panose="05000000000000000000" pitchFamily="2" charset="2"/>
              </a:rPr>
              <a:t> 10 GeV</a:t>
            </a:r>
          </a:p>
          <a:p>
            <a:endParaRPr lang="en-US" altLang="zh-CN" sz="320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00B0F0"/>
                </a:solidFill>
                <a:sym typeface="Wingdings" panose="05000000000000000000" pitchFamily="2" charset="2"/>
              </a:rPr>
              <a:t>More 19 KLSs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B0F0"/>
                </a:solidFill>
                <a:sym typeface="Wingdings" panose="05000000000000000000" pitchFamily="2" charset="2"/>
              </a:rPr>
              <a:t>Lower Power efficiency</a:t>
            </a:r>
            <a:endParaRPr lang="zh-CN" altLang="en-US" sz="2800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  <a:sym typeface="Wingdings" panose="05000000000000000000" pitchFamily="2" charset="2"/>
              </a:rPr>
              <a:t>Higher </a:t>
            </a: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gradient</a:t>
            </a:r>
            <a:endParaRPr lang="en-US" altLang="zh-CN" sz="2800" dirty="0" smtClean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Less 42 accelerating tubes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Shorter about 125 m in </a:t>
            </a:r>
            <a:b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accelerating tubes length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Slightly better beam </a:t>
            </a:r>
            <a:b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dynamics 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60" y="1069343"/>
            <a:ext cx="4189709" cy="249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ELECTRON 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High current linac design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009935"/>
            <a:ext cx="828602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energy: 200 MeV-&gt; 4GeV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200 MeV-&gt;1.1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18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without SLED)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1.1 GeV-&gt; 4GeV: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27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SLED)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charge per bunch: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10</a:t>
            </a:r>
            <a:r>
              <a:rPr lang="en-US" altLang="zh-CN" sz="2000" dirty="0" smtClean="0">
                <a:solidFill>
                  <a:srgbClr val="2185DF"/>
                </a:solidFill>
              </a:rPr>
              <a:t> </a:t>
            </a:r>
            <a:r>
              <a:rPr lang="en-US" altLang="zh-CN" sz="2000" dirty="0" err="1" smtClean="0">
                <a:solidFill>
                  <a:srgbClr val="2185DF"/>
                </a:solidFill>
              </a:rPr>
              <a:t>nC</a:t>
            </a: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RMS beam size </a:t>
            </a:r>
            <a:r>
              <a:rPr lang="en-US" altLang="zh-CN" sz="2000" dirty="0">
                <a:solidFill>
                  <a:srgbClr val="2185DF"/>
                </a:solidFill>
              </a:rPr>
              <a:t>~</a:t>
            </a:r>
            <a:r>
              <a:rPr lang="en-US" altLang="zh-CN" sz="2000" dirty="0" smtClean="0">
                <a:solidFill>
                  <a:srgbClr val="2185DF"/>
                </a:solidFill>
              </a:rPr>
              <a:t> 1 mm, have not considered all Errors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2185DF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13" y="3416331"/>
            <a:ext cx="4378826" cy="32892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6029" r="6732"/>
          <a:stretch/>
        </p:blipFill>
        <p:spPr>
          <a:xfrm>
            <a:off x="5903494" y="1202521"/>
            <a:ext cx="6093667" cy="52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ELECTRON 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Baseline linac simulation with </a:t>
            </a:r>
            <a:r>
              <a:rPr lang="en-US" altLang="zh-CN" sz="3600" b="1" i="1" dirty="0" smtClean="0">
                <a:solidFill>
                  <a:srgbClr val="FF0000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-band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" y="1009935"/>
            <a:ext cx="681023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energy: 200 MeV-&gt; 10 GeV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200 MeV-&gt;1.1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18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(S-band without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1.1 GeV-&gt; 4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27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4</a:t>
            </a:r>
            <a:r>
              <a:rPr lang="en-US" altLang="zh-CN" sz="2000" dirty="0" smtClean="0">
                <a:solidFill>
                  <a:srgbClr val="2185DF"/>
                </a:solidFill>
              </a:rPr>
              <a:t> </a:t>
            </a:r>
            <a:r>
              <a:rPr lang="en-US" altLang="zh-CN" sz="2000" dirty="0">
                <a:solidFill>
                  <a:srgbClr val="2185DF"/>
                </a:solidFill>
              </a:rPr>
              <a:t>GeV-&gt; </a:t>
            </a:r>
            <a:r>
              <a:rPr lang="en-US" altLang="zh-CN" sz="2000" dirty="0" smtClean="0">
                <a:solidFill>
                  <a:srgbClr val="2185DF"/>
                </a:solidFill>
              </a:rPr>
              <a:t>6 GeV</a:t>
            </a:r>
            <a:r>
              <a:rPr lang="en-US" altLang="zh-CN" sz="2000" dirty="0">
                <a:solidFill>
                  <a:srgbClr val="2185DF"/>
                </a:solidFill>
              </a:rPr>
              <a:t>: </a:t>
            </a:r>
            <a:r>
              <a:rPr lang="en-US" altLang="zh-CN" sz="2000" b="1" dirty="0">
                <a:solidFill>
                  <a:srgbClr val="FF0000"/>
                </a:solidFill>
              </a:rPr>
              <a:t>27</a:t>
            </a:r>
            <a:r>
              <a:rPr lang="en-US" altLang="zh-CN" sz="2000" dirty="0">
                <a:solidFill>
                  <a:srgbClr val="2185DF"/>
                </a:solidFill>
              </a:rPr>
              <a:t> MV/m </a:t>
            </a:r>
            <a:r>
              <a:rPr lang="en-US" altLang="zh-CN" sz="2000" dirty="0" smtClean="0">
                <a:solidFill>
                  <a:srgbClr val="2185DF"/>
                </a:solidFill>
              </a:rPr>
              <a:t>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</a:t>
            </a:r>
            <a:r>
              <a:rPr lang="en-US" altLang="zh-CN" sz="2000" dirty="0">
                <a:solidFill>
                  <a:srgbClr val="2185DF"/>
                </a:solidFill>
              </a:rPr>
              <a:t>SLED</a:t>
            </a:r>
            <a:r>
              <a:rPr lang="en-US" altLang="zh-CN" sz="2000" dirty="0" smtClean="0">
                <a:solidFill>
                  <a:srgbClr val="2185DF"/>
                </a:solidFill>
              </a:rPr>
              <a:t>)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charge per bunch: 3.2 </a:t>
            </a:r>
            <a:r>
              <a:rPr lang="en-US" altLang="zh-CN" sz="2000" dirty="0" err="1" smtClean="0">
                <a:solidFill>
                  <a:srgbClr val="2185DF"/>
                </a:solidFill>
              </a:rPr>
              <a:t>nC</a:t>
            </a: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Energy spread (&lt;1×10</a:t>
            </a:r>
            <a:r>
              <a:rPr lang="en-US" altLang="zh-CN" sz="2000" baseline="30000" dirty="0">
                <a:solidFill>
                  <a:srgbClr val="2185DF"/>
                </a:solidFill>
              </a:rPr>
              <a:t>-3</a:t>
            </a:r>
            <a:r>
              <a:rPr lang="en-US" altLang="zh-CN" sz="2000" dirty="0" smtClean="0">
                <a:solidFill>
                  <a:srgbClr val="2185DF"/>
                </a:solidFill>
              </a:rPr>
              <a:t>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1.2×10</a:t>
            </a:r>
            <a:r>
              <a:rPr lang="en-US" altLang="zh-CN" sz="2000" baseline="30000" dirty="0" smtClean="0">
                <a:solidFill>
                  <a:srgbClr val="2185DF"/>
                </a:solidFill>
              </a:rPr>
              <a:t>-3 </a:t>
            </a:r>
            <a:r>
              <a:rPr lang="en-US" altLang="zh-CN" sz="2000" dirty="0" smtClean="0">
                <a:solidFill>
                  <a:srgbClr val="2185DF"/>
                </a:solidFill>
              </a:rPr>
              <a:t>, need more optimization</a:t>
            </a:r>
            <a:endParaRPr lang="en-US" altLang="zh-CN" sz="2000" dirty="0">
              <a:solidFill>
                <a:srgbClr val="2185DF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2185DF"/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2185D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5625" r="6244"/>
          <a:stretch/>
        </p:blipFill>
        <p:spPr>
          <a:xfrm>
            <a:off x="6096002" y="1178661"/>
            <a:ext cx="6047871" cy="51548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7238" r="51085" b="48183"/>
          <a:stretch/>
        </p:blipFill>
        <p:spPr>
          <a:xfrm>
            <a:off x="208548" y="3427936"/>
            <a:ext cx="5727032" cy="343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ELECTRON 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Baseline linac simulation with </a:t>
            </a:r>
            <a:r>
              <a:rPr lang="en-US" altLang="zh-CN" sz="3600" b="1" i="1" dirty="0" smtClean="0">
                <a:solidFill>
                  <a:srgbClr val="FF0000"/>
                </a:solidFill>
              </a:rPr>
              <a:t>C</a:t>
            </a:r>
            <a:r>
              <a:rPr lang="en-US" altLang="zh-CN" sz="3600" dirty="0" smtClean="0">
                <a:solidFill>
                  <a:schemeClr val="tx1"/>
                </a:solidFill>
              </a:rPr>
              <a:t>-band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" y="928047"/>
            <a:ext cx="68102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energy: 200 MeV-&gt; 10 GeV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200 MeV-&gt;1.1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18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(S-band without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1.1 GeV-&gt; 4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27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4</a:t>
            </a:r>
            <a:r>
              <a:rPr lang="en-US" altLang="zh-CN" sz="2000" dirty="0" smtClean="0">
                <a:solidFill>
                  <a:srgbClr val="2185DF"/>
                </a:solidFill>
              </a:rPr>
              <a:t> </a:t>
            </a:r>
            <a:r>
              <a:rPr lang="en-US" altLang="zh-CN" sz="2000" dirty="0">
                <a:solidFill>
                  <a:srgbClr val="2185DF"/>
                </a:solidFill>
              </a:rPr>
              <a:t>GeV-&gt; </a:t>
            </a:r>
            <a:r>
              <a:rPr lang="en-US" altLang="zh-CN" sz="2000" dirty="0" smtClean="0">
                <a:solidFill>
                  <a:srgbClr val="2185DF"/>
                </a:solidFill>
              </a:rPr>
              <a:t>10 GeV</a:t>
            </a:r>
            <a:r>
              <a:rPr lang="en-US" altLang="zh-CN" sz="2000" dirty="0">
                <a:solidFill>
                  <a:srgbClr val="2185DF"/>
                </a:solidFill>
              </a:rPr>
              <a:t>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45</a:t>
            </a:r>
            <a:r>
              <a:rPr lang="en-US" altLang="zh-CN" sz="2000" dirty="0" smtClean="0">
                <a:solidFill>
                  <a:srgbClr val="2185DF"/>
                </a:solidFill>
              </a:rPr>
              <a:t> </a:t>
            </a:r>
            <a:r>
              <a:rPr lang="en-US" altLang="zh-CN" sz="2000" dirty="0">
                <a:solidFill>
                  <a:srgbClr val="2185DF"/>
                </a:solidFill>
              </a:rPr>
              <a:t>MV/m </a:t>
            </a:r>
            <a:r>
              <a:rPr lang="en-US" altLang="zh-CN" sz="2000" dirty="0" smtClean="0">
                <a:solidFill>
                  <a:srgbClr val="2185DF"/>
                </a:solidFill>
              </a:rPr>
              <a:t>(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C</a:t>
            </a:r>
            <a:r>
              <a:rPr lang="en-US" altLang="zh-CN" sz="2000" dirty="0" smtClean="0">
                <a:solidFill>
                  <a:srgbClr val="2185DF"/>
                </a:solidFill>
              </a:rPr>
              <a:t>-band with </a:t>
            </a:r>
            <a:r>
              <a:rPr lang="en-US" altLang="zh-CN" sz="2000" dirty="0">
                <a:solidFill>
                  <a:srgbClr val="2185DF"/>
                </a:solidFill>
              </a:rPr>
              <a:t>SLED</a:t>
            </a:r>
            <a:r>
              <a:rPr lang="en-US" altLang="zh-CN" sz="2000" dirty="0" smtClean="0">
                <a:solidFill>
                  <a:srgbClr val="2185DF"/>
                </a:solidFill>
              </a:rPr>
              <a:t>)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charge per bunch: 3.2 </a:t>
            </a:r>
            <a:r>
              <a:rPr lang="en-US" altLang="zh-CN" sz="2000" dirty="0" err="1" smtClean="0">
                <a:solidFill>
                  <a:srgbClr val="2185DF"/>
                </a:solidFill>
              </a:rPr>
              <a:t>nC</a:t>
            </a: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Energy spread (&lt;1×10</a:t>
            </a:r>
            <a:r>
              <a:rPr lang="en-US" altLang="zh-CN" sz="2000" baseline="30000" dirty="0">
                <a:solidFill>
                  <a:srgbClr val="2185DF"/>
                </a:solidFill>
              </a:rPr>
              <a:t>-3</a:t>
            </a:r>
            <a:r>
              <a:rPr lang="en-US" altLang="zh-CN" sz="2000" dirty="0">
                <a:solidFill>
                  <a:srgbClr val="2185DF"/>
                </a:solidFill>
              </a:rPr>
              <a:t>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1.7×10</a:t>
            </a:r>
            <a:r>
              <a:rPr lang="en-US" altLang="zh-CN" sz="2000" baseline="30000" dirty="0" smtClean="0">
                <a:solidFill>
                  <a:srgbClr val="2185DF"/>
                </a:solidFill>
              </a:rPr>
              <a:t>-3 </a:t>
            </a:r>
            <a:endParaRPr lang="en-US" altLang="zh-CN" sz="2000" dirty="0">
              <a:solidFill>
                <a:srgbClr val="2185DF"/>
              </a:solidFill>
            </a:endParaRPr>
          </a:p>
          <a:p>
            <a:pPr>
              <a:lnSpc>
                <a:spcPct val="120000"/>
              </a:lnSpc>
              <a:buClr>
                <a:srgbClr val="C00000"/>
              </a:buClr>
            </a:pP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2185D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5634" r="7430"/>
          <a:stretch/>
        </p:blipFill>
        <p:spPr>
          <a:xfrm>
            <a:off x="6079958" y="1009935"/>
            <a:ext cx="5919538" cy="5114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7141" t="2462" r="51011" b="47830"/>
          <a:stretch/>
        </p:blipFill>
        <p:spPr>
          <a:xfrm>
            <a:off x="144379" y="3349880"/>
            <a:ext cx="6130957" cy="350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630" r="50000"/>
          <a:stretch/>
        </p:blipFill>
        <p:spPr>
          <a:xfrm>
            <a:off x="0" y="4005205"/>
            <a:ext cx="4219074" cy="28945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POSITRON 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Baseline linac simulation with </a:t>
            </a:r>
            <a:r>
              <a:rPr lang="en-US" altLang="zh-CN" sz="3600" b="1" i="1" dirty="0" smtClean="0">
                <a:solidFill>
                  <a:srgbClr val="FF0000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-band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" y="1009935"/>
            <a:ext cx="68102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energy: 200 MeV-&gt; 10GeV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200 MeV-&gt;1.1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18 </a:t>
            </a:r>
            <a:r>
              <a:rPr lang="en-US" altLang="zh-CN" sz="2000" dirty="0" smtClean="0">
                <a:solidFill>
                  <a:srgbClr val="2185DF"/>
                </a:solidFill>
              </a:rPr>
              <a:t>MV/m (S-band without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1.1 GeV-&gt; 4 GeV: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27</a:t>
            </a:r>
            <a:r>
              <a:rPr lang="en-US" altLang="zh-CN" sz="2000" dirty="0" smtClean="0">
                <a:solidFill>
                  <a:srgbClr val="2185DF"/>
                </a:solidFill>
              </a:rPr>
              <a:t> MV/m 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SLED)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4</a:t>
            </a:r>
            <a:r>
              <a:rPr lang="en-US" altLang="zh-CN" sz="2000" dirty="0" smtClean="0">
                <a:solidFill>
                  <a:srgbClr val="2185DF"/>
                </a:solidFill>
              </a:rPr>
              <a:t> </a:t>
            </a:r>
            <a:r>
              <a:rPr lang="en-US" altLang="zh-CN" sz="2000" dirty="0">
                <a:solidFill>
                  <a:srgbClr val="2185DF"/>
                </a:solidFill>
              </a:rPr>
              <a:t>GeV-&gt; </a:t>
            </a:r>
            <a:r>
              <a:rPr lang="en-US" altLang="zh-CN" sz="2000" dirty="0" smtClean="0">
                <a:solidFill>
                  <a:srgbClr val="2185DF"/>
                </a:solidFill>
              </a:rPr>
              <a:t>10 GeV</a:t>
            </a:r>
            <a:r>
              <a:rPr lang="en-US" altLang="zh-CN" sz="2000" dirty="0">
                <a:solidFill>
                  <a:srgbClr val="2185DF"/>
                </a:solidFill>
              </a:rPr>
              <a:t>: </a:t>
            </a:r>
            <a:r>
              <a:rPr lang="en-US" altLang="zh-CN" sz="2000" b="1" dirty="0">
                <a:solidFill>
                  <a:srgbClr val="FF0000"/>
                </a:solidFill>
              </a:rPr>
              <a:t>27</a:t>
            </a:r>
            <a:r>
              <a:rPr lang="en-US" altLang="zh-CN" sz="2000" dirty="0">
                <a:solidFill>
                  <a:srgbClr val="2185DF"/>
                </a:solidFill>
              </a:rPr>
              <a:t> MV/m </a:t>
            </a:r>
            <a:r>
              <a:rPr lang="en-US" altLang="zh-CN" sz="2000" dirty="0" smtClean="0">
                <a:solidFill>
                  <a:srgbClr val="2185DF"/>
                </a:solidFill>
              </a:rPr>
              <a:t>(</a:t>
            </a:r>
            <a:r>
              <a:rPr lang="en-US" altLang="zh-CN" sz="2000" dirty="0">
                <a:solidFill>
                  <a:srgbClr val="2185DF"/>
                </a:solidFill>
              </a:rPr>
              <a:t>S-band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 </a:t>
            </a:r>
            <a:r>
              <a:rPr lang="en-US" altLang="zh-CN" sz="2000" dirty="0">
                <a:solidFill>
                  <a:srgbClr val="2185DF"/>
                </a:solidFill>
              </a:rPr>
              <a:t>SLED</a:t>
            </a:r>
            <a:r>
              <a:rPr lang="en-US" altLang="zh-CN" sz="2000" dirty="0" smtClean="0">
                <a:solidFill>
                  <a:srgbClr val="2185DF"/>
                </a:solidFill>
              </a:rPr>
              <a:t>)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Beam charge per bunch: 3.2 </a:t>
            </a:r>
            <a:r>
              <a:rPr lang="en-US" altLang="zh-CN" sz="2000" dirty="0" err="1" smtClean="0">
                <a:solidFill>
                  <a:srgbClr val="2185DF"/>
                </a:solidFill>
              </a:rPr>
              <a:t>nC</a:t>
            </a:r>
            <a:endParaRPr lang="en-US" altLang="zh-CN" sz="2000" dirty="0" smtClean="0">
              <a:solidFill>
                <a:srgbClr val="2185DF"/>
              </a:solidFill>
            </a:endParaRP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Emittance: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0.15</a:t>
            </a:r>
            <a:r>
              <a:rPr lang="en-US" altLang="zh-CN" sz="2000" dirty="0" smtClean="0">
                <a:solidFill>
                  <a:srgbClr val="2185DF"/>
                </a:solidFill>
              </a:rPr>
              <a:t> mm-mrad</a:t>
            </a:r>
            <a:r>
              <a:rPr lang="zh-CN" altLang="en-US" sz="2000" dirty="0" smtClean="0">
                <a:solidFill>
                  <a:srgbClr val="2185DF"/>
                </a:solidFill>
              </a:rPr>
              <a:t>  </a:t>
            </a:r>
            <a:r>
              <a:rPr lang="en-US" altLang="zh-CN" sz="2000" dirty="0" smtClean="0">
                <a:solidFill>
                  <a:srgbClr val="2185DF"/>
                </a:solidFill>
              </a:rPr>
              <a:t>without errors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2185DF"/>
                </a:solidFill>
              </a:rPr>
              <a:t>Energy spread (&lt;1×10</a:t>
            </a:r>
            <a:r>
              <a:rPr lang="en-US" altLang="zh-CN" sz="2000" baseline="30000" dirty="0">
                <a:solidFill>
                  <a:srgbClr val="2185DF"/>
                </a:solidFill>
              </a:rPr>
              <a:t>-3</a:t>
            </a:r>
            <a:r>
              <a:rPr lang="en-US" altLang="zh-CN" sz="2000" dirty="0" smtClean="0">
                <a:solidFill>
                  <a:srgbClr val="2185DF"/>
                </a:solidFill>
              </a:rPr>
              <a:t>)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2185DF"/>
                </a:solidFill>
              </a:rPr>
              <a:t>1.2×10</a:t>
            </a:r>
            <a:r>
              <a:rPr lang="en-US" altLang="zh-CN" sz="2000" baseline="30000" dirty="0" smtClean="0">
                <a:solidFill>
                  <a:srgbClr val="2185DF"/>
                </a:solidFill>
              </a:rPr>
              <a:t>-3 </a:t>
            </a:r>
            <a:r>
              <a:rPr lang="en-US" altLang="zh-CN" sz="2000" dirty="0" smtClean="0">
                <a:solidFill>
                  <a:srgbClr val="2185DF"/>
                </a:solidFill>
              </a:rPr>
              <a:t>, need more optimization</a:t>
            </a:r>
            <a:endParaRPr lang="en-US" altLang="zh-CN" sz="2000" dirty="0">
              <a:solidFill>
                <a:srgbClr val="2185D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8" y="944543"/>
            <a:ext cx="5262497" cy="39530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282" y="3946701"/>
            <a:ext cx="3990529" cy="29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</a:t>
            </a:r>
            <a:r>
              <a:rPr lang="en-US" altLang="zh-CN" sz="3600" dirty="0"/>
              <a:t> POSITRON LINAC</a:t>
            </a:r>
            <a:r>
              <a:rPr lang="en-US" altLang="zh-CN" sz="3600" dirty="0" smtClean="0"/>
              <a:t>: </a:t>
            </a:r>
            <a:r>
              <a:rPr lang="en-US" altLang="zh-CN" sz="3600" dirty="0" smtClean="0">
                <a:solidFill>
                  <a:schemeClr val="tx1"/>
                </a:solidFill>
              </a:rPr>
              <a:t>200 MeV</a:t>
            </a:r>
            <a:r>
              <a:rPr lang="en-US" altLang="zh-CN" sz="3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1.1 GeV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15" name="内容占位符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6405" y="1064036"/>
            <a:ext cx="3111082" cy="13360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738" y="1034717"/>
            <a:ext cx="3750033" cy="134056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01" y="2362444"/>
            <a:ext cx="9360628" cy="45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53"/>
          <p:cNvSpPr>
            <a:spLocks noChangeShapeType="1"/>
          </p:cNvSpPr>
          <p:nvPr/>
        </p:nvSpPr>
        <p:spPr bwMode="gray">
          <a:xfrm>
            <a:off x="2976616" y="4784486"/>
            <a:ext cx="5534146" cy="0"/>
          </a:xfrm>
          <a:prstGeom prst="line">
            <a:avLst/>
          </a:prstGeom>
          <a:noFill/>
          <a:ln w="25400">
            <a:solidFill>
              <a:srgbClr val="1C437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346" name="Text Box 255"/>
          <p:cNvSpPr txBox="1">
            <a:spLocks noChangeArrowheads="1"/>
          </p:cNvSpPr>
          <p:nvPr/>
        </p:nvSpPr>
        <p:spPr bwMode="gray">
          <a:xfrm>
            <a:off x="2844615" y="428411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0" name="Line 256"/>
          <p:cNvSpPr>
            <a:spLocks noChangeShapeType="1"/>
          </p:cNvSpPr>
          <p:nvPr/>
        </p:nvSpPr>
        <p:spPr bwMode="gray">
          <a:xfrm>
            <a:off x="2976616" y="2269886"/>
            <a:ext cx="5534147" cy="0"/>
          </a:xfrm>
          <a:prstGeom prst="line">
            <a:avLst/>
          </a:prstGeom>
          <a:noFill/>
          <a:ln w="25400">
            <a:solidFill>
              <a:srgbClr val="1C437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349" name="Text Box 258"/>
          <p:cNvSpPr txBox="1">
            <a:spLocks noChangeArrowheads="1"/>
          </p:cNvSpPr>
          <p:nvPr/>
        </p:nvSpPr>
        <p:spPr bwMode="gray">
          <a:xfrm>
            <a:off x="4281273" y="1812021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latin typeface="Arial" panose="020B0604020202020204" pitchFamily="34" charset="0"/>
              </a:rPr>
              <a:t>Introduction</a:t>
            </a:r>
          </a:p>
        </p:txBody>
      </p:sp>
      <p:sp>
        <p:nvSpPr>
          <p:cNvPr id="14350" name="Text Box 259"/>
          <p:cNvSpPr txBox="1">
            <a:spLocks noChangeArrowheads="1"/>
          </p:cNvSpPr>
          <p:nvPr/>
        </p:nvSpPr>
        <p:spPr bwMode="gray">
          <a:xfrm>
            <a:off x="2844615" y="176951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5" name="Line 260"/>
          <p:cNvSpPr>
            <a:spLocks noChangeShapeType="1"/>
          </p:cNvSpPr>
          <p:nvPr/>
        </p:nvSpPr>
        <p:spPr bwMode="gray">
          <a:xfrm>
            <a:off x="2976616" y="3108086"/>
            <a:ext cx="5534146" cy="0"/>
          </a:xfrm>
          <a:prstGeom prst="line">
            <a:avLst/>
          </a:prstGeom>
          <a:noFill/>
          <a:ln w="25400">
            <a:solidFill>
              <a:srgbClr val="1C437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8" name="Line 263"/>
          <p:cNvSpPr>
            <a:spLocks noChangeShapeType="1"/>
          </p:cNvSpPr>
          <p:nvPr/>
        </p:nvSpPr>
        <p:spPr bwMode="gray">
          <a:xfrm>
            <a:off x="2978204" y="3944700"/>
            <a:ext cx="5532559" cy="0"/>
          </a:xfrm>
          <a:prstGeom prst="line">
            <a:avLst/>
          </a:prstGeom>
          <a:noFill/>
          <a:ln w="25400">
            <a:solidFill>
              <a:srgbClr val="1C437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356" name="Text Box 265"/>
          <p:cNvSpPr txBox="1">
            <a:spLocks noChangeArrowheads="1"/>
          </p:cNvSpPr>
          <p:nvPr/>
        </p:nvSpPr>
        <p:spPr bwMode="gray">
          <a:xfrm>
            <a:off x="2844615" y="344591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359" name="Text Box 268"/>
          <p:cNvSpPr txBox="1">
            <a:spLocks noChangeArrowheads="1"/>
          </p:cNvSpPr>
          <p:nvPr/>
        </p:nvSpPr>
        <p:spPr bwMode="gray">
          <a:xfrm>
            <a:off x="2696001" y="4632923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4360" name="Text Box 258"/>
          <p:cNvSpPr txBox="1">
            <a:spLocks noChangeArrowheads="1"/>
          </p:cNvSpPr>
          <p:nvPr/>
        </p:nvSpPr>
        <p:spPr bwMode="gray">
          <a:xfrm>
            <a:off x="4281273" y="2626409"/>
            <a:ext cx="11608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 smtClean="0">
                <a:latin typeface="Arial" panose="020B0604020202020204" pitchFamily="34" charset="0"/>
              </a:rPr>
              <a:t>Source</a:t>
            </a:r>
            <a:endParaRPr lang="en-US" altLang="zh-CN" sz="2400" dirty="0">
              <a:latin typeface="Arial" panose="020B0604020202020204" pitchFamily="34" charset="0"/>
            </a:endParaRPr>
          </a:p>
        </p:txBody>
      </p:sp>
      <p:sp>
        <p:nvSpPr>
          <p:cNvPr id="14361" name="Text Box 258"/>
          <p:cNvSpPr txBox="1">
            <a:spLocks noChangeArrowheads="1"/>
          </p:cNvSpPr>
          <p:nvPr/>
        </p:nvSpPr>
        <p:spPr bwMode="gray">
          <a:xfrm>
            <a:off x="4281273" y="3545571"/>
            <a:ext cx="1915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 smtClean="0">
                <a:latin typeface="Arial" panose="020B0604020202020204" pitchFamily="34" charset="0"/>
              </a:rPr>
              <a:t>Linac design</a:t>
            </a:r>
            <a:endParaRPr lang="en-US" altLang="zh-CN" sz="2400" dirty="0">
              <a:latin typeface="Arial" panose="020B0604020202020204" pitchFamily="34" charset="0"/>
            </a:endParaRPr>
          </a:p>
        </p:txBody>
      </p:sp>
      <p:sp>
        <p:nvSpPr>
          <p:cNvPr id="14362" name="Text Box 258"/>
          <p:cNvSpPr txBox="1">
            <a:spLocks noChangeArrowheads="1"/>
          </p:cNvSpPr>
          <p:nvPr/>
        </p:nvSpPr>
        <p:spPr bwMode="gray">
          <a:xfrm>
            <a:off x="4281272" y="4355196"/>
            <a:ext cx="17924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 smtClean="0">
                <a:latin typeface="Arial" panose="020B0604020202020204" pitchFamily="34" charset="0"/>
              </a:rPr>
              <a:t>New status </a:t>
            </a:r>
            <a:endParaRPr lang="en-US" altLang="zh-CN" sz="2400" dirty="0">
              <a:latin typeface="Arial" panose="020B0604020202020204" pitchFamily="34" charset="0"/>
            </a:endParaRPr>
          </a:p>
        </p:txBody>
      </p:sp>
      <p:sp>
        <p:nvSpPr>
          <p:cNvPr id="3" name="六边形 2"/>
          <p:cNvSpPr>
            <a:spLocks noChangeAspect="1"/>
          </p:cNvSpPr>
          <p:nvPr/>
        </p:nvSpPr>
        <p:spPr>
          <a:xfrm>
            <a:off x="2683159" y="1983847"/>
            <a:ext cx="668568" cy="576000"/>
          </a:xfrm>
          <a:prstGeom prst="hexagon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  <a:endParaRPr lang="zh-CN" alt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六边形 24"/>
          <p:cNvSpPr>
            <a:spLocks noChangeAspect="1"/>
          </p:cNvSpPr>
          <p:nvPr/>
        </p:nvSpPr>
        <p:spPr>
          <a:xfrm>
            <a:off x="2683159" y="2820196"/>
            <a:ext cx="668568" cy="576000"/>
          </a:xfrm>
          <a:prstGeom prst="hexagon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endParaRPr lang="zh-CN" alt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六边形 25"/>
          <p:cNvSpPr>
            <a:spLocks noChangeAspect="1"/>
          </p:cNvSpPr>
          <p:nvPr/>
        </p:nvSpPr>
        <p:spPr>
          <a:xfrm>
            <a:off x="2683159" y="3655780"/>
            <a:ext cx="668568" cy="576000"/>
          </a:xfrm>
          <a:prstGeom prst="hexagon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endParaRPr lang="zh-CN" alt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7" name="六边形 26"/>
          <p:cNvSpPr>
            <a:spLocks noChangeAspect="1"/>
          </p:cNvSpPr>
          <p:nvPr/>
        </p:nvSpPr>
        <p:spPr>
          <a:xfrm>
            <a:off x="2683159" y="4476380"/>
            <a:ext cx="668568" cy="576000"/>
          </a:xfrm>
          <a:prstGeom prst="hexagon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  <a:endParaRPr lang="zh-CN" alt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5581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Outline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39634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6022" r="4105"/>
          <a:stretch/>
        </p:blipFill>
        <p:spPr>
          <a:xfrm>
            <a:off x="216399" y="1137067"/>
            <a:ext cx="11759202" cy="402929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1460" y="5547919"/>
            <a:ext cx="2388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Distribution: Gaussian</a:t>
            </a:r>
          </a:p>
          <a:p>
            <a:r>
              <a:rPr lang="en-US" altLang="zh-CN" dirty="0" smtClean="0"/>
              <a:t>Input    Energy: 1.1 GeV</a:t>
            </a:r>
          </a:p>
          <a:p>
            <a:r>
              <a:rPr lang="en-US" altLang="zh-CN" dirty="0" smtClean="0"/>
              <a:t>Output Energy: 6 GeV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4369811" y="5731359"/>
          <a:ext cx="7243069" cy="55645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958525"/>
                <a:gridCol w="1455007"/>
                <a:gridCol w="2829537"/>
              </a:tblGrid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</a:rPr>
                        <a:t>Energy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spread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E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32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1×10</a:t>
                      </a:r>
                      <a:r>
                        <a:rPr lang="en-US" sz="32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sz="320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2" name="椭圆 1"/>
          <p:cNvSpPr/>
          <p:nvPr/>
        </p:nvSpPr>
        <p:spPr>
          <a:xfrm>
            <a:off x="863600" y="2349500"/>
            <a:ext cx="2514600" cy="2705100"/>
          </a:xfrm>
          <a:prstGeom prst="ellipse">
            <a:avLst/>
          </a:prstGeom>
          <a:noFill/>
          <a:ln w="571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-22220" y="4877993"/>
            <a:ext cx="1771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Longitudinal</a:t>
            </a:r>
          </a:p>
          <a:p>
            <a:r>
              <a:rPr lang="en-US" altLang="zh-CN" sz="2400" b="1" dirty="0" smtClean="0">
                <a:solidFill>
                  <a:srgbClr val="0070C0"/>
                </a:solidFill>
              </a:rPr>
              <a:t> Wakefield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1480179" y="3151713"/>
            <a:ext cx="0" cy="1305988"/>
          </a:xfrm>
          <a:prstGeom prst="straightConnector1">
            <a:avLst/>
          </a:prstGeom>
          <a:ln w="57150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6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05" y="1091820"/>
            <a:ext cx="9787756" cy="5738883"/>
          </a:xfr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 smtClean="0">
                <a:solidFill>
                  <a:schemeClr val="tx1"/>
                </a:solidFill>
              </a:rPr>
              <a:t>Scheme I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84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>
                <a:solidFill>
                  <a:schemeClr val="tx1"/>
                </a:solidFill>
              </a:rPr>
              <a:t>Scheme </a:t>
            </a:r>
            <a:r>
              <a:rPr lang="en-US" altLang="zh-CN" sz="3600" dirty="0" smtClean="0">
                <a:solidFill>
                  <a:schemeClr val="tx1"/>
                </a:solidFill>
              </a:rPr>
              <a:t>II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0" y="1266066"/>
            <a:ext cx="11966276" cy="5039199"/>
          </a:xfrm>
        </p:spPr>
      </p:pic>
    </p:spTree>
    <p:extLst>
      <p:ext uri="{BB962C8B-B14F-4D97-AF65-F5344CB8AC3E}">
        <p14:creationId xmlns:p14="http://schemas.microsoft.com/office/powerpoint/2010/main" val="1358392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>
                <a:solidFill>
                  <a:schemeClr val="tx1"/>
                </a:solidFill>
              </a:rPr>
              <a:t>Scheme </a:t>
            </a:r>
            <a:r>
              <a:rPr lang="en-US" altLang="zh-CN" sz="3600" dirty="0" smtClean="0">
                <a:solidFill>
                  <a:schemeClr val="tx1"/>
                </a:solidFill>
              </a:rPr>
              <a:t>III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" y="1333182"/>
            <a:ext cx="12088407" cy="4753719"/>
          </a:xfrm>
        </p:spPr>
      </p:pic>
    </p:spTree>
    <p:extLst>
      <p:ext uri="{BB962C8B-B14F-4D97-AF65-F5344CB8AC3E}">
        <p14:creationId xmlns:p14="http://schemas.microsoft.com/office/powerpoint/2010/main" val="61530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396" y="0"/>
            <a:ext cx="10655120" cy="69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prstClr val="white"/>
                </a:solidFill>
              </a:rPr>
              <a:t>Scheme</a:t>
            </a:r>
            <a:r>
              <a:rPr lang="zh-CN" altLang="en-US" sz="3600" dirty="0" smtClean="0">
                <a:solidFill>
                  <a:prstClr val="white"/>
                </a:solidFill>
              </a:rPr>
              <a:t>：</a:t>
            </a:r>
            <a:r>
              <a:rPr lang="en-US" altLang="zh-CN" sz="3600" dirty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With 10 years </a:t>
            </a:r>
            <a:r>
              <a:rPr lang="en-US" altLang="zh-CN" sz="3600" dirty="0">
                <a:solidFill>
                  <a:srgbClr val="FF0000"/>
                </a:solidFill>
              </a:rPr>
              <a:t>operation 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8364" y="6316808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价格</a:t>
            </a:r>
            <a:r>
              <a:rPr lang="zh-CN" altLang="en-US" dirty="0"/>
              <a:t>单位：万</a:t>
            </a:r>
            <a:r>
              <a:rPr lang="zh-CN" altLang="en-US" dirty="0" smtClean="0"/>
              <a:t>元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5780" y="1196732"/>
            <a:ext cx="10910726" cy="44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prstClr val="white"/>
                </a:solidFill>
              </a:rPr>
              <a:t>	LINAC: </a:t>
            </a:r>
            <a:r>
              <a:rPr lang="en-US" altLang="zh-CN" sz="3600" dirty="0" smtClean="0">
                <a:solidFill>
                  <a:srgbClr val="FF0000"/>
                </a:solidFill>
              </a:rPr>
              <a:t>Without operation 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18" y="1470599"/>
            <a:ext cx="10267283" cy="415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65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</a:t>
            </a:r>
            <a:r>
              <a:rPr lang="en-US" altLang="zh-CN" sz="3600" dirty="0" smtClean="0"/>
              <a:t>INTRODUCTION</a:t>
            </a:r>
            <a:r>
              <a:rPr lang="en-US" altLang="zh-CN" sz="3600" dirty="0" smtClean="0"/>
              <a:t>: </a:t>
            </a:r>
            <a:r>
              <a:rPr lang="en-US" altLang="zh-CN" sz="3600" dirty="0" smtClean="0">
                <a:solidFill>
                  <a:schemeClr val="tx1"/>
                </a:solidFill>
              </a:rPr>
              <a:t>Main parameters of CEPC Linac(100km)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237249"/>
              </p:ext>
            </p:extLst>
          </p:nvPr>
        </p:nvGraphicFramePr>
        <p:xfrm>
          <a:off x="586854" y="1795350"/>
          <a:ext cx="10812302" cy="500805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698056"/>
                <a:gridCol w="1272604"/>
                <a:gridCol w="1519047"/>
                <a:gridCol w="2002476"/>
                <a:gridCol w="2320119"/>
              </a:tblGrid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Symbol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Unit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800" b="1" kern="1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Orginal</a:t>
                      </a:r>
                      <a:endParaRPr lang="zh-CN" sz="2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8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CDR</a:t>
                      </a:r>
                      <a:endParaRPr lang="zh-CN" sz="2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 /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beam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energy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kern="100" baseline="-25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en-US" altLang="zh-CN" sz="24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-25000" dirty="0" smtClean="0">
                          <a:effectLst/>
                          <a:latin typeface="+mn-lt"/>
                        </a:rPr>
                        <a:t>+</a:t>
                      </a:r>
                      <a:endParaRPr lang="zh-CN" altLang="zh-CN" sz="2000" i="1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+mn-lt"/>
                        </a:rPr>
                        <a:t>GeV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Repetition rate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f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rep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Hz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50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50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bunch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population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</a:rPr>
                        <a:t>@ 6 GeV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00" baseline="0" dirty="0" smtClean="0">
                          <a:effectLst/>
                          <a:latin typeface="+mn-lt"/>
                        </a:rPr>
                        <a:t>Ne-/</a:t>
                      </a:r>
                      <a:r>
                        <a:rPr lang="en-US" altLang="zh-CN" sz="2400" i="1" kern="100" baseline="0" dirty="0" smtClean="0">
                          <a:effectLst/>
                          <a:latin typeface="+mn-lt"/>
                        </a:rPr>
                        <a:t>Ne+</a:t>
                      </a:r>
                      <a:endParaRPr lang="zh-CN" altLang="zh-CN" sz="20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2×10</a:t>
                      </a:r>
                      <a:r>
                        <a:rPr lang="en-US" sz="2400" kern="1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6.25×10</a:t>
                      </a:r>
                      <a:r>
                        <a:rPr lang="en-US" sz="24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sz="2400" b="1" kern="100" baseline="300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1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Ne-/</a:t>
                      </a:r>
                      <a:r>
                        <a:rPr kumimoji="0" lang="en-US" altLang="zh-CN" sz="2400" b="0" i="1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Ne+</a:t>
                      </a:r>
                      <a:endParaRPr lang="zh-CN" altLang="zh-CN" sz="18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zh-CN" sz="2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sz="2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</a:rPr>
                        <a:t>Energy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spread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E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&lt;1×10</a:t>
                      </a:r>
                      <a:r>
                        <a:rPr lang="en-US" sz="2400" kern="1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&lt;2×10</a:t>
                      </a:r>
                      <a:r>
                        <a:rPr lang="en-US" altLang="zh-CN" sz="24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2400" b="1" kern="100" baseline="300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+mn-lt"/>
                        </a:rPr>
                        <a:t>Emitance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 </a:t>
                      </a:r>
                      <a:endParaRPr lang="zh-CN" sz="2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mrad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&lt;0.3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&lt;0.3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beam</a:t>
                      </a:r>
                      <a:r>
                        <a:rPr lang="en-US" altLang="zh-CN" sz="2400" kern="100" baseline="0" dirty="0" smtClean="0">
                          <a:effectLst/>
                          <a:latin typeface="+mn-lt"/>
                        </a:rPr>
                        <a:t> energy on Target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</a:t>
                      </a:r>
                      <a:r>
                        <a:rPr lang="en-US" altLang="zh-CN" sz="24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bunch</a:t>
                      </a:r>
                      <a:r>
                        <a:rPr lang="en-US" altLang="zh-CN" sz="2400" kern="100" baseline="0" dirty="0" smtClean="0">
                          <a:effectLst/>
                          <a:latin typeface="+mn-lt"/>
                        </a:rPr>
                        <a:t> charge on Target</a:t>
                      </a:r>
                      <a:endParaRPr lang="zh-CN" altLang="zh-CN" sz="2400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86854" y="1079477"/>
            <a:ext cx="2547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2016-12-30 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613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131" y="1443487"/>
            <a:ext cx="10515600" cy="4351338"/>
          </a:xfrm>
        </p:spPr>
        <p:txBody>
          <a:bodyPr/>
          <a:lstStyle/>
          <a:p>
            <a:pPr lvl="1"/>
            <a:r>
              <a:rPr lang="zh-CN" altLang="zh-CN" dirty="0"/>
              <a:t>讨论了</a:t>
            </a:r>
            <a:r>
              <a:rPr lang="x-none" altLang="zh-CN" dirty="0"/>
              <a:t>Booster</a:t>
            </a:r>
            <a:r>
              <a:rPr lang="zh-CN" altLang="zh-CN" dirty="0"/>
              <a:t>的注入引出方式：</a:t>
            </a:r>
            <a:endParaRPr lang="zh-CN" altLang="zh-CN" sz="3200" dirty="0"/>
          </a:p>
          <a:p>
            <a:pPr lvl="2"/>
            <a:r>
              <a:rPr lang="zh-CN" altLang="zh-CN" dirty="0"/>
              <a:t>直线注入到</a:t>
            </a:r>
            <a:r>
              <a:rPr lang="x-none" altLang="zh-CN" dirty="0"/>
              <a:t>Booster</a:t>
            </a:r>
            <a:r>
              <a:rPr lang="zh-CN" altLang="zh-CN" dirty="0"/>
              <a:t>时采用单圈单次注入方式；</a:t>
            </a:r>
            <a:endParaRPr lang="zh-CN" altLang="zh-CN" sz="2800" dirty="0"/>
          </a:p>
          <a:p>
            <a:pPr lvl="2"/>
            <a:r>
              <a:rPr lang="x-none" altLang="zh-CN" dirty="0"/>
              <a:t>Booster</a:t>
            </a:r>
            <a:r>
              <a:rPr lang="zh-CN" altLang="zh-CN" dirty="0"/>
              <a:t>中束团结构与主环相同（束团数目、束团分布），</a:t>
            </a:r>
            <a:r>
              <a:rPr lang="x-none" altLang="zh-CN" dirty="0"/>
              <a:t>Booster</a:t>
            </a:r>
            <a:r>
              <a:rPr lang="zh-CN" altLang="zh-CN" dirty="0"/>
              <a:t>到主环的注入采用单圈单次注入方式，如果采用不同的束团结构，需要考虑注入时间及冲击磁铁工作模式，需要注入引出人员仔细考虑讨论；</a:t>
            </a:r>
            <a:endParaRPr lang="zh-CN" altLang="zh-CN" sz="2800" dirty="0"/>
          </a:p>
          <a:p>
            <a:pPr lvl="2"/>
            <a:r>
              <a:rPr lang="zh-CN" altLang="zh-CN" dirty="0"/>
              <a:t>根据主环单束团电荷量为</a:t>
            </a:r>
            <a:r>
              <a:rPr lang="x-none" altLang="zh-CN" dirty="0"/>
              <a:t>16 nC</a:t>
            </a:r>
            <a:r>
              <a:rPr lang="zh-CN" altLang="zh-CN" dirty="0"/>
              <a:t>，</a:t>
            </a:r>
            <a:r>
              <a:rPr lang="x-none" altLang="zh-CN" dirty="0"/>
              <a:t>Booster</a:t>
            </a:r>
            <a:r>
              <a:rPr lang="zh-CN" altLang="zh-CN" dirty="0"/>
              <a:t>每次注入提供</a:t>
            </a:r>
            <a:r>
              <a:rPr lang="x-none" altLang="zh-CN" dirty="0"/>
              <a:t>5%</a:t>
            </a:r>
            <a:r>
              <a:rPr lang="zh-CN" altLang="zh-CN" dirty="0"/>
              <a:t>的电荷量，直线注入到</a:t>
            </a:r>
            <a:r>
              <a:rPr lang="x-none" altLang="zh-CN" dirty="0"/>
              <a:t>Booster</a:t>
            </a:r>
            <a:r>
              <a:rPr lang="zh-CN" altLang="zh-CN" dirty="0"/>
              <a:t>、</a:t>
            </a:r>
            <a:r>
              <a:rPr lang="x-none" altLang="zh-CN" dirty="0"/>
              <a:t>Booster</a:t>
            </a:r>
            <a:r>
              <a:rPr lang="zh-CN" altLang="zh-CN" dirty="0"/>
              <a:t>注入到环中的效率为</a:t>
            </a:r>
            <a:r>
              <a:rPr lang="x-none" altLang="zh-CN" dirty="0"/>
              <a:t>90%</a:t>
            </a:r>
            <a:r>
              <a:rPr lang="zh-CN" altLang="zh-CN" dirty="0"/>
              <a:t>，得到直线加速器单束团电荷量为</a:t>
            </a:r>
            <a:r>
              <a:rPr lang="x-none" altLang="zh-CN" dirty="0"/>
              <a:t>1 nC</a:t>
            </a:r>
            <a:r>
              <a:rPr lang="zh-CN" altLang="zh-CN" dirty="0"/>
              <a:t>；</a:t>
            </a:r>
            <a:endParaRPr lang="zh-CN" altLang="zh-CN" sz="2800" dirty="0"/>
          </a:p>
          <a:p>
            <a:pPr lvl="2"/>
            <a:r>
              <a:rPr lang="zh-CN" altLang="zh-CN" dirty="0"/>
              <a:t>整个注入过程需要考虑</a:t>
            </a:r>
            <a:r>
              <a:rPr lang="x-none" altLang="zh-CN" dirty="0"/>
              <a:t>Top-up</a:t>
            </a:r>
            <a:r>
              <a:rPr lang="zh-CN" altLang="zh-CN" dirty="0"/>
              <a:t>注入</a:t>
            </a:r>
            <a:r>
              <a:rPr lang="x-none" altLang="zh-CN" dirty="0"/>
              <a:t>;</a:t>
            </a:r>
            <a:endParaRPr lang="zh-CN" altLang="zh-CN" sz="2800" dirty="0"/>
          </a:p>
          <a:p>
            <a:pPr lvl="1"/>
            <a:r>
              <a:rPr lang="zh-CN" altLang="zh-CN" dirty="0"/>
              <a:t>通过讨论，</a:t>
            </a:r>
            <a:r>
              <a:rPr lang="x-none" altLang="zh-CN" dirty="0"/>
              <a:t>Booster</a:t>
            </a:r>
            <a:r>
              <a:rPr lang="zh-CN" altLang="zh-CN" dirty="0"/>
              <a:t>对直线加速器能散的要求为</a:t>
            </a:r>
            <a:r>
              <a:rPr lang="x-none" altLang="zh-CN" dirty="0"/>
              <a:t>0.2%</a:t>
            </a:r>
            <a:r>
              <a:rPr lang="zh-CN" altLang="zh-CN" dirty="0"/>
              <a:t>；</a:t>
            </a:r>
            <a:endParaRPr lang="zh-CN" altLang="zh-CN" sz="3200" dirty="0"/>
          </a:p>
          <a:p>
            <a:pPr lvl="1"/>
            <a:r>
              <a:rPr lang="zh-CN" altLang="zh-CN" dirty="0"/>
              <a:t>直线加速器出口</a:t>
            </a:r>
            <a:r>
              <a:rPr lang="x-none" altLang="zh-CN" dirty="0"/>
              <a:t>rms</a:t>
            </a:r>
            <a:r>
              <a:rPr lang="zh-CN" altLang="zh-CN" dirty="0"/>
              <a:t>发射度小于</a:t>
            </a:r>
            <a:r>
              <a:rPr lang="x-none" altLang="zh-CN" dirty="0"/>
              <a:t>0.3 mm-mrad;</a:t>
            </a:r>
            <a:endParaRPr lang="zh-CN" altLang="zh-CN" sz="3200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INTRODUCTION: </a:t>
            </a:r>
            <a:r>
              <a:rPr lang="en-US" altLang="zh-CN" sz="3600" dirty="0" smtClean="0">
                <a:solidFill>
                  <a:schemeClr val="tx1"/>
                </a:solidFill>
              </a:rPr>
              <a:t>Main parameters of CEPC </a:t>
            </a:r>
            <a:r>
              <a:rPr lang="en-US" altLang="zh-CN" sz="3600" dirty="0" err="1" smtClean="0">
                <a:solidFill>
                  <a:schemeClr val="tx1"/>
                </a:solidFill>
              </a:rPr>
              <a:t>Linac</a:t>
            </a:r>
            <a:r>
              <a:rPr lang="en-US" altLang="zh-CN" sz="3600" dirty="0" smtClean="0">
                <a:solidFill>
                  <a:schemeClr val="tx1"/>
                </a:solidFill>
              </a:rPr>
              <a:t>(100km)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07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>
                <a:solidFill>
                  <a:schemeClr val="tx1"/>
                </a:solidFill>
              </a:rPr>
              <a:t>Scheme </a:t>
            </a:r>
            <a:r>
              <a:rPr lang="en-US" altLang="zh-CN" sz="3600" dirty="0" smtClean="0">
                <a:solidFill>
                  <a:schemeClr val="tx1"/>
                </a:solidFill>
              </a:rPr>
              <a:t>III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29600" y="34119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7231"/>
            <a:ext cx="7047335" cy="2771337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7" y="3892822"/>
            <a:ext cx="6537278" cy="296517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342496" y="2038853"/>
            <a:ext cx="46538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Bunch charge: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3.2 nC</a:t>
            </a:r>
            <a:r>
              <a:rPr lang="en-US" altLang="zh-CN" sz="2800" dirty="0" smtClean="0">
                <a:sym typeface="Wingdings" panose="05000000000000000000" pitchFamily="2" charset="2"/>
              </a:rPr>
              <a:t></a:t>
            </a:r>
            <a:r>
              <a:rPr lang="en-US" altLang="zh-CN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en-US" altLang="zh-CN" sz="2800" dirty="0" err="1" smtClean="0">
                <a:sym typeface="Wingdings" panose="05000000000000000000" pitchFamily="2" charset="2"/>
              </a:rPr>
              <a:t>nC</a:t>
            </a:r>
            <a:endParaRPr lang="en-US" altLang="zh-CN" sz="28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ym typeface="Wingdings" panose="05000000000000000000" pitchFamily="2" charset="2"/>
              </a:rPr>
              <a:t>Electron for positron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zh-CN" sz="2800" dirty="0" smtClean="0">
                <a:sym typeface="Wingdings" panose="05000000000000000000" pitchFamily="2" charset="2"/>
              </a:rPr>
              <a:t>4 GeV</a:t>
            </a:r>
            <a:r>
              <a:rPr lang="en-US" altLang="zh-C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2 GeV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ym typeface="Wingdings" panose="05000000000000000000" pitchFamily="2" charset="2"/>
              </a:rPr>
              <a:t>10 </a:t>
            </a:r>
            <a:r>
              <a:rPr lang="en-US" altLang="zh-CN" sz="2800" dirty="0" err="1" smtClean="0">
                <a:sym typeface="Wingdings" panose="05000000000000000000" pitchFamily="2" charset="2"/>
              </a:rPr>
              <a:t>nC</a:t>
            </a:r>
            <a:endParaRPr lang="en-US" altLang="zh-CN" sz="28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ym typeface="Wingdings" panose="05000000000000000000" pitchFamily="2" charset="2"/>
              </a:rPr>
              <a:t>By-pass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zh-CN" sz="2800" dirty="0" smtClean="0">
                <a:sym typeface="Wingdings" panose="05000000000000000000" pitchFamily="2" charset="2"/>
              </a:rPr>
              <a:t>Target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zh-CN" sz="2800" dirty="0" smtClean="0">
                <a:sym typeface="Wingdings" panose="05000000000000000000" pitchFamily="2" charset="2"/>
              </a:rPr>
              <a:t>Electron linac</a:t>
            </a:r>
            <a:endParaRPr lang="zh-CN" altLang="en-US" sz="2800" dirty="0"/>
          </a:p>
        </p:txBody>
      </p:sp>
      <p:sp>
        <p:nvSpPr>
          <p:cNvPr id="12" name="椭圆 11"/>
          <p:cNvSpPr/>
          <p:nvPr/>
        </p:nvSpPr>
        <p:spPr>
          <a:xfrm>
            <a:off x="3780430" y="1569493"/>
            <a:ext cx="559558" cy="61414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964108" y="4492388"/>
            <a:ext cx="559558" cy="61414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3323605" y="2183642"/>
            <a:ext cx="618488" cy="23986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57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INTRODUCTION: </a:t>
            </a:r>
            <a:r>
              <a:rPr lang="en-US" altLang="zh-CN" sz="3600" dirty="0" smtClean="0">
                <a:solidFill>
                  <a:schemeClr val="tx1"/>
                </a:solidFill>
              </a:rPr>
              <a:t>Main parameters of CEPC Linac (61km)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434890"/>
              </p:ext>
            </p:extLst>
          </p:nvPr>
        </p:nvGraphicFramePr>
        <p:xfrm>
          <a:off x="308257" y="1550561"/>
          <a:ext cx="11204900" cy="518312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698056"/>
                <a:gridCol w="1272604"/>
                <a:gridCol w="1519047"/>
                <a:gridCol w="1150620"/>
                <a:gridCol w="3564573"/>
              </a:tblGrid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Symbol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Unit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  <a:endParaRPr lang="zh-CN" sz="2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8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  <a:endParaRPr lang="zh-CN" sz="2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 /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beam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energy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kern="100" baseline="-25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en-US" altLang="zh-CN" sz="24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-25000" dirty="0" smtClean="0">
                          <a:effectLst/>
                          <a:latin typeface="+mn-lt"/>
                        </a:rPr>
                        <a:t>+</a:t>
                      </a:r>
                      <a:endParaRPr lang="zh-CN" altLang="zh-CN" sz="2000" i="1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+mn-lt"/>
                        </a:rPr>
                        <a:t>GeV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2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Repetition rate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f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rep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Hz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50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bunch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population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</a:rPr>
                        <a:t>@ 6 GeV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00" baseline="0" dirty="0" smtClean="0">
                          <a:effectLst/>
                          <a:latin typeface="+mn-lt"/>
                        </a:rPr>
                        <a:t>Ne-/</a:t>
                      </a:r>
                      <a:r>
                        <a:rPr lang="en-US" altLang="zh-CN" sz="2400" i="1" kern="100" baseline="0" dirty="0" smtClean="0">
                          <a:effectLst/>
                          <a:latin typeface="+mn-lt"/>
                        </a:rPr>
                        <a:t>Ne+</a:t>
                      </a:r>
                      <a:endParaRPr lang="zh-CN" altLang="zh-CN" sz="20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2×10</a:t>
                      </a:r>
                      <a:r>
                        <a:rPr lang="en-US" sz="2400" kern="1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2×10</a:t>
                      </a:r>
                      <a:r>
                        <a:rPr lang="en-US" altLang="zh-CN" sz="2400" kern="1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alt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1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Ne-/</a:t>
                      </a:r>
                      <a:r>
                        <a:rPr kumimoji="0" lang="en-US" altLang="zh-CN" sz="2400" b="0" i="1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Ne+</a:t>
                      </a:r>
                      <a:endParaRPr lang="zh-CN" altLang="zh-CN" sz="18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</a:rPr>
                        <a:t>Energy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spread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E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&lt;1×10</a:t>
                      </a:r>
                      <a:r>
                        <a:rPr lang="en-US" sz="2400" kern="1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i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1.2×10</a:t>
                      </a:r>
                      <a:r>
                        <a:rPr lang="en-US" altLang="zh-CN" sz="2400" i="1" kern="1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n-US" altLang="zh-CN" sz="2400" i="1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40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lang="en-US" altLang="zh-CN" sz="2400" kern="1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Long.Wakefield</a:t>
                      </a:r>
                      <a:endParaRPr lang="en-US" altLang="zh-CN" sz="2400" kern="1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+mn-lt"/>
                        </a:rPr>
                        <a:t>Emitance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 </a:t>
                      </a:r>
                      <a:endParaRPr lang="zh-CN" sz="2400" kern="10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mrad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&lt;0.3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0.004 @ 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 </a:t>
                      </a:r>
                      <a:r>
                        <a:rPr lang="en-US" altLang="zh-CN" sz="2400" kern="100" baseline="0" dirty="0" smtClean="0">
                          <a:effectLst/>
                          <a:latin typeface="+mn-lt"/>
                        </a:rPr>
                        <a:t>  &amp;  </a:t>
                      </a:r>
                      <a:r>
                        <a:rPr lang="en-US" altLang="zh-CN" sz="2400" i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 @ </a:t>
                      </a:r>
                      <a:r>
                        <a:rPr lang="en-US" altLang="zh-CN" sz="2400" i="1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i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i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 w/o errors</a:t>
                      </a:r>
                      <a:endParaRPr lang="zh-CN" altLang="zh-CN" sz="2400" i="1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beam</a:t>
                      </a:r>
                      <a:r>
                        <a:rPr lang="en-US" altLang="zh-CN" sz="2400" kern="100" baseline="0" dirty="0" smtClean="0">
                          <a:effectLst/>
                          <a:latin typeface="+mn-lt"/>
                        </a:rPr>
                        <a:t> energy on Target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564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 </a:t>
                      </a:r>
                      <a:endParaRPr lang="zh-CN" altLang="zh-CN" sz="2400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87105" y="1009935"/>
            <a:ext cx="2460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Before 2017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285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22" y="1201004"/>
            <a:ext cx="8684582" cy="4351338"/>
          </a:xfrm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POSITRON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 smtClean="0">
                <a:solidFill>
                  <a:schemeClr val="tx1"/>
                </a:solidFill>
              </a:rPr>
              <a:t>+</a:t>
            </a:r>
            <a:r>
              <a:rPr lang="en-US" altLang="zh-CN" sz="3600" dirty="0" smtClean="0">
                <a:solidFill>
                  <a:schemeClr val="tx1"/>
                </a:solidFill>
              </a:rPr>
              <a:t> source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4023" y="1949333"/>
            <a:ext cx="20168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2GeV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10nC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Target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~14 mm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60396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447" y="3310484"/>
            <a:ext cx="5438775" cy="304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LINAC: </a:t>
            </a:r>
            <a:r>
              <a:rPr lang="en-US" altLang="zh-CN" sz="3600" dirty="0">
                <a:solidFill>
                  <a:schemeClr val="tx1"/>
                </a:solidFill>
              </a:rPr>
              <a:t>Scheme </a:t>
            </a:r>
            <a:r>
              <a:rPr lang="en-US" altLang="zh-CN" sz="3600" dirty="0" smtClean="0">
                <a:solidFill>
                  <a:schemeClr val="tx1"/>
                </a:solidFill>
              </a:rPr>
              <a:t>III @ 10 GeV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570" y="3371547"/>
            <a:ext cx="5353050" cy="29432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66905" y="6211669"/>
            <a:ext cx="3036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Bunch compression </a:t>
            </a:r>
            <a:r>
              <a:rPr lang="en-US" altLang="zh-CN" dirty="0" smtClean="0"/>
              <a:t>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C-band: 45 MV/m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71" y="1009935"/>
            <a:ext cx="5203149" cy="230054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02542" y="6416855"/>
            <a:ext cx="183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S-band: 21 MV/m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64" y="1063265"/>
            <a:ext cx="5386536" cy="226362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97694" y="6506636"/>
            <a:ext cx="296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Without transverse Wakefield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0851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38865"/>
            <a:ext cx="10515600" cy="4938098"/>
          </a:xfrm>
        </p:spPr>
        <p:txBody>
          <a:bodyPr/>
          <a:lstStyle/>
          <a:p>
            <a:r>
              <a:rPr lang="en-US" altLang="zh-CN" dirty="0" smtClean="0"/>
              <a:t>Parameters for CEPC linac has been updated, and adopt new linac design;</a:t>
            </a:r>
          </a:p>
          <a:p>
            <a:r>
              <a:rPr lang="en-US" altLang="zh-CN" dirty="0" smtClean="0"/>
              <a:t>The electron energy for positron source maybe adopt 2 GeV;</a:t>
            </a:r>
          </a:p>
          <a:p>
            <a:r>
              <a:rPr lang="en-US" altLang="zh-CN" dirty="0" smtClean="0"/>
              <a:t>There are </a:t>
            </a:r>
            <a:r>
              <a:rPr lang="en-US" altLang="zh-CN" dirty="0"/>
              <a:t>no  </a:t>
            </a:r>
            <a:r>
              <a:rPr lang="en-US" altLang="zh-CN" dirty="0" smtClean="0"/>
              <a:t>issue </a:t>
            </a:r>
            <a:r>
              <a:rPr lang="en-US" altLang="zh-CN" dirty="0"/>
              <a:t>that defies </a:t>
            </a:r>
            <a:r>
              <a:rPr lang="en-US" altLang="zh-CN" dirty="0" smtClean="0"/>
              <a:t>solution for CEPC linac</a:t>
            </a:r>
            <a:endParaRPr lang="en-US" altLang="zh-CN" dirty="0"/>
          </a:p>
          <a:p>
            <a:r>
              <a:rPr lang="en-US" altLang="zh-CN" dirty="0"/>
              <a:t>More </a:t>
            </a:r>
            <a:r>
              <a:rPr lang="en-US" altLang="zh-CN" dirty="0" smtClean="0"/>
              <a:t>optimization needed!</a:t>
            </a:r>
            <a:endParaRPr lang="en-US" altLang="zh-CN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/>
              <a:t>	</a:t>
            </a:r>
            <a:r>
              <a:rPr lang="en-US" altLang="zh-CN" sz="3600" dirty="0" smtClean="0"/>
              <a:t>Summary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44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85" y="1124980"/>
            <a:ext cx="8672615" cy="5240194"/>
          </a:xfr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INTRODUCTION</a:t>
            </a:r>
            <a:r>
              <a:rPr lang="en-US" altLang="zh-CN" sz="3600" dirty="0"/>
              <a:t>: </a:t>
            </a:r>
            <a:r>
              <a:rPr lang="en-US" altLang="zh-CN" sz="3600" dirty="0">
                <a:solidFill>
                  <a:schemeClr val="tx1"/>
                </a:solidFill>
              </a:rPr>
              <a:t>Layout </a:t>
            </a:r>
            <a:r>
              <a:rPr lang="en-US" altLang="zh-CN" sz="3600" dirty="0" smtClean="0">
                <a:solidFill>
                  <a:schemeClr val="tx1"/>
                </a:solidFill>
              </a:rPr>
              <a:t>of CEPC Linac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1725403"/>
            <a:ext cx="54864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1.1 GeV damping ring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Positron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Time schedule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Emittance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SLED </a:t>
            </a:r>
            <a:r>
              <a:rPr lang="en-US" altLang="zh-CN" sz="2000" b="1" dirty="0" smtClean="0"/>
              <a:t>(</a:t>
            </a:r>
            <a:r>
              <a:rPr lang="en-US" altLang="zh-CN" sz="2000" b="1" i="1" u="sng" dirty="0" smtClean="0"/>
              <a:t>SL</a:t>
            </a:r>
            <a:r>
              <a:rPr lang="en-US" altLang="zh-CN" sz="2000" b="1" dirty="0" smtClean="0"/>
              <a:t>AC </a:t>
            </a:r>
            <a:r>
              <a:rPr lang="en-US" altLang="zh-CN" sz="2000" b="1" i="1" u="sng" dirty="0"/>
              <a:t>E</a:t>
            </a:r>
            <a:r>
              <a:rPr lang="en-US" altLang="zh-CN" sz="2000" b="1" dirty="0"/>
              <a:t>nergy </a:t>
            </a:r>
            <a:r>
              <a:rPr lang="en-US" altLang="zh-CN" sz="2000" b="1" i="1" u="sng" dirty="0" smtClean="0"/>
              <a:t>D</a:t>
            </a:r>
            <a:r>
              <a:rPr lang="en-US" altLang="zh-CN" sz="2000" b="1" dirty="0" smtClean="0"/>
              <a:t>oubler):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200 MeV~1.1GeV </a:t>
            </a:r>
            <a:r>
              <a:rPr lang="en-US" altLang="zh-CN" sz="2000" dirty="0"/>
              <a:t>without </a:t>
            </a:r>
            <a:r>
              <a:rPr lang="en-US" altLang="zh-CN" sz="2000" dirty="0" smtClean="0"/>
              <a:t>SLED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1.1 GeV~10 GeV with SLED</a:t>
            </a: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Accelerating </a:t>
            </a:r>
            <a:r>
              <a:rPr lang="en-US" altLang="zh-CN" sz="2000" b="1" dirty="0" smtClean="0"/>
              <a:t>gradient: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18 MV/m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27 MV/m</a:t>
            </a:r>
            <a:endParaRPr lang="en-US" altLang="zh-CN" sz="2000" dirty="0"/>
          </a:p>
          <a:p>
            <a:pPr marL="285750" lvl="1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Frequency of Booster: 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FF0000"/>
                </a:solidFill>
              </a:rPr>
              <a:t>1300</a:t>
            </a:r>
            <a:r>
              <a:rPr lang="en-US" altLang="zh-CN" sz="2000" dirty="0" smtClean="0"/>
              <a:t> MHz=3.25MHz</a:t>
            </a:r>
            <a:r>
              <a:rPr lang="zh-CN" altLang="zh-CN" sz="2000" dirty="0"/>
              <a:t>×</a:t>
            </a:r>
            <a:r>
              <a:rPr lang="en-US" altLang="zh-CN" sz="2000" dirty="0" smtClean="0"/>
              <a:t>400</a:t>
            </a:r>
            <a:endParaRPr lang="en-US" altLang="zh-CN" sz="2000" dirty="0"/>
          </a:p>
          <a:p>
            <a:pPr marL="285750" lvl="1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Frequency of Linac: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altLang="zh-CN" sz="2000" b="1" dirty="0" smtClean="0"/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2856.75</a:t>
            </a:r>
            <a:r>
              <a:rPr lang="en-US" altLang="zh-CN" sz="2000" dirty="0" smtClean="0"/>
              <a:t> MHz=3.25MHz</a:t>
            </a:r>
            <a:r>
              <a:rPr lang="zh-CN" altLang="zh-CN" sz="2000" dirty="0"/>
              <a:t>×</a:t>
            </a:r>
            <a:r>
              <a:rPr lang="en-US" altLang="zh-CN" sz="2000" dirty="0" smtClean="0"/>
              <a:t>879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3806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037" y="3223086"/>
            <a:ext cx="5603264" cy="33354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ELECTRON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Bunching </a:t>
            </a:r>
            <a:r>
              <a:rPr lang="en-US" altLang="zh-CN" sz="3600" dirty="0">
                <a:solidFill>
                  <a:schemeClr val="tx1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ystem and pre-accelerating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5" name="内容占位符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7730" y="1177361"/>
            <a:ext cx="6387921" cy="1578806"/>
          </a:xfrm>
          <a:prstGeom prst="rect">
            <a:avLst/>
          </a:prstGeom>
        </p:spPr>
      </p:pic>
      <p:sp>
        <p:nvSpPr>
          <p:cNvPr id="6" name="内容占位符 3"/>
          <p:cNvSpPr txBox="1">
            <a:spLocks/>
          </p:cNvSpPr>
          <p:nvPr/>
        </p:nvSpPr>
        <p:spPr bwMode="auto">
          <a:xfrm>
            <a:off x="393223" y="2923593"/>
            <a:ext cx="6851104" cy="393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>
                <a:solidFill>
                  <a:schemeClr val="tx1"/>
                </a:solidFill>
              </a:rPr>
              <a:t>Bunching </a:t>
            </a:r>
            <a:r>
              <a:rPr lang="en-US" altLang="zh-CN" sz="2400" b="0" dirty="0" smtClean="0">
                <a:solidFill>
                  <a:schemeClr val="tx1"/>
                </a:solidFill>
              </a:rPr>
              <a:t>System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</a:rPr>
              <a:t>SHB1:142.8375 MHz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</a:rPr>
              <a:t>SHB2</a:t>
            </a:r>
            <a:r>
              <a:rPr lang="zh-CN" altLang="en-US" sz="2400" b="0" dirty="0" smtClean="0">
                <a:solidFill>
                  <a:schemeClr val="tx1"/>
                </a:solidFill>
              </a:rPr>
              <a:t>：</a:t>
            </a:r>
            <a:r>
              <a:rPr lang="en-US" altLang="zh-CN" sz="2400" b="0" dirty="0" smtClean="0">
                <a:solidFill>
                  <a:schemeClr val="tx1"/>
                </a:solidFill>
              </a:rPr>
              <a:t>571.35 MHz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</a:rPr>
              <a:t> S-band Buncher (1): 2856.75 MHz</a:t>
            </a:r>
          </a:p>
          <a:p>
            <a:pPr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</a:rPr>
              <a:t>Pre-accelerating structure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S-band accelerator (3): 18/27 MV/m</a:t>
            </a:r>
          </a:p>
          <a:p>
            <a:pPr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Solenoid focusing</a:t>
            </a:r>
          </a:p>
          <a:p>
            <a:pPr lvl="1" algn="l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b="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003" y="839807"/>
            <a:ext cx="3791298" cy="234975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432424" y="6358450"/>
            <a:ext cx="1458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@Shilun Pei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273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ELECTRON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Bunching </a:t>
            </a:r>
            <a:r>
              <a:rPr lang="en-US" altLang="zh-CN" sz="3600" dirty="0">
                <a:solidFill>
                  <a:schemeClr val="tx1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ystem and pre-accelerating section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5552" r="6486" b="2808"/>
          <a:stretch/>
        </p:blipFill>
        <p:spPr>
          <a:xfrm>
            <a:off x="6719338" y="3213597"/>
            <a:ext cx="4495229" cy="3356635"/>
          </a:xfr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7341"/>
            <a:ext cx="5933905" cy="49581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085" y="1098059"/>
            <a:ext cx="3923915" cy="20154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739228" y="1110008"/>
            <a:ext cx="3028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 smtClean="0"/>
              <a:t>10 </a:t>
            </a:r>
            <a:r>
              <a:rPr lang="en-US" altLang="zh-CN" dirty="0" err="1" smtClean="0"/>
              <a:t>nC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 smtClean="0"/>
              <a:t>Normalized RMS emittance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 80 mm-mrad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 smtClean="0"/>
              <a:t>200 MeV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719338" y="6518313"/>
            <a:ext cx="479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Beam distribution @ pre-accelerating section exit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19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3911" r="6810"/>
          <a:stretch/>
        </p:blipFill>
        <p:spPr>
          <a:xfrm>
            <a:off x="0" y="1009934"/>
            <a:ext cx="7531790" cy="3962569"/>
          </a:xfr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POSITRON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 smtClean="0">
                <a:solidFill>
                  <a:schemeClr val="tx1"/>
                </a:solidFill>
              </a:rPr>
              <a:t>+</a:t>
            </a:r>
            <a:r>
              <a:rPr lang="en-US" altLang="zh-CN" sz="3600" dirty="0" smtClean="0">
                <a:solidFill>
                  <a:schemeClr val="tx1"/>
                </a:solidFill>
              </a:rPr>
              <a:t> source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0392" y="4845141"/>
            <a:ext cx="541593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Arial"/>
                <a:ea typeface="黑体"/>
              </a:rPr>
              <a:t>e</a:t>
            </a:r>
            <a:r>
              <a:rPr lang="en-US" altLang="zh-CN" sz="3600" b="1" baseline="30000" dirty="0">
                <a:latin typeface="Arial"/>
                <a:ea typeface="黑体"/>
              </a:rPr>
              <a:t>-</a:t>
            </a:r>
            <a:r>
              <a:rPr lang="en-US" altLang="zh-CN" sz="2000" b="1" dirty="0" smtClean="0">
                <a:latin typeface="Arial"/>
                <a:ea typeface="黑体"/>
              </a:rPr>
              <a:t>  </a:t>
            </a:r>
            <a:r>
              <a:rPr lang="en-US" altLang="zh-CN" sz="2000" dirty="0" smtClean="0">
                <a:latin typeface="Arial"/>
                <a:ea typeface="黑体"/>
              </a:rPr>
              <a:t>beam energy</a:t>
            </a:r>
            <a:r>
              <a:rPr lang="zh-CN" altLang="en-US" sz="2000" dirty="0" smtClean="0">
                <a:latin typeface="Arial"/>
                <a:ea typeface="黑体"/>
              </a:rPr>
              <a:t>： </a:t>
            </a:r>
            <a:r>
              <a:rPr lang="en-US" altLang="zh-CN" sz="2000" dirty="0" smtClean="0">
                <a:latin typeface="Arial"/>
                <a:ea typeface="黑体"/>
              </a:rPr>
              <a:t>4 </a:t>
            </a:r>
            <a:r>
              <a:rPr lang="en-US" altLang="zh-CN" sz="2000" dirty="0" err="1" smtClean="0">
                <a:latin typeface="Arial"/>
                <a:ea typeface="黑体"/>
              </a:rPr>
              <a:t>GeV</a:t>
            </a:r>
            <a:endParaRPr lang="en-US" altLang="zh-CN" sz="2000" dirty="0" smtClean="0">
              <a:latin typeface="Arial"/>
              <a:ea typeface="黑体"/>
            </a:endParaRPr>
          </a:p>
          <a:p>
            <a:pPr marL="285750" indent="-2857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/>
                <a:ea typeface="黑体"/>
              </a:rPr>
              <a:t>Beam rms size</a:t>
            </a:r>
            <a:r>
              <a:rPr lang="zh-CN" altLang="en-US" sz="2000" dirty="0" smtClean="0">
                <a:latin typeface="Arial"/>
                <a:ea typeface="黑体"/>
              </a:rPr>
              <a:t>：</a:t>
            </a:r>
            <a:r>
              <a:rPr lang="en-US" altLang="zh-CN" sz="2000" dirty="0" smtClean="0">
                <a:latin typeface="Arial"/>
                <a:ea typeface="黑体"/>
              </a:rPr>
              <a:t>1 mm  </a:t>
            </a:r>
          </a:p>
          <a:p>
            <a:pPr marL="285750" indent="-28575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/>
                <a:ea typeface="黑体"/>
              </a:rPr>
              <a:t>Target</a:t>
            </a:r>
            <a:r>
              <a:rPr lang="zh-CN" altLang="en-US" sz="2000" dirty="0" smtClean="0">
                <a:latin typeface="Arial"/>
                <a:ea typeface="黑体"/>
              </a:rPr>
              <a:t>：</a:t>
            </a:r>
            <a:r>
              <a:rPr lang="en-US" altLang="zh-CN" sz="2000" dirty="0">
                <a:latin typeface="Arial"/>
                <a:ea typeface="黑体"/>
              </a:rPr>
              <a:t>L=13 </a:t>
            </a:r>
            <a:r>
              <a:rPr lang="en-US" altLang="zh-CN" sz="2000" dirty="0" smtClean="0">
                <a:latin typeface="Arial"/>
                <a:ea typeface="黑体"/>
              </a:rPr>
              <a:t>mm &amp;&amp; r=10 mm @ W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  <a:latin typeface="Arial"/>
                <a:ea typeface="黑体"/>
              </a:rPr>
              <a:t>16 mm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Arial"/>
                <a:ea typeface="黑体"/>
              </a:rPr>
              <a:t> Deposited energy     </a:t>
            </a:r>
            <a:r>
              <a:rPr lang="en-US" altLang="zh-CN" sz="2000" dirty="0" smtClean="0">
                <a:solidFill>
                  <a:srgbClr val="000000"/>
                </a:solidFill>
                <a:latin typeface="Arial"/>
                <a:ea typeface="黑体"/>
              </a:rPr>
              <a:t>0.573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黑体"/>
              </a:rPr>
              <a:t>GeV/e- 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7385812" y="1009933"/>
            <a:ext cx="485267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Smaller electron beam size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/>
              <a:t>Higher electron </a:t>
            </a:r>
            <a:r>
              <a:rPr lang="en-US" altLang="zh-CN" sz="2400" dirty="0" smtClean="0"/>
              <a:t>beam energy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Optimized target length</a:t>
            </a:r>
          </a:p>
          <a:p>
            <a:pPr algn="r"/>
            <a:endParaRPr lang="en-US" altLang="zh-CN" sz="2800" b="1" i="1" dirty="0" smtClean="0">
              <a:solidFill>
                <a:srgbClr val="FF0000"/>
              </a:solidFill>
            </a:endParaRPr>
          </a:p>
          <a:p>
            <a:pPr algn="r"/>
            <a:r>
              <a:rPr lang="en-US" altLang="zh-CN" sz="2400" b="1" i="1" dirty="0" smtClean="0">
                <a:solidFill>
                  <a:srgbClr val="FF0000"/>
                </a:solidFill>
              </a:rPr>
              <a:t>G4beamline</a:t>
            </a:r>
          </a:p>
          <a:p>
            <a:pPr algn="r"/>
            <a:r>
              <a:rPr lang="en-US" altLang="zh-CN" sz="2400" b="1" i="1" dirty="0" smtClean="0">
                <a:solidFill>
                  <a:srgbClr val="FF0000"/>
                </a:solidFill>
              </a:rPr>
              <a:t>FLUKA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800" dirty="0"/>
          </a:p>
        </p:txBody>
      </p:sp>
      <p:grpSp>
        <p:nvGrpSpPr>
          <p:cNvPr id="16" name="组合 15"/>
          <p:cNvGrpSpPr/>
          <p:nvPr/>
        </p:nvGrpSpPr>
        <p:grpSpPr>
          <a:xfrm>
            <a:off x="4882029" y="3812389"/>
            <a:ext cx="7234989" cy="3045611"/>
            <a:chOff x="4916644" y="3812389"/>
            <a:chExt cx="7234989" cy="304561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6644" y="3812389"/>
              <a:ext cx="7234989" cy="3045611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6032954" y="4704886"/>
              <a:ext cx="1086313" cy="10863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>
              <a:stCxn id="3" idx="0"/>
            </p:cNvCxnSpPr>
            <p:nvPr/>
          </p:nvCxnSpPr>
          <p:spPr>
            <a:xfrm>
              <a:off x="6576111" y="4704886"/>
              <a:ext cx="464343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6576111" y="5791199"/>
              <a:ext cx="464343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>
            <a:xfrm>
              <a:off x="6317232" y="4973861"/>
              <a:ext cx="544960" cy="54496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6576111" y="4962514"/>
              <a:ext cx="464343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589712" y="5518821"/>
              <a:ext cx="464343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30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r="7687"/>
          <a:stretch/>
        </p:blipFill>
        <p:spPr bwMode="auto">
          <a:xfrm>
            <a:off x="4957010" y="2483541"/>
            <a:ext cx="7234990" cy="427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0684" y="1099314"/>
            <a:ext cx="4191000" cy="33623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POSITRON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 smtClean="0">
                <a:solidFill>
                  <a:schemeClr val="tx1"/>
                </a:solidFill>
              </a:rPr>
              <a:t>+</a:t>
            </a:r>
            <a:r>
              <a:rPr lang="en-US" altLang="zh-CN" sz="3600" dirty="0" smtClean="0">
                <a:solidFill>
                  <a:schemeClr val="tx1"/>
                </a:solidFill>
              </a:rPr>
              <a:t> source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181" y="484"/>
            <a:ext cx="5101389" cy="280443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080" y="4491620"/>
            <a:ext cx="47309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Adiabatic Matching Device (AMD)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Magnetic field: 5T</a:t>
            </a:r>
            <a:r>
              <a:rPr lang="en-US" altLang="zh-CN" sz="2400" dirty="0" smtClean="0">
                <a:sym typeface="Wingdings" panose="05000000000000000000" pitchFamily="2" charset="2"/>
              </a:rPr>
              <a:t>0.5 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sym typeface="Wingdings" panose="05000000000000000000" pitchFamily="2" charset="2"/>
              </a:rPr>
              <a:t>Beam size: small large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sym typeface="Wingdings" panose="05000000000000000000" pitchFamily="2" charset="2"/>
              </a:rPr>
              <a:t>Divergence: </a:t>
            </a:r>
            <a:r>
              <a:rPr lang="en-US" altLang="zh-CN" sz="2400" dirty="0">
                <a:sym typeface="Wingdings" panose="05000000000000000000" pitchFamily="2" charset="2"/>
              </a:rPr>
              <a:t>Large </a:t>
            </a:r>
            <a:r>
              <a:rPr lang="en-US" altLang="zh-CN" sz="2400" dirty="0" smtClean="0">
                <a:sym typeface="Wingdings" panose="05000000000000000000" pitchFamily="2" charset="2"/>
              </a:rPr>
              <a:t>small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ym typeface="Wingdings" panose="05000000000000000000" pitchFamily="2" charset="2"/>
              </a:rPr>
              <a:t>Edge Cooling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sym typeface="Wingdings" panose="05000000000000000000" pitchFamily="2" charset="2"/>
              </a:rPr>
              <a:t>Small target radius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3881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61116" y="3390966"/>
            <a:ext cx="75978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 smtClean="0"/>
              <a:t>Aperture: </a:t>
            </a:r>
            <a:r>
              <a:rPr lang="en-US" altLang="zh-CN" sz="2800" b="1" i="1" dirty="0" smtClean="0">
                <a:solidFill>
                  <a:srgbClr val="FF0000"/>
                </a:solidFill>
              </a:rPr>
              <a:t>15</a:t>
            </a:r>
            <a:r>
              <a:rPr lang="en-US" altLang="zh-CN" sz="2800" dirty="0" smtClean="0"/>
              <a:t> mm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 smtClean="0"/>
              <a:t>Length: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2 </a:t>
            </a:r>
            <a:r>
              <a:rPr lang="en-US" altLang="zh-CN" sz="2800" dirty="0" smtClean="0"/>
              <a:t>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800" dirty="0" smtClean="0"/>
              <a:t>Average accelerating gradient: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18</a:t>
            </a:r>
            <a:r>
              <a:rPr lang="en-US" altLang="zh-CN" sz="2800" dirty="0" smtClean="0"/>
              <a:t> MV/m</a:t>
            </a:r>
          </a:p>
          <a:p>
            <a:endParaRPr lang="zh-CN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10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/>
              <a:t>	POSITRON : </a:t>
            </a:r>
            <a:r>
              <a:rPr lang="en-US" altLang="zh-CN" sz="3600" dirty="0" smtClean="0">
                <a:solidFill>
                  <a:schemeClr val="tx1"/>
                </a:solidFill>
              </a:rPr>
              <a:t>e</a:t>
            </a:r>
            <a:r>
              <a:rPr lang="en-US" altLang="zh-CN" sz="3600" baseline="30000" dirty="0" smtClean="0">
                <a:solidFill>
                  <a:schemeClr val="tx1"/>
                </a:solidFill>
              </a:rPr>
              <a:t>+ </a:t>
            </a:r>
            <a:r>
              <a:rPr lang="en-US" altLang="zh-CN" sz="3600" dirty="0" smtClean="0">
                <a:solidFill>
                  <a:schemeClr val="tx1"/>
                </a:solidFill>
              </a:rPr>
              <a:t>capture and pre-accelerating section</a:t>
            </a:r>
            <a:endParaRPr lang="zh-CN" altLang="en-US" sz="3600" baseline="30000" dirty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8520" t="2502" r="7650"/>
          <a:stretch/>
        </p:blipFill>
        <p:spPr>
          <a:xfrm>
            <a:off x="6618918" y="3431125"/>
            <a:ext cx="5574344" cy="31231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0" y="4736316"/>
            <a:ext cx="3309459" cy="21314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299" y="4746086"/>
            <a:ext cx="3287619" cy="211191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42516" y="4828004"/>
            <a:ext cx="204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B0F0"/>
                </a:solidFill>
              </a:rPr>
              <a:t>Accelerating tube</a:t>
            </a:r>
            <a:endParaRPr lang="zh-CN" altLang="en-US" sz="2000" b="1" dirty="0">
              <a:solidFill>
                <a:srgbClr val="00B0F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62277" y="4339874"/>
            <a:ext cx="208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50"/>
                </a:solidFill>
              </a:rPr>
              <a:t>Magnetic field 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47789" y="973753"/>
            <a:ext cx="8174227" cy="27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10964</TotalTime>
  <Words>1095</Words>
  <Application>Microsoft Office PowerPoint</Application>
  <PresentationFormat>宽屏</PresentationFormat>
  <Paragraphs>332</Paragraphs>
  <Slides>32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Arial Unicode MS</vt:lpstr>
      <vt:lpstr>黑体</vt:lpstr>
      <vt:lpstr>华文中宋</vt:lpstr>
      <vt:lpstr>宋体</vt:lpstr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主题</vt:lpstr>
      <vt:lpstr>CEPC Linac design Status report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孟才</dc:creator>
  <cp:lastModifiedBy>孟才</cp:lastModifiedBy>
  <cp:revision>161</cp:revision>
  <dcterms:created xsi:type="dcterms:W3CDTF">2016-06-16T12:03:06Z</dcterms:created>
  <dcterms:modified xsi:type="dcterms:W3CDTF">2017-01-13T06:04:49Z</dcterms:modified>
</cp:coreProperties>
</file>