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354" r:id="rId3"/>
    <p:sldId id="357" r:id="rId4"/>
    <p:sldId id="399" r:id="rId5"/>
    <p:sldId id="413" r:id="rId6"/>
    <p:sldId id="414" r:id="rId7"/>
    <p:sldId id="415" r:id="rId8"/>
    <p:sldId id="416" r:id="rId9"/>
    <p:sldId id="403" r:id="rId10"/>
    <p:sldId id="404" r:id="rId11"/>
    <p:sldId id="405" r:id="rId12"/>
    <p:sldId id="406" r:id="rId13"/>
    <p:sldId id="407" r:id="rId14"/>
    <p:sldId id="408" r:id="rId15"/>
    <p:sldId id="387" r:id="rId16"/>
    <p:sldId id="409" r:id="rId17"/>
    <p:sldId id="411" r:id="rId18"/>
    <p:sldId id="412" r:id="rId19"/>
    <p:sldId id="410" r:id="rId20"/>
    <p:sldId id="401" r:id="rId21"/>
    <p:sldId id="402" r:id="rId22"/>
    <p:sldId id="375" r:id="rId23"/>
    <p:sldId id="376" r:id="rId24"/>
  </p:sldIdLst>
  <p:sldSz cx="9144000" cy="6858000" type="screen4x3"/>
  <p:notesSz cx="6797675" cy="9928225"/>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DED0D"/>
    <a:srgbClr val="1D0DF1"/>
    <a:srgbClr val="2E1FF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4" d="100"/>
          <a:sy n="84" d="100"/>
        </p:scale>
        <p:origin x="-1152"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97BE6508-2458-4940-A066-53EAA9172520}" type="datetimeFigureOut">
              <a:rPr lang="zh-CN" altLang="en-US" smtClean="0"/>
              <a:pPr/>
              <a:t>2017-1-13</a:t>
            </a:fld>
            <a:endParaRPr lang="zh-CN" altLang="en-US"/>
          </a:p>
        </p:txBody>
      </p:sp>
      <p:sp>
        <p:nvSpPr>
          <p:cNvPr id="4" name="幻灯片图像占位符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79768" y="4715907"/>
            <a:ext cx="5438140" cy="4467701"/>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31A78A85-7224-425D-981A-C06FE5B7B59F}" type="slidenum">
              <a:rPr lang="zh-CN" altLang="en-US" smtClean="0"/>
              <a:pPr/>
              <a:t>‹#›</a:t>
            </a:fld>
            <a:endParaRPr lang="zh-CN" altLang="en-US"/>
          </a:p>
        </p:txBody>
      </p:sp>
    </p:spTree>
    <p:extLst>
      <p:ext uri="{BB962C8B-B14F-4D97-AF65-F5344CB8AC3E}">
        <p14:creationId xmlns:p14="http://schemas.microsoft.com/office/powerpoint/2010/main" val="36436285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zh-CN" smtClean="0"/>
          </a:p>
        </p:txBody>
      </p:sp>
    </p:spTree>
    <p:extLst>
      <p:ext uri="{BB962C8B-B14F-4D97-AF65-F5344CB8AC3E}">
        <p14:creationId xmlns:p14="http://schemas.microsoft.com/office/powerpoint/2010/main" val="23781717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zh-CN" smtClean="0"/>
          </a:p>
        </p:txBody>
      </p:sp>
    </p:spTree>
    <p:extLst>
      <p:ext uri="{BB962C8B-B14F-4D97-AF65-F5344CB8AC3E}">
        <p14:creationId xmlns:p14="http://schemas.microsoft.com/office/powerpoint/2010/main" val="224100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zh-CN" smtClean="0"/>
          </a:p>
        </p:txBody>
      </p:sp>
    </p:spTree>
    <p:extLst>
      <p:ext uri="{BB962C8B-B14F-4D97-AF65-F5344CB8AC3E}">
        <p14:creationId xmlns:p14="http://schemas.microsoft.com/office/powerpoint/2010/main" val="8710027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zh-CN" smtClean="0"/>
          </a:p>
        </p:txBody>
      </p:sp>
    </p:spTree>
    <p:extLst>
      <p:ext uri="{BB962C8B-B14F-4D97-AF65-F5344CB8AC3E}">
        <p14:creationId xmlns:p14="http://schemas.microsoft.com/office/powerpoint/2010/main" val="33623612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zh-CN" smtClean="0"/>
          </a:p>
        </p:txBody>
      </p:sp>
    </p:spTree>
    <p:extLst>
      <p:ext uri="{BB962C8B-B14F-4D97-AF65-F5344CB8AC3E}">
        <p14:creationId xmlns:p14="http://schemas.microsoft.com/office/powerpoint/2010/main" val="23605961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zh-CN" smtClean="0"/>
          </a:p>
        </p:txBody>
      </p:sp>
    </p:spTree>
    <p:extLst>
      <p:ext uri="{BB962C8B-B14F-4D97-AF65-F5344CB8AC3E}">
        <p14:creationId xmlns:p14="http://schemas.microsoft.com/office/powerpoint/2010/main" val="33351139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zh-CN" smtClean="0"/>
          </a:p>
        </p:txBody>
      </p:sp>
    </p:spTree>
    <p:extLst>
      <p:ext uri="{BB962C8B-B14F-4D97-AF65-F5344CB8AC3E}">
        <p14:creationId xmlns:p14="http://schemas.microsoft.com/office/powerpoint/2010/main" val="18153527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zh-CN" smtClean="0"/>
          </a:p>
        </p:txBody>
      </p:sp>
    </p:spTree>
    <p:extLst>
      <p:ext uri="{BB962C8B-B14F-4D97-AF65-F5344CB8AC3E}">
        <p14:creationId xmlns:p14="http://schemas.microsoft.com/office/powerpoint/2010/main" val="26676496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zh-CN" smtClean="0"/>
          </a:p>
        </p:txBody>
      </p:sp>
    </p:spTree>
    <p:extLst>
      <p:ext uri="{BB962C8B-B14F-4D97-AF65-F5344CB8AC3E}">
        <p14:creationId xmlns:p14="http://schemas.microsoft.com/office/powerpoint/2010/main" val="33351139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zh-CN" dirty="0" smtClean="0"/>
          </a:p>
        </p:txBody>
      </p:sp>
    </p:spTree>
    <p:extLst>
      <p:ext uri="{BB962C8B-B14F-4D97-AF65-F5344CB8AC3E}">
        <p14:creationId xmlns:p14="http://schemas.microsoft.com/office/powerpoint/2010/main" val="33351139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zh-CN" smtClean="0"/>
          </a:p>
        </p:txBody>
      </p:sp>
    </p:spTree>
    <p:extLst>
      <p:ext uri="{BB962C8B-B14F-4D97-AF65-F5344CB8AC3E}">
        <p14:creationId xmlns:p14="http://schemas.microsoft.com/office/powerpoint/2010/main" val="33351139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2017-1-13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2017-1-13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2017-1-13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2017-1-13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2017-1-13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2017-1-13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pPr/>
              <a:t>2017-1-13</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pPr/>
              <a:t>2017-1-13</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pPr/>
              <a:t>2017-1-13</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2017-1-13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2017-1-13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pPr/>
              <a:t>2017-1-13</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1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15.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2.xml"/><Relationship Id="rId4" Type="http://schemas.openxmlformats.org/officeDocument/2006/relationships/image" Target="../media/image21.png"/></Relationships>
</file>

<file path=ppt/slides/_rels/slide18.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2.png"/><Relationship Id="rId4" Type="http://schemas.openxmlformats.org/officeDocument/2006/relationships/image" Target="../media/image1.wmf"/></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2.bin"/><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4.wmf"/><Relationship Id="rId5" Type="http://schemas.openxmlformats.org/officeDocument/2006/relationships/oleObject" Target="../embeddings/oleObject3.bin"/><Relationship Id="rId4" Type="http://schemas.openxmlformats.org/officeDocument/2006/relationships/image" Target="../media/image3.wmf"/></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1.xml"/><Relationship Id="rId1" Type="http://schemas.openxmlformats.org/officeDocument/2006/relationships/vmlDrawing" Target="../drawings/vmlDrawing3.vml"/><Relationship Id="rId5" Type="http://schemas.openxmlformats.org/officeDocument/2006/relationships/image" Target="../media/image6.wmf"/><Relationship Id="rId4" Type="http://schemas.openxmlformats.org/officeDocument/2006/relationships/oleObject" Target="../embeddings/oleObject4.bin"/></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1261864" y="980728"/>
            <a:ext cx="7054552" cy="1635117"/>
          </a:xfrm>
        </p:spPr>
        <p:txBody>
          <a:bodyPr>
            <a:normAutofit/>
          </a:bodyPr>
          <a:lstStyle/>
          <a:p>
            <a:r>
              <a:rPr lang="en-US" altLang="zh-CN" b="1" dirty="0" smtClean="0">
                <a:solidFill>
                  <a:srgbClr val="C00000"/>
                </a:solidFill>
              </a:rPr>
              <a:t>Summary of CEPC pretzel scheme design</a:t>
            </a:r>
            <a:endParaRPr lang="zh-CN" altLang="en-US" b="1" dirty="0">
              <a:solidFill>
                <a:srgbClr val="C00000"/>
              </a:solidFill>
            </a:endParaRPr>
          </a:p>
        </p:txBody>
      </p:sp>
      <p:sp>
        <p:nvSpPr>
          <p:cNvPr id="3" name="副标题 2"/>
          <p:cNvSpPr>
            <a:spLocks noGrp="1"/>
          </p:cNvSpPr>
          <p:nvPr>
            <p:ph type="subTitle" idx="1"/>
          </p:nvPr>
        </p:nvSpPr>
        <p:spPr>
          <a:xfrm>
            <a:off x="827584" y="2780928"/>
            <a:ext cx="7468852" cy="1224136"/>
          </a:xfrm>
        </p:spPr>
        <p:txBody>
          <a:bodyPr>
            <a:normAutofit fontScale="92500" lnSpcReduction="20000"/>
          </a:bodyPr>
          <a:lstStyle/>
          <a:p>
            <a:r>
              <a:rPr lang="en-US" altLang="zh-CN" b="1" dirty="0" smtClean="0">
                <a:solidFill>
                  <a:srgbClr val="2E1FF3"/>
                </a:solidFill>
              </a:rPr>
              <a:t>H.P. </a:t>
            </a:r>
            <a:r>
              <a:rPr lang="en-US" altLang="zh-CN" b="1" dirty="0" err="1" smtClean="0">
                <a:solidFill>
                  <a:srgbClr val="2E1FF3"/>
                </a:solidFill>
              </a:rPr>
              <a:t>Geng</a:t>
            </a:r>
            <a:r>
              <a:rPr lang="en-US" altLang="zh-CN" b="1" dirty="0" smtClean="0">
                <a:solidFill>
                  <a:srgbClr val="2E1FF3"/>
                </a:solidFill>
              </a:rPr>
              <a:t>, C.H. Yu, S</a:t>
            </a:r>
            <a:r>
              <a:rPr lang="en-US" altLang="zh-CN" b="1" dirty="0">
                <a:solidFill>
                  <a:srgbClr val="2E1FF3"/>
                </a:solidFill>
              </a:rPr>
              <a:t>. </a:t>
            </a:r>
            <a:r>
              <a:rPr lang="en-US" altLang="zh-CN" b="1" dirty="0" smtClean="0">
                <a:solidFill>
                  <a:srgbClr val="2E1FF3"/>
                </a:solidFill>
              </a:rPr>
              <a:t>Bai,</a:t>
            </a:r>
            <a:r>
              <a:rPr lang="en-US" altLang="zh-CN" b="1" dirty="0">
                <a:solidFill>
                  <a:srgbClr val="2E1FF3"/>
                </a:solidFill>
              </a:rPr>
              <a:t> , X. Cui,</a:t>
            </a:r>
            <a:r>
              <a:rPr lang="en-US" altLang="zh-CN" b="1" dirty="0" smtClean="0">
                <a:solidFill>
                  <a:srgbClr val="2E1FF3"/>
                </a:solidFill>
              </a:rPr>
              <a:t> </a:t>
            </a:r>
            <a:r>
              <a:rPr lang="en-US" altLang="zh-CN" b="1" dirty="0">
                <a:solidFill>
                  <a:srgbClr val="2E1FF3"/>
                </a:solidFill>
              </a:rPr>
              <a:t>Z. </a:t>
            </a:r>
            <a:r>
              <a:rPr lang="en-US" altLang="zh-CN" b="1" dirty="0" err="1" smtClean="0">
                <a:solidFill>
                  <a:srgbClr val="2E1FF3"/>
                </a:solidFill>
              </a:rPr>
              <a:t>Duan</a:t>
            </a:r>
            <a:r>
              <a:rPr lang="en-US" altLang="zh-CN" b="1" dirty="0" smtClean="0">
                <a:solidFill>
                  <a:srgbClr val="2E1FF3"/>
                </a:solidFill>
              </a:rPr>
              <a:t>,</a:t>
            </a:r>
            <a:r>
              <a:rPr lang="en-US" altLang="zh-CN" b="1" dirty="0">
                <a:solidFill>
                  <a:srgbClr val="2E1FF3"/>
                </a:solidFill>
              </a:rPr>
              <a:t> J. Gao, Y. Peng, Q. Qin, </a:t>
            </a:r>
            <a:r>
              <a:rPr lang="en-US" altLang="zh-CN" b="1" dirty="0" smtClean="0">
                <a:solidFill>
                  <a:srgbClr val="2E1FF3"/>
                </a:solidFill>
              </a:rPr>
              <a:t>F. Su, D</a:t>
            </a:r>
            <a:r>
              <a:rPr lang="en-US" altLang="zh-CN" b="1" dirty="0">
                <a:solidFill>
                  <a:srgbClr val="2E1FF3"/>
                </a:solidFill>
              </a:rPr>
              <a:t>. Wang </a:t>
            </a:r>
            <a:r>
              <a:rPr lang="en-US" altLang="zh-CN" b="1" dirty="0" smtClean="0">
                <a:solidFill>
                  <a:srgbClr val="2E1FF3"/>
                </a:solidFill>
              </a:rPr>
              <a:t>,</a:t>
            </a:r>
            <a:r>
              <a:rPr lang="en-US" altLang="zh-CN" b="1" dirty="0">
                <a:solidFill>
                  <a:srgbClr val="2E1FF3"/>
                </a:solidFill>
              </a:rPr>
              <a:t> N. Wang,</a:t>
            </a:r>
            <a:r>
              <a:rPr lang="en-US" altLang="zh-CN" b="1" dirty="0" smtClean="0">
                <a:solidFill>
                  <a:srgbClr val="2E1FF3"/>
                </a:solidFill>
              </a:rPr>
              <a:t> </a:t>
            </a:r>
            <a:r>
              <a:rPr lang="en-US" altLang="zh-CN" b="1" dirty="0">
                <a:solidFill>
                  <a:srgbClr val="2E1FF3"/>
                </a:solidFill>
              </a:rPr>
              <a:t>Y.W. Wang, </a:t>
            </a:r>
            <a:r>
              <a:rPr lang="en-US" altLang="zh-CN" b="1" dirty="0" smtClean="0">
                <a:solidFill>
                  <a:srgbClr val="2E1FF3"/>
                </a:solidFill>
              </a:rPr>
              <a:t>G. Xu, Y</a:t>
            </a:r>
            <a:r>
              <a:rPr lang="en-US" altLang="zh-CN" b="1" dirty="0">
                <a:solidFill>
                  <a:srgbClr val="2E1FF3"/>
                </a:solidFill>
              </a:rPr>
              <a:t>. </a:t>
            </a:r>
            <a:r>
              <a:rPr lang="en-US" altLang="zh-CN" b="1" dirty="0" smtClean="0">
                <a:solidFill>
                  <a:srgbClr val="2E1FF3"/>
                </a:solidFill>
              </a:rPr>
              <a:t>Zhang</a:t>
            </a:r>
          </a:p>
        </p:txBody>
      </p:sp>
      <p:sp>
        <p:nvSpPr>
          <p:cNvPr id="4" name="矩形 3"/>
          <p:cNvSpPr/>
          <p:nvPr/>
        </p:nvSpPr>
        <p:spPr>
          <a:xfrm>
            <a:off x="1403648" y="4221088"/>
            <a:ext cx="6912768" cy="1261884"/>
          </a:xfrm>
          <a:prstGeom prst="rect">
            <a:avLst/>
          </a:prstGeom>
        </p:spPr>
        <p:txBody>
          <a:bodyPr wrap="square">
            <a:spAutoFit/>
          </a:bodyPr>
          <a:lstStyle/>
          <a:p>
            <a:pPr algn="ctr"/>
            <a:r>
              <a:rPr lang="en-US" altLang="zh-CN" sz="2800" b="1" dirty="0"/>
              <a:t>IHEP, CAS, </a:t>
            </a:r>
            <a:r>
              <a:rPr lang="en-US" altLang="zh-CN" sz="2800" b="1" dirty="0" smtClean="0"/>
              <a:t>China</a:t>
            </a:r>
          </a:p>
          <a:p>
            <a:pPr algn="ctr"/>
            <a:r>
              <a:rPr lang="en-US" altLang="zh-CN" sz="2400" b="1" dirty="0" smtClean="0"/>
              <a:t>CEPC AP group meeting</a:t>
            </a:r>
          </a:p>
          <a:p>
            <a:pPr algn="ctr"/>
            <a:r>
              <a:rPr lang="en-US" altLang="zh-CN" sz="2400" dirty="0" smtClean="0"/>
              <a:t>Jan 9, 2017</a:t>
            </a:r>
            <a:endParaRPr lang="en-US" altLang="zh-CN" sz="2400" dirty="0"/>
          </a:p>
        </p:txBody>
      </p:sp>
    </p:spTree>
    <p:extLst>
      <p:ext uri="{BB962C8B-B14F-4D97-AF65-F5344CB8AC3E}">
        <p14:creationId xmlns:p14="http://schemas.microsoft.com/office/powerpoint/2010/main" val="32945899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标题 1"/>
          <p:cNvSpPr>
            <a:spLocks noGrp="1"/>
          </p:cNvSpPr>
          <p:nvPr>
            <p:ph type="title"/>
          </p:nvPr>
        </p:nvSpPr>
        <p:spPr>
          <a:xfrm>
            <a:off x="500034" y="-99392"/>
            <a:ext cx="8229600" cy="1143000"/>
          </a:xfrm>
        </p:spPr>
        <p:txBody>
          <a:bodyPr>
            <a:normAutofit/>
          </a:bodyPr>
          <a:lstStyle/>
          <a:p>
            <a:r>
              <a:rPr lang="en-US" altLang="zh-CN" sz="3200" b="1" dirty="0" smtClean="0">
                <a:solidFill>
                  <a:srgbClr val="1D0DF1"/>
                </a:solidFill>
              </a:rPr>
              <a:t>Extra fields seen by off centered beams</a:t>
            </a:r>
            <a:endParaRPr lang="zh-CN" altLang="en-US" sz="3200" b="1" dirty="0" smtClean="0">
              <a:solidFill>
                <a:srgbClr val="1D0DF1"/>
              </a:solidFill>
            </a:endParaRPr>
          </a:p>
        </p:txBody>
      </p:sp>
      <p:cxnSp>
        <p:nvCxnSpPr>
          <p:cNvPr id="8" name="直接连接符 7"/>
          <p:cNvCxnSpPr/>
          <p:nvPr/>
        </p:nvCxnSpPr>
        <p:spPr>
          <a:xfrm>
            <a:off x="827584" y="836712"/>
            <a:ext cx="7056784" cy="0"/>
          </a:xfrm>
          <a:prstGeom prst="line">
            <a:avLst/>
          </a:prstGeom>
          <a:ln w="47625">
            <a:solidFill>
              <a:srgbClr val="003CB4"/>
            </a:solidFill>
          </a:ln>
        </p:spPr>
        <p:style>
          <a:lnRef idx="1">
            <a:schemeClr val="accent1"/>
          </a:lnRef>
          <a:fillRef idx="0">
            <a:schemeClr val="accent1"/>
          </a:fillRef>
          <a:effectRef idx="0">
            <a:schemeClr val="accent1"/>
          </a:effectRef>
          <a:fontRef idx="minor">
            <a:schemeClr val="tx1"/>
          </a:fontRef>
        </p:style>
      </p:cxnSp>
      <p:sp>
        <p:nvSpPr>
          <p:cNvPr id="7" name="内容占位符 2"/>
          <p:cNvSpPr txBox="1">
            <a:spLocks/>
          </p:cNvSpPr>
          <p:nvPr/>
        </p:nvSpPr>
        <p:spPr>
          <a:xfrm>
            <a:off x="827584" y="1723586"/>
            <a:ext cx="7344816" cy="481278"/>
          </a:xfrm>
          <a:prstGeom prst="rect">
            <a:avLst/>
          </a:prstGeom>
        </p:spPr>
        <p:txBody>
          <a:bodyP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fontAlgn="auto">
              <a:spcAft>
                <a:spcPts val="0"/>
              </a:spcAft>
              <a:buFont typeface="Wingdings" panose="05000000000000000000" pitchFamily="2" charset="2"/>
              <a:buChar char="Ø"/>
              <a:defRPr/>
            </a:pPr>
            <a:r>
              <a:rPr lang="en-US" altLang="zh-CN" sz="2000" dirty="0" smtClean="0"/>
              <a:t>Estimation of dipole field strength in </a:t>
            </a:r>
            <a:r>
              <a:rPr lang="en-US" altLang="zh-CN" sz="2000" dirty="0" err="1" smtClean="0"/>
              <a:t>quadrupole</a:t>
            </a:r>
            <a:endParaRPr lang="en-US" altLang="zh-CN" sz="2000" dirty="0"/>
          </a:p>
        </p:txBody>
      </p:sp>
      <p:sp>
        <p:nvSpPr>
          <p:cNvPr id="5" name="内容占位符 2"/>
          <p:cNvSpPr txBox="1">
            <a:spLocks/>
          </p:cNvSpPr>
          <p:nvPr/>
        </p:nvSpPr>
        <p:spPr>
          <a:xfrm>
            <a:off x="847090" y="3356992"/>
            <a:ext cx="7344816" cy="576064"/>
          </a:xfrm>
          <a:prstGeom prst="rect">
            <a:avLst/>
          </a:prstGeom>
        </p:spPr>
        <p:txBody>
          <a:bodyP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fontAlgn="auto">
              <a:spcAft>
                <a:spcPts val="0"/>
              </a:spcAft>
              <a:buFont typeface="Wingdings" panose="05000000000000000000" pitchFamily="2" charset="2"/>
              <a:buChar char="Ø"/>
              <a:defRPr/>
            </a:pPr>
            <a:r>
              <a:rPr lang="en-US" altLang="zh-CN" sz="2000" dirty="0" smtClean="0"/>
              <a:t>Estimation of </a:t>
            </a:r>
            <a:r>
              <a:rPr lang="en-US" altLang="zh-CN" sz="2000" dirty="0" err="1" smtClean="0"/>
              <a:t>quadrupole</a:t>
            </a:r>
            <a:r>
              <a:rPr lang="en-US" altLang="zh-CN" sz="2000" dirty="0" smtClean="0"/>
              <a:t> field strength in </a:t>
            </a:r>
            <a:r>
              <a:rPr lang="en-US" altLang="zh-CN" sz="2000" dirty="0" err="1" smtClean="0"/>
              <a:t>sextupole</a:t>
            </a:r>
            <a:endParaRPr lang="en-US" altLang="zh-CN" sz="2000" dirty="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59632" y="2177707"/>
            <a:ext cx="3720281" cy="11072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82919" y="3789040"/>
            <a:ext cx="3533427" cy="22391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Box 1"/>
          <p:cNvSpPr txBox="1"/>
          <p:nvPr/>
        </p:nvSpPr>
        <p:spPr>
          <a:xfrm>
            <a:off x="4771769" y="2817245"/>
            <a:ext cx="4104456" cy="400110"/>
          </a:xfrm>
          <a:prstGeom prst="rect">
            <a:avLst/>
          </a:prstGeom>
          <a:noFill/>
        </p:spPr>
        <p:txBody>
          <a:bodyPr wrap="square" rtlCol="0">
            <a:spAutoFit/>
          </a:bodyPr>
          <a:lstStyle/>
          <a:p>
            <a:r>
              <a:rPr lang="en-US" altLang="zh-CN" sz="2000" b="1" dirty="0" smtClean="0">
                <a:solidFill>
                  <a:srgbClr val="FF0000"/>
                </a:solidFill>
              </a:rPr>
              <a:t>Dipole field of the ring 0.066T.</a:t>
            </a:r>
            <a:endParaRPr lang="zh-CN" altLang="en-US" sz="2000" b="1" dirty="0">
              <a:solidFill>
                <a:srgbClr val="FF0000"/>
              </a:solidFill>
            </a:endParaRPr>
          </a:p>
        </p:txBody>
      </p:sp>
      <p:sp>
        <p:nvSpPr>
          <p:cNvPr id="3" name="右箭头 2"/>
          <p:cNvSpPr/>
          <p:nvPr/>
        </p:nvSpPr>
        <p:spPr>
          <a:xfrm>
            <a:off x="4254794" y="2929870"/>
            <a:ext cx="360040" cy="206381"/>
          </a:xfrm>
          <a:prstGeom prst="rightArrow">
            <a:avLst/>
          </a:prstGeom>
          <a:solidFill>
            <a:srgbClr val="2E1FF3"/>
          </a:solidFill>
          <a:ln>
            <a:solidFill>
              <a:srgbClr val="1D0DF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0000"/>
              </a:solidFill>
            </a:endParaRPr>
          </a:p>
        </p:txBody>
      </p:sp>
      <p:sp>
        <p:nvSpPr>
          <p:cNvPr id="10" name="TextBox 9"/>
          <p:cNvSpPr txBox="1"/>
          <p:nvPr/>
        </p:nvSpPr>
        <p:spPr>
          <a:xfrm>
            <a:off x="4979913" y="4449306"/>
            <a:ext cx="3888432" cy="707886"/>
          </a:xfrm>
          <a:prstGeom prst="rect">
            <a:avLst/>
          </a:prstGeom>
          <a:noFill/>
        </p:spPr>
        <p:txBody>
          <a:bodyPr wrap="square" rtlCol="0">
            <a:spAutoFit/>
          </a:bodyPr>
          <a:lstStyle/>
          <a:p>
            <a:r>
              <a:rPr lang="en-US" altLang="zh-CN" sz="2000" b="1" dirty="0" err="1" smtClean="0">
                <a:solidFill>
                  <a:srgbClr val="FF0000"/>
                </a:solidFill>
              </a:rPr>
              <a:t>Quadrupole</a:t>
            </a:r>
            <a:r>
              <a:rPr lang="en-US" altLang="zh-CN" sz="2000" b="1" dirty="0" smtClean="0">
                <a:solidFill>
                  <a:srgbClr val="FF0000"/>
                </a:solidFill>
              </a:rPr>
              <a:t>  field of the ring </a:t>
            </a:r>
            <a:r>
              <a:rPr lang="en-US" altLang="zh-CN" sz="2000" b="1" i="1" dirty="0" smtClean="0">
                <a:solidFill>
                  <a:srgbClr val="FF0000"/>
                </a:solidFill>
              </a:rPr>
              <a:t>K</a:t>
            </a:r>
            <a:r>
              <a:rPr lang="en-US" altLang="zh-CN" sz="2000" b="1" i="1" baseline="-25000" dirty="0" smtClean="0">
                <a:solidFill>
                  <a:srgbClr val="FF0000"/>
                </a:solidFill>
              </a:rPr>
              <a:t>1</a:t>
            </a:r>
            <a:r>
              <a:rPr lang="en-US" altLang="zh-CN" sz="2000" b="1" dirty="0" smtClean="0">
                <a:solidFill>
                  <a:srgbClr val="FF0000"/>
                </a:solidFill>
              </a:rPr>
              <a:t>=0.022.</a:t>
            </a:r>
            <a:endParaRPr lang="zh-CN" altLang="en-US" sz="2000" b="1" dirty="0">
              <a:solidFill>
                <a:srgbClr val="FF0000"/>
              </a:solidFill>
            </a:endParaRPr>
          </a:p>
        </p:txBody>
      </p:sp>
      <p:sp>
        <p:nvSpPr>
          <p:cNvPr id="11" name="右箭头 10"/>
          <p:cNvSpPr/>
          <p:nvPr/>
        </p:nvSpPr>
        <p:spPr>
          <a:xfrm>
            <a:off x="4254794" y="4628836"/>
            <a:ext cx="360040" cy="206381"/>
          </a:xfrm>
          <a:prstGeom prst="rightArrow">
            <a:avLst/>
          </a:prstGeom>
          <a:solidFill>
            <a:srgbClr val="2E1FF3"/>
          </a:solidFill>
          <a:ln>
            <a:solidFill>
              <a:srgbClr val="1D0DF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0000"/>
              </a:solidFill>
            </a:endParaRPr>
          </a:p>
        </p:txBody>
      </p:sp>
      <p:sp>
        <p:nvSpPr>
          <p:cNvPr id="12" name="右箭头 11"/>
          <p:cNvSpPr/>
          <p:nvPr/>
        </p:nvSpPr>
        <p:spPr>
          <a:xfrm>
            <a:off x="4523949" y="5517232"/>
            <a:ext cx="360040" cy="206381"/>
          </a:xfrm>
          <a:prstGeom prst="rightArrow">
            <a:avLst/>
          </a:prstGeom>
          <a:solidFill>
            <a:srgbClr val="2E1FF3"/>
          </a:solidFill>
          <a:ln>
            <a:solidFill>
              <a:srgbClr val="1D0DF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0000"/>
              </a:solidFill>
            </a:endParaRPr>
          </a:p>
        </p:txBody>
      </p:sp>
      <p:sp>
        <p:nvSpPr>
          <p:cNvPr id="13" name="TextBox 12"/>
          <p:cNvSpPr txBox="1"/>
          <p:nvPr/>
        </p:nvSpPr>
        <p:spPr>
          <a:xfrm>
            <a:off x="5115673" y="5229200"/>
            <a:ext cx="2768695" cy="707886"/>
          </a:xfrm>
          <a:prstGeom prst="rect">
            <a:avLst/>
          </a:prstGeom>
          <a:noFill/>
        </p:spPr>
        <p:txBody>
          <a:bodyPr wrap="square" rtlCol="0">
            <a:spAutoFit/>
          </a:bodyPr>
          <a:lstStyle/>
          <a:p>
            <a:r>
              <a:rPr lang="en-US" altLang="zh-CN" sz="2000" b="1" dirty="0" smtClean="0">
                <a:solidFill>
                  <a:srgbClr val="FF0000"/>
                </a:solidFill>
              </a:rPr>
              <a:t>Dipole field of the ring 0.066T.</a:t>
            </a:r>
            <a:endParaRPr lang="zh-CN" altLang="en-US" sz="2000" b="1" dirty="0">
              <a:solidFill>
                <a:srgbClr val="FF0000"/>
              </a:solidFill>
            </a:endParaRPr>
          </a:p>
        </p:txBody>
      </p:sp>
      <p:sp>
        <p:nvSpPr>
          <p:cNvPr id="4" name="TextBox 3"/>
          <p:cNvSpPr txBox="1"/>
          <p:nvPr/>
        </p:nvSpPr>
        <p:spPr>
          <a:xfrm>
            <a:off x="1115616" y="6028171"/>
            <a:ext cx="7464875" cy="707886"/>
          </a:xfrm>
          <a:prstGeom prst="rect">
            <a:avLst/>
          </a:prstGeom>
          <a:noFill/>
        </p:spPr>
        <p:txBody>
          <a:bodyPr wrap="square" rtlCol="0">
            <a:spAutoFit/>
          </a:bodyPr>
          <a:lstStyle/>
          <a:p>
            <a:r>
              <a:rPr lang="en-US" altLang="zh-CN" sz="2000" dirty="0" smtClean="0">
                <a:solidFill>
                  <a:srgbClr val="1D0DF1"/>
                </a:solidFill>
              </a:rPr>
              <a:t>This will break the periodicity of  the beta function, especially the dispersion function, thus degrade the dynamic aperture.</a:t>
            </a:r>
            <a:endParaRPr lang="zh-CN" altLang="en-US" sz="2000" dirty="0">
              <a:solidFill>
                <a:srgbClr val="1D0DF1"/>
              </a:solidFill>
            </a:endParaRPr>
          </a:p>
        </p:txBody>
      </p:sp>
      <p:sp>
        <p:nvSpPr>
          <p:cNvPr id="6" name="文本框 5"/>
          <p:cNvSpPr txBox="1"/>
          <p:nvPr/>
        </p:nvSpPr>
        <p:spPr>
          <a:xfrm>
            <a:off x="539552" y="836712"/>
            <a:ext cx="8496944" cy="846434"/>
          </a:xfrm>
          <a:prstGeom prst="rect">
            <a:avLst/>
          </a:prstGeom>
          <a:noFill/>
        </p:spPr>
        <p:txBody>
          <a:bodyPr wrap="square" rtlCol="0">
            <a:spAutoFit/>
          </a:bodyPr>
          <a:lstStyle/>
          <a:p>
            <a:r>
              <a:rPr lang="en-US" altLang="zh-CN" sz="2400" dirty="0" smtClean="0"/>
              <a:t>Beam with off centered orbit will see extra field in quadrupoles and </a:t>
            </a:r>
            <a:r>
              <a:rPr lang="en-US" altLang="zh-CN" sz="2400" dirty="0" err="1" smtClean="0"/>
              <a:t>sextupoles</a:t>
            </a:r>
            <a:r>
              <a:rPr lang="en-US" altLang="zh-CN" sz="2400" dirty="0" smtClean="0"/>
              <a:t>.</a:t>
            </a:r>
            <a:endParaRPr lang="zh-CN" altLang="en-US" sz="2400" dirty="0"/>
          </a:p>
        </p:txBody>
      </p:sp>
    </p:spTree>
    <p:extLst>
      <p:ext uri="{BB962C8B-B14F-4D97-AF65-F5344CB8AC3E}">
        <p14:creationId xmlns:p14="http://schemas.microsoft.com/office/powerpoint/2010/main" val="183316603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标题 1"/>
          <p:cNvSpPr>
            <a:spLocks noGrp="1"/>
          </p:cNvSpPr>
          <p:nvPr>
            <p:ph type="title"/>
          </p:nvPr>
        </p:nvSpPr>
        <p:spPr>
          <a:xfrm>
            <a:off x="500034" y="0"/>
            <a:ext cx="8229600" cy="1143000"/>
          </a:xfrm>
        </p:spPr>
        <p:txBody>
          <a:bodyPr>
            <a:normAutofit fontScale="90000"/>
          </a:bodyPr>
          <a:lstStyle/>
          <a:p>
            <a:pPr eaLnBrk="1" hangingPunct="1"/>
            <a:r>
              <a:rPr lang="en-US" altLang="zh-CN" b="1" dirty="0" smtClean="0">
                <a:solidFill>
                  <a:srgbClr val="1D0DF1"/>
                </a:solidFill>
              </a:rPr>
              <a:t>Correction of off-center-orbit effects</a:t>
            </a:r>
            <a:endParaRPr lang="zh-CN" altLang="en-US" b="1" dirty="0" smtClean="0">
              <a:solidFill>
                <a:srgbClr val="1D0DF1"/>
              </a:solidFill>
            </a:endParaRPr>
          </a:p>
        </p:txBody>
      </p:sp>
      <p:cxnSp>
        <p:nvCxnSpPr>
          <p:cNvPr id="8" name="直接连接符 7"/>
          <p:cNvCxnSpPr/>
          <p:nvPr/>
        </p:nvCxnSpPr>
        <p:spPr>
          <a:xfrm>
            <a:off x="827584" y="1124744"/>
            <a:ext cx="7056784" cy="0"/>
          </a:xfrm>
          <a:prstGeom prst="line">
            <a:avLst/>
          </a:prstGeom>
          <a:ln w="47625">
            <a:solidFill>
              <a:srgbClr val="003CB4"/>
            </a:solidFill>
          </a:ln>
        </p:spPr>
        <p:style>
          <a:lnRef idx="1">
            <a:schemeClr val="accent1"/>
          </a:lnRef>
          <a:fillRef idx="0">
            <a:schemeClr val="accent1"/>
          </a:fillRef>
          <a:effectRef idx="0">
            <a:schemeClr val="accent1"/>
          </a:effectRef>
          <a:fontRef idx="minor">
            <a:schemeClr val="tx1"/>
          </a:fontRef>
        </p:style>
      </p:cxn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22915" y="2708920"/>
            <a:ext cx="4707478" cy="3549651"/>
          </a:xfrm>
          <a:prstGeom prst="rect">
            <a:avLst/>
          </a:prstGeom>
          <a:noFill/>
          <a:ln w="12700">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6" name="内容占位符 2"/>
          <p:cNvSpPr txBox="1">
            <a:spLocks/>
          </p:cNvSpPr>
          <p:nvPr/>
        </p:nvSpPr>
        <p:spPr>
          <a:xfrm>
            <a:off x="639247" y="1250236"/>
            <a:ext cx="8022514" cy="1584098"/>
          </a:xfrm>
          <a:prstGeom prst="rect">
            <a:avLst/>
          </a:prstGeom>
        </p:spPr>
        <p:txBody>
          <a:bodyP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fontAlgn="auto">
              <a:spcAft>
                <a:spcPts val="0"/>
              </a:spcAft>
              <a:buFont typeface="Wingdings" panose="05000000000000000000" pitchFamily="2" charset="2"/>
              <a:buChar char="Ø"/>
              <a:defRPr/>
            </a:pPr>
            <a:r>
              <a:rPr lang="en-US" altLang="zh-CN" sz="2400" dirty="0" smtClean="0"/>
              <a:t>A new periodic solution can be found by grouping  12 FODO cells together as one new period</a:t>
            </a:r>
          </a:p>
          <a:p>
            <a:pPr fontAlgn="auto">
              <a:spcAft>
                <a:spcPts val="0"/>
              </a:spcAft>
              <a:buFont typeface="Wingdings" panose="05000000000000000000" pitchFamily="2" charset="2"/>
              <a:buChar char="Ø"/>
              <a:defRPr/>
            </a:pPr>
            <a:r>
              <a:rPr lang="en-US" altLang="zh-CN" sz="2400" dirty="0" smtClean="0"/>
              <a:t>The maximum adjustment of quadrupole</a:t>
            </a:r>
            <a:r>
              <a:rPr lang="en-US" altLang="zh-CN" sz="2400" dirty="0"/>
              <a:t> </a:t>
            </a:r>
            <a:r>
              <a:rPr lang="en-US" altLang="zh-CN" sz="2400" dirty="0" smtClean="0"/>
              <a:t>strength is  ~X%</a:t>
            </a:r>
            <a:endParaRPr lang="en-US" altLang="zh-CN" sz="2400" dirty="0"/>
          </a:p>
        </p:txBody>
      </p:sp>
      <p:sp>
        <p:nvSpPr>
          <p:cNvPr id="2" name="文本框 1"/>
          <p:cNvSpPr txBox="1"/>
          <p:nvPr/>
        </p:nvSpPr>
        <p:spPr>
          <a:xfrm>
            <a:off x="683568" y="2708920"/>
            <a:ext cx="3823674" cy="3693319"/>
          </a:xfrm>
          <a:prstGeom prst="rect">
            <a:avLst/>
          </a:prstGeom>
          <a:noFill/>
        </p:spPr>
        <p:txBody>
          <a:bodyPr wrap="square" rtlCol="0">
            <a:spAutoFit/>
          </a:bodyPr>
          <a:lstStyle/>
          <a:p>
            <a:pPr>
              <a:buFont typeface="Wingdings" pitchFamily="2" charset="2"/>
              <a:buChar char="Ø"/>
              <a:defRPr/>
            </a:pPr>
            <a:r>
              <a:rPr lang="en-US" altLang="zh-CN" sz="2400" dirty="0"/>
              <a:t>The distortion of pretzel orbit effects on beta </a:t>
            </a:r>
            <a:r>
              <a:rPr lang="en-US" altLang="zh-CN" sz="2400" dirty="0" smtClean="0"/>
              <a:t>and dispersion </a:t>
            </a:r>
            <a:r>
              <a:rPr lang="en-US" altLang="zh-CN" sz="2400" dirty="0"/>
              <a:t>functions</a:t>
            </a:r>
          </a:p>
          <a:p>
            <a:pPr>
              <a:defRPr/>
            </a:pPr>
            <a:r>
              <a:rPr lang="en-US" altLang="zh-CN" sz="2400" dirty="0" smtClean="0"/>
              <a:t>can </a:t>
            </a:r>
            <a:r>
              <a:rPr lang="en-US" altLang="zh-CN" sz="2400" dirty="0"/>
              <a:t>be </a:t>
            </a:r>
            <a:r>
              <a:rPr lang="en-US" altLang="zh-CN" sz="2400" dirty="0" smtClean="0"/>
              <a:t>mitigated </a:t>
            </a:r>
            <a:r>
              <a:rPr lang="en-US" altLang="zh-CN" sz="2400" dirty="0"/>
              <a:t>by making quadrupoles individually adjustable, which can be done by adding shunts on each </a:t>
            </a:r>
            <a:r>
              <a:rPr lang="en-US" altLang="zh-CN" sz="2400" dirty="0" smtClean="0"/>
              <a:t>quadrupoles almost without increasing the cost</a:t>
            </a:r>
            <a:endParaRPr lang="en-US" altLang="zh-CN" sz="2400" dirty="0"/>
          </a:p>
          <a:p>
            <a:endParaRPr lang="zh-CN" altLang="en-US" dirty="0"/>
          </a:p>
        </p:txBody>
      </p:sp>
    </p:spTree>
    <p:extLst>
      <p:ext uri="{BB962C8B-B14F-4D97-AF65-F5344CB8AC3E}">
        <p14:creationId xmlns:p14="http://schemas.microsoft.com/office/powerpoint/2010/main" val="208551987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标题 1"/>
          <p:cNvSpPr>
            <a:spLocks noGrp="1"/>
          </p:cNvSpPr>
          <p:nvPr>
            <p:ph type="title"/>
          </p:nvPr>
        </p:nvSpPr>
        <p:spPr>
          <a:xfrm>
            <a:off x="500034" y="0"/>
            <a:ext cx="8229600" cy="1143000"/>
          </a:xfrm>
        </p:spPr>
        <p:txBody>
          <a:bodyPr>
            <a:noAutofit/>
          </a:bodyPr>
          <a:lstStyle/>
          <a:p>
            <a:pPr eaLnBrk="1" hangingPunct="1"/>
            <a:r>
              <a:rPr lang="en-US" altLang="zh-CN" sz="3200" b="1" dirty="0" smtClean="0">
                <a:solidFill>
                  <a:srgbClr val="1D0DF1"/>
                </a:solidFill>
              </a:rPr>
              <a:t>Lattice after correction of pretzel orbit effects</a:t>
            </a:r>
            <a:endParaRPr lang="zh-CN" altLang="en-US" sz="3200" b="1" dirty="0" smtClean="0">
              <a:solidFill>
                <a:srgbClr val="1D0DF1"/>
              </a:solidFill>
            </a:endParaRPr>
          </a:p>
        </p:txBody>
      </p:sp>
      <p:cxnSp>
        <p:nvCxnSpPr>
          <p:cNvPr id="8" name="直接连接符 7"/>
          <p:cNvCxnSpPr/>
          <p:nvPr/>
        </p:nvCxnSpPr>
        <p:spPr>
          <a:xfrm>
            <a:off x="827584" y="1124744"/>
            <a:ext cx="7056784" cy="0"/>
          </a:xfrm>
          <a:prstGeom prst="line">
            <a:avLst/>
          </a:prstGeom>
          <a:ln w="47625">
            <a:solidFill>
              <a:srgbClr val="003CB4"/>
            </a:solidFill>
          </a:ln>
        </p:spPr>
        <p:style>
          <a:lnRef idx="1">
            <a:schemeClr val="accent1"/>
          </a:lnRef>
          <a:fillRef idx="0">
            <a:schemeClr val="accent1"/>
          </a:fillRef>
          <a:effectRef idx="0">
            <a:schemeClr val="accent1"/>
          </a:effectRef>
          <a:fontRef idx="minor">
            <a:schemeClr val="tx1"/>
          </a:fontRef>
        </p:style>
      </p:cxnSp>
      <p:sp>
        <p:nvSpPr>
          <p:cNvPr id="7" name="内容占位符 2"/>
          <p:cNvSpPr txBox="1">
            <a:spLocks/>
          </p:cNvSpPr>
          <p:nvPr/>
        </p:nvSpPr>
        <p:spPr>
          <a:xfrm>
            <a:off x="572332" y="1196752"/>
            <a:ext cx="8248140" cy="2016224"/>
          </a:xfrm>
          <a:prstGeom prst="rect">
            <a:avLst/>
          </a:prstGeom>
        </p:spPr>
        <p:txBody>
          <a:bodyP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Font typeface="Wingdings" pitchFamily="2" charset="2"/>
              <a:buChar char="Ø"/>
              <a:defRPr/>
            </a:pPr>
            <a:r>
              <a:rPr lang="en-US" altLang="zh-CN" sz="2400" dirty="0" smtClean="0"/>
              <a:t>After correction, the orbit and dispersion function regains periodicity, but the beta functions still have some beating</a:t>
            </a:r>
          </a:p>
          <a:p>
            <a:pPr>
              <a:buFont typeface="Wingdings" pitchFamily="2" charset="2"/>
              <a:buChar char="Ø"/>
              <a:defRPr/>
            </a:pPr>
            <a:r>
              <a:rPr lang="en-US" altLang="zh-CN" sz="2400" dirty="0" smtClean="0"/>
              <a:t>We suspect the beta beating comes from the asymmetric layout of </a:t>
            </a:r>
            <a:r>
              <a:rPr lang="en-US" altLang="zh-CN" sz="2400" dirty="0" err="1" smtClean="0"/>
              <a:t>sextupoles</a:t>
            </a:r>
            <a:r>
              <a:rPr lang="en-US" altLang="zh-CN" sz="2400" dirty="0" smtClean="0"/>
              <a:t> relative to quadrupoles</a:t>
            </a:r>
          </a:p>
          <a:p>
            <a:pPr marL="0" indent="0">
              <a:buNone/>
              <a:defRPr/>
            </a:pPr>
            <a:endParaRPr lang="en-US" altLang="zh-CN" sz="2400" dirty="0"/>
          </a:p>
        </p:txBody>
      </p:sp>
      <p:pic>
        <p:nvPicPr>
          <p:cNvPr id="1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8050" y="2996952"/>
            <a:ext cx="5832648" cy="360413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9227042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标题 1"/>
          <p:cNvSpPr>
            <a:spLocks noGrp="1"/>
          </p:cNvSpPr>
          <p:nvPr>
            <p:ph type="title"/>
          </p:nvPr>
        </p:nvSpPr>
        <p:spPr>
          <a:xfrm>
            <a:off x="107504" y="0"/>
            <a:ext cx="8229600" cy="1143000"/>
          </a:xfrm>
        </p:spPr>
        <p:txBody>
          <a:bodyPr>
            <a:normAutofit/>
          </a:bodyPr>
          <a:lstStyle/>
          <a:p>
            <a:pPr eaLnBrk="1" hangingPunct="1"/>
            <a:r>
              <a:rPr lang="en-US" altLang="zh-CN" sz="4000" b="1" dirty="0" smtClean="0">
                <a:solidFill>
                  <a:srgbClr val="1D0DF1"/>
                </a:solidFill>
              </a:rPr>
              <a:t>DA w/ pretzel (no FFS)</a:t>
            </a:r>
            <a:endParaRPr lang="zh-CN" altLang="en-US" sz="4000" b="1" dirty="0" smtClean="0">
              <a:solidFill>
                <a:srgbClr val="1D0DF1"/>
              </a:solidFill>
            </a:endParaRPr>
          </a:p>
        </p:txBody>
      </p:sp>
      <p:cxnSp>
        <p:nvCxnSpPr>
          <p:cNvPr id="8" name="直接连接符 7"/>
          <p:cNvCxnSpPr/>
          <p:nvPr/>
        </p:nvCxnSpPr>
        <p:spPr>
          <a:xfrm>
            <a:off x="827584" y="1124744"/>
            <a:ext cx="7056784" cy="0"/>
          </a:xfrm>
          <a:prstGeom prst="line">
            <a:avLst/>
          </a:prstGeom>
          <a:ln w="47625">
            <a:solidFill>
              <a:srgbClr val="003CB4"/>
            </a:solidFill>
          </a:ln>
        </p:spPr>
        <p:style>
          <a:lnRef idx="1">
            <a:schemeClr val="accent1"/>
          </a:lnRef>
          <a:fillRef idx="0">
            <a:schemeClr val="accent1"/>
          </a:fillRef>
          <a:effectRef idx="0">
            <a:schemeClr val="accent1"/>
          </a:effectRef>
          <a:fontRef idx="minor">
            <a:schemeClr val="tx1"/>
          </a:fontRef>
        </p:style>
      </p:cxnSp>
      <p:sp>
        <p:nvSpPr>
          <p:cNvPr id="7" name="内容占位符 2"/>
          <p:cNvSpPr txBox="1">
            <a:spLocks/>
          </p:cNvSpPr>
          <p:nvPr/>
        </p:nvSpPr>
        <p:spPr>
          <a:xfrm>
            <a:off x="572332" y="1196752"/>
            <a:ext cx="7744084" cy="2160240"/>
          </a:xfrm>
          <a:prstGeom prst="rect">
            <a:avLst/>
          </a:prstGeom>
        </p:spPr>
        <p:txBody>
          <a:bodyPr>
            <a:normAutofit fontScale="9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Font typeface="Wingdings" pitchFamily="2" charset="2"/>
              <a:buChar char="Ø"/>
              <a:defRPr/>
            </a:pPr>
            <a:r>
              <a:rPr lang="en-US" altLang="zh-CN" sz="2400" dirty="0" smtClean="0"/>
              <a:t>We use a Multi-Objective optimization by Differential Evolution(MODE, developed by Y. Zhang) code to optimize the dynamic aperture</a:t>
            </a:r>
          </a:p>
          <a:p>
            <a:pPr>
              <a:buFont typeface="Wingdings" pitchFamily="2" charset="2"/>
              <a:buChar char="Ø"/>
              <a:defRPr/>
            </a:pPr>
            <a:r>
              <a:rPr lang="en-US" altLang="zh-CN" sz="2400" dirty="0" smtClean="0"/>
              <a:t>Before adding pretzel orbit, the DA is</a:t>
            </a:r>
            <a:r>
              <a:rPr lang="en-US" altLang="zh-CN" sz="2400" dirty="0"/>
              <a:t>: </a:t>
            </a:r>
            <a:r>
              <a:rPr lang="en-US" altLang="zh-CN" sz="2400" dirty="0" smtClean="0"/>
              <a:t>~40</a:t>
            </a:r>
            <a:r>
              <a:rPr lang="en-US" altLang="zh-CN" sz="2400" dirty="0" smtClean="0">
                <a:latin typeface="Symbol" panose="05050102010706020507" pitchFamily="18" charset="2"/>
              </a:rPr>
              <a:t>s</a:t>
            </a:r>
            <a:r>
              <a:rPr lang="en-US" altLang="zh-CN" sz="2400" dirty="0" smtClean="0"/>
              <a:t>x/600</a:t>
            </a:r>
            <a:r>
              <a:rPr lang="en-US" altLang="zh-CN" sz="2400" dirty="0" smtClean="0">
                <a:latin typeface="Symbol" panose="05050102010706020507" pitchFamily="18" charset="2"/>
              </a:rPr>
              <a:t>s</a:t>
            </a:r>
            <a:r>
              <a:rPr lang="en-US" altLang="zh-CN" sz="2400" dirty="0" smtClean="0"/>
              <a:t>y </a:t>
            </a:r>
            <a:r>
              <a:rPr lang="en-US" altLang="zh-CN" sz="2400" dirty="0"/>
              <a:t>@0.0% </a:t>
            </a:r>
            <a:r>
              <a:rPr lang="en-US" altLang="zh-CN" sz="2400" dirty="0" err="1" smtClean="0"/>
              <a:t>dp</a:t>
            </a:r>
            <a:r>
              <a:rPr lang="en-US" altLang="zh-CN" sz="2400" dirty="0" smtClean="0"/>
              <a:t>/p, ~30</a:t>
            </a:r>
            <a:r>
              <a:rPr lang="en-US" altLang="zh-CN" sz="2400" dirty="0" smtClean="0">
                <a:latin typeface="Symbol" panose="05050102010706020507" pitchFamily="18" charset="2"/>
              </a:rPr>
              <a:t>s</a:t>
            </a:r>
            <a:r>
              <a:rPr lang="en-US" altLang="zh-CN" sz="2400" dirty="0" smtClean="0"/>
              <a:t>x/450</a:t>
            </a:r>
            <a:r>
              <a:rPr lang="en-US" altLang="zh-CN" sz="2400" dirty="0" smtClean="0">
                <a:latin typeface="Symbol" panose="05050102010706020507" pitchFamily="18" charset="2"/>
              </a:rPr>
              <a:t>s</a:t>
            </a:r>
            <a:r>
              <a:rPr lang="en-US" altLang="zh-CN" sz="2400" dirty="0" smtClean="0"/>
              <a:t>y @2.0</a:t>
            </a:r>
            <a:r>
              <a:rPr lang="en-US" altLang="zh-CN" sz="2400" dirty="0"/>
              <a:t>% </a:t>
            </a:r>
            <a:r>
              <a:rPr lang="en-US" altLang="zh-CN" sz="2400" dirty="0" err="1" smtClean="0"/>
              <a:t>dp</a:t>
            </a:r>
            <a:r>
              <a:rPr lang="en-US" altLang="zh-CN" sz="2400" dirty="0" smtClean="0"/>
              <a:t>/p</a:t>
            </a:r>
          </a:p>
          <a:p>
            <a:pPr>
              <a:buFont typeface="Wingdings" pitchFamily="2" charset="2"/>
              <a:buChar char="Ø"/>
              <a:defRPr/>
            </a:pPr>
            <a:r>
              <a:rPr lang="en-US" altLang="zh-CN" sz="2400" dirty="0" smtClean="0"/>
              <a:t>After </a:t>
            </a:r>
            <a:r>
              <a:rPr lang="en-US" altLang="zh-CN" sz="2400" dirty="0"/>
              <a:t>adding pretzel orbit, the DA is: </a:t>
            </a:r>
            <a:r>
              <a:rPr lang="en-US" altLang="zh-CN" sz="2400" dirty="0" smtClean="0"/>
              <a:t>~20</a:t>
            </a:r>
            <a:r>
              <a:rPr lang="en-US" altLang="zh-CN" sz="2400" dirty="0" smtClean="0">
                <a:latin typeface="Symbol" panose="05050102010706020507" pitchFamily="18" charset="2"/>
              </a:rPr>
              <a:t>s</a:t>
            </a:r>
            <a:r>
              <a:rPr lang="en-US" altLang="zh-CN" sz="2400" dirty="0" smtClean="0"/>
              <a:t>x/150</a:t>
            </a:r>
            <a:r>
              <a:rPr lang="en-US" altLang="zh-CN" sz="2400" dirty="0" smtClean="0">
                <a:latin typeface="Symbol" panose="05050102010706020507" pitchFamily="18" charset="2"/>
              </a:rPr>
              <a:t>s</a:t>
            </a:r>
            <a:r>
              <a:rPr lang="en-US" altLang="zh-CN" sz="2400" dirty="0" smtClean="0"/>
              <a:t>y </a:t>
            </a:r>
            <a:r>
              <a:rPr lang="en-US" altLang="zh-CN" sz="2400" dirty="0"/>
              <a:t>@0.0% </a:t>
            </a:r>
            <a:r>
              <a:rPr lang="en-US" altLang="zh-CN" sz="2400" dirty="0" err="1"/>
              <a:t>dp</a:t>
            </a:r>
            <a:r>
              <a:rPr lang="en-US" altLang="zh-CN" sz="2400" dirty="0"/>
              <a:t>/p, </a:t>
            </a:r>
            <a:r>
              <a:rPr lang="en-US" altLang="zh-CN" sz="2400" dirty="0" smtClean="0"/>
              <a:t>~16</a:t>
            </a:r>
            <a:r>
              <a:rPr lang="en-US" altLang="zh-CN" sz="2400" dirty="0" smtClean="0">
                <a:latin typeface="Symbol" panose="05050102010706020507" pitchFamily="18" charset="2"/>
              </a:rPr>
              <a:t>s</a:t>
            </a:r>
            <a:r>
              <a:rPr lang="en-US" altLang="zh-CN" sz="2400" dirty="0" smtClean="0"/>
              <a:t>x/120</a:t>
            </a:r>
            <a:r>
              <a:rPr lang="en-US" altLang="zh-CN" sz="2400" dirty="0" smtClean="0">
                <a:latin typeface="Symbol" panose="05050102010706020507" pitchFamily="18" charset="2"/>
              </a:rPr>
              <a:t>s</a:t>
            </a:r>
            <a:r>
              <a:rPr lang="en-US" altLang="zh-CN" sz="2400" dirty="0" smtClean="0"/>
              <a:t>y </a:t>
            </a:r>
            <a:r>
              <a:rPr lang="en-US" altLang="zh-CN" sz="2400" dirty="0"/>
              <a:t>@2.0% </a:t>
            </a:r>
            <a:r>
              <a:rPr lang="en-US" altLang="zh-CN" sz="2400" dirty="0" err="1"/>
              <a:t>dp</a:t>
            </a:r>
            <a:r>
              <a:rPr lang="en-US" altLang="zh-CN" sz="2400" dirty="0"/>
              <a:t>/p</a:t>
            </a:r>
          </a:p>
        </p:txBody>
      </p:sp>
      <p:pic>
        <p:nvPicPr>
          <p:cNvPr id="1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520" y="3366120"/>
            <a:ext cx="4401165" cy="25202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63409" y="3284984"/>
            <a:ext cx="4840246" cy="28715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4050437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标题 1"/>
          <p:cNvSpPr>
            <a:spLocks noGrp="1"/>
          </p:cNvSpPr>
          <p:nvPr>
            <p:ph type="title"/>
          </p:nvPr>
        </p:nvSpPr>
        <p:spPr>
          <a:xfrm>
            <a:off x="107504" y="0"/>
            <a:ext cx="8229600" cy="1143000"/>
          </a:xfrm>
        </p:spPr>
        <p:txBody>
          <a:bodyPr>
            <a:normAutofit/>
          </a:bodyPr>
          <a:lstStyle/>
          <a:p>
            <a:pPr eaLnBrk="1" hangingPunct="1"/>
            <a:r>
              <a:rPr lang="en-US" altLang="zh-CN" b="1" dirty="0" smtClean="0">
                <a:solidFill>
                  <a:srgbClr val="1D0DF1"/>
                </a:solidFill>
              </a:rPr>
              <a:t>Combination with FFS</a:t>
            </a:r>
            <a:endParaRPr lang="zh-CN" altLang="en-US" b="1" dirty="0" smtClean="0">
              <a:solidFill>
                <a:srgbClr val="1D0DF1"/>
              </a:solidFill>
            </a:endParaRPr>
          </a:p>
        </p:txBody>
      </p:sp>
      <p:cxnSp>
        <p:nvCxnSpPr>
          <p:cNvPr id="8" name="直接连接符 7"/>
          <p:cNvCxnSpPr/>
          <p:nvPr/>
        </p:nvCxnSpPr>
        <p:spPr>
          <a:xfrm>
            <a:off x="827584" y="1124744"/>
            <a:ext cx="7056784" cy="0"/>
          </a:xfrm>
          <a:prstGeom prst="line">
            <a:avLst/>
          </a:prstGeom>
          <a:ln w="47625">
            <a:solidFill>
              <a:srgbClr val="003CB4"/>
            </a:solidFill>
          </a:ln>
        </p:spPr>
        <p:style>
          <a:lnRef idx="1">
            <a:schemeClr val="accent1"/>
          </a:lnRef>
          <a:fillRef idx="0">
            <a:schemeClr val="accent1"/>
          </a:fillRef>
          <a:effectRef idx="0">
            <a:schemeClr val="accent1"/>
          </a:effectRef>
          <a:fontRef idx="minor">
            <a:schemeClr val="tx1"/>
          </a:fontRef>
        </p:style>
      </p:cxnSp>
      <p:sp>
        <p:nvSpPr>
          <p:cNvPr id="7" name="内容占位符 2"/>
          <p:cNvSpPr txBox="1">
            <a:spLocks/>
          </p:cNvSpPr>
          <p:nvPr/>
        </p:nvSpPr>
        <p:spPr>
          <a:xfrm>
            <a:off x="572332" y="1196752"/>
            <a:ext cx="7744084" cy="2160240"/>
          </a:xfrm>
          <a:prstGeom prst="rect">
            <a:avLst/>
          </a:prstGeom>
        </p:spPr>
        <p:txBody>
          <a:bodyP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Font typeface="Wingdings" pitchFamily="2" charset="2"/>
              <a:buChar char="Ø"/>
              <a:defRPr/>
            </a:pPr>
            <a:r>
              <a:rPr lang="en-US" altLang="zh-CN" sz="2400" dirty="0" smtClean="0"/>
              <a:t>One version of FFS (which has been optimized for the ring without pretzel orbit) is inserted to the lattice with pretzel</a:t>
            </a:r>
          </a:p>
          <a:p>
            <a:pPr>
              <a:buFont typeface="Wingdings" pitchFamily="2" charset="2"/>
              <a:buChar char="Ø"/>
              <a:defRPr/>
            </a:pPr>
            <a:r>
              <a:rPr lang="en-US" altLang="zh-CN" sz="2400" dirty="0" smtClean="0"/>
              <a:t>The </a:t>
            </a:r>
            <a:r>
              <a:rPr lang="en-US" altLang="zh-CN" sz="2400" dirty="0" err="1" smtClean="0"/>
              <a:t>betatron</a:t>
            </a:r>
            <a:r>
              <a:rPr lang="en-US" altLang="zh-CN" sz="2400" dirty="0" smtClean="0"/>
              <a:t> and dispersion functions of the FFS  are shown in the left plot</a:t>
            </a:r>
          </a:p>
          <a:p>
            <a:pPr>
              <a:buFont typeface="Wingdings" pitchFamily="2" charset="2"/>
              <a:buChar char="Ø"/>
              <a:defRPr/>
            </a:pPr>
            <a:r>
              <a:rPr lang="en-US" altLang="zh-CN" sz="2400" dirty="0" smtClean="0"/>
              <a:t>The whole lattice of the ring is shown in the right plot</a:t>
            </a:r>
            <a:endParaRPr lang="en-US" altLang="zh-CN" sz="2400" dirty="0"/>
          </a:p>
        </p:txBody>
      </p:sp>
      <p:pic>
        <p:nvPicPr>
          <p:cNvPr id="6"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504" y="3390957"/>
            <a:ext cx="4320479" cy="270233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TextBox 8"/>
          <p:cNvSpPr txBox="1"/>
          <p:nvPr/>
        </p:nvSpPr>
        <p:spPr>
          <a:xfrm>
            <a:off x="864138" y="6237849"/>
            <a:ext cx="3591676" cy="369332"/>
          </a:xfrm>
          <a:prstGeom prst="rect">
            <a:avLst/>
          </a:prstGeom>
          <a:noFill/>
        </p:spPr>
        <p:txBody>
          <a:bodyPr wrap="square" rtlCol="0">
            <a:spAutoFit/>
          </a:bodyPr>
          <a:lstStyle/>
          <a:p>
            <a:r>
              <a:rPr lang="en-US" altLang="zh-CN" dirty="0" smtClean="0"/>
              <a:t>Courtesy of  </a:t>
            </a:r>
            <a:r>
              <a:rPr lang="en-US" altLang="zh-CN" dirty="0" err="1" smtClean="0"/>
              <a:t>Yiwei</a:t>
            </a:r>
            <a:r>
              <a:rPr lang="en-US" altLang="zh-CN" dirty="0" smtClean="0"/>
              <a:t> Wang, </a:t>
            </a:r>
            <a:r>
              <a:rPr lang="en-US" altLang="zh-CN" dirty="0" smtClean="0">
                <a:latin typeface="Symbol" panose="05050102010706020507" pitchFamily="18" charset="2"/>
              </a:rPr>
              <a:t>b</a:t>
            </a:r>
            <a:r>
              <a:rPr lang="en-US" altLang="zh-CN" dirty="0" smtClean="0"/>
              <a:t>y*=3mm</a:t>
            </a:r>
            <a:endParaRPr lang="zh-CN" altLang="en-US" dirty="0"/>
          </a:p>
        </p:txBody>
      </p:sp>
      <p:pic>
        <p:nvPicPr>
          <p:cNvPr id="13"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07732" y="3380185"/>
            <a:ext cx="4536268" cy="272388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571103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标题 1"/>
          <p:cNvSpPr>
            <a:spLocks noGrp="1"/>
          </p:cNvSpPr>
          <p:nvPr>
            <p:ph type="title"/>
          </p:nvPr>
        </p:nvSpPr>
        <p:spPr>
          <a:xfrm>
            <a:off x="107504" y="260648"/>
            <a:ext cx="8856984" cy="1152128"/>
          </a:xfrm>
        </p:spPr>
        <p:txBody>
          <a:bodyPr>
            <a:normAutofit/>
          </a:bodyPr>
          <a:lstStyle/>
          <a:p>
            <a:r>
              <a:rPr lang="en-US" altLang="zh-CN" sz="2800" b="1" dirty="0" smtClean="0">
                <a:solidFill>
                  <a:srgbClr val="0000FF"/>
                </a:solidFill>
                <a:latin typeface="Arial" charset="0"/>
                <a:ea typeface="宋体" charset="-122"/>
              </a:rPr>
              <a:t>Optimization of  DA with MODE</a:t>
            </a:r>
            <a:endParaRPr lang="zh-CN" altLang="en-US" sz="4000" b="1" dirty="0" smtClean="0">
              <a:solidFill>
                <a:srgbClr val="1D0DF1"/>
              </a:solidFill>
            </a:endParaRPr>
          </a:p>
        </p:txBody>
      </p:sp>
      <p:cxnSp>
        <p:nvCxnSpPr>
          <p:cNvPr id="8" name="直接连接符 7"/>
          <p:cNvCxnSpPr/>
          <p:nvPr/>
        </p:nvCxnSpPr>
        <p:spPr>
          <a:xfrm>
            <a:off x="827584" y="1124744"/>
            <a:ext cx="7056784" cy="0"/>
          </a:xfrm>
          <a:prstGeom prst="line">
            <a:avLst/>
          </a:prstGeom>
          <a:ln w="47625">
            <a:solidFill>
              <a:srgbClr val="003CB4"/>
            </a:solidFill>
          </a:ln>
        </p:spPr>
        <p:style>
          <a:lnRef idx="1">
            <a:schemeClr val="accent1"/>
          </a:lnRef>
          <a:fillRef idx="0">
            <a:schemeClr val="accent1"/>
          </a:fillRef>
          <a:effectRef idx="0">
            <a:schemeClr val="accent1"/>
          </a:effectRef>
          <a:fontRef idx="minor">
            <a:schemeClr val="tx1"/>
          </a:fontRef>
        </p:style>
      </p:cxnSp>
      <p:sp>
        <p:nvSpPr>
          <p:cNvPr id="6" name="内容占位符 2"/>
          <p:cNvSpPr txBox="1">
            <a:spLocks/>
          </p:cNvSpPr>
          <p:nvPr/>
        </p:nvSpPr>
        <p:spPr>
          <a:xfrm>
            <a:off x="639246" y="1268759"/>
            <a:ext cx="8181225" cy="2950935"/>
          </a:xfrm>
          <a:prstGeom prst="rect">
            <a:avLst/>
          </a:prstGeom>
        </p:spPr>
        <p:txBody>
          <a:bodyP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457200" indent="-457200">
              <a:buFont typeface="Wingdings" panose="05000000000000000000" pitchFamily="2" charset="2"/>
              <a:buChar char="Ø"/>
            </a:pPr>
            <a:r>
              <a:rPr lang="en-US" altLang="zh-CN" sz="2000" kern="0" dirty="0"/>
              <a:t>Dynamic aperture has been optimized with MODE</a:t>
            </a:r>
          </a:p>
          <a:p>
            <a:pPr marL="457200" indent="-457200">
              <a:buFont typeface="Wingdings" panose="05000000000000000000" pitchFamily="2" charset="2"/>
              <a:buChar char="Ø"/>
            </a:pPr>
            <a:r>
              <a:rPr lang="en-US" altLang="zh-CN" sz="2000" kern="0" dirty="0"/>
              <a:t>All </a:t>
            </a:r>
            <a:r>
              <a:rPr lang="en-US" altLang="zh-CN" sz="2000" kern="0" dirty="0" err="1"/>
              <a:t>sextupoles</a:t>
            </a:r>
            <a:r>
              <a:rPr lang="en-US" altLang="zh-CN" sz="2000" kern="0" dirty="0"/>
              <a:t> have been set free, bounding conditions are set for both chromaticity and tunes, the final object is a bigger DA</a:t>
            </a:r>
          </a:p>
          <a:p>
            <a:pPr marL="457200" indent="-457200">
              <a:buFont typeface="Wingdings" panose="05000000000000000000" pitchFamily="2" charset="2"/>
              <a:buChar char="Ø"/>
            </a:pPr>
            <a:r>
              <a:rPr lang="en-US" altLang="zh-CN" sz="2000" dirty="0" smtClean="0"/>
              <a:t>DA </a:t>
            </a:r>
            <a:r>
              <a:rPr lang="en-US" altLang="zh-CN" sz="2000" dirty="0"/>
              <a:t>(w/ </a:t>
            </a:r>
            <a:r>
              <a:rPr lang="en-US" altLang="zh-CN" sz="2000" dirty="0" smtClean="0"/>
              <a:t>pretzel and FFS)  obtained,~</a:t>
            </a:r>
            <a:r>
              <a:rPr lang="en-US" altLang="zh-CN" sz="2000" dirty="0"/>
              <a:t>16</a:t>
            </a:r>
            <a:r>
              <a:rPr lang="en-US" altLang="zh-CN" sz="2000" dirty="0">
                <a:latin typeface="Symbol" panose="05050102010706020507" pitchFamily="18" charset="2"/>
              </a:rPr>
              <a:t>s</a:t>
            </a:r>
            <a:r>
              <a:rPr lang="en-US" altLang="zh-CN" sz="2000" dirty="0"/>
              <a:t>x @0.0% </a:t>
            </a:r>
            <a:r>
              <a:rPr lang="en-US" altLang="zh-CN" sz="2000" dirty="0" err="1"/>
              <a:t>dp</a:t>
            </a:r>
            <a:r>
              <a:rPr lang="en-US" altLang="zh-CN" sz="2000" dirty="0"/>
              <a:t>/p,~6</a:t>
            </a:r>
            <a:r>
              <a:rPr lang="en-US" altLang="zh-CN" sz="2000" dirty="0">
                <a:latin typeface="Symbol" panose="05050102010706020507" pitchFamily="18" charset="2"/>
              </a:rPr>
              <a:t>s</a:t>
            </a:r>
            <a:r>
              <a:rPr lang="en-US" altLang="zh-CN" sz="2000" dirty="0"/>
              <a:t>x/ 10</a:t>
            </a:r>
            <a:r>
              <a:rPr lang="en-US" altLang="zh-CN" sz="2000" dirty="0">
                <a:latin typeface="Symbol" panose="05050102010706020507" pitchFamily="18" charset="2"/>
              </a:rPr>
              <a:t>s</a:t>
            </a:r>
            <a:r>
              <a:rPr lang="en-US" altLang="zh-CN" sz="2000" dirty="0"/>
              <a:t>y @1.0% </a:t>
            </a:r>
            <a:r>
              <a:rPr lang="en-US" altLang="zh-CN" sz="2000" dirty="0" err="1"/>
              <a:t>dp</a:t>
            </a:r>
            <a:r>
              <a:rPr lang="en-US" altLang="zh-CN" sz="2000" dirty="0"/>
              <a:t>/p,~0</a:t>
            </a:r>
            <a:r>
              <a:rPr lang="en-US" altLang="zh-CN" sz="2000" dirty="0">
                <a:latin typeface="Symbol" panose="05050102010706020507" pitchFamily="18" charset="2"/>
              </a:rPr>
              <a:t>s</a:t>
            </a:r>
            <a:r>
              <a:rPr lang="en-US" altLang="zh-CN" sz="2000" dirty="0"/>
              <a:t>x @2.0% </a:t>
            </a:r>
            <a:r>
              <a:rPr lang="en-US" altLang="zh-CN" sz="2000" dirty="0" err="1" smtClean="0"/>
              <a:t>dp</a:t>
            </a:r>
            <a:r>
              <a:rPr lang="en-US" altLang="zh-CN" sz="2000" dirty="0" smtClean="0"/>
              <a:t>/p</a:t>
            </a:r>
          </a:p>
          <a:p>
            <a:pPr marL="457200" indent="-457200">
              <a:buFont typeface="Wingdings" panose="05000000000000000000" pitchFamily="2" charset="2"/>
              <a:buChar char="Ø"/>
            </a:pPr>
            <a:r>
              <a:rPr lang="en-US" altLang="zh-CN" sz="2000" dirty="0" smtClean="0"/>
              <a:t>DA have </a:t>
            </a:r>
            <a:r>
              <a:rPr lang="en-US" altLang="zh-CN" sz="2000" dirty="0"/>
              <a:t>not yet meet the requirement  (5</a:t>
            </a:r>
            <a:r>
              <a:rPr lang="en-US" altLang="zh-CN" sz="2000" dirty="0">
                <a:latin typeface="Symbol" panose="05050102010706020507" pitchFamily="18" charset="2"/>
              </a:rPr>
              <a:t>s</a:t>
            </a:r>
            <a:r>
              <a:rPr lang="en-US" altLang="zh-CN" sz="2000" dirty="0"/>
              <a:t>x @2.0% </a:t>
            </a:r>
            <a:r>
              <a:rPr lang="en-US" altLang="zh-CN" sz="2000" dirty="0" err="1"/>
              <a:t>dp</a:t>
            </a:r>
            <a:r>
              <a:rPr lang="en-US" altLang="zh-CN" sz="2000" dirty="0"/>
              <a:t>/p), can be further improved </a:t>
            </a:r>
            <a:endParaRPr lang="en-US" altLang="zh-CN" sz="2000" dirty="0" smtClean="0"/>
          </a:p>
          <a:p>
            <a:pPr marL="457200" indent="-457200">
              <a:buFont typeface="Wingdings" panose="05000000000000000000" pitchFamily="2" charset="2"/>
              <a:buChar char="Ø"/>
            </a:pPr>
            <a:endParaRPr lang="en-US" altLang="zh-CN" sz="2000" dirty="0"/>
          </a:p>
          <a:p>
            <a:pPr marL="457200" indent="-457200">
              <a:buFont typeface="Wingdings" panose="05000000000000000000" pitchFamily="2" charset="2"/>
              <a:buChar char="Ø"/>
            </a:pPr>
            <a:endParaRPr lang="zh-CN" altLang="en-US" sz="2000" dirty="0"/>
          </a:p>
        </p:txBody>
      </p:sp>
      <p:pic>
        <p:nvPicPr>
          <p:cNvPr id="9"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55976" y="3717032"/>
            <a:ext cx="4644008" cy="295270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Box 2"/>
          <p:cNvSpPr txBox="1"/>
          <p:nvPr/>
        </p:nvSpPr>
        <p:spPr>
          <a:xfrm>
            <a:off x="536769" y="4365104"/>
            <a:ext cx="3819207" cy="1015663"/>
          </a:xfrm>
          <a:prstGeom prst="rect">
            <a:avLst/>
          </a:prstGeom>
          <a:noFill/>
        </p:spPr>
        <p:txBody>
          <a:bodyPr wrap="square" rtlCol="0">
            <a:spAutoFit/>
          </a:bodyPr>
          <a:lstStyle/>
          <a:p>
            <a:r>
              <a:rPr lang="en-US" altLang="zh-CN" sz="2000" dirty="0" smtClean="0"/>
              <a:t>A smaller DA will result in a much shorter lifetime and increase the difficulty of injection!</a:t>
            </a:r>
            <a:endParaRPr lang="zh-CN" altLang="en-US" sz="2000" dirty="0"/>
          </a:p>
        </p:txBody>
      </p:sp>
    </p:spTree>
    <p:extLst>
      <p:ext uri="{BB962C8B-B14F-4D97-AF65-F5344CB8AC3E}">
        <p14:creationId xmlns:p14="http://schemas.microsoft.com/office/powerpoint/2010/main" val="21355020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3600" b="1" dirty="0">
                <a:solidFill>
                  <a:srgbClr val="0000FF"/>
                </a:solidFill>
                <a:latin typeface="Arial" charset="0"/>
                <a:ea typeface="宋体" charset="-122"/>
              </a:rPr>
              <a:t>Saw tooth effect </a:t>
            </a:r>
            <a:r>
              <a:rPr lang="en-US" altLang="zh-CN" sz="3600" b="1" dirty="0" smtClean="0">
                <a:solidFill>
                  <a:srgbClr val="0000FF"/>
                </a:solidFill>
                <a:latin typeface="Arial" charset="0"/>
                <a:ea typeface="宋体" charset="-122"/>
              </a:rPr>
              <a:t>in 1/8 ring</a:t>
            </a:r>
            <a:endParaRPr lang="zh-CN" altLang="en-US" sz="3600" dirty="0"/>
          </a:p>
        </p:txBody>
      </p:sp>
      <p:sp>
        <p:nvSpPr>
          <p:cNvPr id="3" name="TextBox 2"/>
          <p:cNvSpPr txBox="1"/>
          <p:nvPr/>
        </p:nvSpPr>
        <p:spPr>
          <a:xfrm>
            <a:off x="827584" y="1196752"/>
            <a:ext cx="7704856" cy="1477328"/>
          </a:xfrm>
          <a:prstGeom prst="rect">
            <a:avLst/>
          </a:prstGeom>
          <a:noFill/>
        </p:spPr>
        <p:txBody>
          <a:bodyPr wrap="square" rtlCol="0">
            <a:spAutoFit/>
          </a:bodyPr>
          <a:lstStyle/>
          <a:p>
            <a:pPr marL="285750" indent="-285750">
              <a:buFont typeface="Wingdings" panose="05000000000000000000" pitchFamily="2" charset="2"/>
              <a:buChar char="Ø"/>
            </a:pPr>
            <a:r>
              <a:rPr lang="en-US" altLang="zh-CN" dirty="0" smtClean="0"/>
              <a:t>Turn synchrotron radiation ON, we can see the orbit  variation due to energy saw tooth; </a:t>
            </a:r>
          </a:p>
          <a:p>
            <a:pPr marL="285750" indent="-285750">
              <a:buFont typeface="Wingdings" panose="05000000000000000000" pitchFamily="2" charset="2"/>
              <a:buChar char="Ø"/>
            </a:pPr>
            <a:r>
              <a:rPr lang="en-US" altLang="zh-CN" dirty="0" smtClean="0"/>
              <a:t>we try to simulate this effect by manually adjust the magnet strength according to the energy change due to synchrotron radiation at each magnet;  </a:t>
            </a:r>
          </a:p>
          <a:p>
            <a:pPr marL="285750" indent="-285750">
              <a:buFont typeface="Wingdings" panose="05000000000000000000" pitchFamily="2" charset="2"/>
              <a:buChar char="Ø"/>
            </a:pPr>
            <a:r>
              <a:rPr lang="en-US" altLang="zh-CN" dirty="0" smtClean="0"/>
              <a:t>Method is checked by check the reproduction of orbit after the adjustment.</a:t>
            </a:r>
            <a:endParaRPr lang="zh-CN" altLang="en-US" dirty="0"/>
          </a:p>
        </p:txBody>
      </p:sp>
      <p:pic>
        <p:nvPicPr>
          <p:cNvPr id="13313"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23628" y="2830371"/>
            <a:ext cx="6264696" cy="355095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5" name="直接连接符 4"/>
          <p:cNvCxnSpPr/>
          <p:nvPr/>
        </p:nvCxnSpPr>
        <p:spPr>
          <a:xfrm>
            <a:off x="827584" y="1124744"/>
            <a:ext cx="7056784" cy="0"/>
          </a:xfrm>
          <a:prstGeom prst="line">
            <a:avLst/>
          </a:prstGeom>
          <a:ln w="47625">
            <a:solidFill>
              <a:srgbClr val="003CB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484088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3600" b="1" dirty="0">
                <a:solidFill>
                  <a:srgbClr val="0000FF"/>
                </a:solidFill>
                <a:latin typeface="Arial" charset="0"/>
                <a:ea typeface="宋体" charset="-122"/>
              </a:rPr>
              <a:t>Optics with </a:t>
            </a:r>
            <a:r>
              <a:rPr lang="en-US" altLang="zh-CN" sz="3600" b="1" dirty="0" err="1">
                <a:solidFill>
                  <a:srgbClr val="0000FF"/>
                </a:solidFill>
                <a:latin typeface="Arial" charset="0"/>
                <a:ea typeface="宋体" charset="-122"/>
              </a:rPr>
              <a:t>sawtooth</a:t>
            </a:r>
            <a:r>
              <a:rPr lang="en-US" altLang="zh-CN" sz="3600" b="1" dirty="0">
                <a:solidFill>
                  <a:srgbClr val="0000FF"/>
                </a:solidFill>
                <a:latin typeface="Arial" charset="0"/>
                <a:ea typeface="宋体" charset="-122"/>
              </a:rPr>
              <a:t> effect</a:t>
            </a:r>
            <a:endParaRPr lang="zh-CN" altLang="en-US" sz="3600" b="1" dirty="0">
              <a:solidFill>
                <a:srgbClr val="0000FF"/>
              </a:solidFill>
              <a:latin typeface="Arial" charset="0"/>
              <a:ea typeface="宋体" charset="-122"/>
            </a:endParaRPr>
          </a:p>
        </p:txBody>
      </p:sp>
      <p:pic>
        <p:nvPicPr>
          <p:cNvPr id="512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1484783"/>
            <a:ext cx="4392488" cy="26162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7650" y="1676107"/>
            <a:ext cx="4191000" cy="22336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2357" y="4301835"/>
            <a:ext cx="4344771" cy="258940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Box 2"/>
          <p:cNvSpPr txBox="1"/>
          <p:nvPr/>
        </p:nvSpPr>
        <p:spPr>
          <a:xfrm>
            <a:off x="4932040" y="4437112"/>
            <a:ext cx="3816424" cy="1015663"/>
          </a:xfrm>
          <a:prstGeom prst="rect">
            <a:avLst/>
          </a:prstGeom>
          <a:noFill/>
        </p:spPr>
        <p:txBody>
          <a:bodyPr wrap="square" rtlCol="0">
            <a:spAutoFit/>
          </a:bodyPr>
          <a:lstStyle/>
          <a:p>
            <a:pPr marL="285750" indent="-285750">
              <a:buFont typeface="Wingdings" panose="05000000000000000000" pitchFamily="2" charset="2"/>
              <a:buChar char="Ø"/>
            </a:pPr>
            <a:r>
              <a:rPr lang="en-US" altLang="zh-CN" sz="2000" dirty="0" smtClean="0"/>
              <a:t>Beta beating is clearly shown</a:t>
            </a:r>
          </a:p>
          <a:p>
            <a:pPr marL="285750" indent="-285750">
              <a:buFont typeface="Wingdings" panose="05000000000000000000" pitchFamily="2" charset="2"/>
              <a:buChar char="Ø"/>
            </a:pPr>
            <a:r>
              <a:rPr lang="en-US" altLang="zh-CN" sz="2000" dirty="0" smtClean="0"/>
              <a:t>The effect mainly comes from FFS </a:t>
            </a:r>
            <a:endParaRPr lang="zh-CN" altLang="en-US" sz="2000" dirty="0"/>
          </a:p>
        </p:txBody>
      </p:sp>
      <p:cxnSp>
        <p:nvCxnSpPr>
          <p:cNvPr id="7" name="直接连接符 6"/>
          <p:cNvCxnSpPr/>
          <p:nvPr/>
        </p:nvCxnSpPr>
        <p:spPr>
          <a:xfrm>
            <a:off x="827584" y="1124744"/>
            <a:ext cx="7056784" cy="0"/>
          </a:xfrm>
          <a:prstGeom prst="line">
            <a:avLst/>
          </a:prstGeom>
          <a:ln w="47625">
            <a:solidFill>
              <a:srgbClr val="003CB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023569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44514" y="3212976"/>
            <a:ext cx="5688632" cy="3321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标题 1"/>
          <p:cNvSpPr txBox="1">
            <a:spLocks/>
          </p:cNvSpPr>
          <p:nvPr/>
        </p:nvSpPr>
        <p:spPr>
          <a:xfrm>
            <a:off x="574030" y="116632"/>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zh-CN" sz="3600" b="1" dirty="0" smtClean="0">
                <a:solidFill>
                  <a:srgbClr val="0000FF"/>
                </a:solidFill>
                <a:latin typeface="Arial" charset="0"/>
                <a:ea typeface="宋体" charset="-122"/>
              </a:rPr>
              <a:t>DA with </a:t>
            </a:r>
            <a:r>
              <a:rPr lang="en-US" altLang="zh-CN" sz="3600" b="1" dirty="0" err="1" smtClean="0">
                <a:solidFill>
                  <a:srgbClr val="0000FF"/>
                </a:solidFill>
                <a:latin typeface="Arial" charset="0"/>
                <a:ea typeface="宋体" charset="-122"/>
              </a:rPr>
              <a:t>sawtooth</a:t>
            </a:r>
            <a:r>
              <a:rPr lang="en-US" altLang="zh-CN" sz="3600" b="1" dirty="0" smtClean="0">
                <a:solidFill>
                  <a:srgbClr val="0000FF"/>
                </a:solidFill>
                <a:latin typeface="Arial" charset="0"/>
                <a:ea typeface="宋体" charset="-122"/>
              </a:rPr>
              <a:t> effect</a:t>
            </a:r>
            <a:endParaRPr lang="zh-CN" altLang="en-US" sz="3600" b="1" dirty="0">
              <a:solidFill>
                <a:srgbClr val="0000FF"/>
              </a:solidFill>
              <a:latin typeface="Arial" charset="0"/>
              <a:ea typeface="宋体" charset="-122"/>
            </a:endParaRPr>
          </a:p>
        </p:txBody>
      </p:sp>
      <p:cxnSp>
        <p:nvCxnSpPr>
          <p:cNvPr id="6" name="直接连接符 5"/>
          <p:cNvCxnSpPr/>
          <p:nvPr/>
        </p:nvCxnSpPr>
        <p:spPr>
          <a:xfrm>
            <a:off x="1160438" y="1052736"/>
            <a:ext cx="7056784" cy="0"/>
          </a:xfrm>
          <a:prstGeom prst="line">
            <a:avLst/>
          </a:prstGeom>
          <a:ln w="47625">
            <a:solidFill>
              <a:srgbClr val="003CB4"/>
            </a:solidFill>
          </a:ln>
        </p:spPr>
        <p:style>
          <a:lnRef idx="1">
            <a:schemeClr val="accent1"/>
          </a:lnRef>
          <a:fillRef idx="0">
            <a:schemeClr val="accent1"/>
          </a:fillRef>
          <a:effectRef idx="0">
            <a:schemeClr val="accent1"/>
          </a:effectRef>
          <a:fontRef idx="minor">
            <a:schemeClr val="tx1"/>
          </a:fontRef>
        </p:style>
      </p:cxnSp>
      <p:sp>
        <p:nvSpPr>
          <p:cNvPr id="7" name="矩形 6"/>
          <p:cNvSpPr/>
          <p:nvPr/>
        </p:nvSpPr>
        <p:spPr>
          <a:xfrm>
            <a:off x="395536" y="1283600"/>
            <a:ext cx="8064896" cy="2031325"/>
          </a:xfrm>
          <a:prstGeom prst="rect">
            <a:avLst/>
          </a:prstGeom>
        </p:spPr>
        <p:txBody>
          <a:bodyPr wrap="square">
            <a:spAutoFit/>
          </a:bodyPr>
          <a:lstStyle/>
          <a:p>
            <a:pPr marL="285750" indent="-285750">
              <a:buFont typeface="Wingdings" panose="05000000000000000000" pitchFamily="2" charset="2"/>
              <a:buChar char="Ø"/>
            </a:pPr>
            <a:r>
              <a:rPr lang="en-US" altLang="zh-CN" dirty="0" smtClean="0"/>
              <a:t>For nominal synchrotron radiation power,  the lattice is unstable, or DA=0, after turn synchrotron </a:t>
            </a:r>
            <a:r>
              <a:rPr lang="en-US" altLang="zh-CN" dirty="0"/>
              <a:t>radiation </a:t>
            </a:r>
            <a:r>
              <a:rPr lang="en-US" altLang="zh-CN" dirty="0" smtClean="0"/>
              <a:t>ON;</a:t>
            </a:r>
          </a:p>
          <a:p>
            <a:pPr marL="285750" indent="-285750">
              <a:buFont typeface="Wingdings" panose="05000000000000000000" pitchFamily="2" charset="2"/>
              <a:buChar char="Ø"/>
            </a:pPr>
            <a:r>
              <a:rPr lang="en-US" altLang="zh-CN" dirty="0" smtClean="0"/>
              <a:t>The lattice  becomes stable after we reduce the </a:t>
            </a:r>
            <a:r>
              <a:rPr lang="en-US" altLang="zh-CN" dirty="0"/>
              <a:t>synchrotron radiation power to </a:t>
            </a:r>
            <a:r>
              <a:rPr lang="en-US" altLang="zh-CN" dirty="0" smtClean="0"/>
              <a:t>1/15 </a:t>
            </a:r>
            <a:r>
              <a:rPr lang="en-US" altLang="zh-CN" dirty="0"/>
              <a:t>of the </a:t>
            </a:r>
            <a:r>
              <a:rPr lang="en-US" altLang="zh-CN" dirty="0" smtClean="0"/>
              <a:t>nominal</a:t>
            </a:r>
            <a:r>
              <a:rPr lang="en-US" altLang="zh-CN" dirty="0"/>
              <a:t>;</a:t>
            </a:r>
            <a:endParaRPr lang="en-US" altLang="zh-CN" dirty="0" smtClean="0"/>
          </a:p>
          <a:p>
            <a:pPr marL="285750" indent="-285750">
              <a:buFont typeface="Wingdings" panose="05000000000000000000" pitchFamily="2" charset="2"/>
              <a:buChar char="Ø"/>
            </a:pPr>
            <a:r>
              <a:rPr lang="en-US" altLang="zh-CN" dirty="0" smtClean="0"/>
              <a:t> </a:t>
            </a:r>
            <a:r>
              <a:rPr lang="en-US" altLang="zh-CN" dirty="0" smtClean="0">
                <a:solidFill>
                  <a:srgbClr val="FF0000"/>
                </a:solidFill>
              </a:rPr>
              <a:t>We manually reduce the </a:t>
            </a:r>
            <a:r>
              <a:rPr lang="en-US" altLang="zh-CN" dirty="0">
                <a:solidFill>
                  <a:srgbClr val="FF0000"/>
                </a:solidFill>
              </a:rPr>
              <a:t>synchrotron radiation power </a:t>
            </a:r>
            <a:r>
              <a:rPr lang="en-US" altLang="zh-CN" dirty="0" smtClean="0">
                <a:solidFill>
                  <a:srgbClr val="FF0000"/>
                </a:solidFill>
              </a:rPr>
              <a:t>to 1/20 of the nominal</a:t>
            </a:r>
            <a:r>
              <a:rPr lang="en-US" altLang="zh-CN" dirty="0" smtClean="0"/>
              <a:t>, then check the DA, which is shown in the following plot</a:t>
            </a:r>
          </a:p>
          <a:p>
            <a:pPr marL="285750" indent="-285750">
              <a:buFont typeface="Wingdings" panose="05000000000000000000" pitchFamily="2" charset="2"/>
              <a:buChar char="Ø"/>
            </a:pPr>
            <a:r>
              <a:rPr lang="en-US" altLang="zh-CN" dirty="0" smtClean="0">
                <a:solidFill>
                  <a:srgbClr val="FF0000"/>
                </a:solidFill>
              </a:rPr>
              <a:t>At the momentum spread of ±2%, </a:t>
            </a:r>
            <a:r>
              <a:rPr lang="zh-CN" altLang="en-US" dirty="0" smtClean="0">
                <a:solidFill>
                  <a:srgbClr val="FF0000"/>
                </a:solidFill>
              </a:rPr>
              <a:t> </a:t>
            </a:r>
            <a:r>
              <a:rPr lang="en-US" altLang="zh-CN" dirty="0" smtClean="0">
                <a:solidFill>
                  <a:srgbClr val="FF0000"/>
                </a:solidFill>
              </a:rPr>
              <a:t>DA</a:t>
            </a:r>
            <a:r>
              <a:rPr lang="zh-CN" altLang="en-US" dirty="0" smtClean="0">
                <a:solidFill>
                  <a:srgbClr val="FF0000"/>
                </a:solidFill>
              </a:rPr>
              <a:t> </a:t>
            </a:r>
            <a:r>
              <a:rPr lang="en-US" altLang="zh-CN" dirty="0" smtClean="0">
                <a:solidFill>
                  <a:srgbClr val="FF0000"/>
                </a:solidFill>
              </a:rPr>
              <a:t>remains 0, not yet satisfy the requirement.</a:t>
            </a:r>
            <a:endParaRPr lang="zh-CN" altLang="en-US" dirty="0">
              <a:solidFill>
                <a:srgbClr val="FF0000"/>
              </a:solidFill>
            </a:endParaRPr>
          </a:p>
        </p:txBody>
      </p:sp>
    </p:spTree>
    <p:extLst>
      <p:ext uri="{BB962C8B-B14F-4D97-AF65-F5344CB8AC3E}">
        <p14:creationId xmlns:p14="http://schemas.microsoft.com/office/powerpoint/2010/main" val="283592062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标题 1"/>
          <p:cNvSpPr>
            <a:spLocks noGrp="1"/>
          </p:cNvSpPr>
          <p:nvPr>
            <p:ph type="title"/>
          </p:nvPr>
        </p:nvSpPr>
        <p:spPr>
          <a:xfrm>
            <a:off x="107504" y="260648"/>
            <a:ext cx="8856984" cy="1152128"/>
          </a:xfrm>
        </p:spPr>
        <p:txBody>
          <a:bodyPr>
            <a:normAutofit/>
          </a:bodyPr>
          <a:lstStyle/>
          <a:p>
            <a:r>
              <a:rPr lang="en-US" altLang="zh-CN" sz="2800" b="1" dirty="0" smtClean="0">
                <a:solidFill>
                  <a:srgbClr val="0000FF"/>
                </a:solidFill>
                <a:latin typeface="Arial" charset="0"/>
                <a:ea typeface="宋体" charset="-122"/>
              </a:rPr>
              <a:t>Saw tooth effect in single ring scheme-1</a:t>
            </a:r>
            <a:endParaRPr lang="zh-CN" altLang="en-US" sz="4000" b="1" dirty="0" smtClean="0">
              <a:solidFill>
                <a:srgbClr val="1D0DF1"/>
              </a:solidFill>
            </a:endParaRPr>
          </a:p>
        </p:txBody>
      </p:sp>
      <p:cxnSp>
        <p:nvCxnSpPr>
          <p:cNvPr id="8" name="直接连接符 7"/>
          <p:cNvCxnSpPr/>
          <p:nvPr/>
        </p:nvCxnSpPr>
        <p:spPr>
          <a:xfrm>
            <a:off x="827584" y="1124744"/>
            <a:ext cx="7056784" cy="0"/>
          </a:xfrm>
          <a:prstGeom prst="line">
            <a:avLst/>
          </a:prstGeom>
          <a:ln w="47625">
            <a:solidFill>
              <a:srgbClr val="003CB4"/>
            </a:solidFill>
          </a:ln>
        </p:spPr>
        <p:style>
          <a:lnRef idx="1">
            <a:schemeClr val="accent1"/>
          </a:lnRef>
          <a:fillRef idx="0">
            <a:schemeClr val="accent1"/>
          </a:fillRef>
          <a:effectRef idx="0">
            <a:schemeClr val="accent1"/>
          </a:effectRef>
          <a:fontRef idx="minor">
            <a:schemeClr val="tx1"/>
          </a:fontRef>
        </p:style>
      </p:cxnSp>
      <p:sp>
        <p:nvSpPr>
          <p:cNvPr id="6" name="内容占位符 2"/>
          <p:cNvSpPr txBox="1">
            <a:spLocks/>
          </p:cNvSpPr>
          <p:nvPr/>
        </p:nvSpPr>
        <p:spPr>
          <a:xfrm>
            <a:off x="639246" y="1268760"/>
            <a:ext cx="8181225" cy="4896544"/>
          </a:xfrm>
          <a:prstGeom prst="rect">
            <a:avLst/>
          </a:prstGeom>
        </p:spPr>
        <p:txBody>
          <a:bodyP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457200" indent="-457200">
              <a:buFont typeface="Wingdings" panose="05000000000000000000" pitchFamily="2" charset="2"/>
              <a:buChar char="Ø"/>
            </a:pPr>
            <a:r>
              <a:rPr lang="en-US" altLang="zh-CN" sz="2000" kern="0" dirty="0" smtClean="0"/>
              <a:t>Saw tooth effect is simulated by manually adjust </a:t>
            </a:r>
            <a:r>
              <a:rPr lang="en-US" altLang="zh-CN" sz="2000" dirty="0"/>
              <a:t>the strength of each element according to the energy loss from synchrotron radiation</a:t>
            </a:r>
          </a:p>
          <a:p>
            <a:pPr marL="457200" indent="-457200">
              <a:buFont typeface="Wingdings" panose="05000000000000000000" pitchFamily="2" charset="2"/>
              <a:buChar char="Ø"/>
            </a:pPr>
            <a:r>
              <a:rPr lang="en-US" altLang="zh-CN" sz="2000" kern="0" dirty="0" smtClean="0"/>
              <a:t>Method is checked by comparing the closed orbit before and after the adjustment</a:t>
            </a:r>
            <a:endParaRPr lang="en-US" altLang="zh-CN" sz="2000" kern="0" dirty="0"/>
          </a:p>
          <a:p>
            <a:pPr marL="457200" indent="-457200">
              <a:buFont typeface="Wingdings" panose="05000000000000000000" pitchFamily="2" charset="2"/>
              <a:buChar char="Ø"/>
            </a:pPr>
            <a:r>
              <a:rPr lang="en-US" altLang="zh-CN" sz="2000" dirty="0" smtClean="0"/>
              <a:t>To characterize the effect of saw tooth orbit, the pretzel orbit has not been turned on</a:t>
            </a:r>
          </a:p>
          <a:p>
            <a:pPr marL="457200" indent="-457200">
              <a:buFont typeface="Wingdings" panose="05000000000000000000" pitchFamily="2" charset="2"/>
              <a:buChar char="Ø"/>
            </a:pPr>
            <a:r>
              <a:rPr lang="en-US" altLang="zh-CN" sz="2000" dirty="0" smtClean="0"/>
              <a:t>It is found that a dramatic  distortion on beam lattice could be excited by the saw tooth orbit, </a:t>
            </a:r>
            <a:r>
              <a:rPr lang="en-US" altLang="zh-CN" sz="2000" dirty="0"/>
              <a:t>and this effect mainly  comes from the </a:t>
            </a:r>
            <a:r>
              <a:rPr lang="en-US" altLang="zh-CN" sz="2000" dirty="0" smtClean="0"/>
              <a:t>FFS</a:t>
            </a:r>
            <a:endParaRPr lang="en-US" altLang="zh-CN" sz="2000" b="1" dirty="0" smtClean="0">
              <a:solidFill>
                <a:srgbClr val="FF0000"/>
              </a:solidFill>
            </a:endParaRPr>
          </a:p>
          <a:p>
            <a:pPr marL="457200" indent="-457200">
              <a:buFont typeface="Wingdings" panose="05000000000000000000" pitchFamily="2" charset="2"/>
              <a:buChar char="Ø"/>
            </a:pPr>
            <a:r>
              <a:rPr lang="en-US" altLang="zh-CN" sz="2000" dirty="0" smtClean="0"/>
              <a:t>A stable lattice could be found if we manually reduce the synchrotron radiation to 1/20 of the nominal </a:t>
            </a:r>
          </a:p>
          <a:p>
            <a:pPr marL="457200" indent="-457200">
              <a:buFont typeface="Wingdings" panose="05000000000000000000" pitchFamily="2" charset="2"/>
              <a:buChar char="Ø"/>
            </a:pPr>
            <a:r>
              <a:rPr lang="en-US" altLang="zh-CN" sz="2000" dirty="0" smtClean="0"/>
              <a:t>Though a stable lattice could be found, the dynamic aperture is reduced from 10</a:t>
            </a:r>
            <a:r>
              <a:rPr lang="en-US" altLang="zh-CN" sz="2000" dirty="0" smtClean="0">
                <a:latin typeface="Symbol" panose="05050102010706020507" pitchFamily="18" charset="2"/>
              </a:rPr>
              <a:t>s</a:t>
            </a:r>
            <a:r>
              <a:rPr lang="en-US" altLang="zh-CN" sz="2000" dirty="0" smtClean="0"/>
              <a:t>x to 0, for ±2% momentum spread (</a:t>
            </a:r>
            <a:r>
              <a:rPr lang="en-US" altLang="zh-CN" sz="2000" b="1" dirty="0">
                <a:solidFill>
                  <a:srgbClr val="FF0000"/>
                </a:solidFill>
              </a:rPr>
              <a:t>DA doesn’t meet the </a:t>
            </a:r>
            <a:r>
              <a:rPr lang="en-US" altLang="zh-CN" sz="2000" b="1" dirty="0" smtClean="0">
                <a:solidFill>
                  <a:srgbClr val="FF0000"/>
                </a:solidFill>
              </a:rPr>
              <a:t>requirement</a:t>
            </a:r>
            <a:r>
              <a:rPr lang="en-US" altLang="zh-CN" sz="2000" dirty="0" smtClean="0"/>
              <a:t>), </a:t>
            </a:r>
            <a:r>
              <a:rPr lang="en-US" altLang="zh-CN" sz="2000" dirty="0" smtClean="0">
                <a:solidFill>
                  <a:srgbClr val="FF0000"/>
                </a:solidFill>
              </a:rPr>
              <a:t>when </a:t>
            </a:r>
            <a:r>
              <a:rPr lang="en-US" altLang="zh-CN" sz="2000" dirty="0">
                <a:solidFill>
                  <a:srgbClr val="FF0000"/>
                </a:solidFill>
              </a:rPr>
              <a:t>the synchrotron radiation </a:t>
            </a:r>
            <a:r>
              <a:rPr lang="en-US" altLang="zh-CN" sz="2000" dirty="0" smtClean="0">
                <a:solidFill>
                  <a:srgbClr val="FF0000"/>
                </a:solidFill>
              </a:rPr>
              <a:t>is intentionally reduce to </a:t>
            </a:r>
            <a:r>
              <a:rPr lang="en-US" altLang="zh-CN" sz="2000" dirty="0">
                <a:solidFill>
                  <a:srgbClr val="FF0000"/>
                </a:solidFill>
              </a:rPr>
              <a:t>1/20 of the </a:t>
            </a:r>
            <a:r>
              <a:rPr lang="en-US" altLang="zh-CN" sz="2000" dirty="0" smtClean="0">
                <a:solidFill>
                  <a:srgbClr val="FF0000"/>
                </a:solidFill>
              </a:rPr>
              <a:t>nominal. </a:t>
            </a:r>
            <a:endParaRPr lang="en-US" altLang="zh-CN" sz="2000" b="1" dirty="0">
              <a:solidFill>
                <a:srgbClr val="FF0000"/>
              </a:solidFill>
            </a:endParaRPr>
          </a:p>
          <a:p>
            <a:pPr marL="457200" indent="-457200">
              <a:buFont typeface="Wingdings" panose="05000000000000000000" pitchFamily="2" charset="2"/>
              <a:buChar char="Ø"/>
            </a:pPr>
            <a:endParaRPr lang="zh-CN" altLang="en-US" sz="2000" dirty="0"/>
          </a:p>
        </p:txBody>
      </p:sp>
    </p:spTree>
    <p:extLst>
      <p:ext uri="{BB962C8B-B14F-4D97-AF65-F5344CB8AC3E}">
        <p14:creationId xmlns:p14="http://schemas.microsoft.com/office/powerpoint/2010/main" val="21882382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b="1" dirty="0" smtClean="0"/>
              <a:t>Outline</a:t>
            </a:r>
            <a:endParaRPr lang="zh-CN" altLang="en-US" b="1" dirty="0"/>
          </a:p>
        </p:txBody>
      </p:sp>
      <p:sp>
        <p:nvSpPr>
          <p:cNvPr id="3" name="内容占位符 2"/>
          <p:cNvSpPr>
            <a:spLocks noGrp="1"/>
          </p:cNvSpPr>
          <p:nvPr>
            <p:ph idx="1"/>
          </p:nvPr>
        </p:nvSpPr>
        <p:spPr>
          <a:xfrm>
            <a:off x="457200" y="1600201"/>
            <a:ext cx="8291264" cy="3196952"/>
          </a:xfrm>
        </p:spPr>
        <p:txBody>
          <a:bodyPr/>
          <a:lstStyle/>
          <a:p>
            <a:pPr>
              <a:buFont typeface="Wingdings" panose="05000000000000000000" pitchFamily="2" charset="2"/>
              <a:buChar char="Ø"/>
            </a:pPr>
            <a:r>
              <a:rPr lang="en-US" altLang="zh-CN" b="1" dirty="0" smtClean="0"/>
              <a:t> Main parameters</a:t>
            </a:r>
          </a:p>
          <a:p>
            <a:pPr>
              <a:buFont typeface="Wingdings" panose="05000000000000000000" pitchFamily="2" charset="2"/>
              <a:buChar char="Ø"/>
            </a:pPr>
            <a:r>
              <a:rPr lang="en-US" altLang="zh-CN" b="1" dirty="0" smtClean="0"/>
              <a:t> Critical issues </a:t>
            </a:r>
            <a:r>
              <a:rPr lang="en-US" altLang="zh-CN" b="1" dirty="0"/>
              <a:t>in </a:t>
            </a:r>
            <a:r>
              <a:rPr lang="en-US" altLang="zh-CN" b="1" dirty="0" smtClean="0"/>
              <a:t>pretzel </a:t>
            </a:r>
            <a:r>
              <a:rPr lang="en-US" altLang="zh-CN" b="1" dirty="0"/>
              <a:t>scheme design </a:t>
            </a:r>
            <a:endParaRPr lang="en-US" altLang="zh-CN" b="1" dirty="0" smtClean="0"/>
          </a:p>
          <a:p>
            <a:pPr>
              <a:buFont typeface="Wingdings" panose="05000000000000000000" pitchFamily="2" charset="2"/>
              <a:buChar char="Ø"/>
            </a:pPr>
            <a:r>
              <a:rPr lang="en-US" altLang="zh-CN" b="1" dirty="0" smtClean="0"/>
              <a:t> </a:t>
            </a:r>
            <a:r>
              <a:rPr lang="en-US" altLang="zh-CN" b="1" dirty="0" smtClean="0"/>
              <a:t>Pretzel scheme</a:t>
            </a:r>
            <a:r>
              <a:rPr lang="en-US" altLang="zh-CN" b="1" dirty="0" smtClean="0"/>
              <a:t> </a:t>
            </a:r>
            <a:r>
              <a:rPr lang="en-US" altLang="zh-CN" b="1" dirty="0" smtClean="0"/>
              <a:t>design result</a:t>
            </a:r>
          </a:p>
          <a:p>
            <a:pPr>
              <a:buFont typeface="Wingdings" panose="05000000000000000000" pitchFamily="2" charset="2"/>
              <a:buChar char="Ø"/>
            </a:pPr>
            <a:r>
              <a:rPr lang="en-US" altLang="zh-CN" b="1" dirty="0" smtClean="0"/>
              <a:t> Study on saw-tooth effect</a:t>
            </a:r>
          </a:p>
          <a:p>
            <a:pPr>
              <a:buFont typeface="Wingdings" panose="05000000000000000000" pitchFamily="2" charset="2"/>
              <a:buChar char="Ø"/>
            </a:pPr>
            <a:r>
              <a:rPr lang="en-US" altLang="zh-CN" b="1" dirty="0" smtClean="0"/>
              <a:t> Summary</a:t>
            </a:r>
          </a:p>
        </p:txBody>
      </p:sp>
      <p:cxnSp>
        <p:nvCxnSpPr>
          <p:cNvPr id="4" name="直接连接符 3"/>
          <p:cNvCxnSpPr/>
          <p:nvPr/>
        </p:nvCxnSpPr>
        <p:spPr>
          <a:xfrm>
            <a:off x="827584" y="1196752"/>
            <a:ext cx="7056784" cy="0"/>
          </a:xfrm>
          <a:prstGeom prst="line">
            <a:avLst/>
          </a:prstGeom>
          <a:ln w="47625">
            <a:solidFill>
              <a:srgbClr val="003CB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9083546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899592" y="5661248"/>
            <a:ext cx="7139006" cy="646331"/>
          </a:xfrm>
          <a:prstGeom prst="rect">
            <a:avLst/>
          </a:prstGeom>
        </p:spPr>
        <p:txBody>
          <a:bodyPr wrap="none">
            <a:spAutoFit/>
          </a:bodyPr>
          <a:lstStyle/>
          <a:p>
            <a:pPr marL="457200" indent="-457200">
              <a:buFont typeface="Wingdings" panose="05000000000000000000" pitchFamily="2" charset="2"/>
              <a:buChar char="Ø"/>
            </a:pPr>
            <a:r>
              <a:rPr lang="en-US" altLang="zh-CN" b="1" dirty="0" smtClean="0">
                <a:solidFill>
                  <a:srgbClr val="FF0000"/>
                </a:solidFill>
              </a:rPr>
              <a:t>P/P0=2 is similar to enlarge the circumference from 50km</a:t>
            </a:r>
            <a:r>
              <a:rPr lang="en-US" altLang="zh-CN" b="1" dirty="0">
                <a:solidFill>
                  <a:srgbClr val="FF0000"/>
                </a:solidFill>
                <a:sym typeface="Wingdings" panose="05000000000000000000" pitchFamily="2" charset="2"/>
              </a:rPr>
              <a:t> </a:t>
            </a:r>
            <a:r>
              <a:rPr lang="en-US" altLang="zh-CN" b="1" dirty="0" smtClean="0">
                <a:solidFill>
                  <a:srgbClr val="FF0000"/>
                </a:solidFill>
                <a:sym typeface="Wingdings" panose="05000000000000000000" pitchFamily="2" charset="2"/>
              </a:rPr>
              <a:t>to 100km,</a:t>
            </a:r>
          </a:p>
          <a:p>
            <a:r>
              <a:rPr lang="en-US" altLang="zh-CN" b="1" dirty="0">
                <a:solidFill>
                  <a:srgbClr val="FF0000"/>
                </a:solidFill>
                <a:sym typeface="Wingdings" panose="05000000000000000000" pitchFamily="2" charset="2"/>
              </a:rPr>
              <a:t> </a:t>
            </a:r>
            <a:r>
              <a:rPr lang="en-US" altLang="zh-CN" b="1" dirty="0" smtClean="0">
                <a:solidFill>
                  <a:srgbClr val="FF0000"/>
                </a:solidFill>
                <a:sym typeface="Wingdings" panose="05000000000000000000" pitchFamily="2" charset="2"/>
              </a:rPr>
              <a:t>        so a bigger circumference doesn’t help much</a:t>
            </a:r>
          </a:p>
        </p:txBody>
      </p:sp>
      <p:sp>
        <p:nvSpPr>
          <p:cNvPr id="6" name="标题 1"/>
          <p:cNvSpPr>
            <a:spLocks noGrp="1"/>
          </p:cNvSpPr>
          <p:nvPr>
            <p:ph type="title"/>
          </p:nvPr>
        </p:nvSpPr>
        <p:spPr>
          <a:xfrm>
            <a:off x="107504" y="260648"/>
            <a:ext cx="8856984" cy="1152128"/>
          </a:xfrm>
        </p:spPr>
        <p:txBody>
          <a:bodyPr>
            <a:normAutofit/>
          </a:bodyPr>
          <a:lstStyle/>
          <a:p>
            <a:r>
              <a:rPr lang="en-US" altLang="zh-CN" sz="2800" b="1" dirty="0" smtClean="0">
                <a:solidFill>
                  <a:srgbClr val="0000FF"/>
                </a:solidFill>
                <a:latin typeface="Arial" charset="0"/>
                <a:ea typeface="宋体" charset="-122"/>
              </a:rPr>
              <a:t>Saw tooth effect in single ring scheme-2</a:t>
            </a:r>
            <a:endParaRPr lang="zh-CN" altLang="en-US" sz="4000" b="1" dirty="0" smtClean="0">
              <a:solidFill>
                <a:srgbClr val="1D0DF1"/>
              </a:solidFill>
            </a:endParaRPr>
          </a:p>
        </p:txBody>
      </p:sp>
      <p:cxnSp>
        <p:nvCxnSpPr>
          <p:cNvPr id="7" name="直接连接符 6"/>
          <p:cNvCxnSpPr/>
          <p:nvPr/>
        </p:nvCxnSpPr>
        <p:spPr>
          <a:xfrm>
            <a:off x="827584" y="1124744"/>
            <a:ext cx="7056784" cy="0"/>
          </a:xfrm>
          <a:prstGeom prst="line">
            <a:avLst/>
          </a:prstGeom>
          <a:ln w="47625">
            <a:solidFill>
              <a:srgbClr val="003CB4"/>
            </a:solidFill>
          </a:ln>
        </p:spPr>
        <p:style>
          <a:lnRef idx="1">
            <a:schemeClr val="accent1"/>
          </a:lnRef>
          <a:fillRef idx="0">
            <a:schemeClr val="accent1"/>
          </a:fillRef>
          <a:effectRef idx="0">
            <a:schemeClr val="accent1"/>
          </a:effectRef>
          <a:fontRef idx="minor">
            <a:schemeClr val="tx1"/>
          </a:fontRef>
        </p:style>
      </p:cxnSp>
      <p:sp>
        <p:nvSpPr>
          <p:cNvPr id="8" name="文本框 7"/>
          <p:cNvSpPr txBox="1"/>
          <p:nvPr/>
        </p:nvSpPr>
        <p:spPr>
          <a:xfrm>
            <a:off x="976847" y="1342510"/>
            <a:ext cx="6912768" cy="646331"/>
          </a:xfrm>
          <a:prstGeom prst="rect">
            <a:avLst/>
          </a:prstGeom>
          <a:noFill/>
        </p:spPr>
        <p:txBody>
          <a:bodyPr wrap="square" rtlCol="0">
            <a:spAutoFit/>
          </a:bodyPr>
          <a:lstStyle/>
          <a:p>
            <a:pPr algn="ctr"/>
            <a:r>
              <a:rPr lang="en-US" altLang="zh-CN" dirty="0" smtClean="0"/>
              <a:t>Comparison of lattice distortion and effect on luminosity at different synchrotron radiation power</a:t>
            </a:r>
            <a:endParaRPr lang="zh-CN" altLang="en-US" dirty="0"/>
          </a:p>
        </p:txBody>
      </p:sp>
      <p:graphicFrame>
        <p:nvGraphicFramePr>
          <p:cNvPr id="9" name="表格 8"/>
          <p:cNvGraphicFramePr>
            <a:graphicFrameLocks noGrp="1"/>
          </p:cNvGraphicFramePr>
          <p:nvPr>
            <p:extLst>
              <p:ext uri="{D42A27DB-BD31-4B8C-83A1-F6EECF244321}">
                <p14:modId xmlns:p14="http://schemas.microsoft.com/office/powerpoint/2010/main" val="1979866959"/>
              </p:ext>
            </p:extLst>
          </p:nvPr>
        </p:nvGraphicFramePr>
        <p:xfrm>
          <a:off x="899593" y="1988840"/>
          <a:ext cx="7200799" cy="2952328"/>
        </p:xfrm>
        <a:graphic>
          <a:graphicData uri="http://schemas.openxmlformats.org/drawingml/2006/table">
            <a:tbl>
              <a:tblPr firstRow="1" bandRow="1">
                <a:tableStyleId>{5C22544A-7EE6-4342-B048-85BDC9FD1C3A}</a:tableStyleId>
              </a:tblPr>
              <a:tblGrid>
                <a:gridCol w="1034369"/>
                <a:gridCol w="1413902"/>
                <a:gridCol w="1152128"/>
                <a:gridCol w="1224136"/>
                <a:gridCol w="1008112"/>
                <a:gridCol w="1368152"/>
              </a:tblGrid>
              <a:tr h="369041">
                <a:tc>
                  <a:txBody>
                    <a:bodyPr/>
                    <a:lstStyle/>
                    <a:p>
                      <a:pPr algn="ctr"/>
                      <a:r>
                        <a:rPr lang="en-US" altLang="zh-CN" dirty="0" smtClean="0"/>
                        <a:t>P/P0</a:t>
                      </a:r>
                      <a:endParaRPr lang="zh-CN" altLang="en-US" dirty="0"/>
                    </a:p>
                  </a:txBody>
                  <a:tcPr/>
                </a:tc>
                <a:tc>
                  <a:txBody>
                    <a:bodyPr/>
                    <a:lstStyle/>
                    <a:p>
                      <a:pPr algn="ctr"/>
                      <a:r>
                        <a:rPr lang="en-US" altLang="zh-CN" dirty="0" err="1" smtClean="0"/>
                        <a:t>Sawtooth</a:t>
                      </a:r>
                      <a:endParaRPr lang="zh-CN" altLang="en-US" dirty="0"/>
                    </a:p>
                  </a:txBody>
                  <a:tcPr/>
                </a:tc>
                <a:tc>
                  <a:txBody>
                    <a:bodyPr/>
                    <a:lstStyle/>
                    <a:p>
                      <a:pPr algn="ctr"/>
                      <a:r>
                        <a:rPr lang="en-US" altLang="zh-CN" dirty="0" err="1" smtClean="0">
                          <a:latin typeface="Symbol" panose="05050102010706020507" pitchFamily="18" charset="2"/>
                        </a:rPr>
                        <a:t>b</a:t>
                      </a:r>
                      <a:r>
                        <a:rPr lang="en-US" altLang="zh-CN" baseline="-25000" dirty="0" err="1" smtClean="0"/>
                        <a:t>x</a:t>
                      </a:r>
                      <a:r>
                        <a:rPr lang="en-US" altLang="zh-CN" dirty="0" smtClean="0"/>
                        <a:t>* (m)</a:t>
                      </a:r>
                      <a:endParaRPr lang="zh-CN"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dirty="0" smtClean="0">
                          <a:latin typeface="Symbol" panose="05050102010706020507" pitchFamily="18" charset="2"/>
                        </a:rPr>
                        <a:t>b</a:t>
                      </a:r>
                      <a:r>
                        <a:rPr lang="en-US" altLang="zh-CN" baseline="-25000" dirty="0" smtClean="0"/>
                        <a:t>y</a:t>
                      </a:r>
                      <a:r>
                        <a:rPr lang="en-US" altLang="zh-CN" dirty="0" smtClean="0"/>
                        <a:t>*(mm)</a:t>
                      </a:r>
                      <a:endParaRPr lang="zh-CN" altLang="en-US" dirty="0" smtClean="0"/>
                    </a:p>
                  </a:txBody>
                  <a:tcPr/>
                </a:tc>
                <a:tc>
                  <a:txBody>
                    <a:bodyPr/>
                    <a:lstStyle/>
                    <a:p>
                      <a:pPr algn="ctr"/>
                      <a:r>
                        <a:rPr lang="en-US" altLang="zh-CN" dirty="0" smtClean="0"/>
                        <a:t>L/L0</a:t>
                      </a:r>
                      <a:endParaRPr lang="zh-CN" altLang="en-US" dirty="0"/>
                    </a:p>
                  </a:txBody>
                  <a:tcPr/>
                </a:tc>
                <a:tc>
                  <a:txBody>
                    <a:bodyPr/>
                    <a:lstStyle/>
                    <a:p>
                      <a:pPr algn="ctr"/>
                      <a:r>
                        <a:rPr lang="en-US" altLang="zh-CN" dirty="0" smtClean="0"/>
                        <a:t>Stable</a:t>
                      </a:r>
                      <a:endParaRPr lang="zh-CN" altLang="en-US" dirty="0"/>
                    </a:p>
                  </a:txBody>
                  <a:tcPr/>
                </a:tc>
              </a:tr>
              <a:tr h="369041">
                <a:tc>
                  <a:txBody>
                    <a:bodyPr/>
                    <a:lstStyle/>
                    <a:p>
                      <a:pPr algn="ctr"/>
                      <a:r>
                        <a:rPr lang="en-US" altLang="zh-CN" dirty="0" smtClean="0"/>
                        <a:t>1</a:t>
                      </a:r>
                      <a:endParaRPr lang="zh-CN" altLang="en-US" dirty="0"/>
                    </a:p>
                  </a:txBody>
                  <a:tcPr>
                    <a:solidFill>
                      <a:srgbClr val="2DED0D"/>
                    </a:solidFill>
                  </a:tcPr>
                </a:tc>
                <a:tc>
                  <a:txBody>
                    <a:bodyPr/>
                    <a:lstStyle/>
                    <a:p>
                      <a:pPr algn="ctr"/>
                      <a:r>
                        <a:rPr lang="en-US" altLang="zh-CN" dirty="0" smtClean="0"/>
                        <a:t>OFF</a:t>
                      </a:r>
                      <a:endParaRPr lang="zh-CN" altLang="en-US" dirty="0"/>
                    </a:p>
                  </a:txBody>
                  <a:tcPr>
                    <a:solidFill>
                      <a:srgbClr val="2DED0D"/>
                    </a:solidFill>
                  </a:tcPr>
                </a:tc>
                <a:tc>
                  <a:txBody>
                    <a:bodyPr/>
                    <a:lstStyle/>
                    <a:p>
                      <a:pPr algn="ctr"/>
                      <a:r>
                        <a:rPr lang="en-US" altLang="zh-CN" dirty="0" smtClean="0"/>
                        <a:t>0.80</a:t>
                      </a:r>
                      <a:endParaRPr lang="zh-CN" altLang="en-US" dirty="0"/>
                    </a:p>
                  </a:txBody>
                  <a:tcPr>
                    <a:solidFill>
                      <a:srgbClr val="2DED0D"/>
                    </a:solidFill>
                  </a:tcPr>
                </a:tc>
                <a:tc>
                  <a:txBody>
                    <a:bodyPr/>
                    <a:lstStyle/>
                    <a:p>
                      <a:pPr algn="ctr"/>
                      <a:r>
                        <a:rPr lang="en-US" altLang="zh-CN" dirty="0" smtClean="0"/>
                        <a:t>3</a:t>
                      </a:r>
                      <a:endParaRPr lang="zh-CN" altLang="en-US" dirty="0"/>
                    </a:p>
                  </a:txBody>
                  <a:tcPr>
                    <a:solidFill>
                      <a:srgbClr val="2DED0D"/>
                    </a:solidFill>
                  </a:tcPr>
                </a:tc>
                <a:tc>
                  <a:txBody>
                    <a:bodyPr/>
                    <a:lstStyle/>
                    <a:p>
                      <a:pPr algn="ctr"/>
                      <a:r>
                        <a:rPr lang="en-US" altLang="zh-CN" dirty="0" smtClean="0"/>
                        <a:t>1</a:t>
                      </a:r>
                      <a:endParaRPr lang="zh-CN" altLang="en-US" dirty="0"/>
                    </a:p>
                  </a:txBody>
                  <a:tcPr>
                    <a:solidFill>
                      <a:srgbClr val="2DED0D"/>
                    </a:solidFill>
                  </a:tcPr>
                </a:tc>
                <a:tc>
                  <a:txBody>
                    <a:bodyPr/>
                    <a:lstStyle/>
                    <a:p>
                      <a:pPr algn="ctr"/>
                      <a:r>
                        <a:rPr lang="en-US" altLang="zh-CN" dirty="0" smtClean="0"/>
                        <a:t>Yes</a:t>
                      </a:r>
                      <a:endParaRPr lang="zh-CN" altLang="en-US" dirty="0"/>
                    </a:p>
                  </a:txBody>
                  <a:tcPr>
                    <a:solidFill>
                      <a:srgbClr val="2DED0D"/>
                    </a:solidFill>
                  </a:tcPr>
                </a:tc>
              </a:tr>
              <a:tr h="369041">
                <a:tc>
                  <a:txBody>
                    <a:bodyPr/>
                    <a:lstStyle/>
                    <a:p>
                      <a:pPr algn="ctr"/>
                      <a:r>
                        <a:rPr lang="en-US" altLang="zh-CN" dirty="0" smtClean="0"/>
                        <a:t>1</a:t>
                      </a:r>
                      <a:endParaRPr lang="zh-CN" altLang="en-US" dirty="0"/>
                    </a:p>
                  </a:txBody>
                  <a:tcPr/>
                </a:tc>
                <a:tc>
                  <a:txBody>
                    <a:bodyPr/>
                    <a:lstStyle/>
                    <a:p>
                      <a:pPr algn="ctr"/>
                      <a:r>
                        <a:rPr lang="en-US" altLang="zh-CN" dirty="0" smtClean="0"/>
                        <a:t>ON</a:t>
                      </a:r>
                      <a:endParaRPr lang="zh-CN" altLang="en-US" dirty="0"/>
                    </a:p>
                  </a:txBody>
                  <a:tcPr/>
                </a:tc>
                <a:tc>
                  <a:txBody>
                    <a:bodyPr/>
                    <a:lstStyle/>
                    <a:p>
                      <a:pPr algn="ctr"/>
                      <a:r>
                        <a:rPr lang="en-US" altLang="zh-CN" dirty="0" smtClean="0"/>
                        <a:t>1.16</a:t>
                      </a:r>
                      <a:endParaRPr lang="zh-CN" altLang="en-US" dirty="0"/>
                    </a:p>
                  </a:txBody>
                  <a:tcPr/>
                </a:tc>
                <a:tc>
                  <a:txBody>
                    <a:bodyPr/>
                    <a:lstStyle/>
                    <a:p>
                      <a:pPr algn="ctr"/>
                      <a:r>
                        <a:rPr lang="en-US" altLang="zh-CN" dirty="0" smtClean="0"/>
                        <a:t>415</a:t>
                      </a:r>
                      <a:endParaRPr lang="zh-CN" altLang="en-US" dirty="0"/>
                    </a:p>
                  </a:txBody>
                  <a:tcPr/>
                </a:tc>
                <a:tc>
                  <a:txBody>
                    <a:bodyPr/>
                    <a:lstStyle/>
                    <a:p>
                      <a:pPr algn="ctr"/>
                      <a:r>
                        <a:rPr lang="en-US" altLang="zh-CN" dirty="0" smtClean="0"/>
                        <a:t>0.08</a:t>
                      </a:r>
                      <a:endParaRPr lang="zh-CN" altLang="en-US" dirty="0"/>
                    </a:p>
                  </a:txBody>
                  <a:tcPr/>
                </a:tc>
                <a:tc>
                  <a:txBody>
                    <a:bodyPr/>
                    <a:lstStyle/>
                    <a:p>
                      <a:pPr algn="ctr"/>
                      <a:r>
                        <a:rPr lang="en-US" altLang="zh-CN" dirty="0" smtClean="0"/>
                        <a:t>No</a:t>
                      </a:r>
                      <a:endParaRPr lang="zh-CN" altLang="en-US" dirty="0"/>
                    </a:p>
                  </a:txBody>
                  <a:tcPr/>
                </a:tc>
              </a:tr>
              <a:tr h="369041">
                <a:tc>
                  <a:txBody>
                    <a:bodyPr/>
                    <a:lstStyle/>
                    <a:p>
                      <a:pPr algn="ctr"/>
                      <a:r>
                        <a:rPr lang="en-US" altLang="zh-CN" dirty="0" smtClean="0"/>
                        <a:t>2</a:t>
                      </a:r>
                      <a:endParaRPr lang="zh-CN"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dirty="0" smtClean="0"/>
                        <a:t>ON</a:t>
                      </a:r>
                      <a:endParaRPr lang="zh-CN" altLang="en-US" dirty="0" smtClean="0"/>
                    </a:p>
                  </a:txBody>
                  <a:tcPr/>
                </a:tc>
                <a:tc>
                  <a:txBody>
                    <a:bodyPr/>
                    <a:lstStyle/>
                    <a:p>
                      <a:pPr algn="ctr"/>
                      <a:r>
                        <a:rPr lang="en-US" altLang="zh-CN" dirty="0" smtClean="0"/>
                        <a:t>1.14</a:t>
                      </a:r>
                      <a:endParaRPr lang="zh-CN" altLang="en-US" dirty="0"/>
                    </a:p>
                  </a:txBody>
                  <a:tcPr/>
                </a:tc>
                <a:tc>
                  <a:txBody>
                    <a:bodyPr/>
                    <a:lstStyle/>
                    <a:p>
                      <a:pPr algn="ctr"/>
                      <a:r>
                        <a:rPr lang="en-US" altLang="zh-CN" dirty="0" smtClean="0"/>
                        <a:t>81</a:t>
                      </a:r>
                      <a:endParaRPr lang="zh-CN" altLang="en-US" dirty="0"/>
                    </a:p>
                  </a:txBody>
                  <a:tcPr/>
                </a:tc>
                <a:tc>
                  <a:txBody>
                    <a:bodyPr/>
                    <a:lstStyle/>
                    <a:p>
                      <a:pPr algn="ctr"/>
                      <a:r>
                        <a:rPr lang="en-US" altLang="zh-CN" dirty="0" smtClean="0"/>
                        <a:t>0.18</a:t>
                      </a:r>
                      <a:endParaRPr lang="zh-CN"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dirty="0" smtClean="0"/>
                        <a:t>No</a:t>
                      </a:r>
                      <a:endParaRPr lang="zh-CN" altLang="en-US" dirty="0" smtClean="0"/>
                    </a:p>
                  </a:txBody>
                  <a:tcPr/>
                </a:tc>
              </a:tr>
              <a:tr h="369041">
                <a:tc>
                  <a:txBody>
                    <a:bodyPr/>
                    <a:lstStyle/>
                    <a:p>
                      <a:pPr algn="ctr"/>
                      <a:r>
                        <a:rPr lang="en-US" altLang="zh-CN" dirty="0" smtClean="0"/>
                        <a:t>5</a:t>
                      </a:r>
                      <a:endParaRPr lang="zh-CN"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dirty="0" smtClean="0"/>
                        <a:t>ON</a:t>
                      </a:r>
                      <a:endParaRPr lang="zh-CN" altLang="en-US" dirty="0" smtClean="0"/>
                    </a:p>
                  </a:txBody>
                  <a:tcPr/>
                </a:tc>
                <a:tc>
                  <a:txBody>
                    <a:bodyPr/>
                    <a:lstStyle/>
                    <a:p>
                      <a:pPr algn="ctr"/>
                      <a:r>
                        <a:rPr lang="en-US" altLang="zh-CN" dirty="0" smtClean="0"/>
                        <a:t>-</a:t>
                      </a:r>
                      <a:endParaRPr lang="zh-CN" altLang="en-US" dirty="0"/>
                    </a:p>
                  </a:txBody>
                  <a:tcPr/>
                </a:tc>
                <a:tc>
                  <a:txBody>
                    <a:bodyPr/>
                    <a:lstStyle/>
                    <a:p>
                      <a:pPr algn="ctr"/>
                      <a:r>
                        <a:rPr lang="en-US" altLang="zh-CN" dirty="0" smtClean="0"/>
                        <a:t>-</a:t>
                      </a:r>
                      <a:endParaRPr lang="zh-CN" altLang="en-US" dirty="0"/>
                    </a:p>
                  </a:txBody>
                  <a:tcPr/>
                </a:tc>
                <a:tc>
                  <a:txBody>
                    <a:bodyPr/>
                    <a:lstStyle/>
                    <a:p>
                      <a:pPr algn="ctr"/>
                      <a:r>
                        <a:rPr lang="en-US" altLang="zh-CN" dirty="0" smtClean="0"/>
                        <a:t>-</a:t>
                      </a:r>
                      <a:endParaRPr lang="zh-CN"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dirty="0" smtClean="0"/>
                        <a:t>No</a:t>
                      </a:r>
                      <a:endParaRPr lang="zh-CN" altLang="en-US" dirty="0" smtClean="0"/>
                    </a:p>
                  </a:txBody>
                  <a:tcPr/>
                </a:tc>
              </a:tr>
              <a:tr h="369041">
                <a:tc>
                  <a:txBody>
                    <a:bodyPr/>
                    <a:lstStyle/>
                    <a:p>
                      <a:pPr algn="ctr"/>
                      <a:r>
                        <a:rPr lang="en-US" altLang="zh-CN" dirty="0" smtClean="0"/>
                        <a:t>10</a:t>
                      </a:r>
                      <a:endParaRPr lang="zh-CN"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dirty="0" smtClean="0"/>
                        <a:t>ON</a:t>
                      </a:r>
                      <a:endParaRPr lang="zh-CN" altLang="en-US" dirty="0" smtClean="0"/>
                    </a:p>
                  </a:txBody>
                  <a:tcPr/>
                </a:tc>
                <a:tc>
                  <a:txBody>
                    <a:bodyPr/>
                    <a:lstStyle/>
                    <a:p>
                      <a:pPr algn="ctr"/>
                      <a:r>
                        <a:rPr lang="en-US" altLang="zh-CN" dirty="0" smtClean="0"/>
                        <a:t>-</a:t>
                      </a:r>
                      <a:endParaRPr lang="zh-CN" altLang="en-US" dirty="0"/>
                    </a:p>
                  </a:txBody>
                  <a:tcPr/>
                </a:tc>
                <a:tc>
                  <a:txBody>
                    <a:bodyPr/>
                    <a:lstStyle/>
                    <a:p>
                      <a:pPr algn="ctr"/>
                      <a:r>
                        <a:rPr lang="en-US" altLang="zh-CN" dirty="0" smtClean="0"/>
                        <a:t>-</a:t>
                      </a:r>
                      <a:endParaRPr lang="zh-CN" altLang="en-US" dirty="0"/>
                    </a:p>
                  </a:txBody>
                  <a:tcPr/>
                </a:tc>
                <a:tc>
                  <a:txBody>
                    <a:bodyPr/>
                    <a:lstStyle/>
                    <a:p>
                      <a:pPr algn="ctr"/>
                      <a:r>
                        <a:rPr lang="en-US" altLang="zh-CN" dirty="0" smtClean="0"/>
                        <a:t>-</a:t>
                      </a:r>
                      <a:endParaRPr lang="zh-CN"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dirty="0" smtClean="0"/>
                        <a:t>No</a:t>
                      </a:r>
                      <a:endParaRPr lang="zh-CN" altLang="en-US" dirty="0" smtClean="0"/>
                    </a:p>
                  </a:txBody>
                  <a:tcPr/>
                </a:tc>
              </a:tr>
              <a:tr h="369041">
                <a:tc>
                  <a:txBody>
                    <a:bodyPr/>
                    <a:lstStyle/>
                    <a:p>
                      <a:pPr algn="ctr"/>
                      <a:r>
                        <a:rPr lang="en-US" altLang="zh-CN" dirty="0" smtClean="0"/>
                        <a:t>15</a:t>
                      </a:r>
                      <a:endParaRPr lang="zh-CN"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dirty="0" smtClean="0"/>
                        <a:t>ON</a:t>
                      </a:r>
                      <a:endParaRPr lang="zh-CN" altLang="en-US" dirty="0" smtClean="0"/>
                    </a:p>
                  </a:txBody>
                  <a:tcPr/>
                </a:tc>
                <a:tc>
                  <a:txBody>
                    <a:bodyPr/>
                    <a:lstStyle/>
                    <a:p>
                      <a:pPr algn="ctr"/>
                      <a:r>
                        <a:rPr lang="en-US" altLang="zh-CN" dirty="0" smtClean="0"/>
                        <a:t>-</a:t>
                      </a:r>
                      <a:endParaRPr lang="zh-CN" altLang="en-US" dirty="0"/>
                    </a:p>
                  </a:txBody>
                  <a:tcPr/>
                </a:tc>
                <a:tc>
                  <a:txBody>
                    <a:bodyPr/>
                    <a:lstStyle/>
                    <a:p>
                      <a:pPr algn="ctr"/>
                      <a:r>
                        <a:rPr lang="en-US" altLang="zh-CN" dirty="0" smtClean="0"/>
                        <a:t>-</a:t>
                      </a:r>
                      <a:endParaRPr lang="zh-CN" altLang="en-US" dirty="0"/>
                    </a:p>
                  </a:txBody>
                  <a:tcPr/>
                </a:tc>
                <a:tc>
                  <a:txBody>
                    <a:bodyPr/>
                    <a:lstStyle/>
                    <a:p>
                      <a:pPr algn="ctr"/>
                      <a:r>
                        <a:rPr lang="en-US" altLang="zh-CN" dirty="0" smtClean="0"/>
                        <a:t>-</a:t>
                      </a:r>
                      <a:endParaRPr lang="zh-CN"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dirty="0" smtClean="0"/>
                        <a:t>No</a:t>
                      </a:r>
                      <a:endParaRPr lang="zh-CN" altLang="en-US" dirty="0" smtClean="0"/>
                    </a:p>
                  </a:txBody>
                  <a:tcPr/>
                </a:tc>
              </a:tr>
              <a:tr h="369041">
                <a:tc>
                  <a:txBody>
                    <a:bodyPr/>
                    <a:lstStyle/>
                    <a:p>
                      <a:pPr algn="ctr"/>
                      <a:r>
                        <a:rPr lang="en-US" altLang="zh-CN" dirty="0" smtClean="0"/>
                        <a:t>20</a:t>
                      </a:r>
                      <a:endParaRPr lang="zh-CN"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dirty="0" smtClean="0"/>
                        <a:t>ON</a:t>
                      </a:r>
                      <a:endParaRPr lang="zh-CN" altLang="en-US" dirty="0" smtClean="0"/>
                    </a:p>
                  </a:txBody>
                  <a:tcPr/>
                </a:tc>
                <a:tc gridSpan="3">
                  <a:txBody>
                    <a:bodyPr/>
                    <a:lstStyle/>
                    <a:p>
                      <a:pPr algn="ctr"/>
                      <a:r>
                        <a:rPr lang="en-US" altLang="zh-CN" dirty="0" smtClean="0"/>
                        <a:t>DA shrinks to 0 for </a:t>
                      </a:r>
                      <a:r>
                        <a:rPr lang="en-US" altLang="zh-CN" dirty="0" err="1" smtClean="0"/>
                        <a:t>dp</a:t>
                      </a:r>
                      <a:r>
                        <a:rPr lang="en-US" altLang="zh-CN" dirty="0" smtClean="0"/>
                        <a:t>/p=2% </a:t>
                      </a:r>
                      <a:endParaRPr lang="zh-CN" altLang="en-US" dirty="0"/>
                    </a:p>
                  </a:txBody>
                  <a:tcPr/>
                </a:tc>
                <a:tc hMerge="1">
                  <a:txBody>
                    <a:bodyPr/>
                    <a:lstStyle/>
                    <a:p>
                      <a:pPr algn="ctr"/>
                      <a:endParaRPr lang="zh-CN" altLang="en-US" dirty="0"/>
                    </a:p>
                  </a:txBody>
                  <a:tcPr/>
                </a:tc>
                <a:tc hMerge="1">
                  <a:txBody>
                    <a:bodyPr/>
                    <a:lstStyle/>
                    <a:p>
                      <a:pPr algn="ctr"/>
                      <a:endParaRPr lang="zh-CN" altLang="en-US" dirty="0"/>
                    </a:p>
                  </a:txBody>
                  <a:tcPr/>
                </a:tc>
                <a:tc>
                  <a:txBody>
                    <a:bodyPr/>
                    <a:lstStyle/>
                    <a:p>
                      <a:pPr algn="ctr"/>
                      <a:r>
                        <a:rPr lang="en-US" altLang="zh-CN" dirty="0" smtClean="0"/>
                        <a:t>Yes</a:t>
                      </a:r>
                      <a:endParaRPr lang="zh-CN" altLang="en-US" dirty="0"/>
                    </a:p>
                  </a:txBody>
                  <a:tcPr/>
                </a:tc>
              </a:tr>
            </a:tbl>
          </a:graphicData>
        </a:graphic>
      </p:graphicFrame>
      <p:sp>
        <p:nvSpPr>
          <p:cNvPr id="10" name="文本框 9"/>
          <p:cNvSpPr txBox="1"/>
          <p:nvPr/>
        </p:nvSpPr>
        <p:spPr>
          <a:xfrm>
            <a:off x="1088993" y="5085184"/>
            <a:ext cx="7344816" cy="369332"/>
          </a:xfrm>
          <a:prstGeom prst="rect">
            <a:avLst/>
          </a:prstGeom>
          <a:noFill/>
        </p:spPr>
        <p:txBody>
          <a:bodyPr wrap="square" rtlCol="0">
            <a:spAutoFit/>
          </a:bodyPr>
          <a:lstStyle/>
          <a:p>
            <a:r>
              <a:rPr lang="en-US" altLang="zh-CN" dirty="0" smtClean="0"/>
              <a:t>*P0</a:t>
            </a:r>
            <a:r>
              <a:rPr lang="zh-CN" altLang="en-US" dirty="0" smtClean="0"/>
              <a:t> </a:t>
            </a:r>
            <a:r>
              <a:rPr lang="en-US" altLang="zh-CN" dirty="0" smtClean="0"/>
              <a:t>and L0 are the nominal synchrotron radiation power and luminosity.</a:t>
            </a:r>
            <a:endParaRPr lang="zh-CN" altLang="en-US" dirty="0"/>
          </a:p>
        </p:txBody>
      </p:sp>
    </p:spTree>
    <p:extLst>
      <p:ext uri="{BB962C8B-B14F-4D97-AF65-F5344CB8AC3E}">
        <p14:creationId xmlns:p14="http://schemas.microsoft.com/office/powerpoint/2010/main" val="38680537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标题 1"/>
          <p:cNvSpPr>
            <a:spLocks noGrp="1"/>
          </p:cNvSpPr>
          <p:nvPr>
            <p:ph type="title"/>
          </p:nvPr>
        </p:nvSpPr>
        <p:spPr>
          <a:xfrm>
            <a:off x="251520" y="476672"/>
            <a:ext cx="8424936" cy="648072"/>
          </a:xfrm>
        </p:spPr>
        <p:txBody>
          <a:bodyPr>
            <a:normAutofit/>
          </a:bodyPr>
          <a:lstStyle/>
          <a:p>
            <a:r>
              <a:rPr lang="en-US" altLang="zh-CN" sz="2800" b="1" dirty="0" smtClean="0">
                <a:solidFill>
                  <a:srgbClr val="0000FF"/>
                </a:solidFill>
                <a:latin typeface="Arial" charset="0"/>
                <a:ea typeface="宋体" charset="-122"/>
              </a:rPr>
              <a:t>Correction of saw tooth effect</a:t>
            </a:r>
            <a:endParaRPr lang="zh-CN" altLang="en-US" sz="4000" b="1" dirty="0" smtClean="0">
              <a:solidFill>
                <a:srgbClr val="1D0DF1"/>
              </a:solidFill>
            </a:endParaRPr>
          </a:p>
        </p:txBody>
      </p:sp>
      <p:cxnSp>
        <p:nvCxnSpPr>
          <p:cNvPr id="8" name="直接连接符 7"/>
          <p:cNvCxnSpPr/>
          <p:nvPr/>
        </p:nvCxnSpPr>
        <p:spPr>
          <a:xfrm>
            <a:off x="827584" y="1124744"/>
            <a:ext cx="7056784" cy="0"/>
          </a:xfrm>
          <a:prstGeom prst="line">
            <a:avLst/>
          </a:prstGeom>
          <a:ln w="47625">
            <a:solidFill>
              <a:srgbClr val="003CB4"/>
            </a:solidFill>
          </a:ln>
        </p:spPr>
        <p:style>
          <a:lnRef idx="1">
            <a:schemeClr val="accent1"/>
          </a:lnRef>
          <a:fillRef idx="0">
            <a:schemeClr val="accent1"/>
          </a:fillRef>
          <a:effectRef idx="0">
            <a:schemeClr val="accent1"/>
          </a:effectRef>
          <a:fontRef idx="minor">
            <a:schemeClr val="tx1"/>
          </a:fontRef>
        </p:style>
      </p:cxnSp>
      <p:sp>
        <p:nvSpPr>
          <p:cNvPr id="6" name="内容占位符 2"/>
          <p:cNvSpPr txBox="1">
            <a:spLocks/>
          </p:cNvSpPr>
          <p:nvPr/>
        </p:nvSpPr>
        <p:spPr>
          <a:xfrm>
            <a:off x="639247" y="1484784"/>
            <a:ext cx="7965202" cy="3456384"/>
          </a:xfrm>
          <a:prstGeom prst="rect">
            <a:avLst/>
          </a:prstGeom>
        </p:spPr>
        <p:txBody>
          <a:bodyPr>
            <a:normAutofit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457200" indent="-457200">
              <a:buFont typeface="Wingdings" panose="05000000000000000000" pitchFamily="2" charset="2"/>
              <a:buChar char="Ø"/>
            </a:pPr>
            <a:r>
              <a:rPr lang="en-US" altLang="zh-CN" sz="2000" kern="0" dirty="0" smtClean="0"/>
              <a:t>Electrostatic separators have been tried to correct saw tooth orbit for both beams, but proved to be not working due to different periodicity of  orbit and tune</a:t>
            </a:r>
            <a:endParaRPr lang="en-US" altLang="zh-CN" sz="2000" dirty="0"/>
          </a:p>
          <a:p>
            <a:pPr marL="457200" indent="-457200">
              <a:buFont typeface="Wingdings" panose="05000000000000000000" pitchFamily="2" charset="2"/>
              <a:buChar char="Ø"/>
            </a:pPr>
            <a:r>
              <a:rPr lang="en-US" altLang="zh-CN" sz="2000" kern="0" dirty="0" smtClean="0"/>
              <a:t>The second method tried is to design a over-corrected lattice, and hoping to get a corrected lattice after adding saw tooth effect, but so far, </a:t>
            </a:r>
            <a:r>
              <a:rPr lang="en-US" altLang="zh-CN" sz="2000" kern="0" dirty="0"/>
              <a:t>no solution </a:t>
            </a:r>
            <a:r>
              <a:rPr lang="en-US" altLang="zh-CN" sz="2000" kern="0" dirty="0" smtClean="0"/>
              <a:t>has been found yet </a:t>
            </a:r>
            <a:endParaRPr lang="en-US" altLang="zh-CN" sz="2000" kern="0" dirty="0"/>
          </a:p>
          <a:p>
            <a:pPr marL="457200" indent="-457200">
              <a:buFont typeface="Wingdings" panose="05000000000000000000" pitchFamily="2" charset="2"/>
              <a:buChar char="Ø"/>
            </a:pPr>
            <a:r>
              <a:rPr lang="en-US" altLang="zh-CN" sz="2000" dirty="0" smtClean="0"/>
              <a:t>The third method is to add pulsed auxiliary coils on main magnets, these coils then be powered  to have either positive or negative fields depending on the arriving time of positron and electron bunches, this method seems doable, but still need careful calculations and confirmation from hardware group</a:t>
            </a:r>
          </a:p>
        </p:txBody>
      </p:sp>
    </p:spTree>
    <p:extLst>
      <p:ext uri="{BB962C8B-B14F-4D97-AF65-F5344CB8AC3E}">
        <p14:creationId xmlns:p14="http://schemas.microsoft.com/office/powerpoint/2010/main" val="146190467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标题 1"/>
          <p:cNvSpPr>
            <a:spLocks noGrp="1"/>
          </p:cNvSpPr>
          <p:nvPr>
            <p:ph type="title"/>
          </p:nvPr>
        </p:nvSpPr>
        <p:spPr>
          <a:xfrm>
            <a:off x="500034" y="0"/>
            <a:ext cx="8229600" cy="1143000"/>
          </a:xfrm>
        </p:spPr>
        <p:txBody>
          <a:bodyPr/>
          <a:lstStyle/>
          <a:p>
            <a:pPr eaLnBrk="1" hangingPunct="1"/>
            <a:r>
              <a:rPr lang="en-US" altLang="zh-CN" b="1" dirty="0" smtClean="0">
                <a:solidFill>
                  <a:srgbClr val="1D0DF1"/>
                </a:solidFill>
              </a:rPr>
              <a:t>Summary</a:t>
            </a:r>
            <a:endParaRPr lang="zh-CN" altLang="en-US" b="1" dirty="0" smtClean="0">
              <a:solidFill>
                <a:srgbClr val="1D0DF1"/>
              </a:solidFill>
            </a:endParaRPr>
          </a:p>
        </p:txBody>
      </p:sp>
      <p:cxnSp>
        <p:nvCxnSpPr>
          <p:cNvPr id="8" name="直接连接符 7"/>
          <p:cNvCxnSpPr/>
          <p:nvPr/>
        </p:nvCxnSpPr>
        <p:spPr>
          <a:xfrm>
            <a:off x="827584" y="1124744"/>
            <a:ext cx="7056784" cy="0"/>
          </a:xfrm>
          <a:prstGeom prst="line">
            <a:avLst/>
          </a:prstGeom>
          <a:ln w="47625">
            <a:solidFill>
              <a:srgbClr val="003CB4"/>
            </a:solidFill>
          </a:ln>
        </p:spPr>
        <p:style>
          <a:lnRef idx="1">
            <a:schemeClr val="accent1"/>
          </a:lnRef>
          <a:fillRef idx="0">
            <a:schemeClr val="accent1"/>
          </a:fillRef>
          <a:effectRef idx="0">
            <a:schemeClr val="accent1"/>
          </a:effectRef>
          <a:fontRef idx="minor">
            <a:schemeClr val="tx1"/>
          </a:fontRef>
        </p:style>
      </p:cxnSp>
      <p:sp>
        <p:nvSpPr>
          <p:cNvPr id="7" name="内容占位符 2"/>
          <p:cNvSpPr txBox="1">
            <a:spLocks/>
          </p:cNvSpPr>
          <p:nvPr/>
        </p:nvSpPr>
        <p:spPr>
          <a:xfrm>
            <a:off x="827584" y="1268760"/>
            <a:ext cx="7272808" cy="3960440"/>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fontAlgn="auto">
              <a:spcAft>
                <a:spcPts val="0"/>
              </a:spcAft>
              <a:buNone/>
              <a:defRPr/>
            </a:pPr>
            <a:endParaRPr lang="en-US" altLang="zh-CN" sz="2400" dirty="0" smtClean="0"/>
          </a:p>
        </p:txBody>
      </p:sp>
      <p:sp>
        <p:nvSpPr>
          <p:cNvPr id="2" name="文本框 1"/>
          <p:cNvSpPr txBox="1"/>
          <p:nvPr/>
        </p:nvSpPr>
        <p:spPr>
          <a:xfrm>
            <a:off x="611560" y="1700808"/>
            <a:ext cx="7776864" cy="2246769"/>
          </a:xfrm>
          <a:prstGeom prst="rect">
            <a:avLst/>
          </a:prstGeom>
          <a:noFill/>
        </p:spPr>
        <p:txBody>
          <a:bodyPr wrap="square" rtlCol="0">
            <a:spAutoFit/>
          </a:bodyPr>
          <a:lstStyle/>
          <a:p>
            <a:pPr marL="285750" indent="-285750">
              <a:buFont typeface="Wingdings" panose="05000000000000000000" pitchFamily="2" charset="2"/>
              <a:buChar char="Ø"/>
            </a:pPr>
            <a:r>
              <a:rPr lang="en-US" altLang="zh-CN" sz="2000" dirty="0" smtClean="0"/>
              <a:t>The DA optimization for single ring is very complicated, due to the coupling between closed orbit, tune, and chromaticity. The DA hasn’t meet the requirement to have a sufficient long beam lifetime even without c</a:t>
            </a:r>
            <a:r>
              <a:rPr lang="en-US" altLang="zh-CN" sz="2000" dirty="0"/>
              <a:t>onsidering saw tooth  </a:t>
            </a:r>
            <a:r>
              <a:rPr lang="en-US" altLang="zh-CN" sz="2000" dirty="0" smtClean="0"/>
              <a:t>effect.</a:t>
            </a:r>
          </a:p>
          <a:p>
            <a:pPr marL="285750" indent="-285750">
              <a:buFont typeface="Wingdings" panose="05000000000000000000" pitchFamily="2" charset="2"/>
              <a:buChar char="Ø"/>
            </a:pPr>
            <a:r>
              <a:rPr lang="en-US" altLang="zh-CN" sz="2000" dirty="0" smtClean="0"/>
              <a:t>The saw tooth  effect in single ring is fatal for the pretzel scheme and is very hard to correct due to the sharing of magnets for both beams </a:t>
            </a:r>
          </a:p>
          <a:p>
            <a:pPr marL="285750" indent="-285750">
              <a:buFont typeface="Wingdings" panose="05000000000000000000" pitchFamily="2" charset="2"/>
              <a:buChar char="Ø"/>
            </a:pPr>
            <a:r>
              <a:rPr lang="en-US" altLang="zh-CN" sz="2000" dirty="0" smtClean="0"/>
              <a:t>The method to overcome the effect of saw tooth is still under study.</a:t>
            </a:r>
          </a:p>
        </p:txBody>
      </p:sp>
    </p:spTree>
    <p:extLst>
      <p:ext uri="{BB962C8B-B14F-4D97-AF65-F5344CB8AC3E}">
        <p14:creationId xmlns:p14="http://schemas.microsoft.com/office/powerpoint/2010/main" val="156226761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1691680" y="2276872"/>
            <a:ext cx="5760640" cy="1569660"/>
          </a:xfrm>
          <a:prstGeom prst="rect">
            <a:avLst/>
          </a:prstGeom>
          <a:noFill/>
        </p:spPr>
        <p:txBody>
          <a:bodyPr wrap="square" rtlCol="0">
            <a:spAutoFit/>
          </a:bodyPr>
          <a:lstStyle/>
          <a:p>
            <a:r>
              <a:rPr lang="en-US" altLang="zh-CN" sz="9600" dirty="0" smtClean="0"/>
              <a:t>Thank you !</a:t>
            </a:r>
            <a:endParaRPr lang="zh-CN" altLang="en-US" sz="9600" dirty="0"/>
          </a:p>
        </p:txBody>
      </p:sp>
    </p:spTree>
    <p:extLst>
      <p:ext uri="{BB962C8B-B14F-4D97-AF65-F5344CB8AC3E}">
        <p14:creationId xmlns:p14="http://schemas.microsoft.com/office/powerpoint/2010/main" val="13434926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ext Box 5"/>
          <p:cNvSpPr txBox="1">
            <a:spLocks noChangeArrowheads="1"/>
          </p:cNvSpPr>
          <p:nvPr/>
        </p:nvSpPr>
        <p:spPr bwMode="auto">
          <a:xfrm>
            <a:off x="251520" y="437143"/>
            <a:ext cx="8568952"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Calibri" pitchFamily="34" charset="0"/>
                <a:ea typeface="宋体" charset="-122"/>
              </a:defRPr>
            </a:lvl1pPr>
            <a:lvl2pPr marL="742950" indent="-285750">
              <a:spcBef>
                <a:spcPct val="20000"/>
              </a:spcBef>
              <a:buChar char="–"/>
              <a:defRPr sz="2800">
                <a:solidFill>
                  <a:schemeClr val="tx1"/>
                </a:solidFill>
                <a:latin typeface="Calibri" pitchFamily="34" charset="0"/>
                <a:ea typeface="宋体" charset="-122"/>
              </a:defRPr>
            </a:lvl2pPr>
            <a:lvl3pPr marL="1143000" indent="-228600">
              <a:spcBef>
                <a:spcPct val="20000"/>
              </a:spcBef>
              <a:buChar char="•"/>
              <a:defRPr sz="2400">
                <a:solidFill>
                  <a:schemeClr val="tx1"/>
                </a:solidFill>
                <a:latin typeface="Calibri" pitchFamily="34" charset="0"/>
                <a:ea typeface="宋体" charset="-122"/>
              </a:defRPr>
            </a:lvl3pPr>
            <a:lvl4pPr marL="1600200" indent="-228600">
              <a:spcBef>
                <a:spcPct val="20000"/>
              </a:spcBef>
              <a:buChar char="–"/>
              <a:defRPr sz="2000">
                <a:solidFill>
                  <a:schemeClr val="tx1"/>
                </a:solidFill>
                <a:latin typeface="Calibri" pitchFamily="34" charset="0"/>
                <a:ea typeface="宋体" charset="-122"/>
              </a:defRPr>
            </a:lvl4pPr>
            <a:lvl5pPr marL="2057400" indent="-228600">
              <a:spcBef>
                <a:spcPct val="20000"/>
              </a:spcBef>
              <a:buChar char="»"/>
              <a:defRPr sz="2000">
                <a:solidFill>
                  <a:schemeClr val="tx1"/>
                </a:solidFill>
                <a:latin typeface="Calibri" pitchFamily="34" charset="0"/>
                <a:ea typeface="宋体" charset="-122"/>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宋体" charset="-122"/>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宋体" charset="-122"/>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宋体" charset="-122"/>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宋体" charset="-122"/>
              </a:defRPr>
            </a:lvl9pPr>
          </a:lstStyle>
          <a:p>
            <a:pPr algn="ctr" eaLnBrk="1" hangingPunct="1">
              <a:spcBef>
                <a:spcPct val="50000"/>
              </a:spcBef>
              <a:buFontTx/>
              <a:buNone/>
            </a:pPr>
            <a:r>
              <a:rPr lang="en-US" altLang="zh-CN" b="1" dirty="0" smtClean="0">
                <a:solidFill>
                  <a:srgbClr val="0000FF"/>
                </a:solidFill>
                <a:latin typeface="Arial" charset="0"/>
              </a:rPr>
              <a:t>Main parameters used in pretzel design</a:t>
            </a:r>
            <a:endParaRPr lang="zh-CN" altLang="en-US" b="1" dirty="0">
              <a:solidFill>
                <a:srgbClr val="0000FF"/>
              </a:solidFill>
              <a:latin typeface="Arial" charset="0"/>
            </a:endParaRPr>
          </a:p>
        </p:txBody>
      </p:sp>
      <p:sp>
        <p:nvSpPr>
          <p:cNvPr id="9" name="矩形 8"/>
          <p:cNvSpPr/>
          <p:nvPr/>
        </p:nvSpPr>
        <p:spPr>
          <a:xfrm>
            <a:off x="422753" y="1412776"/>
            <a:ext cx="8550894" cy="3724096"/>
          </a:xfrm>
          <a:prstGeom prst="rect">
            <a:avLst/>
          </a:prstGeom>
        </p:spPr>
        <p:txBody>
          <a:bodyPr wrap="square">
            <a:spAutoFit/>
          </a:bodyPr>
          <a:lstStyle/>
          <a:p>
            <a:pPr marL="457200" indent="-457200" eaLnBrk="1" hangingPunct="1">
              <a:spcBef>
                <a:spcPct val="20000"/>
              </a:spcBef>
              <a:buFont typeface="Wingdings" panose="05000000000000000000" pitchFamily="2" charset="2"/>
              <a:buChar char="Ø"/>
              <a:defRPr/>
            </a:pPr>
            <a:r>
              <a:rPr lang="en-US" altLang="zh-CN" sz="2000" kern="0" dirty="0" smtClean="0"/>
              <a:t>Circumference : 50 km</a:t>
            </a:r>
          </a:p>
          <a:p>
            <a:pPr marL="457200" indent="-457200" eaLnBrk="1" hangingPunct="1">
              <a:spcBef>
                <a:spcPct val="20000"/>
              </a:spcBef>
              <a:buFont typeface="Wingdings" panose="05000000000000000000" pitchFamily="2" charset="2"/>
              <a:buChar char="Ø"/>
              <a:defRPr/>
            </a:pPr>
            <a:r>
              <a:rPr lang="en-US" altLang="zh-CN" sz="2000" kern="0" dirty="0" smtClean="0"/>
              <a:t>Beam    energy : 120 GeV</a:t>
            </a:r>
          </a:p>
          <a:p>
            <a:pPr marL="457200" indent="-457200" eaLnBrk="1" hangingPunct="1">
              <a:spcBef>
                <a:spcPct val="20000"/>
              </a:spcBef>
              <a:buFont typeface="Wingdings" panose="05000000000000000000" pitchFamily="2" charset="2"/>
              <a:buChar char="Ø"/>
              <a:defRPr/>
            </a:pPr>
            <a:r>
              <a:rPr lang="en-US" altLang="zh-CN" sz="2000" kern="0" dirty="0" smtClean="0"/>
              <a:t>Bunch number(per beam):  50</a:t>
            </a:r>
          </a:p>
          <a:p>
            <a:pPr marL="457200" indent="-457200" eaLnBrk="1" hangingPunct="1">
              <a:spcBef>
                <a:spcPct val="20000"/>
              </a:spcBef>
              <a:buFont typeface="Wingdings" panose="05000000000000000000" pitchFamily="2" charset="2"/>
              <a:buChar char="Ø"/>
              <a:defRPr/>
            </a:pPr>
            <a:r>
              <a:rPr lang="en-US" altLang="zh-CN" sz="2000" kern="0" dirty="0" smtClean="0"/>
              <a:t>Beam  current:  16.6 mA</a:t>
            </a:r>
          </a:p>
          <a:p>
            <a:pPr marL="457200" indent="-457200" eaLnBrk="1" hangingPunct="1">
              <a:spcBef>
                <a:spcPct val="20000"/>
              </a:spcBef>
              <a:buFont typeface="Wingdings" panose="05000000000000000000" pitchFamily="2" charset="2"/>
              <a:buChar char="Ø"/>
              <a:defRPr/>
            </a:pPr>
            <a:r>
              <a:rPr lang="en-US" altLang="zh-CN" sz="2000" kern="0" dirty="0" smtClean="0"/>
              <a:t>Beam power (per beam): 50MW</a:t>
            </a:r>
          </a:p>
          <a:p>
            <a:pPr marL="457200" indent="-457200">
              <a:spcBef>
                <a:spcPct val="20000"/>
              </a:spcBef>
              <a:buFont typeface="Wingdings" panose="05000000000000000000" pitchFamily="2" charset="2"/>
              <a:buChar char="Ø"/>
              <a:defRPr/>
            </a:pPr>
            <a:r>
              <a:rPr lang="en-US" altLang="zh-CN" sz="2000" kern="0" dirty="0"/>
              <a:t>Beam emittance:  </a:t>
            </a:r>
            <a:r>
              <a:rPr lang="en-US" altLang="zh-CN" sz="2000" kern="0" dirty="0" smtClean="0"/>
              <a:t>6.1 </a:t>
            </a:r>
            <a:r>
              <a:rPr lang="en-US" altLang="zh-CN" sz="2000" kern="0" dirty="0" err="1"/>
              <a:t>mm.mrad</a:t>
            </a:r>
            <a:endParaRPr lang="en-US" altLang="zh-CN" sz="2000" kern="0" dirty="0"/>
          </a:p>
          <a:p>
            <a:pPr marL="457200" indent="-457200">
              <a:spcBef>
                <a:spcPct val="20000"/>
              </a:spcBef>
              <a:buFont typeface="Wingdings" panose="05000000000000000000" pitchFamily="2" charset="2"/>
              <a:buChar char="Ø"/>
              <a:defRPr/>
            </a:pPr>
            <a:r>
              <a:rPr lang="en-US" altLang="zh-CN" sz="2000" kern="0" dirty="0"/>
              <a:t>Bunch length: </a:t>
            </a:r>
            <a:r>
              <a:rPr lang="en-US" altLang="zh-CN" sz="2000" kern="0" dirty="0" smtClean="0"/>
              <a:t>2.66mm</a:t>
            </a:r>
            <a:endParaRPr lang="en-US" altLang="zh-CN" sz="2000" kern="0" dirty="0"/>
          </a:p>
          <a:p>
            <a:pPr marL="457200" indent="-457200">
              <a:spcBef>
                <a:spcPct val="20000"/>
              </a:spcBef>
              <a:buFont typeface="Wingdings" panose="05000000000000000000" pitchFamily="2" charset="2"/>
              <a:buChar char="Ø"/>
              <a:defRPr/>
            </a:pPr>
            <a:r>
              <a:rPr lang="en-US" altLang="zh-CN" sz="2000" kern="0" dirty="0" smtClean="0">
                <a:latin typeface="Symbol" panose="05050102010706020507" pitchFamily="18" charset="2"/>
              </a:rPr>
              <a:t>b</a:t>
            </a:r>
            <a:r>
              <a:rPr lang="en-US" altLang="zh-CN" sz="2000" kern="0" dirty="0" smtClean="0"/>
              <a:t>y *=3mm, </a:t>
            </a:r>
            <a:r>
              <a:rPr lang="en-US" altLang="zh-CN" sz="2000" kern="0" dirty="0" err="1" smtClean="0">
                <a:latin typeface="Symbol" panose="05050102010706020507" pitchFamily="18" charset="2"/>
              </a:rPr>
              <a:t>b</a:t>
            </a:r>
            <a:r>
              <a:rPr lang="en-US" altLang="zh-CN" sz="2000" kern="0" dirty="0" err="1" smtClean="0"/>
              <a:t>x</a:t>
            </a:r>
            <a:r>
              <a:rPr lang="en-US" altLang="zh-CN" sz="2000" kern="0" dirty="0" smtClean="0"/>
              <a:t> *= 800mm (Future target:</a:t>
            </a:r>
            <a:r>
              <a:rPr lang="en-US" altLang="zh-CN" sz="2000" kern="0" dirty="0">
                <a:latin typeface="Symbol" panose="05050102010706020507" pitchFamily="18" charset="2"/>
              </a:rPr>
              <a:t> b</a:t>
            </a:r>
            <a:r>
              <a:rPr lang="en-US" altLang="zh-CN" sz="2000" kern="0" dirty="0"/>
              <a:t>y </a:t>
            </a:r>
            <a:r>
              <a:rPr lang="en-US" altLang="zh-CN" sz="2000" kern="0" dirty="0" smtClean="0"/>
              <a:t>*=1.2mm )</a:t>
            </a:r>
          </a:p>
          <a:p>
            <a:pPr marL="457200" indent="-457200">
              <a:spcBef>
                <a:spcPct val="20000"/>
              </a:spcBef>
              <a:buFont typeface="Wingdings" panose="05000000000000000000" pitchFamily="2" charset="2"/>
              <a:buChar char="Ø"/>
              <a:defRPr/>
            </a:pPr>
            <a:r>
              <a:rPr lang="en-US" altLang="zh-CN" sz="2000" kern="0" dirty="0" smtClean="0"/>
              <a:t>Luminosity:  1.7*</a:t>
            </a:r>
            <a:r>
              <a:rPr lang="en-US" altLang="zh-CN" sz="2000" kern="100" dirty="0" smtClean="0">
                <a:latin typeface="Times New Roman"/>
                <a:ea typeface="宋体"/>
                <a:cs typeface="Times New Roman"/>
              </a:rPr>
              <a:t>10</a:t>
            </a:r>
            <a:r>
              <a:rPr lang="en-US" altLang="zh-CN" sz="2000" kern="100" baseline="30000" dirty="0" smtClean="0">
                <a:latin typeface="Times New Roman"/>
                <a:ea typeface="宋体"/>
                <a:cs typeface="Times New Roman"/>
              </a:rPr>
              <a:t>34</a:t>
            </a:r>
            <a:r>
              <a:rPr lang="en-US" altLang="zh-CN" sz="2000" kern="100" dirty="0" smtClean="0">
                <a:latin typeface="Times New Roman"/>
                <a:ea typeface="宋体"/>
                <a:cs typeface="Times New Roman"/>
              </a:rPr>
              <a:t>cm</a:t>
            </a:r>
            <a:r>
              <a:rPr lang="en-US" altLang="zh-CN" sz="2000" kern="100" baseline="30000" dirty="0" smtClean="0">
                <a:latin typeface="Times New Roman"/>
                <a:ea typeface="宋体"/>
                <a:cs typeface="Times New Roman"/>
              </a:rPr>
              <a:t>-2</a:t>
            </a:r>
            <a:r>
              <a:rPr lang="en-US" altLang="zh-CN" sz="2000" kern="100" dirty="0" smtClean="0">
                <a:latin typeface="Times New Roman"/>
                <a:ea typeface="宋体"/>
                <a:cs typeface="Times New Roman"/>
              </a:rPr>
              <a:t>s</a:t>
            </a:r>
            <a:r>
              <a:rPr lang="en-US" altLang="zh-CN" sz="2000" kern="100" baseline="30000" dirty="0" smtClean="0">
                <a:latin typeface="Times New Roman"/>
                <a:ea typeface="宋体"/>
                <a:cs typeface="Times New Roman"/>
              </a:rPr>
              <a:t>-1</a:t>
            </a:r>
            <a:r>
              <a:rPr lang="en-US" altLang="zh-CN" sz="2000" kern="100" dirty="0">
                <a:latin typeface="Times New Roman"/>
                <a:ea typeface="宋体"/>
                <a:cs typeface="Times New Roman"/>
              </a:rPr>
              <a:t> </a:t>
            </a:r>
            <a:r>
              <a:rPr lang="en-US" altLang="zh-CN" sz="2000" kern="0" dirty="0" smtClean="0"/>
              <a:t>(Future target</a:t>
            </a:r>
            <a:r>
              <a:rPr lang="en-US" altLang="zh-CN" sz="2000" kern="0" dirty="0"/>
              <a:t>:</a:t>
            </a:r>
            <a:r>
              <a:rPr lang="en-US" altLang="zh-CN" sz="2000" kern="0" dirty="0">
                <a:latin typeface="Symbol" panose="05050102010706020507" pitchFamily="18" charset="2"/>
              </a:rPr>
              <a:t> </a:t>
            </a:r>
            <a:r>
              <a:rPr lang="en-US" altLang="zh-CN" sz="2000" kern="0" dirty="0" smtClean="0"/>
              <a:t>2.0*</a:t>
            </a:r>
            <a:r>
              <a:rPr lang="en-US" altLang="zh-CN" sz="2000" kern="100" dirty="0" smtClean="0">
                <a:latin typeface="Times New Roman"/>
                <a:ea typeface="宋体"/>
                <a:cs typeface="Times New Roman"/>
              </a:rPr>
              <a:t>10</a:t>
            </a:r>
            <a:r>
              <a:rPr lang="en-US" altLang="zh-CN" sz="2000" kern="100" baseline="30000" dirty="0" smtClean="0">
                <a:latin typeface="Times New Roman"/>
                <a:ea typeface="宋体"/>
                <a:cs typeface="Times New Roman"/>
              </a:rPr>
              <a:t>34</a:t>
            </a:r>
            <a:r>
              <a:rPr lang="en-US" altLang="zh-CN" sz="2000" kern="100" dirty="0" smtClean="0">
                <a:latin typeface="Times New Roman"/>
                <a:ea typeface="宋体"/>
                <a:cs typeface="Times New Roman"/>
              </a:rPr>
              <a:t>cm</a:t>
            </a:r>
            <a:r>
              <a:rPr lang="en-US" altLang="zh-CN" sz="2000" kern="100" baseline="30000" dirty="0" smtClean="0">
                <a:latin typeface="Times New Roman"/>
                <a:ea typeface="宋体"/>
                <a:cs typeface="Times New Roman"/>
              </a:rPr>
              <a:t>-2</a:t>
            </a:r>
            <a:r>
              <a:rPr lang="en-US" altLang="zh-CN" sz="2000" kern="100" dirty="0" smtClean="0">
                <a:latin typeface="Times New Roman"/>
                <a:ea typeface="宋体"/>
                <a:cs typeface="Times New Roman"/>
              </a:rPr>
              <a:t>s</a:t>
            </a:r>
            <a:r>
              <a:rPr lang="en-US" altLang="zh-CN" sz="2000" kern="100" baseline="30000" dirty="0" smtClean="0">
                <a:latin typeface="Times New Roman"/>
                <a:ea typeface="宋体"/>
                <a:cs typeface="Times New Roman"/>
              </a:rPr>
              <a:t>-1</a:t>
            </a:r>
            <a:r>
              <a:rPr lang="en-US" altLang="zh-CN" sz="2000" kern="0" dirty="0" smtClean="0"/>
              <a:t>)</a:t>
            </a:r>
            <a:endParaRPr lang="zh-CN" altLang="zh-CN" sz="2000" kern="100" dirty="0">
              <a:ea typeface="宋体"/>
              <a:cs typeface="Times New Roman"/>
            </a:endParaRPr>
          </a:p>
          <a:p>
            <a:pPr marL="457200" indent="-457200">
              <a:spcBef>
                <a:spcPct val="20000"/>
              </a:spcBef>
              <a:buFont typeface="Wingdings" panose="05000000000000000000" pitchFamily="2" charset="2"/>
              <a:buChar char="Ø"/>
              <a:defRPr/>
            </a:pPr>
            <a:r>
              <a:rPr lang="en-US" altLang="zh-CN" sz="2000" kern="0" dirty="0" smtClean="0"/>
              <a:t>Single ring,  maximum separation between two beams: 10</a:t>
            </a:r>
            <a:r>
              <a:rPr lang="en-US" altLang="zh-CN" sz="2000" kern="0" dirty="0" smtClean="0">
                <a:latin typeface="Symbol" panose="05050102010706020507" pitchFamily="18" charset="2"/>
              </a:rPr>
              <a:t>s</a:t>
            </a:r>
            <a:r>
              <a:rPr lang="en-US" altLang="zh-CN" sz="2000" kern="0" dirty="0" smtClean="0"/>
              <a:t>y, or ~10 mm</a:t>
            </a:r>
          </a:p>
        </p:txBody>
      </p:sp>
      <p:cxnSp>
        <p:nvCxnSpPr>
          <p:cNvPr id="8" name="直接连接符 7"/>
          <p:cNvCxnSpPr/>
          <p:nvPr/>
        </p:nvCxnSpPr>
        <p:spPr>
          <a:xfrm>
            <a:off x="827584" y="1124744"/>
            <a:ext cx="7056784" cy="0"/>
          </a:xfrm>
          <a:prstGeom prst="line">
            <a:avLst/>
          </a:prstGeom>
          <a:ln w="47625">
            <a:solidFill>
              <a:srgbClr val="003CB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77507545"/>
      </p:ext>
    </p:extLst>
  </p:cSld>
  <p:clrMapOvr>
    <a:masterClrMapping/>
  </p:clrMapOvr>
  <p:transition advTm="32969"/>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ext Box 5"/>
          <p:cNvSpPr txBox="1">
            <a:spLocks noChangeArrowheads="1"/>
          </p:cNvSpPr>
          <p:nvPr/>
        </p:nvSpPr>
        <p:spPr bwMode="auto">
          <a:xfrm>
            <a:off x="539552" y="437143"/>
            <a:ext cx="828092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Calibri" pitchFamily="34" charset="0"/>
                <a:ea typeface="宋体" charset="-122"/>
              </a:defRPr>
            </a:lvl1pPr>
            <a:lvl2pPr marL="742950" indent="-285750">
              <a:spcBef>
                <a:spcPct val="20000"/>
              </a:spcBef>
              <a:buChar char="–"/>
              <a:defRPr sz="2800">
                <a:solidFill>
                  <a:schemeClr val="tx1"/>
                </a:solidFill>
                <a:latin typeface="Calibri" pitchFamily="34" charset="0"/>
                <a:ea typeface="宋体" charset="-122"/>
              </a:defRPr>
            </a:lvl2pPr>
            <a:lvl3pPr marL="1143000" indent="-228600">
              <a:spcBef>
                <a:spcPct val="20000"/>
              </a:spcBef>
              <a:buChar char="•"/>
              <a:defRPr sz="2400">
                <a:solidFill>
                  <a:schemeClr val="tx1"/>
                </a:solidFill>
                <a:latin typeface="Calibri" pitchFamily="34" charset="0"/>
                <a:ea typeface="宋体" charset="-122"/>
              </a:defRPr>
            </a:lvl3pPr>
            <a:lvl4pPr marL="1600200" indent="-228600">
              <a:spcBef>
                <a:spcPct val="20000"/>
              </a:spcBef>
              <a:buChar char="–"/>
              <a:defRPr sz="2000">
                <a:solidFill>
                  <a:schemeClr val="tx1"/>
                </a:solidFill>
                <a:latin typeface="Calibri" pitchFamily="34" charset="0"/>
                <a:ea typeface="宋体" charset="-122"/>
              </a:defRPr>
            </a:lvl4pPr>
            <a:lvl5pPr marL="2057400" indent="-228600">
              <a:spcBef>
                <a:spcPct val="20000"/>
              </a:spcBef>
              <a:buChar char="»"/>
              <a:defRPr sz="2000">
                <a:solidFill>
                  <a:schemeClr val="tx1"/>
                </a:solidFill>
                <a:latin typeface="Calibri" pitchFamily="34" charset="0"/>
                <a:ea typeface="宋体" charset="-122"/>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宋体" charset="-122"/>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宋体" charset="-122"/>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宋体" charset="-122"/>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宋体" charset="-122"/>
              </a:defRPr>
            </a:lvl9pPr>
          </a:lstStyle>
          <a:p>
            <a:pPr algn="ctr">
              <a:spcBef>
                <a:spcPct val="50000"/>
              </a:spcBef>
              <a:buNone/>
            </a:pPr>
            <a:r>
              <a:rPr lang="en-US" altLang="zh-CN" b="1" dirty="0" smtClean="0">
                <a:solidFill>
                  <a:srgbClr val="0000FF"/>
                </a:solidFill>
                <a:latin typeface="Arial" charset="0"/>
              </a:rPr>
              <a:t>Critical </a:t>
            </a:r>
            <a:r>
              <a:rPr lang="en-US" altLang="zh-CN" b="1" dirty="0">
                <a:solidFill>
                  <a:srgbClr val="0000FF"/>
                </a:solidFill>
                <a:latin typeface="Arial" charset="0"/>
              </a:rPr>
              <a:t>issues in pretzel scheme design </a:t>
            </a:r>
            <a:endParaRPr lang="zh-CN" altLang="en-US" b="1" dirty="0">
              <a:solidFill>
                <a:srgbClr val="0000FF"/>
              </a:solidFill>
              <a:latin typeface="Arial" charset="0"/>
            </a:endParaRPr>
          </a:p>
        </p:txBody>
      </p:sp>
      <p:sp>
        <p:nvSpPr>
          <p:cNvPr id="9" name="矩形 8"/>
          <p:cNvSpPr/>
          <p:nvPr/>
        </p:nvSpPr>
        <p:spPr>
          <a:xfrm>
            <a:off x="429980" y="1556792"/>
            <a:ext cx="8102460" cy="4708981"/>
          </a:xfrm>
          <a:prstGeom prst="rect">
            <a:avLst/>
          </a:prstGeom>
        </p:spPr>
        <p:txBody>
          <a:bodyPr wrap="square">
            <a:spAutoFit/>
          </a:bodyPr>
          <a:lstStyle/>
          <a:p>
            <a:pPr marL="514350" indent="-514350" eaLnBrk="1" hangingPunct="1">
              <a:spcBef>
                <a:spcPct val="20000"/>
              </a:spcBef>
              <a:buFont typeface="Wingdings" panose="05000000000000000000" pitchFamily="2" charset="2"/>
              <a:buChar char="Ø"/>
              <a:defRPr/>
            </a:pPr>
            <a:r>
              <a:rPr lang="en-US" altLang="zh-CN" sz="2000" kern="0" dirty="0" smtClean="0"/>
              <a:t>Off centered orbit</a:t>
            </a:r>
          </a:p>
          <a:p>
            <a:pPr marL="1428750" lvl="2" indent="-514350">
              <a:spcBef>
                <a:spcPct val="20000"/>
              </a:spcBef>
              <a:buFont typeface="Arial" panose="020B0604020202020204" pitchFamily="34" charset="0"/>
              <a:buChar char="•"/>
              <a:defRPr/>
            </a:pPr>
            <a:r>
              <a:rPr lang="en-US" altLang="zh-CN" sz="2000" kern="0" dirty="0" smtClean="0"/>
              <a:t>Beams   see  extra fields in magnets</a:t>
            </a:r>
          </a:p>
          <a:p>
            <a:pPr marL="1428750" lvl="2" indent="-514350">
              <a:spcBef>
                <a:spcPct val="20000"/>
              </a:spcBef>
              <a:buFont typeface="Arial" panose="020B0604020202020204" pitchFamily="34" charset="0"/>
              <a:buChar char="•"/>
              <a:defRPr/>
            </a:pPr>
            <a:r>
              <a:rPr lang="en-US" altLang="zh-CN" sz="2000" kern="0" dirty="0" smtClean="0"/>
              <a:t>Periodicity of lattice is broken</a:t>
            </a:r>
          </a:p>
          <a:p>
            <a:pPr marL="1428750" lvl="2" indent="-514350">
              <a:spcBef>
                <a:spcPct val="20000"/>
              </a:spcBef>
              <a:buFont typeface="Arial" panose="020B0604020202020204" pitchFamily="34" charset="0"/>
              <a:buChar char="•"/>
              <a:defRPr/>
            </a:pPr>
            <a:r>
              <a:rPr lang="en-US" altLang="zh-CN" sz="2000" kern="0" dirty="0" smtClean="0"/>
              <a:t>Closed orbit, chromaticity correction and tune are coupled together</a:t>
            </a:r>
          </a:p>
          <a:p>
            <a:pPr marL="1428750" lvl="2" indent="-514350">
              <a:spcBef>
                <a:spcPct val="20000"/>
              </a:spcBef>
              <a:buFont typeface="Arial" panose="020B0604020202020204" pitchFamily="34" charset="0"/>
              <a:buChar char="•"/>
              <a:defRPr/>
            </a:pPr>
            <a:r>
              <a:rPr lang="en-US" altLang="zh-CN" sz="2000" kern="0" dirty="0" smtClean="0"/>
              <a:t>Leads to reduction of dynamic aperture, and more difficult to optimize</a:t>
            </a:r>
          </a:p>
          <a:p>
            <a:pPr marL="514350" indent="-514350">
              <a:spcBef>
                <a:spcPct val="20000"/>
              </a:spcBef>
              <a:buFont typeface="Wingdings" panose="05000000000000000000" pitchFamily="2" charset="2"/>
              <a:buChar char="Ø"/>
              <a:defRPr/>
            </a:pPr>
            <a:r>
              <a:rPr lang="en-US" altLang="zh-CN" sz="2000" kern="0" dirty="0"/>
              <a:t>Extremely small </a:t>
            </a:r>
            <a:r>
              <a:rPr lang="en-US" altLang="zh-CN" sz="2000" kern="0" dirty="0">
                <a:latin typeface="Symbol" panose="05050102010706020507" pitchFamily="18" charset="2"/>
              </a:rPr>
              <a:t>b</a:t>
            </a:r>
            <a:r>
              <a:rPr lang="en-US" altLang="zh-CN" sz="2000" kern="0" dirty="0"/>
              <a:t>y*</a:t>
            </a:r>
          </a:p>
          <a:p>
            <a:pPr marL="1428750" lvl="2" indent="-514350">
              <a:spcBef>
                <a:spcPct val="20000"/>
              </a:spcBef>
              <a:buFont typeface="Arial" panose="020B0604020202020204" pitchFamily="34" charset="0"/>
              <a:buChar char="•"/>
              <a:defRPr/>
            </a:pPr>
            <a:r>
              <a:rPr lang="en-US" altLang="zh-CN" sz="2000" kern="0" dirty="0" smtClean="0"/>
              <a:t>Generate extremely big nonlinear chromaticity at IP  </a:t>
            </a:r>
          </a:p>
          <a:p>
            <a:pPr marL="1428750" lvl="2" indent="-514350">
              <a:spcBef>
                <a:spcPct val="20000"/>
              </a:spcBef>
              <a:buFont typeface="Arial" panose="020B0604020202020204" pitchFamily="34" charset="0"/>
              <a:buChar char="•"/>
              <a:defRPr/>
            </a:pPr>
            <a:r>
              <a:rPr lang="en-US" altLang="zh-CN" sz="2000" kern="0" dirty="0"/>
              <a:t>Leads to reduction of dynamic </a:t>
            </a:r>
            <a:r>
              <a:rPr lang="en-US" altLang="zh-CN" sz="2000" kern="0" dirty="0" smtClean="0"/>
              <a:t>aperture</a:t>
            </a:r>
          </a:p>
          <a:p>
            <a:pPr marL="514350" indent="-514350">
              <a:spcBef>
                <a:spcPct val="20000"/>
              </a:spcBef>
              <a:buFont typeface="Wingdings" panose="05000000000000000000" pitchFamily="2" charset="2"/>
              <a:buChar char="Ø"/>
              <a:defRPr/>
            </a:pPr>
            <a:r>
              <a:rPr lang="en-US" altLang="zh-CN" sz="2000" kern="0" dirty="0" smtClean="0"/>
              <a:t>Saw tooth effect </a:t>
            </a:r>
            <a:endParaRPr lang="en-US" altLang="zh-CN" sz="2000" kern="0" dirty="0"/>
          </a:p>
          <a:p>
            <a:pPr marL="1428750" lvl="2" indent="-514350">
              <a:spcBef>
                <a:spcPct val="20000"/>
              </a:spcBef>
              <a:buFont typeface="Arial" panose="020B0604020202020204" pitchFamily="34" charset="0"/>
              <a:buChar char="•"/>
              <a:defRPr/>
            </a:pPr>
            <a:r>
              <a:rPr lang="en-US" altLang="zh-CN" sz="2000" kern="0" dirty="0"/>
              <a:t>Serious optics </a:t>
            </a:r>
            <a:r>
              <a:rPr lang="en-US" altLang="zh-CN" sz="2000" kern="0" dirty="0" smtClean="0"/>
              <a:t>distortion</a:t>
            </a:r>
            <a:endParaRPr lang="en-US" altLang="zh-CN" sz="2000" kern="0" dirty="0"/>
          </a:p>
          <a:p>
            <a:pPr lvl="2">
              <a:spcBef>
                <a:spcPct val="20000"/>
              </a:spcBef>
              <a:defRPr/>
            </a:pPr>
            <a:endParaRPr lang="en-US" altLang="zh-CN" sz="2000" kern="0" dirty="0" smtClean="0"/>
          </a:p>
        </p:txBody>
      </p:sp>
      <p:cxnSp>
        <p:nvCxnSpPr>
          <p:cNvPr id="8" name="直接连接符 7"/>
          <p:cNvCxnSpPr/>
          <p:nvPr/>
        </p:nvCxnSpPr>
        <p:spPr>
          <a:xfrm>
            <a:off x="827584" y="1124744"/>
            <a:ext cx="7056784" cy="0"/>
          </a:xfrm>
          <a:prstGeom prst="line">
            <a:avLst/>
          </a:prstGeom>
          <a:ln w="47625">
            <a:solidFill>
              <a:srgbClr val="003CB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93120476"/>
      </p:ext>
    </p:extLst>
  </p:cSld>
  <p:clrMapOvr>
    <a:masterClrMapping/>
  </p:clrMapOvr>
  <p:transition advTm="32969"/>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ext Box 5"/>
          <p:cNvSpPr txBox="1">
            <a:spLocks noChangeArrowheads="1"/>
          </p:cNvSpPr>
          <p:nvPr/>
        </p:nvSpPr>
        <p:spPr bwMode="auto">
          <a:xfrm>
            <a:off x="827584" y="404664"/>
            <a:ext cx="7416824"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Calibri" pitchFamily="34" charset="0"/>
                <a:ea typeface="宋体" charset="-122"/>
              </a:defRPr>
            </a:lvl1pPr>
            <a:lvl2pPr marL="742950" indent="-285750">
              <a:spcBef>
                <a:spcPct val="20000"/>
              </a:spcBef>
              <a:buChar char="–"/>
              <a:defRPr sz="2800">
                <a:solidFill>
                  <a:schemeClr val="tx1"/>
                </a:solidFill>
                <a:latin typeface="Calibri" pitchFamily="34" charset="0"/>
                <a:ea typeface="宋体" charset="-122"/>
              </a:defRPr>
            </a:lvl2pPr>
            <a:lvl3pPr marL="1143000" indent="-228600">
              <a:spcBef>
                <a:spcPct val="20000"/>
              </a:spcBef>
              <a:buChar char="•"/>
              <a:defRPr sz="2400">
                <a:solidFill>
                  <a:schemeClr val="tx1"/>
                </a:solidFill>
                <a:latin typeface="Calibri" pitchFamily="34" charset="0"/>
                <a:ea typeface="宋体" charset="-122"/>
              </a:defRPr>
            </a:lvl3pPr>
            <a:lvl4pPr marL="1600200" indent="-228600">
              <a:spcBef>
                <a:spcPct val="20000"/>
              </a:spcBef>
              <a:buChar char="–"/>
              <a:defRPr sz="2000">
                <a:solidFill>
                  <a:schemeClr val="tx1"/>
                </a:solidFill>
                <a:latin typeface="Calibri" pitchFamily="34" charset="0"/>
                <a:ea typeface="宋体" charset="-122"/>
              </a:defRPr>
            </a:lvl4pPr>
            <a:lvl5pPr marL="2057400" indent="-228600">
              <a:spcBef>
                <a:spcPct val="20000"/>
              </a:spcBef>
              <a:buChar char="»"/>
              <a:defRPr sz="2000">
                <a:solidFill>
                  <a:schemeClr val="tx1"/>
                </a:solidFill>
                <a:latin typeface="Calibri" pitchFamily="34" charset="0"/>
                <a:ea typeface="宋体" charset="-122"/>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宋体" charset="-122"/>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宋体" charset="-122"/>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宋体" charset="-122"/>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宋体" charset="-122"/>
              </a:defRPr>
            </a:lvl9pPr>
          </a:lstStyle>
          <a:p>
            <a:pPr eaLnBrk="1" hangingPunct="1">
              <a:spcBef>
                <a:spcPct val="50000"/>
              </a:spcBef>
              <a:buFontTx/>
              <a:buNone/>
            </a:pPr>
            <a:r>
              <a:rPr lang="en-US" altLang="zh-CN" sz="4000" b="1" dirty="0" smtClean="0">
                <a:solidFill>
                  <a:srgbClr val="0000FF"/>
                </a:solidFill>
                <a:latin typeface="Arial" charset="0"/>
              </a:rPr>
              <a:t>Principles of pretzel scheme</a:t>
            </a:r>
            <a:endParaRPr lang="zh-CN" altLang="en-US" sz="4000" b="1" dirty="0">
              <a:solidFill>
                <a:srgbClr val="0000FF"/>
              </a:solidFill>
              <a:latin typeface="Arial" charset="0"/>
            </a:endParaRPr>
          </a:p>
        </p:txBody>
      </p:sp>
      <p:sp>
        <p:nvSpPr>
          <p:cNvPr id="9" name="矩形 8"/>
          <p:cNvSpPr/>
          <p:nvPr/>
        </p:nvSpPr>
        <p:spPr>
          <a:xfrm>
            <a:off x="413594" y="1362717"/>
            <a:ext cx="7614790" cy="830997"/>
          </a:xfrm>
          <a:prstGeom prst="rect">
            <a:avLst/>
          </a:prstGeom>
        </p:spPr>
        <p:txBody>
          <a:bodyPr wrap="square">
            <a:spAutoFit/>
          </a:bodyPr>
          <a:lstStyle/>
          <a:p>
            <a:pPr marL="457200" indent="-457200" eaLnBrk="1" hangingPunct="1">
              <a:spcBef>
                <a:spcPct val="20000"/>
              </a:spcBef>
              <a:buFont typeface="Wingdings" panose="05000000000000000000" pitchFamily="2" charset="2"/>
              <a:buChar char="Ø"/>
              <a:defRPr/>
            </a:pPr>
            <a:r>
              <a:rPr lang="en-US" altLang="zh-CN" sz="2400" kern="0" dirty="0" smtClean="0"/>
              <a:t>In single ring collider, pretzel orbit is used to avoid the beam collision at positions except for the IPs</a:t>
            </a:r>
          </a:p>
        </p:txBody>
      </p:sp>
      <p:cxnSp>
        <p:nvCxnSpPr>
          <p:cNvPr id="8" name="直接连接符 7"/>
          <p:cNvCxnSpPr/>
          <p:nvPr/>
        </p:nvCxnSpPr>
        <p:spPr>
          <a:xfrm>
            <a:off x="827584" y="1124744"/>
            <a:ext cx="7056784" cy="0"/>
          </a:xfrm>
          <a:prstGeom prst="line">
            <a:avLst/>
          </a:prstGeom>
          <a:ln w="47625">
            <a:solidFill>
              <a:srgbClr val="003CB4"/>
            </a:solidFill>
          </a:ln>
        </p:spPr>
        <p:style>
          <a:lnRef idx="1">
            <a:schemeClr val="accent1"/>
          </a:lnRef>
          <a:fillRef idx="0">
            <a:schemeClr val="accent1"/>
          </a:fillRef>
          <a:effectRef idx="0">
            <a:schemeClr val="accent1"/>
          </a:effectRef>
          <a:fontRef idx="minor">
            <a:schemeClr val="tx1"/>
          </a:fontRef>
        </p:style>
      </p:cxnSp>
      <p:sp>
        <p:nvSpPr>
          <p:cNvPr id="7" name="内容占位符 2"/>
          <p:cNvSpPr>
            <a:spLocks noGrp="1"/>
          </p:cNvSpPr>
          <p:nvPr>
            <p:ph idx="1"/>
          </p:nvPr>
        </p:nvSpPr>
        <p:spPr>
          <a:xfrm>
            <a:off x="467544" y="2204864"/>
            <a:ext cx="8280920" cy="504056"/>
          </a:xfrm>
        </p:spPr>
        <p:txBody>
          <a:bodyPr>
            <a:noAutofit/>
          </a:bodyPr>
          <a:lstStyle/>
          <a:p>
            <a:pPr eaLnBrk="1" hangingPunct="1">
              <a:buFont typeface="Wingdings" pitchFamily="2" charset="2"/>
              <a:buChar char="Ø"/>
            </a:pPr>
            <a:r>
              <a:rPr lang="en-US" altLang="zh-CN" sz="2400" kern="0" dirty="0" smtClean="0"/>
              <a:t> For </a:t>
            </a:r>
            <a:r>
              <a:rPr lang="en-US" altLang="zh-CN" sz="2400" kern="0" dirty="0"/>
              <a:t>ideal pretzel orbit, the following  relationship should be </a:t>
            </a:r>
            <a:r>
              <a:rPr lang="en-US" altLang="zh-CN" sz="2400" kern="0" dirty="0" err="1"/>
              <a:t>fullfilled</a:t>
            </a:r>
            <a:r>
              <a:rPr lang="en-US" altLang="zh-CN" sz="2400" kern="0" dirty="0"/>
              <a:t>: </a:t>
            </a:r>
            <a:endParaRPr lang="zh-CN" altLang="en-US" sz="2400" kern="0" dirty="0"/>
          </a:p>
        </p:txBody>
      </p:sp>
      <p:graphicFrame>
        <p:nvGraphicFramePr>
          <p:cNvPr id="10" name="对象 2"/>
          <p:cNvGraphicFramePr>
            <a:graphicFrameLocks noChangeAspect="1"/>
          </p:cNvGraphicFramePr>
          <p:nvPr>
            <p:extLst>
              <p:ext uri="{D42A27DB-BD31-4B8C-83A1-F6EECF244321}">
                <p14:modId xmlns:p14="http://schemas.microsoft.com/office/powerpoint/2010/main" val="950397219"/>
              </p:ext>
            </p:extLst>
          </p:nvPr>
        </p:nvGraphicFramePr>
        <p:xfrm>
          <a:off x="2987824" y="2660102"/>
          <a:ext cx="1714053" cy="552874"/>
        </p:xfrm>
        <a:graphic>
          <a:graphicData uri="http://schemas.openxmlformats.org/presentationml/2006/ole">
            <mc:AlternateContent xmlns:mc="http://schemas.openxmlformats.org/markup-compatibility/2006">
              <mc:Choice xmlns:v="urn:schemas-microsoft-com:vml" Requires="v">
                <p:oleObj spid="_x0000_s1031" name="Equation" r:id="rId3" imgW="787320" imgH="253800" progId="Equation.DSMT4">
                  <p:embed/>
                </p:oleObj>
              </mc:Choice>
              <mc:Fallback>
                <p:oleObj name="Equation" r:id="rId3" imgW="787320" imgH="253800" progId="Equation.DSMT4">
                  <p:embed/>
                  <p:pic>
                    <p:nvPicPr>
                      <p:cNvPr id="0" name=""/>
                      <p:cNvPicPr/>
                      <p:nvPr/>
                    </p:nvPicPr>
                    <p:blipFill>
                      <a:blip r:embed="rId4"/>
                      <a:stretch>
                        <a:fillRect/>
                      </a:stretch>
                    </p:blipFill>
                    <p:spPr>
                      <a:xfrm>
                        <a:off x="2987824" y="2660102"/>
                        <a:ext cx="1714053" cy="552874"/>
                      </a:xfrm>
                      <a:prstGeom prst="rect">
                        <a:avLst/>
                      </a:prstGeom>
                    </p:spPr>
                  </p:pic>
                </p:oleObj>
              </mc:Fallback>
            </mc:AlternateContent>
          </a:graphicData>
        </a:graphic>
      </p:graphicFrame>
      <p:sp>
        <p:nvSpPr>
          <p:cNvPr id="11" name="TextBox 10"/>
          <p:cNvSpPr txBox="1"/>
          <p:nvPr/>
        </p:nvSpPr>
        <p:spPr>
          <a:xfrm>
            <a:off x="827583" y="3227492"/>
            <a:ext cx="4464497" cy="3416320"/>
          </a:xfrm>
          <a:prstGeom prst="rect">
            <a:avLst/>
          </a:prstGeom>
          <a:noFill/>
        </p:spPr>
        <p:txBody>
          <a:bodyPr wrap="square" rtlCol="0">
            <a:spAutoFit/>
          </a:bodyPr>
          <a:lstStyle/>
          <a:p>
            <a:r>
              <a:rPr lang="en-US" altLang="zh-CN" sz="2400" dirty="0" smtClean="0"/>
              <a:t>i.e. the phase advance between parasitic crossing point should be a integer number of 2*Pi, this relation guarantees that if the beam is properly separated at the first parasitic collision point, then it can be automatically properly separated at other parasitic collision points. </a:t>
            </a:r>
            <a:endParaRPr lang="zh-CN" altLang="en-US" sz="2400" dirty="0"/>
          </a:p>
        </p:txBody>
      </p:sp>
      <p:pic>
        <p:nvPicPr>
          <p:cNvPr id="12"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07291" y="3068960"/>
            <a:ext cx="4036709" cy="335778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398244924"/>
      </p:ext>
    </p:extLst>
  </p:cSld>
  <p:clrMapOvr>
    <a:masterClrMapping/>
  </p:clrMapOvr>
  <p:transition advTm="32969"/>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ext Box 5"/>
          <p:cNvSpPr txBox="1">
            <a:spLocks noChangeArrowheads="1"/>
          </p:cNvSpPr>
          <p:nvPr/>
        </p:nvSpPr>
        <p:spPr bwMode="auto">
          <a:xfrm>
            <a:off x="467544" y="404664"/>
            <a:ext cx="8316416"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Calibri" pitchFamily="34" charset="0"/>
                <a:ea typeface="宋体" charset="-122"/>
              </a:defRPr>
            </a:lvl1pPr>
            <a:lvl2pPr marL="742950" indent="-285750">
              <a:spcBef>
                <a:spcPct val="20000"/>
              </a:spcBef>
              <a:buChar char="–"/>
              <a:defRPr sz="2800">
                <a:solidFill>
                  <a:schemeClr val="tx1"/>
                </a:solidFill>
                <a:latin typeface="Calibri" pitchFamily="34" charset="0"/>
                <a:ea typeface="宋体" charset="-122"/>
              </a:defRPr>
            </a:lvl2pPr>
            <a:lvl3pPr marL="1143000" indent="-228600">
              <a:spcBef>
                <a:spcPct val="20000"/>
              </a:spcBef>
              <a:buChar char="•"/>
              <a:defRPr sz="2400">
                <a:solidFill>
                  <a:schemeClr val="tx1"/>
                </a:solidFill>
                <a:latin typeface="Calibri" pitchFamily="34" charset="0"/>
                <a:ea typeface="宋体" charset="-122"/>
              </a:defRPr>
            </a:lvl3pPr>
            <a:lvl4pPr marL="1600200" indent="-228600">
              <a:spcBef>
                <a:spcPct val="20000"/>
              </a:spcBef>
              <a:buChar char="–"/>
              <a:defRPr sz="2000">
                <a:solidFill>
                  <a:schemeClr val="tx1"/>
                </a:solidFill>
                <a:latin typeface="Calibri" pitchFamily="34" charset="0"/>
                <a:ea typeface="宋体" charset="-122"/>
              </a:defRPr>
            </a:lvl4pPr>
            <a:lvl5pPr marL="2057400" indent="-228600">
              <a:spcBef>
                <a:spcPct val="20000"/>
              </a:spcBef>
              <a:buChar char="»"/>
              <a:defRPr sz="2000">
                <a:solidFill>
                  <a:schemeClr val="tx1"/>
                </a:solidFill>
                <a:latin typeface="Calibri" pitchFamily="34" charset="0"/>
                <a:ea typeface="宋体" charset="-122"/>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宋体" charset="-122"/>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宋体" charset="-122"/>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宋体" charset="-122"/>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宋体" charset="-122"/>
              </a:defRPr>
            </a:lvl9pPr>
          </a:lstStyle>
          <a:p>
            <a:pPr eaLnBrk="1" hangingPunct="1">
              <a:spcBef>
                <a:spcPct val="50000"/>
              </a:spcBef>
              <a:buFontTx/>
              <a:buNone/>
            </a:pPr>
            <a:r>
              <a:rPr lang="en-US" altLang="zh-CN" sz="4000" b="1" dirty="0" smtClean="0">
                <a:solidFill>
                  <a:srgbClr val="0000FF"/>
                </a:solidFill>
                <a:latin typeface="Arial" charset="0"/>
              </a:rPr>
              <a:t>Principles of pretzel scheme </a:t>
            </a:r>
            <a:r>
              <a:rPr lang="en-US" altLang="zh-CN" sz="2400" b="1" dirty="0" smtClean="0">
                <a:solidFill>
                  <a:srgbClr val="0000FF"/>
                </a:solidFill>
                <a:latin typeface="Arial" charset="0"/>
              </a:rPr>
              <a:t>(cont.)</a:t>
            </a:r>
            <a:endParaRPr lang="zh-CN" altLang="en-US" sz="2400" b="1" dirty="0">
              <a:solidFill>
                <a:srgbClr val="0000FF"/>
              </a:solidFill>
              <a:latin typeface="Arial" charset="0"/>
            </a:endParaRPr>
          </a:p>
        </p:txBody>
      </p:sp>
      <p:cxnSp>
        <p:nvCxnSpPr>
          <p:cNvPr id="8" name="直接连接符 7"/>
          <p:cNvCxnSpPr/>
          <p:nvPr/>
        </p:nvCxnSpPr>
        <p:spPr>
          <a:xfrm>
            <a:off x="827584" y="1124744"/>
            <a:ext cx="7056784" cy="0"/>
          </a:xfrm>
          <a:prstGeom prst="line">
            <a:avLst/>
          </a:prstGeom>
          <a:ln w="47625">
            <a:solidFill>
              <a:srgbClr val="003CB4"/>
            </a:solidFill>
          </a:ln>
        </p:spPr>
        <p:style>
          <a:lnRef idx="1">
            <a:schemeClr val="accent1"/>
          </a:lnRef>
          <a:fillRef idx="0">
            <a:schemeClr val="accent1"/>
          </a:fillRef>
          <a:effectRef idx="0">
            <a:schemeClr val="accent1"/>
          </a:effectRef>
          <a:fontRef idx="minor">
            <a:schemeClr val="tx1"/>
          </a:fontRef>
        </p:style>
      </p:cxnSp>
      <p:sp>
        <p:nvSpPr>
          <p:cNvPr id="13" name="内容占位符 2"/>
          <p:cNvSpPr txBox="1">
            <a:spLocks/>
          </p:cNvSpPr>
          <p:nvPr/>
        </p:nvSpPr>
        <p:spPr>
          <a:xfrm>
            <a:off x="444207" y="1268759"/>
            <a:ext cx="7944217" cy="1185227"/>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Wingdings" pitchFamily="2" charset="2"/>
              <a:buChar char="Ø"/>
            </a:pPr>
            <a:r>
              <a:rPr lang="en-US" altLang="zh-CN" sz="2400" dirty="0" smtClean="0"/>
              <a:t>For our lattice, it is comprised of 60/60 degree FODO cells, every 6 cells have a phase advance of 2Pi, so the relationship can be written as:</a:t>
            </a:r>
          </a:p>
          <a:p>
            <a:pPr marL="0" indent="0">
              <a:buNone/>
            </a:pPr>
            <a:endParaRPr lang="en-US" altLang="zh-CN" sz="2400" dirty="0" smtClean="0"/>
          </a:p>
        </p:txBody>
      </p:sp>
      <p:graphicFrame>
        <p:nvGraphicFramePr>
          <p:cNvPr id="14" name="对象 3"/>
          <p:cNvGraphicFramePr>
            <a:graphicFrameLocks noChangeAspect="1"/>
          </p:cNvGraphicFramePr>
          <p:nvPr>
            <p:extLst>
              <p:ext uri="{D42A27DB-BD31-4B8C-83A1-F6EECF244321}">
                <p14:modId xmlns:p14="http://schemas.microsoft.com/office/powerpoint/2010/main" val="1015810127"/>
              </p:ext>
            </p:extLst>
          </p:nvPr>
        </p:nvGraphicFramePr>
        <p:xfrm>
          <a:off x="1547664" y="2420938"/>
          <a:ext cx="3672408" cy="483212"/>
        </p:xfrm>
        <a:graphic>
          <a:graphicData uri="http://schemas.openxmlformats.org/presentationml/2006/ole">
            <mc:AlternateContent xmlns:mc="http://schemas.openxmlformats.org/markup-compatibility/2006">
              <mc:Choice xmlns:v="urn:schemas-microsoft-com:vml" Requires="v">
                <p:oleObj spid="_x0000_s2060" name="Equation" r:id="rId3" imgW="1930320" imgH="253800" progId="Equation.DSMT4">
                  <p:embed/>
                </p:oleObj>
              </mc:Choice>
              <mc:Fallback>
                <p:oleObj name="Equation" r:id="rId3" imgW="1930320" imgH="253800" progId="Equation.DSMT4">
                  <p:embed/>
                  <p:pic>
                    <p:nvPicPr>
                      <p:cNvPr id="0" name=""/>
                      <p:cNvPicPr>
                        <a:picLocks noChangeAspect="1" noChangeArrowheads="1"/>
                      </p:cNvPicPr>
                      <p:nvPr/>
                    </p:nvPicPr>
                    <p:blipFill>
                      <a:blip r:embed="rId4"/>
                      <a:srcRect/>
                      <a:stretch>
                        <a:fillRect/>
                      </a:stretch>
                    </p:blipFill>
                    <p:spPr bwMode="auto">
                      <a:xfrm>
                        <a:off x="1547664" y="2420938"/>
                        <a:ext cx="3672408" cy="483212"/>
                      </a:xfrm>
                      <a:prstGeom prst="rect">
                        <a:avLst/>
                      </a:prstGeom>
                      <a:noFill/>
                      <a:ln>
                        <a:noFill/>
                      </a:ln>
                      <a:extLst/>
                    </p:spPr>
                  </p:pic>
                </p:oleObj>
              </mc:Fallback>
            </mc:AlternateContent>
          </a:graphicData>
        </a:graphic>
      </p:graphicFrame>
      <p:sp>
        <p:nvSpPr>
          <p:cNvPr id="15" name="内容占位符 2"/>
          <p:cNvSpPr txBox="1">
            <a:spLocks/>
          </p:cNvSpPr>
          <p:nvPr/>
        </p:nvSpPr>
        <p:spPr>
          <a:xfrm>
            <a:off x="448646" y="2996951"/>
            <a:ext cx="8335313" cy="897195"/>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Wingdings" pitchFamily="2" charset="2"/>
              <a:buChar char="Ø"/>
            </a:pPr>
            <a:r>
              <a:rPr lang="en-US" altLang="zh-CN" sz="2400" dirty="0" smtClean="0"/>
              <a:t>For 50 bunches, there are 100 collision points in total, thus the ring circumference must be</a:t>
            </a:r>
          </a:p>
          <a:p>
            <a:pPr>
              <a:buFont typeface="Wingdings" pitchFamily="2" charset="2"/>
              <a:buChar char="Ø"/>
            </a:pPr>
            <a:endParaRPr lang="en-US" altLang="zh-CN" sz="2400" dirty="0" smtClean="0"/>
          </a:p>
          <a:p>
            <a:pPr marL="0" indent="0">
              <a:buNone/>
            </a:pPr>
            <a:endParaRPr lang="en-US" altLang="zh-CN" sz="2400" dirty="0" smtClean="0"/>
          </a:p>
        </p:txBody>
      </p:sp>
      <p:graphicFrame>
        <p:nvGraphicFramePr>
          <p:cNvPr id="16" name="对象 10"/>
          <p:cNvGraphicFramePr>
            <a:graphicFrameLocks noChangeAspect="1"/>
          </p:cNvGraphicFramePr>
          <p:nvPr>
            <p:extLst>
              <p:ext uri="{D42A27DB-BD31-4B8C-83A1-F6EECF244321}">
                <p14:modId xmlns:p14="http://schemas.microsoft.com/office/powerpoint/2010/main" val="2638227461"/>
              </p:ext>
            </p:extLst>
          </p:nvPr>
        </p:nvGraphicFramePr>
        <p:xfrm>
          <a:off x="1619672" y="3908426"/>
          <a:ext cx="2817887" cy="429061"/>
        </p:xfrm>
        <a:graphic>
          <a:graphicData uri="http://schemas.openxmlformats.org/presentationml/2006/ole">
            <mc:AlternateContent xmlns:mc="http://schemas.openxmlformats.org/markup-compatibility/2006">
              <mc:Choice xmlns:v="urn:schemas-microsoft-com:vml" Requires="v">
                <p:oleObj spid="_x0000_s2061" name="Equation" r:id="rId5" imgW="1587240" imgH="241200" progId="Equation.DSMT4">
                  <p:embed/>
                </p:oleObj>
              </mc:Choice>
              <mc:Fallback>
                <p:oleObj name="Equation" r:id="rId5" imgW="1587240" imgH="241200" progId="Equation.DSMT4">
                  <p:embed/>
                  <p:pic>
                    <p:nvPicPr>
                      <p:cNvPr id="0" name=""/>
                      <p:cNvPicPr>
                        <a:picLocks noChangeAspect="1" noChangeArrowheads="1"/>
                      </p:cNvPicPr>
                      <p:nvPr/>
                    </p:nvPicPr>
                    <p:blipFill>
                      <a:blip r:embed="rId6"/>
                      <a:srcRect/>
                      <a:stretch>
                        <a:fillRect/>
                      </a:stretch>
                    </p:blipFill>
                    <p:spPr bwMode="auto">
                      <a:xfrm>
                        <a:off x="1619672" y="3908426"/>
                        <a:ext cx="2817887" cy="429061"/>
                      </a:xfrm>
                      <a:prstGeom prst="rect">
                        <a:avLst/>
                      </a:prstGeom>
                      <a:noFill/>
                      <a:ln>
                        <a:noFill/>
                      </a:ln>
                      <a:extLst/>
                    </p:spPr>
                  </p:pic>
                </p:oleObj>
              </mc:Fallback>
            </mc:AlternateContent>
          </a:graphicData>
        </a:graphic>
      </p:graphicFrame>
      <p:sp>
        <p:nvSpPr>
          <p:cNvPr id="18" name="内容占位符 2"/>
          <p:cNvSpPr txBox="1">
            <a:spLocks/>
          </p:cNvSpPr>
          <p:nvPr/>
        </p:nvSpPr>
        <p:spPr>
          <a:xfrm>
            <a:off x="413151" y="4509120"/>
            <a:ext cx="4158849" cy="2160240"/>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Wingdings" pitchFamily="2" charset="2"/>
              <a:buChar char="Ø"/>
            </a:pPr>
            <a:r>
              <a:rPr lang="en-US" altLang="zh-CN" sz="2400" dirty="0" smtClean="0"/>
              <a:t>For a ring with circumference of ~50km, N=2, which means there is one collision point every 4Pi phase advance. The exact length of the ring is 56640m.</a:t>
            </a:r>
          </a:p>
          <a:p>
            <a:pPr>
              <a:buFont typeface="Wingdings" pitchFamily="2" charset="2"/>
              <a:buChar char="Ø"/>
            </a:pPr>
            <a:endParaRPr lang="en-US" altLang="zh-CN" sz="2400" dirty="0" smtClean="0"/>
          </a:p>
          <a:p>
            <a:pPr marL="0" indent="0">
              <a:buNone/>
            </a:pPr>
            <a:endParaRPr lang="en-US" altLang="zh-CN" sz="2400" dirty="0" smtClean="0"/>
          </a:p>
        </p:txBody>
      </p:sp>
      <p:grpSp>
        <p:nvGrpSpPr>
          <p:cNvPr id="5" name="Group 4"/>
          <p:cNvGrpSpPr/>
          <p:nvPr/>
        </p:nvGrpSpPr>
        <p:grpSpPr>
          <a:xfrm>
            <a:off x="4644008" y="3471903"/>
            <a:ext cx="4176463" cy="3275456"/>
            <a:chOff x="3491881" y="2045857"/>
            <a:chExt cx="5652120" cy="4701502"/>
          </a:xfrm>
        </p:grpSpPr>
        <p:pic>
          <p:nvPicPr>
            <p:cNvPr id="19" name="Picture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491881" y="2045857"/>
              <a:ext cx="5652120" cy="470150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3" name="Oval 22"/>
            <p:cNvSpPr/>
            <p:nvPr/>
          </p:nvSpPr>
          <p:spPr>
            <a:xfrm>
              <a:off x="4427984" y="3186259"/>
              <a:ext cx="72008" cy="98725"/>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Oval 23"/>
            <p:cNvSpPr/>
            <p:nvPr/>
          </p:nvSpPr>
          <p:spPr>
            <a:xfrm>
              <a:off x="4788024" y="3212976"/>
              <a:ext cx="72008" cy="98725"/>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Oval 24"/>
            <p:cNvSpPr/>
            <p:nvPr/>
          </p:nvSpPr>
          <p:spPr>
            <a:xfrm>
              <a:off x="5076056" y="3212976"/>
              <a:ext cx="72008" cy="98725"/>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Oval 25"/>
            <p:cNvSpPr/>
            <p:nvPr/>
          </p:nvSpPr>
          <p:spPr>
            <a:xfrm>
              <a:off x="5364088" y="3212976"/>
              <a:ext cx="72008" cy="98725"/>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Oval 26"/>
            <p:cNvSpPr/>
            <p:nvPr/>
          </p:nvSpPr>
          <p:spPr>
            <a:xfrm>
              <a:off x="5724128" y="3212976"/>
              <a:ext cx="72008" cy="98725"/>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Oval 27"/>
            <p:cNvSpPr/>
            <p:nvPr/>
          </p:nvSpPr>
          <p:spPr>
            <a:xfrm>
              <a:off x="6012160" y="3212976"/>
              <a:ext cx="72008" cy="98725"/>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 name="Oval 28"/>
            <p:cNvSpPr/>
            <p:nvPr/>
          </p:nvSpPr>
          <p:spPr>
            <a:xfrm>
              <a:off x="6300192" y="3212976"/>
              <a:ext cx="72008" cy="98725"/>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Oval 29"/>
            <p:cNvSpPr/>
            <p:nvPr/>
          </p:nvSpPr>
          <p:spPr>
            <a:xfrm>
              <a:off x="6660232" y="3212976"/>
              <a:ext cx="72008" cy="98725"/>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Oval 30"/>
            <p:cNvSpPr/>
            <p:nvPr/>
          </p:nvSpPr>
          <p:spPr>
            <a:xfrm>
              <a:off x="6948264" y="3212976"/>
              <a:ext cx="72008" cy="98725"/>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Oval 31"/>
            <p:cNvSpPr/>
            <p:nvPr/>
          </p:nvSpPr>
          <p:spPr>
            <a:xfrm>
              <a:off x="7236296" y="3212976"/>
              <a:ext cx="72008" cy="98725"/>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Oval 32"/>
            <p:cNvSpPr/>
            <p:nvPr/>
          </p:nvSpPr>
          <p:spPr>
            <a:xfrm>
              <a:off x="7596336" y="3212976"/>
              <a:ext cx="72008" cy="98725"/>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Oval 33"/>
            <p:cNvSpPr/>
            <p:nvPr/>
          </p:nvSpPr>
          <p:spPr>
            <a:xfrm>
              <a:off x="7884368" y="3212976"/>
              <a:ext cx="72008" cy="98725"/>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Tree>
    <p:extLst>
      <p:ext uri="{BB962C8B-B14F-4D97-AF65-F5344CB8AC3E}">
        <p14:creationId xmlns:p14="http://schemas.microsoft.com/office/powerpoint/2010/main" val="2160564006"/>
      </p:ext>
    </p:extLst>
  </p:cSld>
  <p:clrMapOvr>
    <a:masterClrMapping/>
  </p:clrMapOvr>
  <p:transition advTm="32969"/>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标题 1"/>
          <p:cNvSpPr>
            <a:spLocks noGrp="1"/>
          </p:cNvSpPr>
          <p:nvPr>
            <p:ph type="ctrTitle"/>
          </p:nvPr>
        </p:nvSpPr>
        <p:spPr>
          <a:xfrm>
            <a:off x="428596" y="149815"/>
            <a:ext cx="8101563" cy="1008113"/>
          </a:xfrm>
          <a:ln>
            <a:noFill/>
          </a:ln>
        </p:spPr>
        <p:txBody>
          <a:bodyPr>
            <a:normAutofit/>
          </a:bodyPr>
          <a:lstStyle/>
          <a:p>
            <a:pPr eaLnBrk="1" hangingPunct="1"/>
            <a:r>
              <a:rPr lang="en-US" altLang="zh-CN" sz="4000" b="1" dirty="0" smtClean="0">
                <a:solidFill>
                  <a:srgbClr val="0000FF"/>
                </a:solidFill>
                <a:latin typeface="Arial" charset="0"/>
                <a:ea typeface="宋体" charset="-122"/>
                <a:cs typeface="+mn-cs"/>
              </a:rPr>
              <a:t>Modifications to ring lattice</a:t>
            </a:r>
            <a:endParaRPr lang="zh-CN" altLang="en-US" sz="4000" b="1" dirty="0">
              <a:solidFill>
                <a:srgbClr val="0000FF"/>
              </a:solidFill>
              <a:latin typeface="Arial" charset="0"/>
              <a:ea typeface="宋体" charset="-122"/>
              <a:cs typeface="+mn-cs"/>
            </a:endParaRPr>
          </a:p>
        </p:txBody>
      </p:sp>
      <p:cxnSp>
        <p:nvCxnSpPr>
          <p:cNvPr id="5" name="直接连接符 4"/>
          <p:cNvCxnSpPr/>
          <p:nvPr/>
        </p:nvCxnSpPr>
        <p:spPr>
          <a:xfrm>
            <a:off x="827584" y="1124744"/>
            <a:ext cx="7056784" cy="0"/>
          </a:xfrm>
          <a:prstGeom prst="line">
            <a:avLst/>
          </a:prstGeom>
          <a:ln w="47625">
            <a:solidFill>
              <a:srgbClr val="003CB4"/>
            </a:solidFill>
          </a:ln>
        </p:spPr>
        <p:style>
          <a:lnRef idx="1">
            <a:schemeClr val="accent1"/>
          </a:lnRef>
          <a:fillRef idx="0">
            <a:schemeClr val="accent1"/>
          </a:fillRef>
          <a:effectRef idx="0">
            <a:schemeClr val="accent1"/>
          </a:effectRef>
          <a:fontRef idx="minor">
            <a:schemeClr val="tx1"/>
          </a:fontRef>
        </p:style>
      </p:cxn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04923" y="3614171"/>
            <a:ext cx="3225236" cy="295247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内容占位符 2"/>
          <p:cNvSpPr txBox="1">
            <a:spLocks/>
          </p:cNvSpPr>
          <p:nvPr/>
        </p:nvSpPr>
        <p:spPr>
          <a:xfrm>
            <a:off x="444207" y="1268760"/>
            <a:ext cx="8085952" cy="97664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Wingdings" panose="05000000000000000000" pitchFamily="2" charset="2"/>
              <a:buChar char="Ø"/>
            </a:pPr>
            <a:r>
              <a:rPr lang="en-US" altLang="zh-CN" sz="2400" dirty="0" smtClean="0"/>
              <a:t>To make pretzel scheme works for 50 bunches, a few modifications need to be made to the ring lattice</a:t>
            </a:r>
          </a:p>
          <a:p>
            <a:pPr marL="0" indent="0">
              <a:buNone/>
            </a:pPr>
            <a:endParaRPr lang="en-US" altLang="zh-CN" sz="2400" dirty="0" smtClean="0"/>
          </a:p>
        </p:txBody>
      </p:sp>
      <p:sp>
        <p:nvSpPr>
          <p:cNvPr id="13" name="TextBox 12"/>
          <p:cNvSpPr txBox="1"/>
          <p:nvPr/>
        </p:nvSpPr>
        <p:spPr>
          <a:xfrm>
            <a:off x="395536" y="2210088"/>
            <a:ext cx="7272808" cy="1938992"/>
          </a:xfrm>
          <a:prstGeom prst="rect">
            <a:avLst/>
          </a:prstGeom>
          <a:noFill/>
        </p:spPr>
        <p:txBody>
          <a:bodyPr wrap="square" rtlCol="0">
            <a:spAutoFit/>
          </a:bodyPr>
          <a:lstStyle/>
          <a:p>
            <a:pPr marL="342900" indent="-342900">
              <a:buFont typeface="Wingdings" panose="05000000000000000000" pitchFamily="2" charset="2"/>
              <a:buChar char="Ø"/>
            </a:pPr>
            <a:r>
              <a:rPr lang="en-US" altLang="zh-CN" sz="2400" dirty="0" smtClean="0"/>
              <a:t>Two options(assuming phase advance per cell keeps constant):</a:t>
            </a:r>
          </a:p>
          <a:p>
            <a:pPr marL="800100" lvl="1" indent="-342900">
              <a:buFont typeface="Wingdings" panose="05000000000000000000" pitchFamily="2" charset="2"/>
              <a:buChar char="l"/>
            </a:pPr>
            <a:r>
              <a:rPr lang="en-US" altLang="zh-CN" sz="2400" dirty="0" smtClean="0"/>
              <a:t>Change the cell length, which will result in the change of emittance, circumference etc.</a:t>
            </a:r>
          </a:p>
          <a:p>
            <a:pPr marL="800100" lvl="1" indent="-342900">
              <a:buFont typeface="Wingdings" panose="05000000000000000000" pitchFamily="2" charset="2"/>
              <a:buChar char="l"/>
            </a:pPr>
            <a:r>
              <a:rPr lang="en-US" altLang="zh-CN" sz="2400" dirty="0" smtClean="0"/>
              <a:t>Change the circumference</a:t>
            </a:r>
            <a:endParaRPr lang="zh-CN" altLang="en-US" sz="2400" dirty="0"/>
          </a:p>
        </p:txBody>
      </p:sp>
      <p:sp>
        <p:nvSpPr>
          <p:cNvPr id="14" name="TextBox 13"/>
          <p:cNvSpPr txBox="1"/>
          <p:nvPr/>
        </p:nvSpPr>
        <p:spPr>
          <a:xfrm>
            <a:off x="454701" y="4149080"/>
            <a:ext cx="4981395" cy="1938992"/>
          </a:xfrm>
          <a:prstGeom prst="rect">
            <a:avLst/>
          </a:prstGeom>
          <a:noFill/>
        </p:spPr>
        <p:txBody>
          <a:bodyPr wrap="square" rtlCol="0">
            <a:spAutoFit/>
          </a:bodyPr>
          <a:lstStyle/>
          <a:p>
            <a:pPr marL="342900" indent="-342900">
              <a:buFont typeface="Wingdings" panose="05000000000000000000" pitchFamily="2" charset="2"/>
              <a:buChar char="Ø"/>
            </a:pPr>
            <a:r>
              <a:rPr lang="en-US" altLang="zh-CN" sz="2400" dirty="0" smtClean="0"/>
              <a:t>In the following, we take the easy way, i.e. we change the circumference to make the ring lattice works for pretzel orbit of 50 bunches.</a:t>
            </a:r>
            <a:endParaRPr lang="zh-CN" altLang="en-US" sz="2400" dirty="0"/>
          </a:p>
        </p:txBody>
      </p:sp>
    </p:spTree>
    <p:extLst>
      <p:ext uri="{BB962C8B-B14F-4D97-AF65-F5344CB8AC3E}">
        <p14:creationId xmlns:p14="http://schemas.microsoft.com/office/powerpoint/2010/main" val="16888649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标题 1"/>
          <p:cNvSpPr>
            <a:spLocks noGrp="1"/>
          </p:cNvSpPr>
          <p:nvPr>
            <p:ph type="ctrTitle"/>
          </p:nvPr>
        </p:nvSpPr>
        <p:spPr>
          <a:xfrm>
            <a:off x="428596" y="149815"/>
            <a:ext cx="8101563" cy="1008113"/>
          </a:xfrm>
          <a:ln>
            <a:noFill/>
          </a:ln>
        </p:spPr>
        <p:txBody>
          <a:bodyPr>
            <a:normAutofit/>
          </a:bodyPr>
          <a:lstStyle/>
          <a:p>
            <a:pPr eaLnBrk="1" hangingPunct="1"/>
            <a:r>
              <a:rPr lang="en-US" altLang="zh-CN" sz="4000" b="1" dirty="0" smtClean="0">
                <a:solidFill>
                  <a:srgbClr val="0000FF"/>
                </a:solidFill>
                <a:latin typeface="Arial" charset="0"/>
                <a:ea typeface="宋体" charset="-122"/>
                <a:cs typeface="+mn-cs"/>
              </a:rPr>
              <a:t>Changes made</a:t>
            </a:r>
            <a:endParaRPr lang="zh-CN" altLang="en-US" sz="4000" b="1" dirty="0">
              <a:solidFill>
                <a:srgbClr val="0000FF"/>
              </a:solidFill>
              <a:latin typeface="Arial" charset="0"/>
              <a:ea typeface="宋体" charset="-122"/>
              <a:cs typeface="+mn-cs"/>
            </a:endParaRPr>
          </a:p>
        </p:txBody>
      </p:sp>
      <p:cxnSp>
        <p:nvCxnSpPr>
          <p:cNvPr id="5" name="直接连接符 4"/>
          <p:cNvCxnSpPr/>
          <p:nvPr/>
        </p:nvCxnSpPr>
        <p:spPr>
          <a:xfrm>
            <a:off x="827584" y="1124744"/>
            <a:ext cx="7056784" cy="0"/>
          </a:xfrm>
          <a:prstGeom prst="line">
            <a:avLst/>
          </a:prstGeom>
          <a:ln w="47625">
            <a:solidFill>
              <a:srgbClr val="003CB4"/>
            </a:solidFill>
          </a:ln>
        </p:spPr>
        <p:style>
          <a:lnRef idx="1">
            <a:schemeClr val="accent1"/>
          </a:lnRef>
          <a:fillRef idx="0">
            <a:schemeClr val="accent1"/>
          </a:fillRef>
          <a:effectRef idx="0">
            <a:schemeClr val="accent1"/>
          </a:effectRef>
          <a:fontRef idx="minor">
            <a:schemeClr val="tx1"/>
          </a:fontRef>
        </p:style>
      </p:cxnSp>
      <p:pic>
        <p:nvPicPr>
          <p:cNvPr id="8"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652120" y="3105393"/>
            <a:ext cx="3225236" cy="295247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矩形 3"/>
          <p:cNvSpPr/>
          <p:nvPr/>
        </p:nvSpPr>
        <p:spPr>
          <a:xfrm>
            <a:off x="704280" y="1340768"/>
            <a:ext cx="6892056" cy="2160591"/>
          </a:xfrm>
          <a:prstGeom prst="rect">
            <a:avLst/>
          </a:prstGeom>
        </p:spPr>
        <p:txBody>
          <a:bodyPr wrap="square">
            <a:spAutoFit/>
          </a:bodyPr>
          <a:lstStyle/>
          <a:p>
            <a:pPr marL="342900" lvl="0" indent="-342900">
              <a:spcBef>
                <a:spcPct val="20000"/>
              </a:spcBef>
              <a:buFont typeface="Wingdings" pitchFamily="2" charset="2"/>
              <a:buChar char="Ø"/>
            </a:pPr>
            <a:r>
              <a:rPr lang="en-US" altLang="zh-CN" sz="2400" dirty="0"/>
              <a:t>ARC length:5852.8m</a:t>
            </a:r>
            <a:endParaRPr lang="en-US" altLang="zh-CN" sz="2400" dirty="0" smtClean="0">
              <a:solidFill>
                <a:prstClr val="black"/>
              </a:solidFill>
            </a:endParaRPr>
          </a:p>
          <a:p>
            <a:pPr marL="342900" lvl="0" indent="-342900">
              <a:spcBef>
                <a:spcPct val="20000"/>
              </a:spcBef>
              <a:buFont typeface="Wingdings" pitchFamily="2" charset="2"/>
              <a:buChar char="Ø"/>
            </a:pPr>
            <a:r>
              <a:rPr lang="en-US" altLang="zh-CN" sz="2400" dirty="0" smtClean="0">
                <a:solidFill>
                  <a:prstClr val="black"/>
                </a:solidFill>
              </a:rPr>
              <a:t>Short </a:t>
            </a:r>
            <a:r>
              <a:rPr lang="en-US" altLang="zh-CN" sz="2400" dirty="0">
                <a:solidFill>
                  <a:prstClr val="black"/>
                </a:solidFill>
              </a:rPr>
              <a:t>straight: 18 FODO cells, 849.6m</a:t>
            </a:r>
          </a:p>
          <a:p>
            <a:pPr marL="342900" lvl="0" indent="-342900">
              <a:spcBef>
                <a:spcPct val="20000"/>
              </a:spcBef>
              <a:buFont typeface="Wingdings" pitchFamily="2" charset="2"/>
              <a:buChar char="Ø"/>
            </a:pPr>
            <a:r>
              <a:rPr lang="en-US" altLang="zh-CN" sz="2400" dirty="0">
                <a:solidFill>
                  <a:srgbClr val="FF0000"/>
                </a:solidFill>
              </a:rPr>
              <a:t>Long straight: </a:t>
            </a:r>
            <a:r>
              <a:rPr lang="en-US" altLang="zh-CN" sz="2400" dirty="0" smtClean="0">
                <a:solidFill>
                  <a:srgbClr val="FF0000"/>
                </a:solidFill>
              </a:rPr>
              <a:t>34</a:t>
            </a:r>
            <a:r>
              <a:rPr lang="en-US" altLang="zh-CN" sz="2400" dirty="0"/>
              <a:t> (was 20)</a:t>
            </a:r>
            <a:r>
              <a:rPr lang="en-US" altLang="zh-CN" sz="2400" dirty="0" smtClean="0">
                <a:solidFill>
                  <a:srgbClr val="FF0000"/>
                </a:solidFill>
              </a:rPr>
              <a:t> </a:t>
            </a:r>
            <a:r>
              <a:rPr lang="en-US" altLang="zh-CN" sz="2400" dirty="0">
                <a:solidFill>
                  <a:srgbClr val="FF0000"/>
                </a:solidFill>
              </a:rPr>
              <a:t>FODO cells, </a:t>
            </a:r>
            <a:r>
              <a:rPr lang="en-US" altLang="zh-CN" sz="2400" dirty="0" smtClean="0">
                <a:solidFill>
                  <a:srgbClr val="FF0000"/>
                </a:solidFill>
              </a:rPr>
              <a:t>1604.8m</a:t>
            </a:r>
            <a:r>
              <a:rPr lang="en-US" altLang="zh-CN" sz="2400" dirty="0"/>
              <a:t> (was </a:t>
            </a:r>
            <a:r>
              <a:rPr lang="en-US" altLang="zh-CN" sz="2400" dirty="0" smtClean="0"/>
              <a:t>1132.8m) </a:t>
            </a:r>
            <a:endParaRPr lang="en-US" altLang="zh-CN" sz="2400" dirty="0" smtClean="0">
              <a:solidFill>
                <a:srgbClr val="FF0000"/>
              </a:solidFill>
            </a:endParaRPr>
          </a:p>
          <a:p>
            <a:pPr marL="342900" lvl="0" indent="-342900">
              <a:spcBef>
                <a:spcPct val="20000"/>
              </a:spcBef>
              <a:buFont typeface="Wingdings" pitchFamily="2" charset="2"/>
              <a:buChar char="Ø"/>
            </a:pPr>
            <a:r>
              <a:rPr lang="en-US" altLang="zh-CN" sz="2400" dirty="0" smtClean="0">
                <a:solidFill>
                  <a:srgbClr val="FF0000"/>
                </a:solidFill>
              </a:rPr>
              <a:t>Circumference: 56.640km</a:t>
            </a:r>
            <a:endParaRPr lang="zh-CN" altLang="en-US" sz="2400" dirty="0">
              <a:solidFill>
                <a:srgbClr val="FF0000"/>
              </a:solidFill>
            </a:endParaRPr>
          </a:p>
        </p:txBody>
      </p:sp>
      <p:graphicFrame>
        <p:nvGraphicFramePr>
          <p:cNvPr id="11" name="对象 5"/>
          <p:cNvGraphicFramePr>
            <a:graphicFrameLocks noChangeAspect="1"/>
          </p:cNvGraphicFramePr>
          <p:nvPr>
            <p:extLst>
              <p:ext uri="{D42A27DB-BD31-4B8C-83A1-F6EECF244321}">
                <p14:modId xmlns:p14="http://schemas.microsoft.com/office/powerpoint/2010/main" val="744721722"/>
              </p:ext>
            </p:extLst>
          </p:nvPr>
        </p:nvGraphicFramePr>
        <p:xfrm>
          <a:off x="719572" y="4022775"/>
          <a:ext cx="4464496" cy="504558"/>
        </p:xfrm>
        <a:graphic>
          <a:graphicData uri="http://schemas.openxmlformats.org/presentationml/2006/ole">
            <mc:AlternateContent xmlns:mc="http://schemas.openxmlformats.org/markup-compatibility/2006">
              <mc:Choice xmlns:v="urn:schemas-microsoft-com:vml" Requires="v">
                <p:oleObj spid="_x0000_s3078" name="Equation" r:id="rId4" imgW="2247840" imgH="253800" progId="Equation.DSMT4">
                  <p:embed/>
                </p:oleObj>
              </mc:Choice>
              <mc:Fallback>
                <p:oleObj name="Equation" r:id="rId4" imgW="2247840" imgH="253800" progId="Equation.DSMT4">
                  <p:embed/>
                  <p:pic>
                    <p:nvPicPr>
                      <p:cNvPr id="0" name=""/>
                      <p:cNvPicPr>
                        <a:picLocks noChangeAspect="1" noChangeArrowheads="1"/>
                      </p:cNvPicPr>
                      <p:nvPr/>
                    </p:nvPicPr>
                    <p:blipFill>
                      <a:blip r:embed="rId5"/>
                      <a:srcRect/>
                      <a:stretch>
                        <a:fillRect/>
                      </a:stretch>
                    </p:blipFill>
                    <p:spPr bwMode="auto">
                      <a:xfrm>
                        <a:off x="719572" y="4022775"/>
                        <a:ext cx="4464496" cy="504558"/>
                      </a:xfrm>
                      <a:prstGeom prst="rect">
                        <a:avLst/>
                      </a:prstGeom>
                      <a:noFill/>
                      <a:ln>
                        <a:noFill/>
                      </a:ln>
                      <a:extLst/>
                    </p:spPr>
                  </p:pic>
                </p:oleObj>
              </mc:Fallback>
            </mc:AlternateContent>
          </a:graphicData>
        </a:graphic>
      </p:graphicFrame>
      <p:sp>
        <p:nvSpPr>
          <p:cNvPr id="12" name="TextBox 11"/>
          <p:cNvSpPr txBox="1"/>
          <p:nvPr/>
        </p:nvSpPr>
        <p:spPr>
          <a:xfrm>
            <a:off x="665203" y="4597363"/>
            <a:ext cx="4968552" cy="1200329"/>
          </a:xfrm>
          <a:prstGeom prst="rect">
            <a:avLst/>
          </a:prstGeom>
          <a:noFill/>
        </p:spPr>
        <p:txBody>
          <a:bodyPr wrap="square" rtlCol="0">
            <a:spAutoFit/>
          </a:bodyPr>
          <a:lstStyle/>
          <a:p>
            <a:r>
              <a:rPr lang="en-US" altLang="zh-CN" sz="2400" dirty="0" smtClean="0"/>
              <a:t>After making this change, every nearest parasitic collision points will have a phase advance of 4Pi.</a:t>
            </a:r>
            <a:endParaRPr lang="zh-CN" altLang="en-US" sz="2400" dirty="0"/>
          </a:p>
        </p:txBody>
      </p:sp>
    </p:spTree>
    <p:extLst>
      <p:ext uri="{BB962C8B-B14F-4D97-AF65-F5344CB8AC3E}">
        <p14:creationId xmlns:p14="http://schemas.microsoft.com/office/powerpoint/2010/main" val="15933004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标题 1"/>
          <p:cNvSpPr>
            <a:spLocks noGrp="1"/>
          </p:cNvSpPr>
          <p:nvPr>
            <p:ph type="title"/>
          </p:nvPr>
        </p:nvSpPr>
        <p:spPr>
          <a:xfrm>
            <a:off x="500034" y="0"/>
            <a:ext cx="8229600" cy="1143000"/>
          </a:xfrm>
        </p:spPr>
        <p:txBody>
          <a:bodyPr/>
          <a:lstStyle/>
          <a:p>
            <a:pPr eaLnBrk="1" hangingPunct="1"/>
            <a:r>
              <a:rPr lang="en-US" altLang="zh-CN" b="1" dirty="0" smtClean="0">
                <a:solidFill>
                  <a:srgbClr val="1D0DF1"/>
                </a:solidFill>
              </a:rPr>
              <a:t>Pretzel orbit design</a:t>
            </a:r>
            <a:endParaRPr lang="zh-CN" altLang="en-US" b="1" dirty="0" smtClean="0">
              <a:solidFill>
                <a:srgbClr val="1D0DF1"/>
              </a:solidFill>
            </a:endParaRPr>
          </a:p>
        </p:txBody>
      </p:sp>
      <p:cxnSp>
        <p:nvCxnSpPr>
          <p:cNvPr id="8" name="直接连接符 7"/>
          <p:cNvCxnSpPr/>
          <p:nvPr/>
        </p:nvCxnSpPr>
        <p:spPr>
          <a:xfrm>
            <a:off x="827584" y="980728"/>
            <a:ext cx="7056784" cy="0"/>
          </a:xfrm>
          <a:prstGeom prst="line">
            <a:avLst/>
          </a:prstGeom>
          <a:ln w="47625">
            <a:solidFill>
              <a:srgbClr val="003CB4"/>
            </a:solidFill>
          </a:ln>
        </p:spPr>
        <p:style>
          <a:lnRef idx="1">
            <a:schemeClr val="accent1"/>
          </a:lnRef>
          <a:fillRef idx="0">
            <a:schemeClr val="accent1"/>
          </a:fillRef>
          <a:effectRef idx="0">
            <a:schemeClr val="accent1"/>
          </a:effectRef>
          <a:fontRef idx="minor">
            <a:schemeClr val="tx1"/>
          </a:fontRef>
        </p:style>
      </p:cxnSp>
      <p:sp>
        <p:nvSpPr>
          <p:cNvPr id="9" name="内容占位符 2"/>
          <p:cNvSpPr txBox="1">
            <a:spLocks/>
          </p:cNvSpPr>
          <p:nvPr/>
        </p:nvSpPr>
        <p:spPr>
          <a:xfrm>
            <a:off x="827584" y="1124744"/>
            <a:ext cx="7344816" cy="2736304"/>
          </a:xfrm>
          <a:prstGeom prst="rect">
            <a:avLst/>
          </a:prstGeom>
        </p:spPr>
        <p:txBody>
          <a:bodyPr>
            <a:normAutofit fontScale="700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fontAlgn="auto">
              <a:spcAft>
                <a:spcPts val="0"/>
              </a:spcAft>
              <a:buFont typeface="Wingdings" panose="05000000000000000000" pitchFamily="2" charset="2"/>
              <a:buChar char="Ø"/>
              <a:defRPr/>
            </a:pPr>
            <a:r>
              <a:rPr lang="en-US" altLang="zh-CN" sz="2400" dirty="0" smtClean="0"/>
              <a:t>60/60 degree phase advance FODO cells, with interleaved </a:t>
            </a:r>
            <a:r>
              <a:rPr lang="en-US" altLang="zh-CN" sz="2400" dirty="0" err="1" smtClean="0"/>
              <a:t>sextupoles</a:t>
            </a:r>
            <a:endParaRPr lang="en-US" altLang="zh-CN" sz="2400" dirty="0" smtClean="0"/>
          </a:p>
          <a:p>
            <a:pPr fontAlgn="auto">
              <a:spcAft>
                <a:spcPts val="0"/>
              </a:spcAft>
              <a:buFont typeface="Wingdings" panose="05000000000000000000" pitchFamily="2" charset="2"/>
              <a:buChar char="Ø"/>
              <a:defRPr/>
            </a:pPr>
            <a:r>
              <a:rPr lang="en-US" altLang="zh-CN" sz="2400" dirty="0" smtClean="0"/>
              <a:t>Designed for 50 bunches/beam, every 4pi phase advance has one collision point</a:t>
            </a:r>
          </a:p>
          <a:p>
            <a:pPr fontAlgn="auto">
              <a:spcAft>
                <a:spcPts val="0"/>
              </a:spcAft>
              <a:buFont typeface="Wingdings" panose="05000000000000000000" pitchFamily="2" charset="2"/>
              <a:buChar char="Ø"/>
              <a:defRPr/>
            </a:pPr>
            <a:r>
              <a:rPr lang="en-US" altLang="zh-CN" sz="2400" dirty="0" smtClean="0"/>
              <a:t>Horizontal separation is adopted to avoid big coupling</a:t>
            </a:r>
          </a:p>
          <a:p>
            <a:pPr fontAlgn="auto">
              <a:spcAft>
                <a:spcPts val="0"/>
              </a:spcAft>
              <a:buFont typeface="Wingdings" panose="05000000000000000000" pitchFamily="2" charset="2"/>
              <a:buChar char="Ø"/>
              <a:defRPr/>
            </a:pPr>
            <a:r>
              <a:rPr lang="en-US" altLang="zh-CN" sz="2400" dirty="0" smtClean="0"/>
              <a:t>No off-center orbit in RF section to avoid beam instability and HOM in the </a:t>
            </a:r>
            <a:r>
              <a:rPr lang="en-US" altLang="zh-CN" sz="2400" dirty="0"/>
              <a:t>c</a:t>
            </a:r>
            <a:r>
              <a:rPr lang="en-US" altLang="zh-CN" sz="2400" dirty="0" smtClean="0"/>
              <a:t>avity</a:t>
            </a:r>
          </a:p>
          <a:p>
            <a:pPr fontAlgn="auto">
              <a:spcAft>
                <a:spcPts val="0"/>
              </a:spcAft>
              <a:buFont typeface="Wingdings" panose="05000000000000000000" pitchFamily="2" charset="2"/>
              <a:buChar char="Ø"/>
              <a:defRPr/>
            </a:pPr>
            <a:r>
              <a:rPr lang="en-US" altLang="zh-CN" sz="2400" dirty="0" smtClean="0"/>
              <a:t>One pair of electrostatic separators for each arc</a:t>
            </a:r>
          </a:p>
          <a:p>
            <a:pPr fontAlgn="auto">
              <a:spcAft>
                <a:spcPts val="0"/>
              </a:spcAft>
              <a:buFont typeface="Wingdings" panose="05000000000000000000" pitchFamily="2" charset="2"/>
              <a:buChar char="Ø"/>
              <a:defRPr/>
            </a:pPr>
            <a:r>
              <a:rPr lang="en-US" altLang="zh-CN" sz="2400" dirty="0" smtClean="0"/>
              <a:t>For each arc, the first separator will be placed before the first parasitic collision point in this region to generate the orbit,  and the second separator will be placed after the last collision point in this region to remove the orbit</a:t>
            </a:r>
          </a:p>
          <a:p>
            <a:pPr fontAlgn="auto">
              <a:spcAft>
                <a:spcPts val="0"/>
              </a:spcAft>
              <a:buFont typeface="Wingdings" panose="05000000000000000000" pitchFamily="2" charset="2"/>
              <a:buChar char="Ø"/>
              <a:defRPr/>
            </a:pPr>
            <a:endParaRPr lang="en-US" altLang="zh-CN" sz="2400" dirty="0" smtClean="0"/>
          </a:p>
        </p:txBody>
      </p:sp>
      <p:pic>
        <p:nvPicPr>
          <p:cNvPr id="614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99592" y="3841596"/>
            <a:ext cx="2664296" cy="27557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149"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95936" y="3743102"/>
            <a:ext cx="4523868" cy="307027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4587231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10744</TotalTime>
  <Words>1690</Words>
  <Application>Microsoft Office PowerPoint</Application>
  <PresentationFormat>全屏显示(4:3)</PresentationFormat>
  <Paragraphs>170</Paragraphs>
  <Slides>23</Slides>
  <Notes>11</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23</vt:i4>
      </vt:variant>
    </vt:vector>
  </HeadingPairs>
  <TitlesOfParts>
    <vt:vector size="25" baseType="lpstr">
      <vt:lpstr>Office 主题</vt:lpstr>
      <vt:lpstr>Equation</vt:lpstr>
      <vt:lpstr>Summary of CEPC pretzel scheme design</vt:lpstr>
      <vt:lpstr>Outline</vt:lpstr>
      <vt:lpstr>PowerPoint 演示文稿</vt:lpstr>
      <vt:lpstr>PowerPoint 演示文稿</vt:lpstr>
      <vt:lpstr>PowerPoint 演示文稿</vt:lpstr>
      <vt:lpstr>PowerPoint 演示文稿</vt:lpstr>
      <vt:lpstr>Modifications to ring lattice</vt:lpstr>
      <vt:lpstr>Changes made</vt:lpstr>
      <vt:lpstr>Pretzel orbit design</vt:lpstr>
      <vt:lpstr>Extra fields seen by off centered beams</vt:lpstr>
      <vt:lpstr>Correction of off-center-orbit effects</vt:lpstr>
      <vt:lpstr>Lattice after correction of pretzel orbit effects</vt:lpstr>
      <vt:lpstr>DA w/ pretzel (no FFS)</vt:lpstr>
      <vt:lpstr>Combination with FFS</vt:lpstr>
      <vt:lpstr>Optimization of  DA with MODE</vt:lpstr>
      <vt:lpstr>Saw tooth effect in 1/8 ring</vt:lpstr>
      <vt:lpstr>Optics with sawtooth effect</vt:lpstr>
      <vt:lpstr>PowerPoint 演示文稿</vt:lpstr>
      <vt:lpstr>Saw tooth effect in single ring scheme-1</vt:lpstr>
      <vt:lpstr>Saw tooth effect in single ring scheme-2</vt:lpstr>
      <vt:lpstr>Correction of saw tooth effect</vt:lpstr>
      <vt:lpstr>Summary</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Study on pretzel scheme</dc:title>
  <dc:creator>aloha</dc:creator>
  <cp:lastModifiedBy>lenovo</cp:lastModifiedBy>
  <cp:revision>756</cp:revision>
  <cp:lastPrinted>2014-10-08T05:27:41Z</cp:lastPrinted>
  <dcterms:modified xsi:type="dcterms:W3CDTF">2017-01-13T03:24:56Z</dcterms:modified>
</cp:coreProperties>
</file>