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886" r:id="rId2"/>
    <p:sldId id="804" r:id="rId3"/>
    <p:sldId id="938" r:id="rId4"/>
    <p:sldId id="940" r:id="rId5"/>
    <p:sldId id="939" r:id="rId6"/>
    <p:sldId id="935" r:id="rId7"/>
    <p:sldId id="944" r:id="rId8"/>
    <p:sldId id="933" r:id="rId9"/>
    <p:sldId id="936" r:id="rId10"/>
    <p:sldId id="945" r:id="rId11"/>
    <p:sldId id="941" r:id="rId12"/>
    <p:sldId id="943" r:id="rId13"/>
    <p:sldId id="942" r:id="rId14"/>
    <p:sldId id="946" r:id="rId15"/>
    <p:sldId id="92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40FF"/>
    <a:srgbClr val="FFFF67"/>
    <a:srgbClr val="F3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4" autoAdjust="0"/>
    <p:restoredTop sz="94666"/>
  </p:normalViewPr>
  <p:slideViewPr>
    <p:cSldViewPr snapToGrid="0" snapToObjects="1">
      <p:cViewPr varScale="1">
        <p:scale>
          <a:sx n="112" d="100"/>
          <a:sy n="112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425A-B869-ED44-AABC-864CA411AED4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D4BE7-F420-8A48-AFA4-886DC4867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97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4C7EB-5FA1-2A48-96AC-B3FDC2A4A197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12964-9D25-F140-BCE5-41B8A8543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710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6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Hadron Physics </a:t>
            </a:r>
            <a:br>
              <a:rPr lang="en-US" dirty="0" smtClean="0"/>
            </a:br>
            <a:r>
              <a:rPr lang="en-US" dirty="0" smtClean="0"/>
              <a:t>in China and the Facilities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72067" y="3886200"/>
            <a:ext cx="7366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Zhengguo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University of Science and Technology of China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12/8/2012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6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12/8/2012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3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12/8/2012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8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0" y="50539"/>
            <a:ext cx="9110800" cy="714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Hadron Physics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75" y="1059768"/>
            <a:ext cx="8654105" cy="506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12/8/2012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00" y="889795"/>
            <a:ext cx="91191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39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Rot="1" noChangeArrowheads="1"/>
          </p:cNvSpPr>
          <p:nvPr/>
        </p:nvSpPr>
        <p:spPr bwMode="auto">
          <a:xfrm>
            <a:off x="1615435" y="3882936"/>
            <a:ext cx="6062351" cy="267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Clr>
                <a:schemeClr val="folHlink"/>
              </a:buClr>
              <a:buFont typeface="Wingdings" charset="2"/>
              <a:buNone/>
            </a:pPr>
            <a:r>
              <a:rPr lang="en-US" altLang="zh-CN" sz="3200" b="1" dirty="0" err="1" smtClean="0">
                <a:latin typeface="Arial" panose="020B0604020202020204" pitchFamily="34" charset="0"/>
                <a:ea typeface="华文楷体" charset="-122"/>
              </a:rPr>
              <a:t>Hongjuan</a:t>
            </a:r>
            <a:r>
              <a:rPr lang="en-US" altLang="zh-CN" sz="3200" b="1" dirty="0" smtClean="0">
                <a:latin typeface="Arial" panose="020B0604020202020204" pitchFamily="34" charset="0"/>
                <a:ea typeface="华文楷体" charset="-122"/>
              </a:rPr>
              <a:t> Zheng, </a:t>
            </a:r>
            <a:r>
              <a:rPr lang="en-US" altLang="zh-CN" sz="3200" b="1" dirty="0" err="1" smtClean="0">
                <a:latin typeface="Arial" panose="020B0604020202020204" pitchFamily="34" charset="0"/>
                <a:ea typeface="华文楷体" charset="-122"/>
              </a:rPr>
              <a:t>Jie</a:t>
            </a:r>
            <a:r>
              <a:rPr lang="en-US" altLang="zh-CN" sz="3200" b="1" dirty="0" smtClean="0">
                <a:latin typeface="Arial" panose="020B0604020202020204" pitchFamily="34" charset="0"/>
                <a:ea typeface="华文楷体" charset="-122"/>
              </a:rPr>
              <a:t> </a:t>
            </a:r>
            <a:r>
              <a:rPr lang="en-US" altLang="zh-CN" sz="3200" b="1" dirty="0" err="1" smtClean="0">
                <a:latin typeface="Arial" panose="020B0604020202020204" pitchFamily="34" charset="0"/>
                <a:ea typeface="华文楷体" charset="-122"/>
              </a:rPr>
              <a:t>Gao</a:t>
            </a:r>
            <a:r>
              <a:rPr lang="en-US" altLang="zh-CN" sz="3200" b="1" dirty="0" smtClean="0">
                <a:latin typeface="Arial" panose="020B0604020202020204" pitchFamily="34" charset="0"/>
                <a:ea typeface="华文楷体" charset="-122"/>
              </a:rPr>
              <a:t>, Na Wang</a:t>
            </a:r>
            <a:endParaRPr lang="en-US" altLang="zh-CN" sz="2800" b="1" dirty="0" smtClean="0">
              <a:latin typeface="Arial" panose="020B0604020202020204" pitchFamily="34" charset="0"/>
              <a:ea typeface="华文楷体" charset="-12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Font typeface="Wingdings" charset="2"/>
              <a:buNone/>
            </a:pPr>
            <a:endParaRPr lang="en-US" altLang="zh-CN" sz="2800" b="1" dirty="0">
              <a:latin typeface="Arial" panose="020B0604020202020204" pitchFamily="34" charset="0"/>
              <a:ea typeface="华文楷体" charset="-12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Font typeface="Wingdings" charset="2"/>
              <a:buNone/>
            </a:pPr>
            <a:endParaRPr lang="en-US" altLang="zh-CN" sz="2800" b="1" dirty="0" smtClean="0">
              <a:latin typeface="Arial" panose="020B0604020202020204" pitchFamily="34" charset="0"/>
              <a:ea typeface="华文楷体" charset="-12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Font typeface="Wingdings" charset="2"/>
              <a:buNone/>
            </a:pPr>
            <a:r>
              <a:rPr lang="en-US" altLang="zh-CN" sz="2400" b="1" dirty="0" smtClean="0">
                <a:latin typeface="Arial" panose="020B0604020202020204" pitchFamily="34" charset="0"/>
                <a:ea typeface="华文楷体" charset="-122"/>
              </a:rPr>
              <a:t>2017-01-13</a:t>
            </a:r>
            <a:endParaRPr lang="zh-CN" altLang="en-US" sz="2400" b="1" dirty="0">
              <a:latin typeface="Arial" panose="020B0604020202020204" pitchFamily="34" charset="0"/>
              <a:ea typeface="华文楷体" charset="-122"/>
            </a:endParaRP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0" y="752643"/>
            <a:ext cx="9140825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-22225" y="1085929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endParaRPr lang="en-US" altLang="zh-CN" sz="2800" b="1" dirty="0" smtClean="0">
              <a:latin typeface="Arial" panose="020B0604020202020204" pitchFamily="34" charset="0"/>
              <a:ea typeface="华文楷体" charset="-122"/>
            </a:endParaRPr>
          </a:p>
          <a:p>
            <a:pPr algn="ctr" eaLnBrk="1" hangingPunct="1">
              <a:spcBef>
                <a:spcPts val="1800"/>
              </a:spcBef>
            </a:pPr>
            <a:r>
              <a:rPr lang="en-US" altLang="zh-CN" sz="4000" b="1" dirty="0">
                <a:solidFill>
                  <a:srgbClr val="C00000"/>
                </a:solidFill>
                <a:latin typeface="Arial" panose="020B0604020202020204" pitchFamily="34" charset="0"/>
                <a:ea typeface="华文楷体" charset="-122"/>
              </a:rPr>
              <a:t>Bunch Lengthening in CEPC for Different Design Parameters</a:t>
            </a:r>
            <a:r>
              <a:rPr lang="zh-CN" altLang="zh-CN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</a:p>
          <a:p>
            <a:pPr algn="ctr" eaLnBrk="1" hangingPunct="1"/>
            <a:endParaRPr lang="en-US" altLang="zh-CN" sz="4000" b="1" dirty="0">
              <a:latin typeface="Arial" panose="020B0604020202020204" pitchFamily="34" charset="0"/>
              <a:ea typeface="华文楷体" charset="-122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25712" cy="130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4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61</a:t>
            </a: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km design scheme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405880" y="981506"/>
            <a:ext cx="828092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Bunch lengthening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for </a:t>
            </a: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Higgs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low power design</a:t>
            </a:r>
            <a:endParaRPr lang="en-US" altLang="zh-CN" sz="2400" b="1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5800" y="5371285"/>
            <a:ext cx="8001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l-GR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=2.9 </a:t>
            </a:r>
            <a:r>
              <a:rPr lang="en-US" altLang="zh-CN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mm, bunch current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0.157 mA</a:t>
            </a:r>
            <a:endParaRPr lang="en-US" altLang="zh-CN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bunch lengthening is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32.9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%  </a:t>
            </a:r>
            <a:endParaRPr lang="en-US" altLang="zh-C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spread is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8.4%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983113"/>
              </p:ext>
            </p:extLst>
          </p:nvPr>
        </p:nvGraphicFramePr>
        <p:xfrm>
          <a:off x="4038600" y="1620044"/>
          <a:ext cx="5105400" cy="395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Mathcad" r:id="rId3" imgW="5105520" imgH="3952800" progId="Mathcad">
                  <p:embed/>
                </p:oleObj>
              </mc:Choice>
              <mc:Fallback>
                <p:oleObj name="Mathcad" r:id="rId3" imgW="5105520" imgH="3952800" progId="Mathcad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8600" y="1620044"/>
                        <a:ext cx="5105400" cy="395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383100"/>
              </p:ext>
            </p:extLst>
          </p:nvPr>
        </p:nvGraphicFramePr>
        <p:xfrm>
          <a:off x="7825" y="1839716"/>
          <a:ext cx="4334241" cy="3316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Graph" r:id="rId5" imgW="3920760" imgH="3000960" progId="Origin50.Graph">
                  <p:embed/>
                </p:oleObj>
              </mc:Choice>
              <mc:Fallback>
                <p:oleObj name="Graph" r:id="rId5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25" y="1839716"/>
                        <a:ext cx="4334241" cy="33164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6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Parameters </a:t>
            </a:r>
            <a:r>
              <a:rPr lang="en-US" altLang="zh-CN" sz="3000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for CEPC </a:t>
            </a:r>
            <a: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double ring</a:t>
            </a:r>
            <a:b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</a:b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（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wangdou20161219</a:t>
            </a: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）</a:t>
            </a:r>
            <a:endParaRPr lang="en-US" altLang="zh-CN" sz="1600" b="1" dirty="0">
              <a:solidFill>
                <a:srgbClr val="00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623296"/>
              </p:ext>
            </p:extLst>
          </p:nvPr>
        </p:nvGraphicFramePr>
        <p:xfrm>
          <a:off x="0" y="908720"/>
          <a:ext cx="9143999" cy="5983494"/>
        </p:xfrm>
        <a:graphic>
          <a:graphicData uri="http://schemas.openxmlformats.org/drawingml/2006/table">
            <a:tbl>
              <a:tblPr firstRow="1" bandRow="1"/>
              <a:tblGrid>
                <a:gridCol w="1979712"/>
                <a:gridCol w="864096"/>
                <a:gridCol w="1008112"/>
                <a:gridCol w="1080120"/>
                <a:gridCol w="1238300"/>
                <a:gridCol w="966439"/>
                <a:gridCol w="1040780"/>
                <a:gridCol w="96644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tt</a:t>
                      </a:r>
                      <a:endParaRPr lang="en-US" altLang="zh-CN" sz="1600" b="1" i="1" kern="100" dirty="0" smtClean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175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7.55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1.41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10520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6.64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232.1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solidFill>
                          <a:srgbClr val="C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solidFill>
                          <a:srgbClr val="C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solidFill>
                          <a:srgbClr val="C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8.0</a:t>
                      </a:r>
                      <a:endParaRPr lang="zh-CN" altLang="en-US" sz="12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0.2/0.002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3.19/0.0097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25.3/0.14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0.016/0.055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122.2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8.92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(1cell)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0.89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1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Impedance budget</a:t>
            </a: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6"/>
          <p:cNvSpPr txBox="1"/>
          <p:nvPr/>
        </p:nvSpPr>
        <p:spPr>
          <a:xfrm>
            <a:off x="405880" y="981506"/>
            <a:ext cx="8738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Impedance budget </a:t>
            </a:r>
            <a:r>
              <a:rPr lang="en-US" altLang="zh-CN" sz="2000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(from Na Wang, based 100 km design scheme)</a:t>
            </a:r>
            <a:endParaRPr lang="en-US" altLang="zh-CN" sz="2000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57175" y="1570633"/>
            <a:ext cx="8886825" cy="50427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 smtClean="0"/>
              <a:t>    </a:t>
            </a:r>
            <a:r>
              <a:rPr kumimoji="1"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Coupling impedance dominated by</a:t>
            </a:r>
          </a:p>
          <a:p>
            <a:pPr lvl="1"/>
            <a:r>
              <a:rPr kumimoji="1" lang="en-US" altLang="zh-CN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Resistive wall impedance</a:t>
            </a:r>
          </a:p>
          <a:p>
            <a:pPr lvl="1"/>
            <a:r>
              <a:rPr kumimoji="1" lang="en-US" altLang="zh-CN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Vacuum elements with large numbers (RF cavities, flanges, BPMs, bellows, …)</a:t>
            </a:r>
          </a:p>
          <a:p>
            <a:pPr lvl="1"/>
            <a:r>
              <a:rPr kumimoji="1" lang="en-US" altLang="zh-CN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Vacuum elements with large impedances (IP duct, collimators, kickers, …)</a:t>
            </a:r>
            <a:endParaRPr kumimoji="1" lang="zh-CN" altLang="en-US" sz="18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75433"/>
              </p:ext>
            </p:extLst>
          </p:nvPr>
        </p:nvGraphicFramePr>
        <p:xfrm>
          <a:off x="1229072" y="3149293"/>
          <a:ext cx="6914803" cy="3309936"/>
        </p:xfrm>
        <a:graphic>
          <a:graphicData uri="http://schemas.openxmlformats.org/drawingml/2006/table">
            <a:tbl>
              <a:tblPr firstRow="1" bandRow="1"/>
              <a:tblGrid>
                <a:gridCol w="1728301"/>
                <a:gridCol w="1005027"/>
                <a:gridCol w="827072"/>
                <a:gridCol w="847665"/>
                <a:gridCol w="1138895"/>
                <a:gridCol w="1367843"/>
              </a:tblGrid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Components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Number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R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kΩ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nH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Z</a:t>
                      </a:r>
                      <a:r>
                        <a:rPr lang="en-US" altLang="zh-CN" sz="1600" baseline="-25000" dirty="0" smtClean="0">
                          <a:solidFill>
                            <a:srgbClr val="000000"/>
                          </a:solidFill>
                        </a:rPr>
                        <a:t>||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err="1" smtClean="0">
                          <a:solidFill>
                            <a:srgbClr val="000000"/>
                          </a:solidFill>
                        </a:rPr>
                        <a:t>k</a:t>
                      </a:r>
                      <a:r>
                        <a:rPr lang="en-US" altLang="zh-CN" sz="1600" baseline="-25000" dirty="0" err="1" smtClean="0">
                          <a:solidFill>
                            <a:srgbClr val="000000"/>
                          </a:solidFill>
                        </a:rPr>
                        <a:t>loss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V/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pC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Resistive wall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15.7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863.1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16.3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458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RF cavities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C00000"/>
                          </a:solidFill>
                        </a:rPr>
                        <a:t>384</a:t>
                      </a:r>
                      <a:endParaRPr lang="zh-CN" alt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12.6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-79.1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-1.5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366.7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Flanges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~18500</a:t>
                      </a: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5.2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310.4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5.8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151.6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BPMs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4300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1.5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30.4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42.6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Bellows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~18500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17.7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375.1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7.1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515.6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Pumping ports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~18500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0.02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5.3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Total</a:t>
                      </a:r>
                      <a:r>
                        <a:rPr lang="el-GR" altLang="zh-CN" sz="1600" dirty="0" smtClean="0">
                          <a:solidFill>
                            <a:srgbClr val="C00000"/>
                          </a:solidFill>
                        </a:rPr>
                        <a:t>(σ=</a:t>
                      </a:r>
                      <a:r>
                        <a:rPr lang="en-US" altLang="zh-CN" sz="1600" dirty="0" smtClean="0">
                          <a:solidFill>
                            <a:srgbClr val="C00000"/>
                          </a:solidFill>
                        </a:rPr>
                        <a:t>2.9mm)</a:t>
                      </a: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52.7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1505.2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28.4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1535.2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69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100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km design scheme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19675" y="162783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85875" y="2562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32591"/>
              </p:ext>
            </p:extLst>
          </p:nvPr>
        </p:nvGraphicFramePr>
        <p:xfrm>
          <a:off x="517236" y="1847290"/>
          <a:ext cx="8169566" cy="4512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4707"/>
                <a:gridCol w="1156547"/>
                <a:gridCol w="1071164"/>
                <a:gridCol w="1117736"/>
                <a:gridCol w="919804"/>
                <a:gridCol w="919804"/>
                <a:gridCol w="919804"/>
              </a:tblGrid>
              <a:tr h="64334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H-HL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H-LP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8778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 number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644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425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1000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10520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65716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65716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8778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current (mA)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29.97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19.8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50.6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232.1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1449.7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1449.7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2464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/beam (MW)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33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16.7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8.0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kern="1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(GV)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2.22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2.22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0.63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0.11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0.11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0.11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600" kern="100" baseline="-25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(MHz)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600" kern="100" baseline="-25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(mm)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2.9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2.9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3.9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4.0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4.0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4.0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no.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128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 factor (V/</a:t>
                      </a:r>
                      <a:r>
                        <a:rPr lang="en-US" sz="1600" kern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1535.2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1397.688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901.88</a:t>
                      </a:r>
                      <a:endParaRPr lang="zh-CN" altLang="zh-CN" sz="16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802.194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812.548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1040.4</a:t>
                      </a:r>
                      <a:endParaRPr lang="en-US" altLang="zh-CN" sz="16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inductance (</a:t>
                      </a:r>
                      <a:r>
                        <a:rPr lang="en-US" sz="1600" kern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1505.2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1534.862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1557.93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1581.004</a:t>
                      </a:r>
                      <a:endParaRPr lang="zh-CN" altLang="zh-CN" sz="16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1577.708</a:t>
                      </a:r>
                      <a:endParaRPr lang="en-US" altLang="zh-CN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1505.2</a:t>
                      </a:r>
                      <a:endParaRPr lang="en-US" altLang="zh-CN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kern="100" baseline="-250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1.444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1.413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1.894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2.707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2.719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2.986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1.142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1.126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1.45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2.152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2.164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2.411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Box 6"/>
          <p:cNvSpPr txBox="1"/>
          <p:nvPr/>
        </p:nvSpPr>
        <p:spPr>
          <a:xfrm>
            <a:off x="405880" y="981506"/>
            <a:ext cx="828092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Bunch lengthening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for different design</a:t>
            </a:r>
            <a:endParaRPr lang="en-US" altLang="zh-CN" sz="2400" b="1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36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100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km design scheme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405880" y="981506"/>
            <a:ext cx="828092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Bunch lengthening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for </a:t>
            </a: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Higgs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low power design</a:t>
            </a:r>
            <a:endParaRPr lang="en-US" altLang="zh-CN" sz="2400" b="1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5800" y="5371285"/>
            <a:ext cx="8001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l-GR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=2.9 </a:t>
            </a:r>
            <a:r>
              <a:rPr lang="en-US" altLang="zh-CN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mm, bunch current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0.047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bunch lengthening is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41.3%  </a:t>
            </a:r>
            <a:endParaRPr lang="en-US" altLang="zh-C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spread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is 12.6%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827484"/>
              </p:ext>
            </p:extLst>
          </p:nvPr>
        </p:nvGraphicFramePr>
        <p:xfrm>
          <a:off x="4140327" y="1704249"/>
          <a:ext cx="5003673" cy="386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Mathcad" r:id="rId3" imgW="4819680" imgH="3724200" progId="Mathcad">
                  <p:embed/>
                </p:oleObj>
              </mc:Choice>
              <mc:Fallback>
                <p:oleObj name="Mathcad" r:id="rId3" imgW="4819680" imgH="3724200" progId="Mathcad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0327" y="1704249"/>
                        <a:ext cx="5003673" cy="386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488727"/>
              </p:ext>
            </p:extLst>
          </p:nvPr>
        </p:nvGraphicFramePr>
        <p:xfrm>
          <a:off x="185460" y="1872595"/>
          <a:ext cx="4235948" cy="3241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Graph" r:id="rId5" imgW="3920760" imgH="3000960" progId="Origin50.Graph">
                  <p:embed/>
                </p:oleObj>
              </mc:Choice>
              <mc:Fallback>
                <p:oleObj name="Graph" r:id="rId5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460" y="1872595"/>
                        <a:ext cx="4235948" cy="3241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6"/>
          <p:cNvSpPr txBox="1"/>
          <p:nvPr/>
        </p:nvSpPr>
        <p:spPr>
          <a:xfrm>
            <a:off x="405880" y="981506"/>
            <a:ext cx="828092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200" b="1" dirty="0">
                <a:latin typeface="Arial" panose="020B0604020202020204" pitchFamily="34" charset="0"/>
                <a:ea typeface="华文楷体" pitchFamily="2" charset="-122"/>
              </a:rPr>
              <a:t>The estimated results show that the bunch lengthening is a problem in CEPC, especially for Z design</a:t>
            </a:r>
            <a:r>
              <a:rPr lang="en-US" altLang="zh-CN" sz="2200" b="1" dirty="0" smtClean="0">
                <a:latin typeface="Arial" panose="020B0604020202020204" pitchFamily="34" charset="0"/>
                <a:ea typeface="华文楷体" pitchFamily="2" charset="-122"/>
              </a:rPr>
              <a:t>.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200" b="1" dirty="0" smtClean="0">
                <a:latin typeface="Arial" panose="020B0604020202020204" pitchFamily="34" charset="0"/>
                <a:ea typeface="华文楷体" pitchFamily="2" charset="-122"/>
              </a:rPr>
              <a:t>The </a:t>
            </a:r>
            <a:r>
              <a:rPr lang="en-US" altLang="zh-CN" sz="2200" b="1" dirty="0">
                <a:latin typeface="Arial" panose="020B0604020202020204" pitchFamily="34" charset="0"/>
                <a:ea typeface="华文楷体" pitchFamily="2" charset="-122"/>
              </a:rPr>
              <a:t>resistive wall </a:t>
            </a:r>
            <a:r>
              <a:rPr lang="en-US" altLang="zh-CN" sz="2200" b="1" dirty="0" smtClean="0">
                <a:latin typeface="Arial" panose="020B0604020202020204" pitchFamily="34" charset="0"/>
                <a:ea typeface="华文楷体" pitchFamily="2" charset="-122"/>
              </a:rPr>
              <a:t>and the bellows contribute </a:t>
            </a:r>
            <a:r>
              <a:rPr lang="en-US" altLang="zh-CN" sz="2200" b="1" dirty="0">
                <a:latin typeface="Arial" panose="020B0604020202020204" pitchFamily="34" charset="0"/>
                <a:ea typeface="华文楷体" pitchFamily="2" charset="-122"/>
              </a:rPr>
              <a:t>more than half </a:t>
            </a:r>
            <a:r>
              <a:rPr lang="en-US" altLang="zh-CN" sz="2200" b="1" dirty="0">
                <a:latin typeface="Arial" panose="020B0604020202020204" pitchFamily="34" charset="0"/>
                <a:ea typeface="华文楷体" pitchFamily="2" charset="-122"/>
              </a:rPr>
              <a:t>total loss factors </a:t>
            </a:r>
            <a:r>
              <a:rPr lang="en-US" altLang="zh-CN" sz="2200" b="1" dirty="0" smtClean="0">
                <a:latin typeface="Arial" panose="020B0604020202020204" pitchFamily="34" charset="0"/>
                <a:ea typeface="华文楷体" pitchFamily="2" charset="-122"/>
              </a:rPr>
              <a:t>and total </a:t>
            </a:r>
            <a:r>
              <a:rPr lang="en-US" altLang="zh-CN" sz="2200" b="1" dirty="0" smtClean="0">
                <a:latin typeface="Arial" panose="020B0604020202020204" pitchFamily="34" charset="0"/>
                <a:ea typeface="华文楷体" pitchFamily="2" charset="-122"/>
              </a:rPr>
              <a:t>inductance for the 100 km design.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200" b="1" dirty="0">
                <a:latin typeface="Arial" panose="020B0604020202020204" pitchFamily="34" charset="0"/>
                <a:ea typeface="华文楷体" pitchFamily="2" charset="-122"/>
              </a:rPr>
              <a:t>The </a:t>
            </a:r>
            <a:r>
              <a:rPr lang="en-US" altLang="zh-CN" sz="2200" b="1" dirty="0" smtClean="0">
                <a:latin typeface="Arial" panose="020B0604020202020204" pitchFamily="34" charset="0"/>
                <a:ea typeface="华文楷体" pitchFamily="2" charset="-122"/>
              </a:rPr>
              <a:t>proportion of cavity loss factors decrease for the 100 km design. </a:t>
            </a:r>
            <a:endParaRPr lang="en-US" altLang="zh-CN" sz="2200" b="1" dirty="0">
              <a:latin typeface="Arial" panose="020B0604020202020204" pitchFamily="34" charset="0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endParaRPr lang="en-US" altLang="zh-CN" sz="2200" b="1" dirty="0">
              <a:latin typeface="Arial" panose="020B0604020202020204" pitchFamily="34" charset="0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endParaRPr lang="en-US" altLang="zh-CN" sz="2200" b="1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550" y="162783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67237" y="17263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Outline</a:t>
            </a:r>
            <a:endParaRPr lang="zh-CN" altLang="en-US" b="1" dirty="0" smtClean="0">
              <a:solidFill>
                <a:srgbClr val="00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5880" y="981506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latin typeface="Arial" panose="020B0604020202020204" pitchFamily="34" charset="0"/>
                <a:ea typeface="华文楷体" pitchFamily="2" charset="-122"/>
              </a:rPr>
              <a:t>Bunch lengthening analysis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zh-CN" sz="2400" dirty="0" smtClean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54 km 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design scheme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zh-CN" sz="2400" dirty="0" smtClean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61 km 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design </a:t>
            </a:r>
            <a:r>
              <a:rPr lang="en-US" altLang="zh-CN" sz="2400" dirty="0" smtClean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scheme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zh-CN" sz="2400" dirty="0" smtClean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100 km </a:t>
            </a:r>
            <a:r>
              <a:rPr lang="en-US" altLang="zh-CN" sz="2400" dirty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design </a:t>
            </a:r>
            <a:r>
              <a:rPr lang="en-US" altLang="zh-CN" sz="2400" dirty="0" smtClean="0">
                <a:solidFill>
                  <a:srgbClr val="0000CC"/>
                </a:solidFill>
                <a:latin typeface="Arial" panose="020B0604020202020204" pitchFamily="34" charset="0"/>
                <a:ea typeface="华文楷体"/>
                <a:cs typeface="华文楷体"/>
              </a:rPr>
              <a:t>scheme</a:t>
            </a:r>
            <a:endParaRPr lang="en-US" altLang="zh-CN" sz="2400" dirty="0">
              <a:solidFill>
                <a:srgbClr val="0000CC"/>
              </a:solidFill>
              <a:latin typeface="Arial" panose="020B0604020202020204" pitchFamily="34" charset="0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/>
                <a:cs typeface="华文楷体"/>
              </a:rPr>
              <a:t>Conclusion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8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Bunch lengthening analysis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6"/>
          <p:cNvSpPr txBox="1"/>
          <p:nvPr/>
        </p:nvSpPr>
        <p:spPr>
          <a:xfrm>
            <a:off x="405880" y="981506"/>
            <a:ext cx="828092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Theory used</a:t>
            </a:r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bunch lengthening equation is as follows:</a:t>
            </a:r>
          </a:p>
          <a:p>
            <a:endParaRPr lang="en-US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spread is:</a:t>
            </a:r>
          </a:p>
          <a:p>
            <a:pPr marL="0" indent="0">
              <a:buNone/>
            </a:pPr>
            <a:endParaRPr lang="en-US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377831"/>
              </p:ext>
            </p:extLst>
          </p:nvPr>
        </p:nvGraphicFramePr>
        <p:xfrm>
          <a:off x="3307365" y="5452028"/>
          <a:ext cx="1152127" cy="351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0"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7365" y="5452028"/>
                        <a:ext cx="1152127" cy="351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089823"/>
              </p:ext>
            </p:extLst>
          </p:nvPr>
        </p:nvGraphicFramePr>
        <p:xfrm>
          <a:off x="3131839" y="3428950"/>
          <a:ext cx="12601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1" name="Equation" r:id="rId5" imgW="799920" imgH="228600" progId="Equation.DSMT4">
                  <p:embed/>
                </p:oleObj>
              </mc:Choice>
              <mc:Fallback>
                <p:oleObj name="Equation" r:id="rId5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31839" y="3428950"/>
                        <a:ext cx="1260140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8"/>
          <p:cNvSpPr txBox="1"/>
          <p:nvPr/>
        </p:nvSpPr>
        <p:spPr>
          <a:xfrm>
            <a:off x="107504" y="6381328"/>
            <a:ext cx="9036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[1] J</a:t>
            </a:r>
            <a:r>
              <a:rPr lang="en-US" altLang="zh-CN" sz="1050" dirty="0"/>
              <a:t>. Gao, On the single bunch longitudinal collective effects in electron storage rings, Nuclear Instruments and Methods in Physics Research A 491(2002) 1-8</a:t>
            </a:r>
            <a:r>
              <a:rPr lang="en-US" altLang="zh-CN" sz="1050" dirty="0" smtClean="0"/>
              <a:t>.</a:t>
            </a:r>
          </a:p>
          <a:p>
            <a:r>
              <a:rPr lang="en-US" altLang="zh-CN" sz="1050" dirty="0" smtClean="0"/>
              <a:t>[2] </a:t>
            </a:r>
            <a:r>
              <a:rPr lang="en-US" altLang="zh-CN" sz="1050" dirty="0"/>
              <a:t>J. </a:t>
            </a:r>
            <a:r>
              <a:rPr lang="en-US" altLang="zh-CN" sz="1050" dirty="0" err="1"/>
              <a:t>Gao</a:t>
            </a:r>
            <a:r>
              <a:rPr lang="en-US" altLang="zh-CN" sz="1050" dirty="0"/>
              <a:t>, An empirical equation for bunch lengthening in electron storage ring, Nuclear Instruments and Methods in Physics Research A 432 (1999) 539-543.</a:t>
            </a:r>
            <a:endParaRPr lang="en-US" altLang="zh-CN" sz="1050" dirty="0" smtClean="0"/>
          </a:p>
        </p:txBody>
      </p:sp>
      <p:sp>
        <p:nvSpPr>
          <p:cNvPr id="4" name="Rectangle 73"/>
          <p:cNvSpPr>
            <a:spLocks noChangeArrowheads="1"/>
          </p:cNvSpPr>
          <p:nvPr/>
        </p:nvSpPr>
        <p:spPr bwMode="auto">
          <a:xfrm>
            <a:off x="2352209" y="24147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659376"/>
              </p:ext>
            </p:extLst>
          </p:nvPr>
        </p:nvGraphicFramePr>
        <p:xfrm>
          <a:off x="2334561" y="2517047"/>
          <a:ext cx="4114835" cy="681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2" name="Equation" r:id="rId7" imgW="2832100" imgH="469900" progId="Equation.DSMT4">
                  <p:embed/>
                </p:oleObj>
              </mc:Choice>
              <mc:Fallback>
                <p:oleObj name="Equation" r:id="rId7" imgW="2832100" imgH="46990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4561" y="2517047"/>
                        <a:ext cx="4114835" cy="6811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5"/>
          <p:cNvSpPr>
            <a:spLocks noChangeArrowheads="1"/>
          </p:cNvSpPr>
          <p:nvPr/>
        </p:nvSpPr>
        <p:spPr bwMode="auto">
          <a:xfrm>
            <a:off x="2609782" y="4440095"/>
            <a:ext cx="1185908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383612"/>
              </p:ext>
            </p:extLst>
          </p:nvPr>
        </p:nvGraphicFramePr>
        <p:xfrm>
          <a:off x="2425784" y="4401735"/>
          <a:ext cx="2672250" cy="76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3" name="Equation" r:id="rId9" imgW="1612900" imgH="457200" progId="Equation.DSMT4">
                  <p:embed/>
                </p:oleObj>
              </mc:Choice>
              <mc:Fallback>
                <p:oleObj name="Equation" r:id="rId9" imgW="1612900" imgH="45720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84" y="4401735"/>
                        <a:ext cx="2672250" cy="763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935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Parameters </a:t>
            </a:r>
            <a:r>
              <a:rPr lang="en-US" altLang="zh-CN" sz="3000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for CEPC partial double </a:t>
            </a:r>
            <a: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ring</a:t>
            </a:r>
            <a:b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</a:b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（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wangdou20160325</a:t>
            </a: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）</a:t>
            </a:r>
            <a:endParaRPr lang="en-US" altLang="zh-CN" sz="1600" b="1" dirty="0">
              <a:solidFill>
                <a:srgbClr val="00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973212"/>
              </p:ext>
            </p:extLst>
          </p:nvPr>
        </p:nvGraphicFramePr>
        <p:xfrm>
          <a:off x="477888" y="92666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65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Impedance budget</a:t>
            </a: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6"/>
          <p:cNvSpPr txBox="1"/>
          <p:nvPr/>
        </p:nvSpPr>
        <p:spPr>
          <a:xfrm>
            <a:off x="405880" y="981506"/>
            <a:ext cx="8442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Impedance budget </a:t>
            </a:r>
            <a:r>
              <a:rPr lang="en-US" altLang="zh-CN" sz="2000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(from Na Wang, based 54 km design scheme)</a:t>
            </a:r>
            <a:endParaRPr lang="en-US" altLang="zh-CN" sz="2000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57175" y="1570633"/>
            <a:ext cx="8886825" cy="50427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 smtClean="0"/>
              <a:t>    </a:t>
            </a:r>
            <a:r>
              <a:rPr kumimoji="1"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Coupling impedance dominated by</a:t>
            </a:r>
          </a:p>
          <a:p>
            <a:pPr lvl="1"/>
            <a:r>
              <a:rPr kumimoji="1" lang="en-US" altLang="zh-CN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Resistive wall impedance</a:t>
            </a:r>
          </a:p>
          <a:p>
            <a:pPr lvl="1"/>
            <a:r>
              <a:rPr kumimoji="1" lang="en-US" altLang="zh-CN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Vacuum elements with large numbers (RF cavities, flanges, BPMs, bellows, …)</a:t>
            </a:r>
          </a:p>
          <a:p>
            <a:pPr lvl="1"/>
            <a:r>
              <a:rPr kumimoji="1" lang="en-US" altLang="zh-CN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Vacuum elements with large impedances (IP duct, collimators, kickers, …)</a:t>
            </a:r>
            <a:endParaRPr kumimoji="1" lang="zh-CN" altLang="en-US" sz="18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1229072" y="3149293"/>
          <a:ext cx="6914803" cy="3309936"/>
        </p:xfrm>
        <a:graphic>
          <a:graphicData uri="http://schemas.openxmlformats.org/drawingml/2006/table">
            <a:tbl>
              <a:tblPr firstRow="1" bandRow="1"/>
              <a:tblGrid>
                <a:gridCol w="1728301"/>
                <a:gridCol w="1005027"/>
                <a:gridCol w="827072"/>
                <a:gridCol w="847665"/>
                <a:gridCol w="1138895"/>
                <a:gridCol w="1367843"/>
              </a:tblGrid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Components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Number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R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kΩ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nH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Z</a:t>
                      </a:r>
                      <a:r>
                        <a:rPr lang="en-US" altLang="zh-CN" sz="1600" baseline="-25000" dirty="0" smtClean="0">
                          <a:solidFill>
                            <a:srgbClr val="000000"/>
                          </a:solidFill>
                        </a:rPr>
                        <a:t>||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en-US" altLang="zh-CN" sz="16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i="1" dirty="0" err="1" smtClean="0">
                          <a:solidFill>
                            <a:srgbClr val="000000"/>
                          </a:solidFill>
                        </a:rPr>
                        <a:t>k</a:t>
                      </a:r>
                      <a:r>
                        <a:rPr lang="en-US" altLang="zh-CN" sz="1600" baseline="-25000" dirty="0" err="1" smtClean="0">
                          <a:solidFill>
                            <a:srgbClr val="000000"/>
                          </a:solidFill>
                        </a:rPr>
                        <a:t>loss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, V/</a:t>
                      </a:r>
                      <a:r>
                        <a:rPr lang="en-US" altLang="zh-CN" sz="1600" dirty="0" err="1" smtClean="0">
                          <a:solidFill>
                            <a:srgbClr val="000000"/>
                          </a:solidFill>
                        </a:rPr>
                        <a:t>pC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Resistive wall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6.7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487.7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17.0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138.4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RF cavities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C00000"/>
                          </a:solidFill>
                        </a:rPr>
                        <a:t>384</a:t>
                      </a:r>
                      <a:endParaRPr lang="zh-CN" alt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14.9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-132.7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307.5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Flanges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~10000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165.5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5.8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15.1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BPMs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2300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21.4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11.6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Bellows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~10000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5.9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331.5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11.6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122.3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Pumping ports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~10000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0.007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41374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Total</a:t>
                      </a:r>
                      <a:r>
                        <a:rPr lang="el-GR" altLang="zh-CN" sz="1600" dirty="0" smtClean="0">
                          <a:solidFill>
                            <a:srgbClr val="C00000"/>
                          </a:solidFill>
                        </a:rPr>
                        <a:t>(σ=4.1</a:t>
                      </a:r>
                      <a:r>
                        <a:rPr lang="en-US" altLang="zh-CN" sz="1600" dirty="0" smtClean="0">
                          <a:solidFill>
                            <a:srgbClr val="C00000"/>
                          </a:solidFill>
                        </a:rPr>
                        <a:t>mm)</a:t>
                      </a: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28.8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876.5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35.2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宋体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</a:rPr>
                        <a:t>595.0</a:t>
                      </a:r>
                      <a:endParaRPr lang="zh-CN" altLang="en-US" sz="16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33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54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km design scheme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819718"/>
              </p:ext>
            </p:extLst>
          </p:nvPr>
        </p:nvGraphicFramePr>
        <p:xfrm>
          <a:off x="405880" y="1856526"/>
          <a:ext cx="7929939" cy="44021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4265"/>
                <a:gridCol w="1200728"/>
                <a:gridCol w="1154545"/>
                <a:gridCol w="1089891"/>
                <a:gridCol w="1071418"/>
                <a:gridCol w="1039092"/>
              </a:tblGrid>
              <a:tr h="64334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Pre-CDR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H-HL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H-LP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8778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 number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67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400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1100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8778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current (mA)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16.6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16.9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7882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/beam (MW)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51.7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i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kern="1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(GV)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6.87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3.62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3.53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0.81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0.12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600" kern="100" baseline="-25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(MHz)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600" kern="100" baseline="-25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(mm)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2.65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4.1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3.35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no.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 factor (V/pC)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1636.6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595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613.05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759.8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613.05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inductance (nH)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699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876.5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876.5</a:t>
                      </a:r>
                      <a:endParaRPr lang="zh-CN" altLang="zh-CN" sz="16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876.5</a:t>
                      </a:r>
                      <a:endParaRPr lang="zh-CN" altLang="zh-CN" sz="16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876.5</a:t>
                      </a:r>
                      <a:endParaRPr lang="zh-CN" altLang="zh-CN" sz="16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kern="100" baseline="-250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1.816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1.311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1.305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1.396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2.007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1.39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1.076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1.073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1.116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1.54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6"/>
          <p:cNvSpPr txBox="1"/>
          <p:nvPr/>
        </p:nvSpPr>
        <p:spPr>
          <a:xfrm>
            <a:off x="405880" y="981506"/>
            <a:ext cx="828092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Bunch lengthening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for different design</a:t>
            </a:r>
            <a:endParaRPr lang="en-US" altLang="zh-CN" sz="2400" b="1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3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54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km design scheme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405880" y="981506"/>
            <a:ext cx="828092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Bunch lengthening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for </a:t>
            </a: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Higgs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low power design</a:t>
            </a:r>
            <a:endParaRPr lang="en-US" altLang="zh-CN" sz="2400" b="1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614292"/>
              </p:ext>
            </p:extLst>
          </p:nvPr>
        </p:nvGraphicFramePr>
        <p:xfrm>
          <a:off x="3994404" y="1704249"/>
          <a:ext cx="4953000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Mathcad" r:id="rId3" imgW="4952880" imgH="3800520" progId="Mathcad">
                  <p:embed/>
                </p:oleObj>
              </mc:Choice>
              <mc:Fallback>
                <p:oleObj name="Mathcad" r:id="rId3" imgW="4952880" imgH="3800520" progId="Mathcad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4404" y="1704249"/>
                        <a:ext cx="4953000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685800" y="5371285"/>
            <a:ext cx="8001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l-GR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=4 </a:t>
            </a:r>
            <a:r>
              <a:rPr lang="en-US" altLang="zh-CN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mm, bunch current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0.239 </a:t>
            </a:r>
            <a:r>
              <a:rPr lang="en-US" altLang="zh-CN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bunch lengthening is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30.5%  </a:t>
            </a:r>
            <a:endParaRPr lang="en-US" altLang="zh-C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spread is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7.3%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232327"/>
              </p:ext>
            </p:extLst>
          </p:nvPr>
        </p:nvGraphicFramePr>
        <p:xfrm>
          <a:off x="-138387" y="1887243"/>
          <a:ext cx="4308535" cy="3296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Graph" r:id="rId5" imgW="3920760" imgH="3000960" progId="Origin50.Graph">
                  <p:embed/>
                </p:oleObj>
              </mc:Choice>
              <mc:Fallback>
                <p:oleObj name="Graph" r:id="rId5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38387" y="1887243"/>
                        <a:ext cx="4308535" cy="3296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28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Parameters </a:t>
            </a:r>
            <a:r>
              <a:rPr lang="en-US" altLang="zh-CN" sz="3000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for CEPC partial double </a:t>
            </a:r>
            <a: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ring</a:t>
            </a:r>
            <a:br>
              <a:rPr lang="en-US" altLang="zh-CN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</a:b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（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wangdou20160918/23</a:t>
            </a: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）</a:t>
            </a:r>
            <a:endParaRPr lang="en-US" altLang="zh-CN" sz="1600" b="1" dirty="0">
              <a:solidFill>
                <a:srgbClr val="00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852216"/>
              </p:ext>
            </p:extLst>
          </p:nvPr>
        </p:nvGraphicFramePr>
        <p:xfrm>
          <a:off x="323528" y="926855"/>
          <a:ext cx="8208912" cy="5849535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36313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b="1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b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b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b="1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b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1.16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0.78</a:t>
                      </a:r>
                      <a:endParaRPr lang="zh-CN" alt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67.6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21.3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b="1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b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9.4/0.089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b="1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b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b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b="1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b="1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b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b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b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90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6988"/>
            <a:ext cx="9144000" cy="863601"/>
          </a:xfrm>
          <a:noFill/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华文楷体" pitchFamily="2" charset="-122"/>
              </a:rPr>
              <a:t>61 km design scheme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19675" y="162783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85875" y="2562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46404"/>
              </p:ext>
            </p:extLst>
          </p:nvPr>
        </p:nvGraphicFramePr>
        <p:xfrm>
          <a:off x="581891" y="1865754"/>
          <a:ext cx="7532255" cy="4411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6873"/>
                <a:gridCol w="1376218"/>
                <a:gridCol w="1274618"/>
                <a:gridCol w="1330036"/>
                <a:gridCol w="1094510"/>
              </a:tblGrid>
              <a:tr h="64334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H-HL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H-LP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8778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Bunch number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8778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current (mA)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16.9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7127">
                <a:tc>
                  <a:txBody>
                    <a:bodyPr/>
                    <a:lstStyle/>
                    <a:p>
                      <a:pPr marL="27305" indent="0" algn="just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 power /beam (MW)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kern="1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(GV)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3.48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3.51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600" kern="100" baseline="-25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(MHz)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600" kern="100" baseline="-25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(mm)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2.95</a:t>
                      </a:r>
                      <a:endParaRPr lang="zh-CN" sz="1600" kern="1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zh-CN" sz="1600" kern="1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3.35</a:t>
                      </a:r>
                      <a:endParaRPr lang="zh-CN" sz="1600" kern="1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 no.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 factor (V/pC)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886.14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904.66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759.77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613.05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inductance (nH)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876.5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876.5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876.5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876.5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kern="100" baseline="-250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1.325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1.329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1.566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2.414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167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kern="1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1.082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1.084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1.215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1.888</a:t>
                      </a:r>
                      <a:endParaRPr lang="zh-CN" sz="1600" kern="1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Box 6"/>
          <p:cNvSpPr txBox="1"/>
          <p:nvPr/>
        </p:nvSpPr>
        <p:spPr>
          <a:xfrm>
            <a:off x="405880" y="981506"/>
            <a:ext cx="828092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Bunch lengthening </a:t>
            </a:r>
            <a:r>
              <a:rPr lang="en-US" altLang="zh-CN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华文楷体" pitchFamily="2" charset="-122"/>
              </a:rPr>
              <a:t>for different design</a:t>
            </a:r>
            <a:endParaRPr lang="en-US" altLang="zh-CN" sz="2400" b="1" dirty="0">
              <a:solidFill>
                <a:srgbClr val="0000CC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1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19171</TotalTime>
  <Words>1816</Words>
  <Application>Microsoft Office PowerPoint</Application>
  <PresentationFormat>全屏显示(4:3)</PresentationFormat>
  <Paragraphs>969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华文楷体</vt:lpstr>
      <vt:lpstr>宋体</vt:lpstr>
      <vt:lpstr>Arial</vt:lpstr>
      <vt:lpstr>Calibri</vt:lpstr>
      <vt:lpstr>Symbol</vt:lpstr>
      <vt:lpstr>Times New Roman</vt:lpstr>
      <vt:lpstr>Wingdings</vt:lpstr>
      <vt:lpstr>Office Theme</vt:lpstr>
      <vt:lpstr>Equation</vt:lpstr>
      <vt:lpstr>Mathcad Document</vt:lpstr>
      <vt:lpstr>Origin Graph</vt:lpstr>
      <vt:lpstr>PowerPoint 演示文稿</vt:lpstr>
      <vt:lpstr>Outline</vt:lpstr>
      <vt:lpstr>Bunch lengthening analysis</vt:lpstr>
      <vt:lpstr>Parameters for CEPC partial double ring （wangdou20160325）</vt:lpstr>
      <vt:lpstr>Impedance budget</vt:lpstr>
      <vt:lpstr>54 km design scheme</vt:lpstr>
      <vt:lpstr>54 km design scheme</vt:lpstr>
      <vt:lpstr>Parameters for CEPC partial double ring （wangdou20160918/23）</vt:lpstr>
      <vt:lpstr>61 km design scheme</vt:lpstr>
      <vt:lpstr>61 km design scheme</vt:lpstr>
      <vt:lpstr>Parameters for CEPC double ring （wangdou20161219）</vt:lpstr>
      <vt:lpstr>Impedance budget</vt:lpstr>
      <vt:lpstr>100 km design scheme</vt:lpstr>
      <vt:lpstr>100 km design scheme</vt:lpstr>
      <vt:lpstr>Conclusion</vt:lpstr>
    </vt:vector>
  </TitlesOfParts>
  <Company>ustc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zhaozg</dc:creator>
  <cp:lastModifiedBy>zheng</cp:lastModifiedBy>
  <cp:revision>1314</cp:revision>
  <dcterms:created xsi:type="dcterms:W3CDTF">2012-07-20T12:09:59Z</dcterms:created>
  <dcterms:modified xsi:type="dcterms:W3CDTF">2017-01-13T08:00:33Z</dcterms:modified>
</cp:coreProperties>
</file>