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0" r:id="rId9"/>
    <p:sldId id="264" r:id="rId10"/>
    <p:sldId id="272" r:id="rId11"/>
    <p:sldId id="265" r:id="rId12"/>
    <p:sldId id="266" r:id="rId13"/>
    <p:sldId id="267" r:id="rId14"/>
    <p:sldId id="268" r:id="rId15"/>
    <p:sldId id="269" r:id="rId16"/>
    <p:sldId id="271" r:id="rId17"/>
    <p:sldId id="274" r:id="rId18"/>
    <p:sldId id="275" r:id="rId19"/>
    <p:sldId id="276" r:id="rId20"/>
    <p:sldId id="277" r:id="rId21"/>
    <p:sldId id="285" r:id="rId22"/>
    <p:sldId id="278" r:id="rId23"/>
    <p:sldId id="279" r:id="rId24"/>
    <p:sldId id="280" r:id="rId25"/>
    <p:sldId id="281" r:id="rId26"/>
    <p:sldId id="289" r:id="rId27"/>
    <p:sldId id="286" r:id="rId28"/>
    <p:sldId id="282" r:id="rId2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A4B1FB-E0F6-42D0-BA70-147A7ABCF681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F69C7B59-BD05-455D-AB6B-212B7392CCBB}">
      <dgm:prSet phldrT="[文本]"/>
      <dgm:spPr/>
      <dgm:t>
        <a:bodyPr/>
        <a:lstStyle/>
        <a:p>
          <a:r>
            <a:rPr lang="en-US" altLang="zh-CN" dirty="0" err="1" smtClean="0"/>
            <a:t>Sawtooth</a:t>
          </a:r>
          <a:r>
            <a:rPr lang="en-US" altLang="zh-CN" dirty="0" smtClean="0"/>
            <a:t> effect on optics, DA, COD in PDR</a:t>
          </a:r>
          <a:endParaRPr lang="zh-CN" altLang="en-US" dirty="0"/>
        </a:p>
      </dgm:t>
    </dgm:pt>
    <dgm:pt modelId="{6E287824-70DB-4DBE-962F-4811FDBDF3C7}" type="parTrans" cxnId="{FDB05425-E6AB-4A01-8DF0-7FE04490543A}">
      <dgm:prSet/>
      <dgm:spPr/>
      <dgm:t>
        <a:bodyPr/>
        <a:lstStyle/>
        <a:p>
          <a:endParaRPr lang="zh-CN" altLang="en-US"/>
        </a:p>
      </dgm:t>
    </dgm:pt>
    <dgm:pt modelId="{81ABF90A-91AA-4514-BEB3-CE97FF0C2806}" type="sibTrans" cxnId="{FDB05425-E6AB-4A01-8DF0-7FE04490543A}">
      <dgm:prSet/>
      <dgm:spPr/>
      <dgm:t>
        <a:bodyPr/>
        <a:lstStyle/>
        <a:p>
          <a:endParaRPr lang="zh-CN" altLang="en-US"/>
        </a:p>
      </dgm:t>
    </dgm:pt>
    <dgm:pt modelId="{49C23628-53BA-46B0-9FBA-5CC0868D59F1}">
      <dgm:prSet phldrT="[文本]"/>
      <dgm:spPr/>
      <dgm:t>
        <a:bodyPr/>
        <a:lstStyle/>
        <a:p>
          <a:r>
            <a:rPr lang="en-US" altLang="zh-CN" dirty="0" err="1" smtClean="0"/>
            <a:t>Sawtooth</a:t>
          </a:r>
          <a:r>
            <a:rPr lang="en-US" altLang="zh-CN" dirty="0" smtClean="0"/>
            <a:t> effect on optics, DA, COD in APDR</a:t>
          </a:r>
          <a:endParaRPr lang="zh-CN" altLang="en-US" dirty="0"/>
        </a:p>
      </dgm:t>
    </dgm:pt>
    <dgm:pt modelId="{56336C41-4FB2-4C3C-8EE3-5D454C3975AF}" type="parTrans" cxnId="{BE3DBAE4-D050-447D-8091-4F29FF1EAFF2}">
      <dgm:prSet/>
      <dgm:spPr/>
      <dgm:t>
        <a:bodyPr/>
        <a:lstStyle/>
        <a:p>
          <a:endParaRPr lang="zh-CN" altLang="en-US"/>
        </a:p>
      </dgm:t>
    </dgm:pt>
    <dgm:pt modelId="{915C959D-AC1F-43D3-A867-0580A3E3AD29}" type="sibTrans" cxnId="{BE3DBAE4-D050-447D-8091-4F29FF1EAFF2}">
      <dgm:prSet/>
      <dgm:spPr/>
      <dgm:t>
        <a:bodyPr/>
        <a:lstStyle/>
        <a:p>
          <a:endParaRPr lang="zh-CN" altLang="en-US"/>
        </a:p>
      </dgm:t>
    </dgm:pt>
    <dgm:pt modelId="{0542D67D-BB14-484A-87FB-3386638C6CAF}">
      <dgm:prSet phldrT="[文本]"/>
      <dgm:spPr/>
      <dgm:t>
        <a:bodyPr/>
        <a:lstStyle/>
        <a:p>
          <a:r>
            <a:rPr lang="en-US" altLang="zh-CN" dirty="0" smtClean="0">
              <a:solidFill>
                <a:srgbClr val="FF0000"/>
              </a:solidFill>
            </a:rPr>
            <a:t>Performance degradation of CEPC PDR/APDR </a:t>
          </a:r>
          <a:endParaRPr lang="zh-CN" altLang="en-US" dirty="0">
            <a:solidFill>
              <a:srgbClr val="FF0000"/>
            </a:solidFill>
          </a:endParaRPr>
        </a:p>
      </dgm:t>
    </dgm:pt>
    <dgm:pt modelId="{F3A12D12-8898-4101-95A4-3FD146F72FE6}" type="parTrans" cxnId="{19270084-3FDC-45D1-8D2C-0727F55C3650}">
      <dgm:prSet/>
      <dgm:spPr/>
      <dgm:t>
        <a:bodyPr/>
        <a:lstStyle/>
        <a:p>
          <a:endParaRPr lang="zh-CN" altLang="en-US"/>
        </a:p>
      </dgm:t>
    </dgm:pt>
    <dgm:pt modelId="{AFEFEA2C-FD2C-45FE-83E5-0FD22A3BF527}" type="sibTrans" cxnId="{19270084-3FDC-45D1-8D2C-0727F55C3650}">
      <dgm:prSet/>
      <dgm:spPr/>
      <dgm:t>
        <a:bodyPr/>
        <a:lstStyle/>
        <a:p>
          <a:endParaRPr lang="zh-CN" altLang="en-US"/>
        </a:p>
      </dgm:t>
    </dgm:pt>
    <dgm:pt modelId="{E2E8AB7D-CC1A-469B-BB5D-67596FD704E6}" type="pres">
      <dgm:prSet presAssocID="{90A4B1FB-E0F6-42D0-BA70-147A7ABCF6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0F04456-229E-408E-A929-BE1BA67D2D16}" type="pres">
      <dgm:prSet presAssocID="{F69C7B59-BD05-455D-AB6B-212B7392CCBB}" presName="vertFlow" presStyleCnt="0"/>
      <dgm:spPr/>
    </dgm:pt>
    <dgm:pt modelId="{19FE331F-84C6-42C3-8658-C6D9DAE69D8E}" type="pres">
      <dgm:prSet presAssocID="{F69C7B59-BD05-455D-AB6B-212B7392CCBB}" presName="header" presStyleLbl="node1" presStyleIdx="0" presStyleCnt="2"/>
      <dgm:spPr/>
      <dgm:t>
        <a:bodyPr/>
        <a:lstStyle/>
        <a:p>
          <a:endParaRPr lang="zh-CN" altLang="en-US"/>
        </a:p>
      </dgm:t>
    </dgm:pt>
    <dgm:pt modelId="{1B8C08F9-8725-40BD-9887-30425B1B1E5D}" type="pres">
      <dgm:prSet presAssocID="{F69C7B59-BD05-455D-AB6B-212B7392CCBB}" presName="hSp" presStyleCnt="0"/>
      <dgm:spPr/>
    </dgm:pt>
    <dgm:pt modelId="{51831C6B-2C38-46B6-90E4-336041C778FB}" type="pres">
      <dgm:prSet presAssocID="{49C23628-53BA-46B0-9FBA-5CC0868D59F1}" presName="vertFlow" presStyleCnt="0"/>
      <dgm:spPr/>
    </dgm:pt>
    <dgm:pt modelId="{15272DB3-3D5A-4E3F-96B3-C97F97D263A1}" type="pres">
      <dgm:prSet presAssocID="{49C23628-53BA-46B0-9FBA-5CC0868D59F1}" presName="header" presStyleLbl="node1" presStyleIdx="1" presStyleCnt="2"/>
      <dgm:spPr/>
      <dgm:t>
        <a:bodyPr/>
        <a:lstStyle/>
        <a:p>
          <a:endParaRPr lang="zh-CN" altLang="en-US"/>
        </a:p>
      </dgm:t>
    </dgm:pt>
    <dgm:pt modelId="{14059188-019C-43D0-B1FD-DF7D8FBB77C5}" type="pres">
      <dgm:prSet presAssocID="{F3A12D12-8898-4101-95A4-3FD146F72FE6}" presName="parTrans" presStyleLbl="sibTrans2D1" presStyleIdx="0" presStyleCnt="1" custScaleX="177321"/>
      <dgm:spPr/>
      <dgm:t>
        <a:bodyPr/>
        <a:lstStyle/>
        <a:p>
          <a:endParaRPr lang="zh-CN" altLang="en-US"/>
        </a:p>
      </dgm:t>
    </dgm:pt>
    <dgm:pt modelId="{E25E2924-986B-4D08-AB6C-C347CA0E93EF}" type="pres">
      <dgm:prSet presAssocID="{0542D67D-BB14-484A-87FB-3386638C6CAF}" presName="child" presStyleLbl="alignAccFollowNode1" presStyleIdx="0" presStyleCnt="1" custLinFactNeighborX="-70618" custLinFactNeighborY="45100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DB05425-E6AB-4A01-8DF0-7FE04490543A}" srcId="{90A4B1FB-E0F6-42D0-BA70-147A7ABCF681}" destId="{F69C7B59-BD05-455D-AB6B-212B7392CCBB}" srcOrd="0" destOrd="0" parTransId="{6E287824-70DB-4DBE-962F-4811FDBDF3C7}" sibTransId="{81ABF90A-91AA-4514-BEB3-CE97FF0C2806}"/>
    <dgm:cxn modelId="{4C2AEA3A-24F4-4E7B-8548-61686EA0E3A4}" type="presOf" srcId="{90A4B1FB-E0F6-42D0-BA70-147A7ABCF681}" destId="{E2E8AB7D-CC1A-469B-BB5D-67596FD704E6}" srcOrd="0" destOrd="0" presId="urn:microsoft.com/office/officeart/2005/8/layout/lProcess1"/>
    <dgm:cxn modelId="{2B2F388C-19C4-4157-BEAB-01A34F3C756D}" type="presOf" srcId="{0542D67D-BB14-484A-87FB-3386638C6CAF}" destId="{E25E2924-986B-4D08-AB6C-C347CA0E93EF}" srcOrd="0" destOrd="0" presId="urn:microsoft.com/office/officeart/2005/8/layout/lProcess1"/>
    <dgm:cxn modelId="{826C8875-551C-44E3-B6F4-7C99234C1826}" type="presOf" srcId="{49C23628-53BA-46B0-9FBA-5CC0868D59F1}" destId="{15272DB3-3D5A-4E3F-96B3-C97F97D263A1}" srcOrd="0" destOrd="0" presId="urn:microsoft.com/office/officeart/2005/8/layout/lProcess1"/>
    <dgm:cxn modelId="{BE3DBAE4-D050-447D-8091-4F29FF1EAFF2}" srcId="{90A4B1FB-E0F6-42D0-BA70-147A7ABCF681}" destId="{49C23628-53BA-46B0-9FBA-5CC0868D59F1}" srcOrd="1" destOrd="0" parTransId="{56336C41-4FB2-4C3C-8EE3-5D454C3975AF}" sibTransId="{915C959D-AC1F-43D3-A867-0580A3E3AD29}"/>
    <dgm:cxn modelId="{19270084-3FDC-45D1-8D2C-0727F55C3650}" srcId="{49C23628-53BA-46B0-9FBA-5CC0868D59F1}" destId="{0542D67D-BB14-484A-87FB-3386638C6CAF}" srcOrd="0" destOrd="0" parTransId="{F3A12D12-8898-4101-95A4-3FD146F72FE6}" sibTransId="{AFEFEA2C-FD2C-45FE-83E5-0FD22A3BF527}"/>
    <dgm:cxn modelId="{8122C7BF-3544-44A4-B1AE-1E4396C5CE46}" type="presOf" srcId="{F3A12D12-8898-4101-95A4-3FD146F72FE6}" destId="{14059188-019C-43D0-B1FD-DF7D8FBB77C5}" srcOrd="0" destOrd="0" presId="urn:microsoft.com/office/officeart/2005/8/layout/lProcess1"/>
    <dgm:cxn modelId="{B79FF655-120F-479F-B4F9-258020C62357}" type="presOf" srcId="{F69C7B59-BD05-455D-AB6B-212B7392CCBB}" destId="{19FE331F-84C6-42C3-8658-C6D9DAE69D8E}" srcOrd="0" destOrd="0" presId="urn:microsoft.com/office/officeart/2005/8/layout/lProcess1"/>
    <dgm:cxn modelId="{61378D2E-CDF5-4815-A82F-E5520B065AD1}" type="presParOf" srcId="{E2E8AB7D-CC1A-469B-BB5D-67596FD704E6}" destId="{30F04456-229E-408E-A929-BE1BA67D2D16}" srcOrd="0" destOrd="0" presId="urn:microsoft.com/office/officeart/2005/8/layout/lProcess1"/>
    <dgm:cxn modelId="{B8557485-8600-470E-8F54-4CF828F7D443}" type="presParOf" srcId="{30F04456-229E-408E-A929-BE1BA67D2D16}" destId="{19FE331F-84C6-42C3-8658-C6D9DAE69D8E}" srcOrd="0" destOrd="0" presId="urn:microsoft.com/office/officeart/2005/8/layout/lProcess1"/>
    <dgm:cxn modelId="{DDAFE091-2DD6-4187-9A52-FD13C8C191CB}" type="presParOf" srcId="{E2E8AB7D-CC1A-469B-BB5D-67596FD704E6}" destId="{1B8C08F9-8725-40BD-9887-30425B1B1E5D}" srcOrd="1" destOrd="0" presId="urn:microsoft.com/office/officeart/2005/8/layout/lProcess1"/>
    <dgm:cxn modelId="{5F132433-9D12-4753-933F-7C18223F667A}" type="presParOf" srcId="{E2E8AB7D-CC1A-469B-BB5D-67596FD704E6}" destId="{51831C6B-2C38-46B6-90E4-336041C778FB}" srcOrd="2" destOrd="0" presId="urn:microsoft.com/office/officeart/2005/8/layout/lProcess1"/>
    <dgm:cxn modelId="{A07F6622-94A0-4F59-A0C8-C0DA8573F48E}" type="presParOf" srcId="{51831C6B-2C38-46B6-90E4-336041C778FB}" destId="{15272DB3-3D5A-4E3F-96B3-C97F97D263A1}" srcOrd="0" destOrd="0" presId="urn:microsoft.com/office/officeart/2005/8/layout/lProcess1"/>
    <dgm:cxn modelId="{F2C04822-EC6F-438B-98A8-B94A5AA6A72B}" type="presParOf" srcId="{51831C6B-2C38-46B6-90E4-336041C778FB}" destId="{14059188-019C-43D0-B1FD-DF7D8FBB77C5}" srcOrd="1" destOrd="0" presId="urn:microsoft.com/office/officeart/2005/8/layout/lProcess1"/>
    <dgm:cxn modelId="{6992F934-A353-494E-A46E-85BA2C2FD0E3}" type="presParOf" srcId="{51831C6B-2C38-46B6-90E4-336041C778FB}" destId="{E25E2924-986B-4D08-AB6C-C347CA0E93EF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9F1E325-7B7C-4D73-BB85-9BA011C1347E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A7E99F7-57DE-4A98-B902-BF2F36971B85}" type="par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F745E216-BE39-44A0-869E-09C8D5E68DAA}" type="sib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942E84-AE40-49FB-A551-2DEA9EA8FA9B}" type="pres">
      <dgm:prSet presAssocID="{A9F1E325-7B7C-4D73-BB85-9BA011C13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C5B10-D0F6-47E9-AD8E-8BAF1131640F}" type="pres">
      <dgm:prSet presAssocID="{F745E216-BE39-44A0-869E-09C8D5E68DAA}" presName="sibTrans" presStyleCnt="0"/>
      <dgm:spPr/>
    </dgm:pt>
    <dgm:pt modelId="{ABE04809-B85F-451D-A18F-452D141F2609}" type="pres">
      <dgm:prSet presAssocID="{49F474C7-D61E-4358-A699-1938F3790D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A12CC9E-6A13-4E0D-8B12-4402FB7A849E}" srcId="{2DB2B7CD-8E15-4235-B8C4-34317B6380DD}" destId="{373F367D-7301-4709-AC16-397A3C775F4B}" srcOrd="4" destOrd="0" parTransId="{9EC8A2F6-77D9-4684-BE0D-F233BDD5F8F4}" sibTransId="{A33096F1-CC9B-4D8C-B1EF-003D3404BAC2}"/>
    <dgm:cxn modelId="{B09F2EB4-D6F9-47CD-8580-5E8C1501AA96}" type="presOf" srcId="{373F367D-7301-4709-AC16-397A3C775F4B}" destId="{949AC819-308F-463F-862D-BFDA9246C339}" srcOrd="0" destOrd="0" presId="urn:microsoft.com/office/officeart/2005/8/layout/default"/>
    <dgm:cxn modelId="{D6D05925-F7BD-4872-9B7A-D273008E4FA0}" srcId="{2DB2B7CD-8E15-4235-B8C4-34317B6380DD}" destId="{A9F1E325-7B7C-4D73-BB85-9BA011C1347E}" srcOrd="0" destOrd="0" parTransId="{4A7E99F7-57DE-4A98-B902-BF2F36971B85}" sibTransId="{F745E216-BE39-44A0-869E-09C8D5E68DAA}"/>
    <dgm:cxn modelId="{2148FABD-55CD-45E9-BF21-E9F7DCF30B85}" type="presOf" srcId="{A9F1E325-7B7C-4D73-BB85-9BA011C1347E}" destId="{A8942E84-AE40-49FB-A551-2DEA9EA8FA9B}" srcOrd="0" destOrd="0" presId="urn:microsoft.com/office/officeart/2005/8/layout/default"/>
    <dgm:cxn modelId="{50475D88-B13E-412A-AB05-D1E58F51C66F}" srcId="{2DB2B7CD-8E15-4235-B8C4-34317B6380DD}" destId="{2971103C-11A5-4673-A88C-536CB0201399}" srcOrd="3" destOrd="0" parTransId="{17202F4E-5562-4F38-9FB1-1738DD8C2926}" sibTransId="{715BAAE1-8D90-4785-9D82-D5438E1675F3}"/>
    <dgm:cxn modelId="{5F1D3506-1311-40E2-B446-E3C13784DC72}" type="presOf" srcId="{0FB895BE-C298-4DC3-A5AD-E6D13E177574}" destId="{699BA85C-636A-41AE-8D2B-482688260BC2}" srcOrd="0" destOrd="0" presId="urn:microsoft.com/office/officeart/2005/8/layout/default"/>
    <dgm:cxn modelId="{19D79206-403D-4BE2-9947-AA0670827ED9}" type="presOf" srcId="{2DB2B7CD-8E15-4235-B8C4-34317B6380DD}" destId="{B78BD190-9756-49D4-8DCC-C3C6EBF6436B}" srcOrd="0" destOrd="0" presId="urn:microsoft.com/office/officeart/2005/8/layout/default"/>
    <dgm:cxn modelId="{D449930C-0362-497A-9A2B-F291E19CAA64}" srcId="{2DB2B7CD-8E15-4235-B8C4-34317B6380DD}" destId="{D3FE24E6-00D2-4ED0-81B1-4ABEF7A8945F}" srcOrd="2" destOrd="0" parTransId="{7F2B5BFC-4CC3-44C0-86CE-1B5578453319}" sibTransId="{9152937C-FFB0-4E3A-B5C9-DA7BC50DF8BF}"/>
    <dgm:cxn modelId="{E16E26E1-5737-4B59-BF48-7143A3F7CD66}" srcId="{2DB2B7CD-8E15-4235-B8C4-34317B6380DD}" destId="{49F474C7-D61E-4358-A699-1938F3790D69}" srcOrd="1" destOrd="0" parTransId="{42F2908A-8062-40FE-ADDA-67338AB795EF}" sibTransId="{D9563E6D-0EB7-4907-AB7E-127B510C9DC2}"/>
    <dgm:cxn modelId="{056302F3-686A-4C4E-BE37-C17EDC864692}" type="presOf" srcId="{2971103C-11A5-4673-A88C-536CB0201399}" destId="{4980AD6D-3BFE-4EE2-915C-1E3A93ED81DC}" srcOrd="0" destOrd="0" presId="urn:microsoft.com/office/officeart/2005/8/layout/default"/>
    <dgm:cxn modelId="{9D2CD8D8-9CA7-432D-895C-217181769106}" type="presOf" srcId="{D3FE24E6-00D2-4ED0-81B1-4ABEF7A8945F}" destId="{41C45C15-3D29-4F7C-981A-7F5CB58395E3}" srcOrd="0" destOrd="0" presId="urn:microsoft.com/office/officeart/2005/8/layout/default"/>
    <dgm:cxn modelId="{BE45C178-CF11-494D-A493-A0A50D15FA4A}" srcId="{2DB2B7CD-8E15-4235-B8C4-34317B6380DD}" destId="{0FB895BE-C298-4DC3-A5AD-E6D13E177574}" srcOrd="5" destOrd="0" parTransId="{EF7EA8FB-2256-44DF-AA58-1AA19F20D693}" sibTransId="{909908EF-41C0-4024-8E92-D5B434435531}"/>
    <dgm:cxn modelId="{003BDE20-8A87-4634-AA30-D7AB40ABAC14}" type="presOf" srcId="{49F474C7-D61E-4358-A699-1938F3790D69}" destId="{ABE04809-B85F-451D-A18F-452D141F2609}" srcOrd="0" destOrd="0" presId="urn:microsoft.com/office/officeart/2005/8/layout/default"/>
    <dgm:cxn modelId="{35F2308A-DDD9-4A60-9849-B4346A9E7C77}" type="presParOf" srcId="{B78BD190-9756-49D4-8DCC-C3C6EBF6436B}" destId="{A8942E84-AE40-49FB-A551-2DEA9EA8FA9B}" srcOrd="0" destOrd="0" presId="urn:microsoft.com/office/officeart/2005/8/layout/default"/>
    <dgm:cxn modelId="{B1941CE7-B2FC-4607-B166-E9723D089A65}" type="presParOf" srcId="{B78BD190-9756-49D4-8DCC-C3C6EBF6436B}" destId="{CDBC5B10-D0F6-47E9-AD8E-8BAF1131640F}" srcOrd="1" destOrd="0" presId="urn:microsoft.com/office/officeart/2005/8/layout/default"/>
    <dgm:cxn modelId="{9FECBCDE-03BF-4CF2-8B7F-3C83D800A3A1}" type="presParOf" srcId="{B78BD190-9756-49D4-8DCC-C3C6EBF6436B}" destId="{ABE04809-B85F-451D-A18F-452D141F2609}" srcOrd="2" destOrd="0" presId="urn:microsoft.com/office/officeart/2005/8/layout/default"/>
    <dgm:cxn modelId="{F21AE25F-46CB-4E88-87F7-67F7ADECA823}" type="presParOf" srcId="{B78BD190-9756-49D4-8DCC-C3C6EBF6436B}" destId="{2130370C-D2A7-4BC4-B808-D7605F7F26E8}" srcOrd="3" destOrd="0" presId="urn:microsoft.com/office/officeart/2005/8/layout/default"/>
    <dgm:cxn modelId="{CB12551E-49FD-4FA2-AFD3-3EB1D02A2279}" type="presParOf" srcId="{B78BD190-9756-49D4-8DCC-C3C6EBF6436B}" destId="{41C45C15-3D29-4F7C-981A-7F5CB58395E3}" srcOrd="4" destOrd="0" presId="urn:microsoft.com/office/officeart/2005/8/layout/default"/>
    <dgm:cxn modelId="{514A371F-B37B-4951-ABC6-173522900640}" type="presParOf" srcId="{B78BD190-9756-49D4-8DCC-C3C6EBF6436B}" destId="{084F97DC-0644-4AF0-BEA4-96819CF185E9}" srcOrd="5" destOrd="0" presId="urn:microsoft.com/office/officeart/2005/8/layout/default"/>
    <dgm:cxn modelId="{72F0C51A-B9D9-4BB7-ABD7-9E49A0119E4B}" type="presParOf" srcId="{B78BD190-9756-49D4-8DCC-C3C6EBF6436B}" destId="{4980AD6D-3BFE-4EE2-915C-1E3A93ED81DC}" srcOrd="6" destOrd="0" presId="urn:microsoft.com/office/officeart/2005/8/layout/default"/>
    <dgm:cxn modelId="{A8AFB7A8-1484-4EEC-B4FE-48B28E5C598D}" type="presParOf" srcId="{B78BD190-9756-49D4-8DCC-C3C6EBF6436B}" destId="{B2E9AAA5-CCF7-4B05-8616-6F12F6C091A9}" srcOrd="7" destOrd="0" presId="urn:microsoft.com/office/officeart/2005/8/layout/default"/>
    <dgm:cxn modelId="{E9585E59-DE3D-4E03-A340-C13C271BD819}" type="presParOf" srcId="{B78BD190-9756-49D4-8DCC-C3C6EBF6436B}" destId="{949AC819-308F-463F-862D-BFDA9246C339}" srcOrd="8" destOrd="0" presId="urn:microsoft.com/office/officeart/2005/8/layout/default"/>
    <dgm:cxn modelId="{0A263B61-07BA-4315-A63A-ADDB33DC59F1}" type="presParOf" srcId="{B78BD190-9756-49D4-8DCC-C3C6EBF6436B}" destId="{6E6BC755-C2FD-45BE-A968-9DED2FD83FB1}" srcOrd="9" destOrd="0" presId="urn:microsoft.com/office/officeart/2005/8/layout/default"/>
    <dgm:cxn modelId="{4A35E739-E04D-410A-BF22-25F7CAFE70F4}" type="presParOf" srcId="{B78BD190-9756-49D4-8DCC-C3C6EBF6436B}" destId="{699BA85C-636A-41AE-8D2B-482688260B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9F1E325-7B7C-4D73-BB85-9BA011C1347E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A7E99F7-57DE-4A98-B902-BF2F36971B85}" type="par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F745E216-BE39-44A0-869E-09C8D5E68DAA}" type="sib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942E84-AE40-49FB-A551-2DEA9EA8FA9B}" type="pres">
      <dgm:prSet presAssocID="{A9F1E325-7B7C-4D73-BB85-9BA011C13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C5B10-D0F6-47E9-AD8E-8BAF1131640F}" type="pres">
      <dgm:prSet presAssocID="{F745E216-BE39-44A0-869E-09C8D5E68DAA}" presName="sibTrans" presStyleCnt="0"/>
      <dgm:spPr/>
    </dgm:pt>
    <dgm:pt modelId="{ABE04809-B85F-451D-A18F-452D141F2609}" type="pres">
      <dgm:prSet presAssocID="{49F474C7-D61E-4358-A699-1938F3790D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93DF690-5EE7-4CDC-A899-BCEEA57B1294}" type="presOf" srcId="{2971103C-11A5-4673-A88C-536CB0201399}" destId="{4980AD6D-3BFE-4EE2-915C-1E3A93ED81DC}" srcOrd="0" destOrd="0" presId="urn:microsoft.com/office/officeart/2005/8/layout/default"/>
    <dgm:cxn modelId="{3A12CC9E-6A13-4E0D-8B12-4402FB7A849E}" srcId="{2DB2B7CD-8E15-4235-B8C4-34317B6380DD}" destId="{373F367D-7301-4709-AC16-397A3C775F4B}" srcOrd="4" destOrd="0" parTransId="{9EC8A2F6-77D9-4684-BE0D-F233BDD5F8F4}" sibTransId="{A33096F1-CC9B-4D8C-B1EF-003D3404BAC2}"/>
    <dgm:cxn modelId="{7932F6EE-09BC-4E91-8627-0B215842CAFC}" type="presOf" srcId="{2DB2B7CD-8E15-4235-B8C4-34317B6380DD}" destId="{B78BD190-9756-49D4-8DCC-C3C6EBF6436B}" srcOrd="0" destOrd="0" presId="urn:microsoft.com/office/officeart/2005/8/layout/default"/>
    <dgm:cxn modelId="{D6D05925-F7BD-4872-9B7A-D273008E4FA0}" srcId="{2DB2B7CD-8E15-4235-B8C4-34317B6380DD}" destId="{A9F1E325-7B7C-4D73-BB85-9BA011C1347E}" srcOrd="0" destOrd="0" parTransId="{4A7E99F7-57DE-4A98-B902-BF2F36971B85}" sibTransId="{F745E216-BE39-44A0-869E-09C8D5E68DAA}"/>
    <dgm:cxn modelId="{247C4043-3F72-4DAE-A98E-8DF89003F54A}" type="presOf" srcId="{373F367D-7301-4709-AC16-397A3C775F4B}" destId="{949AC819-308F-463F-862D-BFDA9246C339}" srcOrd="0" destOrd="0" presId="urn:microsoft.com/office/officeart/2005/8/layout/default"/>
    <dgm:cxn modelId="{81A2C81D-4F63-4921-B4EB-D34420999D78}" type="presOf" srcId="{D3FE24E6-00D2-4ED0-81B1-4ABEF7A8945F}" destId="{41C45C15-3D29-4F7C-981A-7F5CB58395E3}" srcOrd="0" destOrd="0" presId="urn:microsoft.com/office/officeart/2005/8/layout/default"/>
    <dgm:cxn modelId="{50475D88-B13E-412A-AB05-D1E58F51C66F}" srcId="{2DB2B7CD-8E15-4235-B8C4-34317B6380DD}" destId="{2971103C-11A5-4673-A88C-536CB0201399}" srcOrd="3" destOrd="0" parTransId="{17202F4E-5562-4F38-9FB1-1738DD8C2926}" sibTransId="{715BAAE1-8D90-4785-9D82-D5438E1675F3}"/>
    <dgm:cxn modelId="{6BC56D34-56AB-4B19-A855-A056481B8D38}" type="presOf" srcId="{A9F1E325-7B7C-4D73-BB85-9BA011C1347E}" destId="{A8942E84-AE40-49FB-A551-2DEA9EA8FA9B}" srcOrd="0" destOrd="0" presId="urn:microsoft.com/office/officeart/2005/8/layout/default"/>
    <dgm:cxn modelId="{D4E56BCE-2A84-4D36-9BED-AEF6F7FA17C8}" type="presOf" srcId="{0FB895BE-C298-4DC3-A5AD-E6D13E177574}" destId="{699BA85C-636A-41AE-8D2B-482688260BC2}" srcOrd="0" destOrd="0" presId="urn:microsoft.com/office/officeart/2005/8/layout/default"/>
    <dgm:cxn modelId="{D44125FC-96EB-4D65-9601-21B1D9B27F81}" type="presOf" srcId="{49F474C7-D61E-4358-A699-1938F3790D69}" destId="{ABE04809-B85F-451D-A18F-452D141F2609}" srcOrd="0" destOrd="0" presId="urn:microsoft.com/office/officeart/2005/8/layout/default"/>
    <dgm:cxn modelId="{D449930C-0362-497A-9A2B-F291E19CAA64}" srcId="{2DB2B7CD-8E15-4235-B8C4-34317B6380DD}" destId="{D3FE24E6-00D2-4ED0-81B1-4ABEF7A8945F}" srcOrd="2" destOrd="0" parTransId="{7F2B5BFC-4CC3-44C0-86CE-1B5578453319}" sibTransId="{9152937C-FFB0-4E3A-B5C9-DA7BC50DF8BF}"/>
    <dgm:cxn modelId="{E16E26E1-5737-4B59-BF48-7143A3F7CD66}" srcId="{2DB2B7CD-8E15-4235-B8C4-34317B6380DD}" destId="{49F474C7-D61E-4358-A699-1938F3790D69}" srcOrd="1" destOrd="0" parTransId="{42F2908A-8062-40FE-ADDA-67338AB795EF}" sibTransId="{D9563E6D-0EB7-4907-AB7E-127B510C9DC2}"/>
    <dgm:cxn modelId="{BE45C178-CF11-494D-A493-A0A50D15FA4A}" srcId="{2DB2B7CD-8E15-4235-B8C4-34317B6380DD}" destId="{0FB895BE-C298-4DC3-A5AD-E6D13E177574}" srcOrd="5" destOrd="0" parTransId="{EF7EA8FB-2256-44DF-AA58-1AA19F20D693}" sibTransId="{909908EF-41C0-4024-8E92-D5B434435531}"/>
    <dgm:cxn modelId="{98C5D3CD-9D83-4696-AF9E-F843FA7399D1}" type="presParOf" srcId="{B78BD190-9756-49D4-8DCC-C3C6EBF6436B}" destId="{A8942E84-AE40-49FB-A551-2DEA9EA8FA9B}" srcOrd="0" destOrd="0" presId="urn:microsoft.com/office/officeart/2005/8/layout/default"/>
    <dgm:cxn modelId="{88942958-9B1A-44D4-8F86-700A2C4BF3FC}" type="presParOf" srcId="{B78BD190-9756-49D4-8DCC-C3C6EBF6436B}" destId="{CDBC5B10-D0F6-47E9-AD8E-8BAF1131640F}" srcOrd="1" destOrd="0" presId="urn:microsoft.com/office/officeart/2005/8/layout/default"/>
    <dgm:cxn modelId="{B9984787-ECAC-4DE8-A2D7-3C2CC174321A}" type="presParOf" srcId="{B78BD190-9756-49D4-8DCC-C3C6EBF6436B}" destId="{ABE04809-B85F-451D-A18F-452D141F2609}" srcOrd="2" destOrd="0" presId="urn:microsoft.com/office/officeart/2005/8/layout/default"/>
    <dgm:cxn modelId="{92D50E40-E97E-4399-AD2C-0351FB5043A1}" type="presParOf" srcId="{B78BD190-9756-49D4-8DCC-C3C6EBF6436B}" destId="{2130370C-D2A7-4BC4-B808-D7605F7F26E8}" srcOrd="3" destOrd="0" presId="urn:microsoft.com/office/officeart/2005/8/layout/default"/>
    <dgm:cxn modelId="{7F54AE2B-C011-4E29-9E92-5035E890AB9E}" type="presParOf" srcId="{B78BD190-9756-49D4-8DCC-C3C6EBF6436B}" destId="{41C45C15-3D29-4F7C-981A-7F5CB58395E3}" srcOrd="4" destOrd="0" presId="urn:microsoft.com/office/officeart/2005/8/layout/default"/>
    <dgm:cxn modelId="{4A3BAD36-815F-4203-A7AC-BF9D9B9FFE4F}" type="presParOf" srcId="{B78BD190-9756-49D4-8DCC-C3C6EBF6436B}" destId="{084F97DC-0644-4AF0-BEA4-96819CF185E9}" srcOrd="5" destOrd="0" presId="urn:microsoft.com/office/officeart/2005/8/layout/default"/>
    <dgm:cxn modelId="{AD93664D-CC54-4D37-89F5-9CECD6617977}" type="presParOf" srcId="{B78BD190-9756-49D4-8DCC-C3C6EBF6436B}" destId="{4980AD6D-3BFE-4EE2-915C-1E3A93ED81DC}" srcOrd="6" destOrd="0" presId="urn:microsoft.com/office/officeart/2005/8/layout/default"/>
    <dgm:cxn modelId="{26EA85D8-AD6D-4C75-8640-82D77B43FDE1}" type="presParOf" srcId="{B78BD190-9756-49D4-8DCC-C3C6EBF6436B}" destId="{B2E9AAA5-CCF7-4B05-8616-6F12F6C091A9}" srcOrd="7" destOrd="0" presId="urn:microsoft.com/office/officeart/2005/8/layout/default"/>
    <dgm:cxn modelId="{9DD82996-89EB-460B-B914-A1A8488342ED}" type="presParOf" srcId="{B78BD190-9756-49D4-8DCC-C3C6EBF6436B}" destId="{949AC819-308F-463F-862D-BFDA9246C339}" srcOrd="8" destOrd="0" presId="urn:microsoft.com/office/officeart/2005/8/layout/default"/>
    <dgm:cxn modelId="{FD6208AE-DBCA-4F3C-B1F7-76D4A8A3A9F3}" type="presParOf" srcId="{B78BD190-9756-49D4-8DCC-C3C6EBF6436B}" destId="{6E6BC755-C2FD-45BE-A968-9DED2FD83FB1}" srcOrd="9" destOrd="0" presId="urn:microsoft.com/office/officeart/2005/8/layout/default"/>
    <dgm:cxn modelId="{29BA5BCE-D536-44A8-BB06-5015984BBF78}" type="presParOf" srcId="{B78BD190-9756-49D4-8DCC-C3C6EBF6436B}" destId="{699BA85C-636A-41AE-8D2B-482688260B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BE04809-B85F-451D-A18F-452D141F2609}" type="pres">
      <dgm:prSet presAssocID="{49F474C7-D61E-4358-A699-1938F3790D6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A12CC9E-6A13-4E0D-8B12-4402FB7A849E}" srcId="{2DB2B7CD-8E15-4235-B8C4-34317B6380DD}" destId="{373F367D-7301-4709-AC16-397A3C775F4B}" srcOrd="3" destOrd="0" parTransId="{9EC8A2F6-77D9-4684-BE0D-F233BDD5F8F4}" sibTransId="{A33096F1-CC9B-4D8C-B1EF-003D3404BAC2}"/>
    <dgm:cxn modelId="{35F76A7C-B17D-4D46-9CA7-2DDC64E25B7C}" type="presOf" srcId="{49F474C7-D61E-4358-A699-1938F3790D69}" destId="{ABE04809-B85F-451D-A18F-452D141F2609}" srcOrd="0" destOrd="0" presId="urn:microsoft.com/office/officeart/2005/8/layout/default"/>
    <dgm:cxn modelId="{4BAD0157-B8C4-4711-A42E-0B5083158C8C}" type="presOf" srcId="{0FB895BE-C298-4DC3-A5AD-E6D13E177574}" destId="{699BA85C-636A-41AE-8D2B-482688260BC2}" srcOrd="0" destOrd="0" presId="urn:microsoft.com/office/officeart/2005/8/layout/default"/>
    <dgm:cxn modelId="{75070FD9-527B-4A62-B8B7-3C4B2EC97003}" type="presOf" srcId="{2DB2B7CD-8E15-4235-B8C4-34317B6380DD}" destId="{B78BD190-9756-49D4-8DCC-C3C6EBF6436B}" srcOrd="0" destOrd="0" presId="urn:microsoft.com/office/officeart/2005/8/layout/default"/>
    <dgm:cxn modelId="{332285FA-B581-48A5-999A-1FB2081419CF}" type="presOf" srcId="{D3FE24E6-00D2-4ED0-81B1-4ABEF7A8945F}" destId="{41C45C15-3D29-4F7C-981A-7F5CB58395E3}" srcOrd="0" destOrd="0" presId="urn:microsoft.com/office/officeart/2005/8/layout/default"/>
    <dgm:cxn modelId="{DE1B5C41-94CA-425B-9D20-81B7B63BFA11}" type="presOf" srcId="{2971103C-11A5-4673-A88C-536CB0201399}" destId="{4980AD6D-3BFE-4EE2-915C-1E3A93ED81DC}" srcOrd="0" destOrd="0" presId="urn:microsoft.com/office/officeart/2005/8/layout/default"/>
    <dgm:cxn modelId="{50475D88-B13E-412A-AB05-D1E58F51C66F}" srcId="{2DB2B7CD-8E15-4235-B8C4-34317B6380DD}" destId="{2971103C-11A5-4673-A88C-536CB0201399}" srcOrd="2" destOrd="0" parTransId="{17202F4E-5562-4F38-9FB1-1738DD8C2926}" sibTransId="{715BAAE1-8D90-4785-9D82-D5438E1675F3}"/>
    <dgm:cxn modelId="{D449930C-0362-497A-9A2B-F291E19CAA64}" srcId="{2DB2B7CD-8E15-4235-B8C4-34317B6380DD}" destId="{D3FE24E6-00D2-4ED0-81B1-4ABEF7A8945F}" srcOrd="1" destOrd="0" parTransId="{7F2B5BFC-4CC3-44C0-86CE-1B5578453319}" sibTransId="{9152937C-FFB0-4E3A-B5C9-DA7BC50DF8BF}"/>
    <dgm:cxn modelId="{E16E26E1-5737-4B59-BF48-7143A3F7CD66}" srcId="{2DB2B7CD-8E15-4235-B8C4-34317B6380DD}" destId="{49F474C7-D61E-4358-A699-1938F3790D69}" srcOrd="0" destOrd="0" parTransId="{42F2908A-8062-40FE-ADDA-67338AB795EF}" sibTransId="{D9563E6D-0EB7-4907-AB7E-127B510C9DC2}"/>
    <dgm:cxn modelId="{B44312AA-6A57-42A2-973C-F181B6989BD2}" type="presOf" srcId="{373F367D-7301-4709-AC16-397A3C775F4B}" destId="{949AC819-308F-463F-862D-BFDA9246C339}" srcOrd="0" destOrd="0" presId="urn:microsoft.com/office/officeart/2005/8/layout/default"/>
    <dgm:cxn modelId="{BE45C178-CF11-494D-A493-A0A50D15FA4A}" srcId="{2DB2B7CD-8E15-4235-B8C4-34317B6380DD}" destId="{0FB895BE-C298-4DC3-A5AD-E6D13E177574}" srcOrd="4" destOrd="0" parTransId="{EF7EA8FB-2256-44DF-AA58-1AA19F20D693}" sibTransId="{909908EF-41C0-4024-8E92-D5B434435531}"/>
    <dgm:cxn modelId="{856758E5-A310-4261-B1F8-1BA606F158DC}" type="presParOf" srcId="{B78BD190-9756-49D4-8DCC-C3C6EBF6436B}" destId="{ABE04809-B85F-451D-A18F-452D141F2609}" srcOrd="0" destOrd="0" presId="urn:microsoft.com/office/officeart/2005/8/layout/default"/>
    <dgm:cxn modelId="{E7F07449-62C4-4B56-A642-2546A9112EE1}" type="presParOf" srcId="{B78BD190-9756-49D4-8DCC-C3C6EBF6436B}" destId="{2130370C-D2A7-4BC4-B808-D7605F7F26E8}" srcOrd="1" destOrd="0" presId="urn:microsoft.com/office/officeart/2005/8/layout/default"/>
    <dgm:cxn modelId="{9CA50469-6231-4581-B656-35861AD1C189}" type="presParOf" srcId="{B78BD190-9756-49D4-8DCC-C3C6EBF6436B}" destId="{41C45C15-3D29-4F7C-981A-7F5CB58395E3}" srcOrd="2" destOrd="0" presId="urn:microsoft.com/office/officeart/2005/8/layout/default"/>
    <dgm:cxn modelId="{3E392354-BCFB-41C0-A910-2AAEE93BBF8F}" type="presParOf" srcId="{B78BD190-9756-49D4-8DCC-C3C6EBF6436B}" destId="{084F97DC-0644-4AF0-BEA4-96819CF185E9}" srcOrd="3" destOrd="0" presId="urn:microsoft.com/office/officeart/2005/8/layout/default"/>
    <dgm:cxn modelId="{5A162B0C-7841-4723-8EFD-3E97587090E5}" type="presParOf" srcId="{B78BD190-9756-49D4-8DCC-C3C6EBF6436B}" destId="{4980AD6D-3BFE-4EE2-915C-1E3A93ED81DC}" srcOrd="4" destOrd="0" presId="urn:microsoft.com/office/officeart/2005/8/layout/default"/>
    <dgm:cxn modelId="{CB67C420-4500-4CAB-AC25-3C06DC21DC8E}" type="presParOf" srcId="{B78BD190-9756-49D4-8DCC-C3C6EBF6436B}" destId="{B2E9AAA5-CCF7-4B05-8616-6F12F6C091A9}" srcOrd="5" destOrd="0" presId="urn:microsoft.com/office/officeart/2005/8/layout/default"/>
    <dgm:cxn modelId="{3E3423FF-3A54-455E-9EDD-3445530D0A79}" type="presParOf" srcId="{B78BD190-9756-49D4-8DCC-C3C6EBF6436B}" destId="{949AC819-308F-463F-862D-BFDA9246C339}" srcOrd="6" destOrd="0" presId="urn:microsoft.com/office/officeart/2005/8/layout/default"/>
    <dgm:cxn modelId="{98C74E27-32F4-43B2-9E3B-C11152976E75}" type="presParOf" srcId="{B78BD190-9756-49D4-8DCC-C3C6EBF6436B}" destId="{6E6BC755-C2FD-45BE-A968-9DED2FD83FB1}" srcOrd="7" destOrd="0" presId="urn:microsoft.com/office/officeart/2005/8/layout/default"/>
    <dgm:cxn modelId="{51E8B51F-125A-4841-B403-02F912EB792C}" type="presParOf" srcId="{B78BD190-9756-49D4-8DCC-C3C6EBF6436B}" destId="{699BA85C-636A-41AE-8D2B-482688260BC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B2B7CD-8E15-4235-B8C4-34317B6380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A9F1E325-7B7C-4D73-BB85-9BA011C1347E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A7E99F7-57DE-4A98-B902-BF2F36971B85}" type="par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F745E216-BE39-44A0-869E-09C8D5E68DAA}" type="sibTrans" cxnId="{D6D05925-F7BD-4872-9B7A-D273008E4FA0}">
      <dgm:prSet/>
      <dgm:spPr/>
      <dgm:t>
        <a:bodyPr/>
        <a:lstStyle/>
        <a:p>
          <a:endParaRPr lang="zh-CN" altLang="en-US"/>
        </a:p>
      </dgm:t>
    </dgm:pt>
    <dgm:pt modelId="{49F474C7-D61E-4358-A699-1938F3790D6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42F2908A-8062-40FE-ADDA-67338AB795EF}" type="par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9563E6D-0EB7-4907-AB7E-127B510C9DC2}" type="sibTrans" cxnId="{E16E26E1-5737-4B59-BF48-7143A3F7CD66}">
      <dgm:prSet/>
      <dgm:spPr/>
      <dgm:t>
        <a:bodyPr/>
        <a:lstStyle/>
        <a:p>
          <a:endParaRPr lang="zh-CN" altLang="en-US"/>
        </a:p>
      </dgm:t>
    </dgm:pt>
    <dgm:pt modelId="{D3FE24E6-00D2-4ED0-81B1-4ABEF7A8945F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7F2B5BFC-4CC3-44C0-86CE-1B5578453319}" type="par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9152937C-FFB0-4E3A-B5C9-DA7BC50DF8BF}" type="sibTrans" cxnId="{D449930C-0362-497A-9A2B-F291E19CAA64}">
      <dgm:prSet/>
      <dgm:spPr/>
      <dgm:t>
        <a:bodyPr/>
        <a:lstStyle/>
        <a:p>
          <a:endParaRPr lang="zh-CN" altLang="en-US"/>
        </a:p>
      </dgm:t>
    </dgm:pt>
    <dgm:pt modelId="{2971103C-11A5-4673-A88C-536CB0201399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17202F4E-5562-4F38-9FB1-1738DD8C2926}" type="par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715BAAE1-8D90-4785-9D82-D5438E1675F3}" type="sibTrans" cxnId="{50475D88-B13E-412A-AB05-D1E58F51C66F}">
      <dgm:prSet/>
      <dgm:spPr/>
      <dgm:t>
        <a:bodyPr/>
        <a:lstStyle/>
        <a:p>
          <a:endParaRPr lang="zh-CN" altLang="en-US"/>
        </a:p>
      </dgm:t>
    </dgm:pt>
    <dgm:pt modelId="{373F367D-7301-4709-AC16-397A3C775F4B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9EC8A2F6-77D9-4684-BE0D-F233BDD5F8F4}" type="par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A33096F1-CC9B-4D8C-B1EF-003D3404BAC2}" type="sibTrans" cxnId="{3A12CC9E-6A13-4E0D-8B12-4402FB7A849E}">
      <dgm:prSet/>
      <dgm:spPr/>
      <dgm:t>
        <a:bodyPr/>
        <a:lstStyle/>
        <a:p>
          <a:endParaRPr lang="zh-CN" altLang="en-US"/>
        </a:p>
      </dgm:t>
    </dgm:pt>
    <dgm:pt modelId="{0FB895BE-C298-4DC3-A5AD-E6D13E177574}">
      <dgm:prSet phldrT="[文本]" phldr="1"/>
      <dgm:spPr>
        <a:noFill/>
      </dgm:spPr>
      <dgm:t>
        <a:bodyPr/>
        <a:lstStyle/>
        <a:p>
          <a:endParaRPr lang="zh-CN" altLang="en-US" dirty="0"/>
        </a:p>
      </dgm:t>
    </dgm:pt>
    <dgm:pt modelId="{EF7EA8FB-2256-44DF-AA58-1AA19F20D693}" type="par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909908EF-41C0-4024-8E92-D5B434435531}" type="sibTrans" cxnId="{BE45C178-CF11-494D-A493-A0A50D15FA4A}">
      <dgm:prSet/>
      <dgm:spPr/>
      <dgm:t>
        <a:bodyPr/>
        <a:lstStyle/>
        <a:p>
          <a:endParaRPr lang="zh-CN" altLang="en-US"/>
        </a:p>
      </dgm:t>
    </dgm:pt>
    <dgm:pt modelId="{B78BD190-9756-49D4-8DCC-C3C6EBF6436B}" type="pres">
      <dgm:prSet presAssocID="{2DB2B7CD-8E15-4235-B8C4-34317B6380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A8942E84-AE40-49FB-A551-2DEA9EA8FA9B}" type="pres">
      <dgm:prSet presAssocID="{A9F1E325-7B7C-4D73-BB85-9BA011C1347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BC5B10-D0F6-47E9-AD8E-8BAF1131640F}" type="pres">
      <dgm:prSet presAssocID="{F745E216-BE39-44A0-869E-09C8D5E68DAA}" presName="sibTrans" presStyleCnt="0"/>
      <dgm:spPr/>
    </dgm:pt>
    <dgm:pt modelId="{ABE04809-B85F-451D-A18F-452D141F2609}" type="pres">
      <dgm:prSet presAssocID="{49F474C7-D61E-4358-A699-1938F3790D69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130370C-D2A7-4BC4-B808-D7605F7F26E8}" type="pres">
      <dgm:prSet presAssocID="{D9563E6D-0EB7-4907-AB7E-127B510C9DC2}" presName="sibTrans" presStyleCnt="0"/>
      <dgm:spPr/>
    </dgm:pt>
    <dgm:pt modelId="{41C45C15-3D29-4F7C-981A-7F5CB58395E3}" type="pres">
      <dgm:prSet presAssocID="{D3FE24E6-00D2-4ED0-81B1-4ABEF7A8945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4F97DC-0644-4AF0-BEA4-96819CF185E9}" type="pres">
      <dgm:prSet presAssocID="{9152937C-FFB0-4E3A-B5C9-DA7BC50DF8BF}" presName="sibTrans" presStyleCnt="0"/>
      <dgm:spPr/>
    </dgm:pt>
    <dgm:pt modelId="{4980AD6D-3BFE-4EE2-915C-1E3A93ED81DC}" type="pres">
      <dgm:prSet presAssocID="{2971103C-11A5-4673-A88C-536CB020139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2E9AAA5-CCF7-4B05-8616-6F12F6C091A9}" type="pres">
      <dgm:prSet presAssocID="{715BAAE1-8D90-4785-9D82-D5438E1675F3}" presName="sibTrans" presStyleCnt="0"/>
      <dgm:spPr/>
    </dgm:pt>
    <dgm:pt modelId="{949AC819-308F-463F-862D-BFDA9246C339}" type="pres">
      <dgm:prSet presAssocID="{373F367D-7301-4709-AC16-397A3C775F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E6BC755-C2FD-45BE-A968-9DED2FD83FB1}" type="pres">
      <dgm:prSet presAssocID="{A33096F1-CC9B-4D8C-B1EF-003D3404BAC2}" presName="sibTrans" presStyleCnt="0"/>
      <dgm:spPr/>
    </dgm:pt>
    <dgm:pt modelId="{699BA85C-636A-41AE-8D2B-482688260BC2}" type="pres">
      <dgm:prSet presAssocID="{0FB895BE-C298-4DC3-A5AD-E6D13E17757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0475D88-B13E-412A-AB05-D1E58F51C66F}" srcId="{2DB2B7CD-8E15-4235-B8C4-34317B6380DD}" destId="{2971103C-11A5-4673-A88C-536CB0201399}" srcOrd="3" destOrd="0" parTransId="{17202F4E-5562-4F38-9FB1-1738DD8C2926}" sibTransId="{715BAAE1-8D90-4785-9D82-D5438E1675F3}"/>
    <dgm:cxn modelId="{E16E26E1-5737-4B59-BF48-7143A3F7CD66}" srcId="{2DB2B7CD-8E15-4235-B8C4-34317B6380DD}" destId="{49F474C7-D61E-4358-A699-1938F3790D69}" srcOrd="1" destOrd="0" parTransId="{42F2908A-8062-40FE-ADDA-67338AB795EF}" sibTransId="{D9563E6D-0EB7-4907-AB7E-127B510C9DC2}"/>
    <dgm:cxn modelId="{D449930C-0362-497A-9A2B-F291E19CAA64}" srcId="{2DB2B7CD-8E15-4235-B8C4-34317B6380DD}" destId="{D3FE24E6-00D2-4ED0-81B1-4ABEF7A8945F}" srcOrd="2" destOrd="0" parTransId="{7F2B5BFC-4CC3-44C0-86CE-1B5578453319}" sibTransId="{9152937C-FFB0-4E3A-B5C9-DA7BC50DF8BF}"/>
    <dgm:cxn modelId="{0D165124-D8C7-4793-A5F2-CB12238FEB7A}" type="presOf" srcId="{49F474C7-D61E-4358-A699-1938F3790D69}" destId="{ABE04809-B85F-451D-A18F-452D141F2609}" srcOrd="0" destOrd="0" presId="urn:microsoft.com/office/officeart/2005/8/layout/default"/>
    <dgm:cxn modelId="{0A4ECB21-7950-416A-A383-6ADA37707A59}" type="presOf" srcId="{D3FE24E6-00D2-4ED0-81B1-4ABEF7A8945F}" destId="{41C45C15-3D29-4F7C-981A-7F5CB58395E3}" srcOrd="0" destOrd="0" presId="urn:microsoft.com/office/officeart/2005/8/layout/default"/>
    <dgm:cxn modelId="{7B2919D8-B761-4A81-B280-6A785343C449}" type="presOf" srcId="{2971103C-11A5-4673-A88C-536CB0201399}" destId="{4980AD6D-3BFE-4EE2-915C-1E3A93ED81DC}" srcOrd="0" destOrd="0" presId="urn:microsoft.com/office/officeart/2005/8/layout/default"/>
    <dgm:cxn modelId="{071AB4EB-86B8-42A4-A3FB-E4910FEC8908}" type="presOf" srcId="{373F367D-7301-4709-AC16-397A3C775F4B}" destId="{949AC819-308F-463F-862D-BFDA9246C339}" srcOrd="0" destOrd="0" presId="urn:microsoft.com/office/officeart/2005/8/layout/default"/>
    <dgm:cxn modelId="{BE45C178-CF11-494D-A493-A0A50D15FA4A}" srcId="{2DB2B7CD-8E15-4235-B8C4-34317B6380DD}" destId="{0FB895BE-C298-4DC3-A5AD-E6D13E177574}" srcOrd="5" destOrd="0" parTransId="{EF7EA8FB-2256-44DF-AA58-1AA19F20D693}" sibTransId="{909908EF-41C0-4024-8E92-D5B434435531}"/>
    <dgm:cxn modelId="{4317639E-CC28-48C2-AABB-22B2CF04F16E}" type="presOf" srcId="{0FB895BE-C298-4DC3-A5AD-E6D13E177574}" destId="{699BA85C-636A-41AE-8D2B-482688260BC2}" srcOrd="0" destOrd="0" presId="urn:microsoft.com/office/officeart/2005/8/layout/default"/>
    <dgm:cxn modelId="{1218BFB7-4E2E-4E3B-99A6-606429A323E1}" type="presOf" srcId="{2DB2B7CD-8E15-4235-B8C4-34317B6380DD}" destId="{B78BD190-9756-49D4-8DCC-C3C6EBF6436B}" srcOrd="0" destOrd="0" presId="urn:microsoft.com/office/officeart/2005/8/layout/default"/>
    <dgm:cxn modelId="{10DE4E17-8651-40FB-A1E9-5B6D39B1B3E2}" type="presOf" srcId="{A9F1E325-7B7C-4D73-BB85-9BA011C1347E}" destId="{A8942E84-AE40-49FB-A551-2DEA9EA8FA9B}" srcOrd="0" destOrd="0" presId="urn:microsoft.com/office/officeart/2005/8/layout/default"/>
    <dgm:cxn modelId="{3A12CC9E-6A13-4E0D-8B12-4402FB7A849E}" srcId="{2DB2B7CD-8E15-4235-B8C4-34317B6380DD}" destId="{373F367D-7301-4709-AC16-397A3C775F4B}" srcOrd="4" destOrd="0" parTransId="{9EC8A2F6-77D9-4684-BE0D-F233BDD5F8F4}" sibTransId="{A33096F1-CC9B-4D8C-B1EF-003D3404BAC2}"/>
    <dgm:cxn modelId="{D6D05925-F7BD-4872-9B7A-D273008E4FA0}" srcId="{2DB2B7CD-8E15-4235-B8C4-34317B6380DD}" destId="{A9F1E325-7B7C-4D73-BB85-9BA011C1347E}" srcOrd="0" destOrd="0" parTransId="{4A7E99F7-57DE-4A98-B902-BF2F36971B85}" sibTransId="{F745E216-BE39-44A0-869E-09C8D5E68DAA}"/>
    <dgm:cxn modelId="{20E08D7E-178C-4E1B-9A5F-00A9EB8DEFA3}" type="presParOf" srcId="{B78BD190-9756-49D4-8DCC-C3C6EBF6436B}" destId="{A8942E84-AE40-49FB-A551-2DEA9EA8FA9B}" srcOrd="0" destOrd="0" presId="urn:microsoft.com/office/officeart/2005/8/layout/default"/>
    <dgm:cxn modelId="{3A005A43-6434-4975-A40A-258D32694279}" type="presParOf" srcId="{B78BD190-9756-49D4-8DCC-C3C6EBF6436B}" destId="{CDBC5B10-D0F6-47E9-AD8E-8BAF1131640F}" srcOrd="1" destOrd="0" presId="urn:microsoft.com/office/officeart/2005/8/layout/default"/>
    <dgm:cxn modelId="{7BD6A2B5-DBE7-4896-829A-1F825F5B676F}" type="presParOf" srcId="{B78BD190-9756-49D4-8DCC-C3C6EBF6436B}" destId="{ABE04809-B85F-451D-A18F-452D141F2609}" srcOrd="2" destOrd="0" presId="urn:microsoft.com/office/officeart/2005/8/layout/default"/>
    <dgm:cxn modelId="{A95CD732-D266-4C81-8449-C2F4617DB5CC}" type="presParOf" srcId="{B78BD190-9756-49D4-8DCC-C3C6EBF6436B}" destId="{2130370C-D2A7-4BC4-B808-D7605F7F26E8}" srcOrd="3" destOrd="0" presId="urn:microsoft.com/office/officeart/2005/8/layout/default"/>
    <dgm:cxn modelId="{5599658C-490B-4CE5-97E4-2E1849D9F15B}" type="presParOf" srcId="{B78BD190-9756-49D4-8DCC-C3C6EBF6436B}" destId="{41C45C15-3D29-4F7C-981A-7F5CB58395E3}" srcOrd="4" destOrd="0" presId="urn:microsoft.com/office/officeart/2005/8/layout/default"/>
    <dgm:cxn modelId="{6F5C907F-9CC0-424E-A43A-9B57C7E502FD}" type="presParOf" srcId="{B78BD190-9756-49D4-8DCC-C3C6EBF6436B}" destId="{084F97DC-0644-4AF0-BEA4-96819CF185E9}" srcOrd="5" destOrd="0" presId="urn:microsoft.com/office/officeart/2005/8/layout/default"/>
    <dgm:cxn modelId="{D1CCF6C7-626F-4F25-8569-7F45F4A05AA9}" type="presParOf" srcId="{B78BD190-9756-49D4-8DCC-C3C6EBF6436B}" destId="{4980AD6D-3BFE-4EE2-915C-1E3A93ED81DC}" srcOrd="6" destOrd="0" presId="urn:microsoft.com/office/officeart/2005/8/layout/default"/>
    <dgm:cxn modelId="{0FB7BC2E-7EC2-47A0-A4D1-703FE2E2C53A}" type="presParOf" srcId="{B78BD190-9756-49D4-8DCC-C3C6EBF6436B}" destId="{B2E9AAA5-CCF7-4B05-8616-6F12F6C091A9}" srcOrd="7" destOrd="0" presId="urn:microsoft.com/office/officeart/2005/8/layout/default"/>
    <dgm:cxn modelId="{14DBE2F8-9DEE-47B6-918A-5BAE5545DFF3}" type="presParOf" srcId="{B78BD190-9756-49D4-8DCC-C3C6EBF6436B}" destId="{949AC819-308F-463F-862D-BFDA9246C339}" srcOrd="8" destOrd="0" presId="urn:microsoft.com/office/officeart/2005/8/layout/default"/>
    <dgm:cxn modelId="{FC5E9EFB-7216-4715-B140-C4A00C90D68E}" type="presParOf" srcId="{B78BD190-9756-49D4-8DCC-C3C6EBF6436B}" destId="{6E6BC755-C2FD-45BE-A968-9DED2FD83FB1}" srcOrd="9" destOrd="0" presId="urn:microsoft.com/office/officeart/2005/8/layout/default"/>
    <dgm:cxn modelId="{D6F788B0-7E37-4F1B-9159-B052F9D41E79}" type="presParOf" srcId="{B78BD190-9756-49D4-8DCC-C3C6EBF6436B}" destId="{699BA85C-636A-41AE-8D2B-482688260BC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E331F-84C6-42C3-8658-C6D9DAE69D8E}">
      <dsp:nvSpPr>
        <dsp:cNvPr id="0" name=""/>
        <dsp:cNvSpPr/>
      </dsp:nvSpPr>
      <dsp:spPr>
        <a:xfrm>
          <a:off x="5366" y="1407597"/>
          <a:ext cx="4908816" cy="1227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700" kern="1200" dirty="0" err="1" smtClean="0"/>
            <a:t>Sawtooth</a:t>
          </a:r>
          <a:r>
            <a:rPr lang="en-US" altLang="zh-CN" sz="3700" kern="1200" dirty="0" smtClean="0"/>
            <a:t> effect on optics, DA, COD in PDR</a:t>
          </a:r>
          <a:endParaRPr lang="zh-CN" altLang="en-US" sz="3700" kern="1200" dirty="0"/>
        </a:p>
      </dsp:txBody>
      <dsp:txXfrm>
        <a:off x="41310" y="1443541"/>
        <a:ext cx="4836928" cy="1155316"/>
      </dsp:txXfrm>
    </dsp:sp>
    <dsp:sp modelId="{15272DB3-3D5A-4E3F-96B3-C97F97D263A1}">
      <dsp:nvSpPr>
        <dsp:cNvPr id="0" name=""/>
        <dsp:cNvSpPr/>
      </dsp:nvSpPr>
      <dsp:spPr>
        <a:xfrm>
          <a:off x="5601417" y="1407597"/>
          <a:ext cx="4908816" cy="1227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700" kern="1200" dirty="0" err="1" smtClean="0"/>
            <a:t>Sawtooth</a:t>
          </a:r>
          <a:r>
            <a:rPr lang="en-US" altLang="zh-CN" sz="3700" kern="1200" dirty="0" smtClean="0"/>
            <a:t> effect on optics, DA, COD in APDR</a:t>
          </a:r>
          <a:endParaRPr lang="zh-CN" altLang="en-US" sz="3700" kern="1200" dirty="0"/>
        </a:p>
      </dsp:txBody>
      <dsp:txXfrm>
        <a:off x="5637361" y="1443541"/>
        <a:ext cx="4836928" cy="1155316"/>
      </dsp:txXfrm>
    </dsp:sp>
    <dsp:sp modelId="{14059188-019C-43D0-B1FD-DF7D8FBB77C5}">
      <dsp:nvSpPr>
        <dsp:cNvPr id="0" name=""/>
        <dsp:cNvSpPr/>
      </dsp:nvSpPr>
      <dsp:spPr>
        <a:xfrm rot="9114388">
          <a:off x="5735876" y="2839039"/>
          <a:ext cx="1173390" cy="21476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E2924-986B-4D08-AB6C-C347CA0E93EF}">
      <dsp:nvSpPr>
        <dsp:cNvPr id="0" name=""/>
        <dsp:cNvSpPr/>
      </dsp:nvSpPr>
      <dsp:spPr>
        <a:xfrm>
          <a:off x="2134909" y="3258037"/>
          <a:ext cx="4908816" cy="122720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3600" kern="1200" dirty="0" smtClean="0">
              <a:solidFill>
                <a:srgbClr val="FF0000"/>
              </a:solidFill>
            </a:rPr>
            <a:t>Performance degradation of CEPC PDR/APDR </a:t>
          </a:r>
          <a:endParaRPr lang="zh-CN" altLang="en-US" sz="3600" kern="1200" dirty="0">
            <a:solidFill>
              <a:srgbClr val="FF0000"/>
            </a:solidFill>
          </a:endParaRPr>
        </a:p>
      </dsp:txBody>
      <dsp:txXfrm>
        <a:off x="2170853" y="3293981"/>
        <a:ext cx="4836928" cy="11553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2E84-AE40-49FB-A551-2DEA9EA8FA9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ABE04809-B85F-451D-A18F-452D141F260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2339975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2339975"/>
        <a:ext cx="328612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2E84-AE40-49FB-A551-2DEA9EA8FA9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ABE04809-B85F-451D-A18F-452D141F260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2339975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2339975"/>
        <a:ext cx="3286125" cy="19716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E04809-B85F-451D-A18F-452D141F2609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1807368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5422106" y="2339975"/>
        <a:ext cx="3286125" cy="1971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42E84-AE40-49FB-A551-2DEA9EA8FA9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39687"/>
        <a:ext cx="3286125" cy="1971675"/>
      </dsp:txXfrm>
    </dsp:sp>
    <dsp:sp modelId="{ABE04809-B85F-451D-A18F-452D141F2609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39687"/>
        <a:ext cx="3286125" cy="1971675"/>
      </dsp:txXfrm>
    </dsp:sp>
    <dsp:sp modelId="{41C45C15-3D29-4F7C-981A-7F5CB58395E3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39687"/>
        <a:ext cx="3286125" cy="1971675"/>
      </dsp:txXfrm>
    </dsp:sp>
    <dsp:sp modelId="{4980AD6D-3BFE-4EE2-915C-1E3A93ED81DC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0" y="2339975"/>
        <a:ext cx="3286125" cy="1971675"/>
      </dsp:txXfrm>
    </dsp:sp>
    <dsp:sp modelId="{949AC819-308F-463F-862D-BFDA9246C339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3614737" y="2339975"/>
        <a:ext cx="3286125" cy="1971675"/>
      </dsp:txXfrm>
    </dsp:sp>
    <dsp:sp modelId="{699BA85C-636A-41AE-8D2B-482688260BC2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6500" kern="1200" dirty="0"/>
        </a:p>
      </dsp:txBody>
      <dsp:txXfrm>
        <a:off x="7229475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882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355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0139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693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228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249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814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35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444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434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648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E9F2F-9B52-4C26-AEC2-5529A92DF3AE}" type="datetimeFigureOut">
              <a:rPr lang="zh-CN" altLang="en-US" smtClean="0"/>
              <a:t>2017/1/12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8BA4F-5D3C-4D2E-8E10-B6E249769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298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7" Type="http://schemas.openxmlformats.org/officeDocument/2006/relationships/image" Target="../media/image24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openxmlformats.org/officeDocument/2006/relationships/image" Target="../media/image29.png"/><Relationship Id="rId5" Type="http://schemas.openxmlformats.org/officeDocument/2006/relationships/diagramColors" Target="../diagrams/colors4.xml"/><Relationship Id="rId10" Type="http://schemas.openxmlformats.org/officeDocument/2006/relationships/image" Target="../media/image28.png"/><Relationship Id="rId4" Type="http://schemas.openxmlformats.org/officeDocument/2006/relationships/diagramQuickStyle" Target="../diagrams/quickStyle4.xml"/><Relationship Id="rId9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28.png"/><Relationship Id="rId12" Type="http://schemas.openxmlformats.org/officeDocument/2006/relationships/image" Target="../media/image34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image" Target="../media/image33.png"/><Relationship Id="rId5" Type="http://schemas.openxmlformats.org/officeDocument/2006/relationships/diagramColors" Target="../diagrams/colors5.xml"/><Relationship Id="rId10" Type="http://schemas.openxmlformats.org/officeDocument/2006/relationships/image" Target="../media/image32.png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7" Type="http://schemas.openxmlformats.org/officeDocument/2006/relationships/image" Target="../media/image47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emf"/><Relationship Id="rId5" Type="http://schemas.openxmlformats.org/officeDocument/2006/relationships/image" Target="../media/image45.emf"/><Relationship Id="rId4" Type="http://schemas.openxmlformats.org/officeDocument/2006/relationships/image" Target="../media/image44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12" Type="http://schemas.openxmlformats.org/officeDocument/2006/relationships/image" Target="../media/image1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10.png"/><Relationship Id="rId5" Type="http://schemas.openxmlformats.org/officeDocument/2006/relationships/diagramColors" Target="../diagrams/colors3.xml"/><Relationship Id="rId10" Type="http://schemas.openxmlformats.org/officeDocument/2006/relationships/image" Target="../media/image9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 smtClean="0">
                <a:solidFill>
                  <a:srgbClr val="0070C0"/>
                </a:solidFill>
              </a:rPr>
              <a:t>Sawtooth</a:t>
            </a:r>
            <a:r>
              <a:rPr lang="en-US" altLang="zh-CN" dirty="0" smtClean="0">
                <a:solidFill>
                  <a:srgbClr val="0070C0"/>
                </a:solidFill>
              </a:rPr>
              <a:t> effect in CEPC PDR/APDR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err="1" smtClean="0"/>
              <a:t>Sha</a:t>
            </a:r>
            <a:r>
              <a:rPr lang="en-US" altLang="zh-CN" dirty="0" smtClean="0"/>
              <a:t> Bai, </a:t>
            </a:r>
            <a:r>
              <a:rPr lang="en-US" altLang="zh-CN" dirty="0" err="1" smtClean="0"/>
              <a:t>Chenghui</a:t>
            </a:r>
            <a:r>
              <a:rPr lang="en-US" altLang="zh-CN" dirty="0" smtClean="0"/>
              <a:t> Yu, </a:t>
            </a:r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2017-01-11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947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7537225"/>
              </p:ext>
            </p:extLst>
          </p:nvPr>
        </p:nvGraphicFramePr>
        <p:xfrm>
          <a:off x="1124459" y="1830766"/>
          <a:ext cx="967304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8262"/>
                <a:gridCol w="2418262"/>
                <a:gridCol w="2418262"/>
                <a:gridCol w="2418262"/>
              </a:tblGrid>
              <a:tr h="314523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No</a:t>
                      </a:r>
                      <a:r>
                        <a:rPr lang="en-US" altLang="zh-CN" sz="2400" baseline="0" dirty="0" smtClean="0"/>
                        <a:t> </a:t>
                      </a:r>
                      <a:r>
                        <a:rPr lang="en-US" altLang="zh-CN" sz="2400" baseline="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With </a:t>
                      </a:r>
                      <a:r>
                        <a:rPr lang="en-US" altLang="zh-CN" sz="240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</a:tr>
              <a:tr h="314523">
                <a:tc rowSpan="5">
                  <a:txBody>
                    <a:bodyPr/>
                    <a:lstStyle/>
                    <a:p>
                      <a:pPr algn="ctr"/>
                      <a:endParaRPr lang="en-US" altLang="zh-CN" dirty="0" smtClean="0"/>
                    </a:p>
                    <a:p>
                      <a:pPr algn="ctr"/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</a:rPr>
                        <a:t>Resonance coefficients</a:t>
                      </a:r>
                      <a:endParaRPr lang="zh-CN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 7.505871E-11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3.246853E-02</a:t>
                      </a:r>
                      <a:endParaRPr lang="zh-CN" altLang="en-US" dirty="0"/>
                    </a:p>
                  </a:txBody>
                  <a:tcPr/>
                </a:tc>
              </a:tr>
              <a:tr h="31452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-3.365819E-10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-2.792628E-03</a:t>
                      </a:r>
                      <a:endParaRPr lang="zh-CN" altLang="en-US" dirty="0"/>
                    </a:p>
                  </a:txBody>
                  <a:tcPr/>
                </a:tc>
              </a:tr>
              <a:tr h="314523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3.166457E-09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5.405187E-02</a:t>
                      </a:r>
                      <a:endParaRPr lang="zh-CN" altLang="en-US" dirty="0"/>
                    </a:p>
                  </a:txBody>
                  <a:tcPr/>
                </a:tc>
              </a:tr>
              <a:tr h="314523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5.325543E-09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-2.019829E-02</a:t>
                      </a:r>
                      <a:endParaRPr lang="zh-CN" altLang="en-US" dirty="0"/>
                    </a:p>
                  </a:txBody>
                  <a:tcPr/>
                </a:tc>
              </a:tr>
              <a:tr h="314523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1011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2.672939E-08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3.082794E-02</a:t>
                      </a:r>
                      <a:endParaRPr lang="zh-CN" altLang="en-US" dirty="0"/>
                    </a:p>
                  </a:txBody>
                  <a:tcPr/>
                </a:tc>
              </a:tr>
              <a:tr h="314523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altLang="zh-CN" sz="2400" baseline="30000" dirty="0" smtClean="0">
                          <a:solidFill>
                            <a:srgbClr val="FF0000"/>
                          </a:solidFill>
                        </a:rPr>
                        <a:t>st</a:t>
                      </a:r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</a:rPr>
                        <a:t> order chromaticity</a:t>
                      </a:r>
                      <a:endParaRPr lang="zh-CN" alt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Q1’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-43.39516853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-43.42476251</a:t>
                      </a:r>
                      <a:endParaRPr lang="zh-CN" altLang="en-US" dirty="0"/>
                    </a:p>
                  </a:txBody>
                  <a:tcPr/>
                </a:tc>
              </a:tr>
              <a:tr h="314523">
                <a:tc vMerge="1">
                  <a:txBody>
                    <a:bodyPr/>
                    <a:lstStyle/>
                    <a:p>
                      <a:pPr algn="ctr"/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Q2’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17.82255966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17.84104701</a:t>
                      </a:r>
                      <a:endParaRPr lang="zh-CN" altLang="en-US" dirty="0"/>
                    </a:p>
                  </a:txBody>
                  <a:tcPr/>
                </a:tc>
              </a:tr>
              <a:tr h="31452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altLang="zh-CN" sz="2400" baseline="30000" dirty="0" smtClean="0">
                          <a:solidFill>
                            <a:srgbClr val="FF0000"/>
                          </a:solidFill>
                        </a:rPr>
                        <a:t>nd</a:t>
                      </a:r>
                      <a:r>
                        <a:rPr lang="en-US" altLang="zh-CN" sz="2400" dirty="0" smtClean="0">
                          <a:solidFill>
                            <a:srgbClr val="FF0000"/>
                          </a:solidFill>
                        </a:rPr>
                        <a:t> order chromaticity</a:t>
                      </a:r>
                      <a:endParaRPr lang="zh-CN" altLang="en-US" sz="2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Q1’’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1979.50975070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1985.65039387 </a:t>
                      </a:r>
                      <a:endParaRPr lang="zh-CN" altLang="en-US" dirty="0"/>
                    </a:p>
                  </a:txBody>
                  <a:tcPr/>
                </a:tc>
              </a:tr>
              <a:tr h="314523">
                <a:tc vMerge="1">
                  <a:txBody>
                    <a:bodyPr/>
                    <a:lstStyle/>
                    <a:p>
                      <a:pPr algn="ctr"/>
                      <a:endParaRPr lang="zh-CN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Q2’’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1098.55865448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1246.28222447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rgbClr val="7030A0"/>
                </a:solidFill>
              </a:rPr>
              <a:t>Harmonic function comparison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95251" y="5860234"/>
            <a:ext cx="10241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srgbClr val="002060"/>
                </a:solidFill>
              </a:rPr>
              <a:t>Dynamic aperture reduce due to the significantly increase of resonance coefficients with </a:t>
            </a:r>
            <a:r>
              <a:rPr lang="en-US" altLang="zh-CN" sz="2400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sz="2400" dirty="0" smtClean="0">
                <a:solidFill>
                  <a:srgbClr val="002060"/>
                </a:solidFill>
              </a:rPr>
              <a:t> comparing to the one without </a:t>
            </a:r>
            <a:r>
              <a:rPr lang="en-US" altLang="zh-CN" sz="2400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sz="2400" dirty="0" smtClean="0">
                <a:solidFill>
                  <a:srgbClr val="002060"/>
                </a:solidFill>
              </a:rPr>
              <a:t>.</a:t>
            </a:r>
            <a:endParaRPr lang="zh-CN" alt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72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Mitigation of the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 smtClean="0">
                <a:solidFill>
                  <a:srgbClr val="7030A0"/>
                </a:solidFill>
              </a:rPr>
              <a:t> effect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Increase the RF cavity numbers (which is equivalent to reduce the synchrotron radiation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Optimize the IR separators design which causes the emittance growth</a:t>
            </a:r>
          </a:p>
          <a:p>
            <a:r>
              <a:rPr lang="en-US" altLang="zh-CN" dirty="0" smtClean="0"/>
              <a:t>Change the RF voltage and phase to be different between different stations</a:t>
            </a:r>
            <a:endParaRPr lang="en-US" altLang="zh-CN" dirty="0" smtClean="0"/>
          </a:p>
          <a:p>
            <a:r>
              <a:rPr lang="en-US" altLang="zh-CN" dirty="0" smtClean="0"/>
              <a:t>Optimize the dynamic aperture, to mitigate the degradation by </a:t>
            </a:r>
            <a:r>
              <a:rPr lang="en-US" altLang="zh-CN" dirty="0" err="1" smtClean="0"/>
              <a:t>sawtooth</a:t>
            </a:r>
            <a:r>
              <a:rPr lang="en-US" altLang="zh-CN" dirty="0" smtClean="0"/>
              <a:t> </a:t>
            </a:r>
            <a:r>
              <a:rPr lang="en-US" altLang="zh-CN" dirty="0" smtClean="0"/>
              <a:t>effect, but it is difficult to find the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 settings to satisfy both electron and positron.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00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0689" y="214485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Reduce Synchrotron Radiation to 1/n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84069" y="1151748"/>
            <a:ext cx="3988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Horizontal orbit change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2311125" y="6488668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1/10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5650932" y="6463258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1/15</a:t>
            </a:r>
            <a:endParaRPr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9167683" y="6465542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1/20</a:t>
            </a:r>
            <a:endParaRPr lang="zh-CN" altLang="en-US" dirty="0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727" y="1576998"/>
            <a:ext cx="3345492" cy="258515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1027" y="1576998"/>
            <a:ext cx="3345493" cy="258515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2747" y="1617370"/>
            <a:ext cx="3293247" cy="2544781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887" y="3987976"/>
            <a:ext cx="3290331" cy="2542528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1769612" y="3932058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1871" y="4028303"/>
            <a:ext cx="3238142" cy="2502201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78809" y="4077247"/>
            <a:ext cx="3204462" cy="2476175"/>
          </a:xfrm>
          <a:prstGeom prst="rect">
            <a:avLst/>
          </a:prstGeom>
        </p:spPr>
      </p:pic>
      <p:sp>
        <p:nvSpPr>
          <p:cNvPr id="30" name="文本框 29"/>
          <p:cNvSpPr txBox="1"/>
          <p:nvPr/>
        </p:nvSpPr>
        <p:spPr>
          <a:xfrm>
            <a:off x="9160406" y="4028303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1/5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5604425" y="3989612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94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0783" y="77742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61610"/>
              </p:ext>
            </p:extLst>
          </p:nvPr>
        </p:nvGraphicFramePr>
        <p:xfrm>
          <a:off x="755374" y="1160022"/>
          <a:ext cx="10515603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/>
                <a:gridCol w="1502229"/>
                <a:gridCol w="1502229"/>
                <a:gridCol w="1502229"/>
                <a:gridCol w="1502229"/>
                <a:gridCol w="1502229"/>
                <a:gridCol w="150222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NO</a:t>
                      </a:r>
                      <a:r>
                        <a:rPr lang="en-US" altLang="zh-CN" sz="2000" baseline="0" dirty="0" smtClean="0">
                          <a:latin typeface="+mn-lt"/>
                        </a:rPr>
                        <a:t> </a:t>
                      </a:r>
                      <a:r>
                        <a:rPr lang="en-US" altLang="zh-CN" sz="2000" baseline="0" dirty="0" err="1" smtClean="0">
                          <a:latin typeface="+mn-lt"/>
                        </a:rPr>
                        <a:t>Sawtooth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>
                          <a:latin typeface="+mn-lt"/>
                        </a:rPr>
                        <a:t>Sawtooth</a:t>
                      </a:r>
                      <a:endParaRPr lang="en-US" altLang="zh-CN" sz="20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1/2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1/10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1/20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μ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0.0800001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0.0895183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0.0845194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0.0817528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0.0808675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0.0804316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μ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y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0.2200000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0.2272822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0.2240538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0.2217279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0.2208823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0.2204458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β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0.219915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0.218720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0.219434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0.219747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0.219834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0.219875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β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y</a:t>
                      </a:r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0.001000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0.001000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0.0009994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0.0009996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0.0009997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0.000999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ε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2.15121 nm 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5.49688 nm 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3.53031nm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2.48252nm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2.25480nm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2.18389nm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ε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z</a:t>
                      </a:r>
                      <a:endParaRPr lang="zh-CN" altLang="en-US" sz="2000" baseline="-2500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3.38423E-6 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3.57412E-6 m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3.76753e-6m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3.87392e-6m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3.89533e-6m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3.90137e-6m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Bunch length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2.53716622 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/>
                        <a:t>2.79435492 mm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2.87238027mm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2.91461168mm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2.92307962mm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2.92547315mm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674914" y="5657671"/>
            <a:ext cx="10807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2060"/>
                </a:solidFill>
              </a:rPr>
              <a:t>Synchrotron radiation reduced to 1/2 equivalent to the 100km lattice, and the RF cavity number becomes twice. In this case, the emittance reduce about </a:t>
            </a:r>
            <a:r>
              <a:rPr lang="en-US" altLang="zh-CN" dirty="0" smtClean="0">
                <a:solidFill>
                  <a:srgbClr val="002060"/>
                </a:solidFill>
              </a:rPr>
              <a:t>1/3.</a:t>
            </a:r>
            <a:endParaRPr lang="en-US" altLang="zh-CN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2060"/>
                </a:solidFill>
              </a:rPr>
              <a:t>Reduce Synchrotron radiation to 1/20, horizontal emittance can almost be </a:t>
            </a:r>
            <a:r>
              <a:rPr lang="en-US" altLang="zh-CN" dirty="0" smtClean="0">
                <a:solidFill>
                  <a:srgbClr val="002060"/>
                </a:solidFill>
              </a:rPr>
              <a:t>recovered. But the RF stations can be so many ?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8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91430" y="0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60" y="1046249"/>
            <a:ext cx="3342203" cy="1901276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250625" y="2955591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029021" y="294292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683801" y="5444014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1/5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5307997" y="542309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1/10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8932193" y="5367693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1/20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769534" y="294292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5058" y="1081193"/>
            <a:ext cx="3472430" cy="187439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7488" y="897332"/>
            <a:ext cx="3813044" cy="205825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433" y="3530507"/>
            <a:ext cx="3506131" cy="189258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6315" y="3569616"/>
            <a:ext cx="3472430" cy="187439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63494" y="3535939"/>
            <a:ext cx="3581031" cy="1933019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058563" y="601922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FF0000"/>
                </a:solidFill>
              </a:rPr>
              <a:t>DA is far from meeting the requirements.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2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Summary </a:t>
            </a:r>
            <a:br>
              <a:rPr lang="en-US" altLang="zh-CN" dirty="0" smtClean="0">
                <a:solidFill>
                  <a:srgbClr val="7030A0"/>
                </a:solidFill>
              </a:rPr>
            </a:br>
            <a:r>
              <a:rPr lang="en-US" altLang="zh-CN" sz="2000" dirty="0" smtClean="0">
                <a:solidFill>
                  <a:srgbClr val="C00000"/>
                </a:solidFill>
              </a:rPr>
              <a:t>~</a:t>
            </a:r>
            <a:r>
              <a:rPr lang="en-US" altLang="zh-CN" sz="2200" dirty="0" smtClean="0">
                <a:solidFill>
                  <a:srgbClr val="C00000"/>
                </a:solidFill>
              </a:rPr>
              <a:t>mitigation of </a:t>
            </a:r>
            <a:r>
              <a:rPr lang="en-US" altLang="zh-CN" sz="2200" dirty="0" err="1" smtClean="0">
                <a:solidFill>
                  <a:srgbClr val="C00000"/>
                </a:solidFill>
              </a:rPr>
              <a:t>sawtooth</a:t>
            </a:r>
            <a:r>
              <a:rPr lang="en-US" altLang="zh-CN" sz="2200" dirty="0" smtClean="0">
                <a:solidFill>
                  <a:srgbClr val="C00000"/>
                </a:solidFill>
              </a:rPr>
              <a:t> effect by increase RF cavity numbers</a:t>
            </a:r>
            <a:endParaRPr lang="zh-CN" altLang="en-US" sz="2200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By reducing synchrotron radiation, the orbit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 mitigated.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Synchrotron radiation reduced to 1/2 equivalent to the 100km lattice, and the RF cavity number becomes twice. In this case, the emittance reduce about 1/3, and both on-momentum and off-momentum DA still can not be recovered.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Reduce Synchrotron radiation to 1/20, horizontal emittance can almost be recovered, but DA still can not be recovered</a:t>
            </a:r>
            <a:r>
              <a:rPr lang="en-US" altLang="zh-CN" dirty="0" smtClean="0">
                <a:solidFill>
                  <a:srgbClr val="002060"/>
                </a:solidFill>
              </a:rPr>
              <a:t>. DA is far from meeting the requirements.</a:t>
            </a:r>
            <a:endParaRPr lang="en-US" altLang="zh-CN" b="1" dirty="0" smtClean="0">
              <a:solidFill>
                <a:srgbClr val="002060"/>
              </a:solidFill>
            </a:endParaRPr>
          </a:p>
          <a:p>
            <a:r>
              <a:rPr lang="en-US" altLang="zh-CN" dirty="0" smtClean="0">
                <a:solidFill>
                  <a:srgbClr val="002060"/>
                </a:solidFill>
              </a:rPr>
              <a:t>To compensate the DA reduction due to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effect, </a:t>
            </a:r>
            <a:r>
              <a:rPr lang="en-US" altLang="zh-CN" dirty="0" err="1" smtClean="0">
                <a:solidFill>
                  <a:srgbClr val="002060"/>
                </a:solidFill>
              </a:rPr>
              <a:t>sextupole</a:t>
            </a:r>
            <a:r>
              <a:rPr lang="en-US" altLang="zh-CN" dirty="0" smtClean="0">
                <a:solidFill>
                  <a:srgbClr val="002060"/>
                </a:solidFill>
              </a:rPr>
              <a:t> strength at same location is different for electron and positron.</a:t>
            </a:r>
            <a:endParaRPr lang="zh-CN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22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Conclusion of PDR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 smtClean="0">
                <a:solidFill>
                  <a:srgbClr val="7030A0"/>
                </a:solidFill>
              </a:rPr>
              <a:t> effect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20825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285750" indent="-285750" algn="just"/>
            <a:r>
              <a:rPr lang="en-US" altLang="zh-CN" dirty="0">
                <a:solidFill>
                  <a:srgbClr val="002060"/>
                </a:solidFill>
              </a:rPr>
              <a:t>With </a:t>
            </a:r>
            <a:r>
              <a:rPr lang="en-US" altLang="zh-CN" dirty="0" err="1">
                <a:solidFill>
                  <a:srgbClr val="002060"/>
                </a:solidFill>
              </a:rPr>
              <a:t>sawtooth</a:t>
            </a:r>
            <a:r>
              <a:rPr lang="en-US" altLang="zh-CN" dirty="0">
                <a:solidFill>
                  <a:srgbClr val="002060"/>
                </a:solidFill>
              </a:rPr>
              <a:t> effect, tune </a:t>
            </a:r>
            <a:r>
              <a:rPr lang="en-US" altLang="zh-CN" dirty="0" smtClean="0">
                <a:solidFill>
                  <a:srgbClr val="002060"/>
                </a:solidFill>
              </a:rPr>
              <a:t>and </a:t>
            </a:r>
            <a:r>
              <a:rPr lang="el-GR" altLang="zh-CN" dirty="0">
                <a:solidFill>
                  <a:srgbClr val="002060"/>
                </a:solidFill>
              </a:rPr>
              <a:t>β</a:t>
            </a:r>
            <a:r>
              <a:rPr lang="en-US" altLang="zh-CN" dirty="0">
                <a:solidFill>
                  <a:srgbClr val="002060"/>
                </a:solidFill>
              </a:rPr>
              <a:t> function almost no change</a:t>
            </a:r>
            <a:r>
              <a:rPr lang="en-US" altLang="zh-CN" dirty="0" smtClean="0">
                <a:solidFill>
                  <a:srgbClr val="002060"/>
                </a:solidFill>
              </a:rPr>
              <a:t>. But horizontal </a:t>
            </a:r>
            <a:r>
              <a:rPr lang="en-US" altLang="zh-CN" dirty="0">
                <a:solidFill>
                  <a:srgbClr val="002060"/>
                </a:solidFill>
              </a:rPr>
              <a:t>emittance increased nearly three times</a:t>
            </a:r>
            <a:r>
              <a:rPr lang="en-US" altLang="zh-CN" dirty="0" smtClean="0">
                <a:solidFill>
                  <a:srgbClr val="002060"/>
                </a:solidFill>
              </a:rPr>
              <a:t>. </a:t>
            </a:r>
            <a:r>
              <a:rPr lang="en-US" altLang="zh-CN" dirty="0" smtClean="0">
                <a:solidFill>
                  <a:srgbClr val="002060"/>
                </a:solidFill>
              </a:rPr>
              <a:t>Luminosity reduced to about 1/3.</a:t>
            </a:r>
            <a:endParaRPr lang="en-US" altLang="zh-CN" dirty="0">
              <a:solidFill>
                <a:srgbClr val="002060"/>
              </a:solidFill>
            </a:endParaRPr>
          </a:p>
          <a:p>
            <a:pPr marL="285750" indent="-285750" algn="just"/>
            <a:r>
              <a:rPr lang="en-US" altLang="zh-CN" dirty="0">
                <a:solidFill>
                  <a:srgbClr val="002060"/>
                </a:solidFill>
              </a:rPr>
              <a:t>The significantly increase of </a:t>
            </a:r>
            <a:r>
              <a:rPr lang="el-GR" altLang="zh-CN" dirty="0">
                <a:solidFill>
                  <a:srgbClr val="002060"/>
                </a:solidFill>
              </a:rPr>
              <a:t>ε</a:t>
            </a:r>
            <a:r>
              <a:rPr lang="en-US" altLang="zh-CN" baseline="-25000" dirty="0">
                <a:solidFill>
                  <a:srgbClr val="002060"/>
                </a:solidFill>
              </a:rPr>
              <a:t>x</a:t>
            </a:r>
            <a:r>
              <a:rPr lang="en-US" altLang="zh-CN" dirty="0">
                <a:solidFill>
                  <a:srgbClr val="002060"/>
                </a:solidFill>
              </a:rPr>
              <a:t> caused by the Separators connected the PDR and the ARC</a:t>
            </a:r>
            <a:r>
              <a:rPr lang="en-US" altLang="zh-CN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 algn="just"/>
            <a:r>
              <a:rPr lang="en-US" altLang="zh-CN" dirty="0">
                <a:solidFill>
                  <a:srgbClr val="002060"/>
                </a:solidFill>
              </a:rPr>
              <a:t>Both On-momentum and Off-momentum DA reduced a lot with </a:t>
            </a:r>
            <a:r>
              <a:rPr lang="en-US" altLang="zh-CN" dirty="0" err="1">
                <a:solidFill>
                  <a:srgbClr val="002060"/>
                </a:solidFill>
              </a:rPr>
              <a:t>sawtooth</a:t>
            </a:r>
            <a:r>
              <a:rPr lang="en-US" altLang="zh-CN" dirty="0">
                <a:solidFill>
                  <a:srgbClr val="002060"/>
                </a:solidFill>
              </a:rPr>
              <a:t> effect. 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algn="just"/>
            <a:r>
              <a:rPr lang="en-US" altLang="zh-CN" dirty="0">
                <a:solidFill>
                  <a:srgbClr val="002060"/>
                </a:solidFill>
              </a:rPr>
              <a:t>By reducing synchrotron radiation, the orbit </a:t>
            </a:r>
            <a:r>
              <a:rPr lang="en-US" altLang="zh-CN" dirty="0" err="1">
                <a:solidFill>
                  <a:srgbClr val="002060"/>
                </a:solidFill>
              </a:rPr>
              <a:t>sawtooth</a:t>
            </a:r>
            <a:r>
              <a:rPr lang="en-US" altLang="zh-CN" dirty="0">
                <a:solidFill>
                  <a:srgbClr val="002060"/>
                </a:solidFill>
              </a:rPr>
              <a:t> effect mitigated.</a:t>
            </a:r>
          </a:p>
          <a:p>
            <a:pPr algn="just"/>
            <a:r>
              <a:rPr lang="en-US" altLang="zh-CN" dirty="0">
                <a:solidFill>
                  <a:srgbClr val="002060"/>
                </a:solidFill>
              </a:rPr>
              <a:t>Synchrotron radiation reduced to 1/2 equivalent to the 100km lattice, and the RF cavity number becomes twice. In this case, the emittance reduce about 1/3, and both on-momentum and off-momentum DA still can not be recovered.</a:t>
            </a:r>
          </a:p>
          <a:p>
            <a:pPr algn="just"/>
            <a:r>
              <a:rPr lang="en-US" altLang="zh-CN" dirty="0">
                <a:solidFill>
                  <a:srgbClr val="002060"/>
                </a:solidFill>
              </a:rPr>
              <a:t>Reduce Synchrotron radiation to 1/20, horizontal emittance can almost be recovered, but DA still can not be recovered</a:t>
            </a:r>
            <a:r>
              <a:rPr lang="en-US" altLang="zh-CN" dirty="0" smtClean="0">
                <a:solidFill>
                  <a:srgbClr val="002060"/>
                </a:solidFill>
              </a:rPr>
              <a:t>. </a:t>
            </a:r>
            <a:endParaRPr lang="en-US" altLang="zh-CN" dirty="0">
              <a:solidFill>
                <a:srgbClr val="002060"/>
              </a:solidFill>
            </a:endParaRPr>
          </a:p>
          <a:p>
            <a:pPr marL="285750" indent="-285750"/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835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Outline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 on optics and DA in CEPC PDR</a:t>
            </a:r>
          </a:p>
          <a:p>
            <a:r>
              <a:rPr lang="en-US" altLang="zh-CN" dirty="0" err="1">
                <a:solidFill>
                  <a:srgbClr val="FF0000"/>
                </a:solidFill>
              </a:rPr>
              <a:t>Sawtooth</a:t>
            </a:r>
            <a:r>
              <a:rPr lang="en-US" altLang="zh-CN" dirty="0">
                <a:solidFill>
                  <a:srgbClr val="FF0000"/>
                </a:solidFill>
              </a:rPr>
              <a:t> effect on optics and DA in CEPC </a:t>
            </a:r>
            <a:r>
              <a:rPr lang="en-US" altLang="zh-CN" dirty="0" smtClean="0">
                <a:solidFill>
                  <a:srgbClr val="FF0000"/>
                </a:solidFill>
              </a:rPr>
              <a:t>APDR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Conclusions and Prospects</a:t>
            </a:r>
            <a:endParaRPr lang="en-US" altLang="zh-CN" dirty="0">
              <a:solidFill>
                <a:srgbClr val="00206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385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without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 smtClean="0">
                <a:solidFill>
                  <a:srgbClr val="7030A0"/>
                </a:solidFill>
              </a:rPr>
              <a:t> in APDR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1109" y="1449910"/>
            <a:ext cx="3667106" cy="28372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1119" y="3902036"/>
            <a:ext cx="3667096" cy="2837211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1519" y="1450955"/>
            <a:ext cx="3662669" cy="283378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21138" y="3960232"/>
            <a:ext cx="3593050" cy="277992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27973" y="1450507"/>
            <a:ext cx="3754731" cy="2905014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45549" y="3960232"/>
            <a:ext cx="3637155" cy="2814047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904126" y="1379552"/>
            <a:ext cx="3364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70C0"/>
                </a:solidFill>
              </a:rPr>
              <a:t>Lattice version: CEPC-APDR-v0.0.1</a:t>
            </a:r>
          </a:p>
        </p:txBody>
      </p:sp>
    </p:spTree>
    <p:extLst>
      <p:ext uri="{BB962C8B-B14F-4D97-AF65-F5344CB8AC3E}">
        <p14:creationId xmlns:p14="http://schemas.microsoft.com/office/powerpoint/2010/main" val="270726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9166" y="266446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with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 smtClean="0">
                <a:solidFill>
                  <a:srgbClr val="7030A0"/>
                </a:solidFill>
              </a:rPr>
              <a:t> in APDR</a:t>
            </a:r>
            <a:br>
              <a:rPr lang="en-US" altLang="zh-CN" dirty="0" smtClean="0">
                <a:solidFill>
                  <a:srgbClr val="7030A0"/>
                </a:solidFill>
              </a:rPr>
            </a:br>
            <a:r>
              <a:rPr lang="en-US" altLang="zh-CN" sz="2000" dirty="0" smtClean="0">
                <a:solidFill>
                  <a:srgbClr val="FF0000"/>
                </a:solidFill>
              </a:rPr>
              <a:t>~Horizontal unstable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39668" y="4054180"/>
            <a:ext cx="3667319" cy="2837384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7748" y="3910149"/>
            <a:ext cx="3810097" cy="294785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3332" y="1402686"/>
            <a:ext cx="3712172" cy="287208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13479" y="3987256"/>
            <a:ext cx="3702025" cy="286423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187946" y="1402686"/>
            <a:ext cx="3719041" cy="287740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74269" y="1402686"/>
            <a:ext cx="3853576" cy="298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82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Motivation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The bending orbit in circular collider carried out by bending magnets in arcs.</a:t>
            </a:r>
            <a:r>
              <a:rPr lang="zh-CN" altLang="en-US" dirty="0" smtClean="0">
                <a:solidFill>
                  <a:srgbClr val="002060"/>
                </a:solidFill>
              </a:rPr>
              <a:t> </a:t>
            </a:r>
            <a:r>
              <a:rPr lang="en-US" altLang="zh-CN" dirty="0" smtClean="0">
                <a:solidFill>
                  <a:srgbClr val="002060"/>
                </a:solidFill>
              </a:rPr>
              <a:t>Synchrotron radiation emitted when the electrons/positrons changes its trajectory. The energy loss caused the orbit distortion, and can be compensated by the next RF cavity, which is called the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effect.</a:t>
            </a:r>
            <a:endParaRPr lang="en-US" altLang="zh-CN" dirty="0">
              <a:solidFill>
                <a:srgbClr val="002060"/>
              </a:solidFill>
            </a:endParaRPr>
          </a:p>
          <a:p>
            <a:r>
              <a:rPr lang="en-US" altLang="zh-CN" dirty="0" smtClean="0">
                <a:solidFill>
                  <a:srgbClr val="002060"/>
                </a:solidFill>
              </a:rPr>
              <a:t>CEPC strong </a:t>
            </a:r>
            <a:r>
              <a:rPr lang="zh-CN" altLang="zh-CN" dirty="0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 caused the magnet strength and beam real energy mismatch, the bending magnets makes the orbit distortion, quadrupoles makes the whole ring </a:t>
            </a:r>
            <a:r>
              <a:rPr lang="zh-CN" altLang="zh-CN" dirty="0" smtClean="0">
                <a:solidFill>
                  <a:srgbClr val="002060"/>
                </a:solidFill>
              </a:rPr>
              <a:t>optics</a:t>
            </a:r>
            <a:r>
              <a:rPr lang="en-US" altLang="zh-CN" dirty="0" smtClean="0">
                <a:solidFill>
                  <a:srgbClr val="002060"/>
                </a:solidFill>
              </a:rPr>
              <a:t> distortion</a:t>
            </a:r>
            <a:r>
              <a:rPr lang="zh-CN" altLang="zh-CN" dirty="0" smtClean="0">
                <a:solidFill>
                  <a:srgbClr val="002060"/>
                </a:solidFill>
              </a:rPr>
              <a:t>，</a:t>
            </a:r>
            <a:r>
              <a:rPr lang="en-US" altLang="zh-CN" dirty="0" err="1" smtClean="0">
                <a:solidFill>
                  <a:srgbClr val="002060"/>
                </a:solidFill>
              </a:rPr>
              <a:t>sextupoles</a:t>
            </a:r>
            <a:r>
              <a:rPr lang="en-US" altLang="zh-CN" dirty="0" smtClean="0">
                <a:solidFill>
                  <a:srgbClr val="002060"/>
                </a:solidFill>
              </a:rPr>
              <a:t> makes the chromaticity correction distorted and dynamic aperture reduced significantly.</a:t>
            </a:r>
            <a:endParaRPr lang="zh-CN" alt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15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550123"/>
              </p:ext>
            </p:extLst>
          </p:nvPr>
        </p:nvGraphicFramePr>
        <p:xfrm>
          <a:off x="984068" y="1825625"/>
          <a:ext cx="9997440" cy="305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2480"/>
                <a:gridCol w="3332480"/>
                <a:gridCol w="333248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NO</a:t>
                      </a:r>
                      <a:r>
                        <a:rPr lang="en-US" altLang="zh-CN" sz="2400" baseline="0" dirty="0" smtClean="0"/>
                        <a:t> </a:t>
                      </a:r>
                      <a:r>
                        <a:rPr lang="en-US" altLang="zh-CN" sz="2400" baseline="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0.0000000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0.2201892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0.1378555 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0.250022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0.999999 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0.001361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0.001459 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2.95372nm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3.00332nm 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z</a:t>
                      </a:r>
                      <a:endParaRPr lang="zh-CN" altLang="en-US" baseline="-25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4.1139E-6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4.13995E-6 m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Bunch length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2.93592979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2.95063987 mm 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1001486" y="5303520"/>
            <a:ext cx="9814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Since horizontal is unstable with </a:t>
            </a:r>
            <a:r>
              <a:rPr lang="en-US" altLang="zh-CN" dirty="0" err="1" smtClean="0"/>
              <a:t>sawtooth</a:t>
            </a:r>
            <a:r>
              <a:rPr lang="en-US" altLang="zh-CN" dirty="0" smtClean="0"/>
              <a:t> effect, the </a:t>
            </a:r>
            <a:r>
              <a:rPr lang="en-US" altLang="zh-CN" dirty="0" err="1" smtClean="0"/>
              <a:t>twiss</a:t>
            </a:r>
            <a:r>
              <a:rPr lang="en-US" altLang="zh-CN" dirty="0" smtClean="0"/>
              <a:t> parameters with </a:t>
            </a:r>
            <a:r>
              <a:rPr lang="en-US" altLang="zh-CN" dirty="0" err="1" smtClean="0"/>
              <a:t>sawtooth</a:t>
            </a:r>
            <a:r>
              <a:rPr lang="en-US" altLang="zh-CN" dirty="0" smtClean="0"/>
              <a:t> becomes meaningless</a:t>
            </a:r>
            <a:r>
              <a:rPr lang="en-US" altLang="zh-CN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FF0000"/>
                </a:solidFill>
              </a:rPr>
              <a:t>Optics is unstable for 50km ring.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40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075" y="344600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Analysis of the horizontal emittance increase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23109" y="5556069"/>
            <a:ext cx="10276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Horizontal emittance </a:t>
            </a:r>
            <a:r>
              <a:rPr lang="el-GR" altLang="zh-CN" dirty="0" smtClean="0"/>
              <a:t>ε</a:t>
            </a:r>
            <a:r>
              <a:rPr lang="en-US" altLang="zh-CN" baseline="-25000" dirty="0" smtClean="0"/>
              <a:t>x</a:t>
            </a:r>
            <a:r>
              <a:rPr lang="en-US" altLang="zh-CN" dirty="0" smtClean="0"/>
              <a:t> is proportional to I5/I2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significantly increase of </a:t>
            </a:r>
            <a:r>
              <a:rPr lang="el-GR" altLang="zh-CN" dirty="0"/>
              <a:t>ε</a:t>
            </a:r>
            <a:r>
              <a:rPr lang="en-US" altLang="zh-CN" baseline="-25000" dirty="0"/>
              <a:t>x</a:t>
            </a:r>
            <a:r>
              <a:rPr lang="en-US" altLang="zh-CN" dirty="0"/>
              <a:t> </a:t>
            </a:r>
            <a:r>
              <a:rPr lang="en-US" altLang="zh-CN" dirty="0" smtClean="0"/>
              <a:t>caused by the Separators connected the PDR and the ARC.</a:t>
            </a:r>
            <a:endParaRPr lang="zh-CN" altLang="en-US" dirty="0"/>
          </a:p>
        </p:txBody>
      </p:sp>
      <p:sp>
        <p:nvSpPr>
          <p:cNvPr id="13" name="圆角矩形 12"/>
          <p:cNvSpPr/>
          <p:nvPr/>
        </p:nvSpPr>
        <p:spPr>
          <a:xfrm>
            <a:off x="812075" y="5486400"/>
            <a:ext cx="10230394" cy="9492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647" y="1203120"/>
            <a:ext cx="5490625" cy="4242755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3044735" y="1555166"/>
            <a:ext cx="2882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Whole ring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612438" y="2280705"/>
            <a:ext cx="651792" cy="244805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7455" y="1217261"/>
            <a:ext cx="5472323" cy="4228614"/>
          </a:xfrm>
          <a:prstGeom prst="rect">
            <a:avLst/>
          </a:prstGeom>
        </p:spPr>
      </p:pic>
      <p:sp>
        <p:nvSpPr>
          <p:cNvPr id="16" name="椭圆 15"/>
          <p:cNvSpPr/>
          <p:nvPr/>
        </p:nvSpPr>
        <p:spPr>
          <a:xfrm>
            <a:off x="9754931" y="2235743"/>
            <a:ext cx="714103" cy="2371092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7752503" y="1612665"/>
            <a:ext cx="2934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IP to the entrance of arc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8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 comparison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54908" y="5122843"/>
            <a:ext cx="176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667740" y="5122843"/>
            <a:ext cx="172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36434" y="5816906"/>
            <a:ext cx="7006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DA reduced to zero with </a:t>
            </a:r>
            <a:r>
              <a:rPr lang="en-US" altLang="zh-CN" dirty="0" err="1" smtClean="0">
                <a:solidFill>
                  <a:srgbClr val="C00000"/>
                </a:solidFill>
              </a:rPr>
              <a:t>sawtooth</a:t>
            </a:r>
            <a:r>
              <a:rPr lang="en-US" altLang="zh-CN" dirty="0" smtClean="0">
                <a:solidFill>
                  <a:srgbClr val="C00000"/>
                </a:solidFill>
              </a:rPr>
              <a:t> effect in CEPC APDR</a:t>
            </a:r>
            <a:r>
              <a:rPr lang="en-US" altLang="zh-CN" dirty="0" smtClean="0">
                <a:solidFill>
                  <a:srgbClr val="C0000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C00000"/>
                </a:solidFill>
              </a:rPr>
              <a:t>DA is not meeting the requirement.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727113" y="5695720"/>
            <a:ext cx="7348251" cy="8593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674" y="1894233"/>
            <a:ext cx="5604109" cy="302506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308" y="1811874"/>
            <a:ext cx="5756683" cy="310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2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Reduce Synchrotron Radiation to 1/n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2287" y="1296508"/>
            <a:ext cx="3988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70C0"/>
                </a:solidFill>
              </a:rPr>
              <a:t>Horizontal orbit change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597402" y="4056218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</a:t>
            </a:r>
            <a:endParaRPr lang="zh-CN" altLang="en-US" dirty="0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330" y="1600103"/>
            <a:ext cx="3295651" cy="2549827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1871" y="1602454"/>
            <a:ext cx="3329496" cy="257601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7679" y="1691404"/>
            <a:ext cx="3230435" cy="249937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920" y="4052855"/>
            <a:ext cx="3259835" cy="2522116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1686138" y="3958774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89243" y="4017515"/>
            <a:ext cx="3305512" cy="2557456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5612115" y="6429008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1/15</a:t>
            </a:r>
            <a:endParaRPr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2138756" y="6411526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1/10</a:t>
            </a:r>
            <a:endParaRPr lang="zh-CN" altLang="en-US" dirty="0"/>
          </a:p>
        </p:txBody>
      </p:sp>
      <p:sp>
        <p:nvSpPr>
          <p:cNvPr id="31" name="文本框 30"/>
          <p:cNvSpPr txBox="1"/>
          <p:nvPr/>
        </p:nvSpPr>
        <p:spPr>
          <a:xfrm>
            <a:off x="5582245" y="4030006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</a:t>
            </a:r>
            <a:endParaRPr lang="zh-CN" altLang="en-US" dirty="0"/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3978" y="4030006"/>
            <a:ext cx="3184136" cy="2463548"/>
          </a:xfrm>
          <a:prstGeom prst="rect">
            <a:avLst/>
          </a:prstGeom>
        </p:spPr>
      </p:pic>
      <p:sp>
        <p:nvSpPr>
          <p:cNvPr id="32" name="文本框 31"/>
          <p:cNvSpPr txBox="1"/>
          <p:nvPr/>
        </p:nvSpPr>
        <p:spPr>
          <a:xfrm>
            <a:off x="9152526" y="6390305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1/20</a:t>
            </a:r>
            <a:endParaRPr lang="zh-CN" altLang="en-US" dirty="0"/>
          </a:p>
        </p:txBody>
      </p:sp>
      <p:sp>
        <p:nvSpPr>
          <p:cNvPr id="33" name="文本框 32"/>
          <p:cNvSpPr txBox="1"/>
          <p:nvPr/>
        </p:nvSpPr>
        <p:spPr>
          <a:xfrm>
            <a:off x="9089306" y="3993801"/>
            <a:ext cx="1715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56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3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/>
                <a:gridCol w="1502229"/>
                <a:gridCol w="1502229"/>
                <a:gridCol w="1502229"/>
                <a:gridCol w="1502229"/>
                <a:gridCol w="1502229"/>
                <a:gridCol w="1502229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NO</a:t>
                      </a:r>
                      <a:r>
                        <a:rPr lang="en-US" altLang="zh-CN" sz="2000" baseline="0" dirty="0" smtClean="0">
                          <a:latin typeface="+mn-lt"/>
                        </a:rPr>
                        <a:t> </a:t>
                      </a:r>
                      <a:r>
                        <a:rPr lang="en-US" altLang="zh-CN" sz="2000" baseline="0" dirty="0" err="1" smtClean="0">
                          <a:latin typeface="+mn-lt"/>
                        </a:rPr>
                        <a:t>Sawtooth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err="1" smtClean="0">
                          <a:latin typeface="+mn-lt"/>
                        </a:rPr>
                        <a:t>Sawtooth</a:t>
                      </a:r>
                      <a:endParaRPr lang="en-US" altLang="zh-CN" sz="20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1/2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1/10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1/20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μ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0.0000000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0.0392321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0.0650136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0.0726207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0.0763370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μ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y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0.2201892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0.1378555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0.1758617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0.2016766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0.2108015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0.2154624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β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0.250022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0.999999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0.150019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0.219629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0.235873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0.243181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β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y</a:t>
                      </a:r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0.001361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 </a:t>
                      </a:r>
                      <a:r>
                        <a:rPr lang="en-US" altLang="zh-CN" dirty="0" smtClean="0"/>
                        <a:t>0.001459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0.001391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0.001369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0.001365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0.001363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ε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x</a:t>
                      </a:r>
                      <a:endParaRPr lang="zh-CN" altLang="en-US" sz="2000" baseline="-25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2.95372nm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3.00332nm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3.40487nm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2.98311nm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2.96047nm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2.99618nm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ε</a:t>
                      </a:r>
                      <a:r>
                        <a:rPr lang="en-US" altLang="zh-CN" sz="2000" baseline="-25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z</a:t>
                      </a:r>
                      <a:endParaRPr lang="zh-CN" altLang="en-US" sz="2000" baseline="-25000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4.1139E-6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4.13995E-6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4.1242e-6m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4.1174e-6m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4.1156e-6m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4.1148e-6m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Bunch length</a:t>
                      </a:r>
                      <a:endParaRPr lang="zh-CN" altLang="en-US" sz="2000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2.9359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2.9506 mm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2.9422mm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2.9382mm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2.9370mm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 smtClean="0">
                          <a:latin typeface="+mn-lt"/>
                        </a:rPr>
                        <a:t>2.9365mm</a:t>
                      </a:r>
                      <a:endParaRPr lang="zh-CN" altLang="en-US" sz="20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964380" y="5842816"/>
            <a:ext cx="1038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FF0000"/>
                </a:solidFill>
              </a:rPr>
              <a:t>By reducing the SR to 1/20, beta function </a:t>
            </a:r>
            <a:r>
              <a:rPr lang="en-US" altLang="zh-CN" sz="2000" dirty="0" smtClean="0">
                <a:solidFill>
                  <a:srgbClr val="FF0000"/>
                </a:solidFill>
              </a:rPr>
              <a:t>still </a:t>
            </a:r>
            <a:r>
              <a:rPr lang="en-US" altLang="zh-CN" sz="2000" dirty="0" smtClean="0">
                <a:solidFill>
                  <a:srgbClr val="FF0000"/>
                </a:solidFill>
              </a:rPr>
              <a:t>can not be recovered.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91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02876" y="3604705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8969316" y="3600386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1657675" y="6098764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1/5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5304915" y="6098764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1/10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8952155" y="6070919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1/20</a:t>
            </a:r>
            <a:endParaRPr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4710864" y="3532529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005" y="1690688"/>
            <a:ext cx="3443558" cy="185881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3100" y="1690688"/>
            <a:ext cx="3443559" cy="185881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7788" y="1687060"/>
            <a:ext cx="3552549" cy="191764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005" y="4211977"/>
            <a:ext cx="3393213" cy="183163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9479" y="4211977"/>
            <a:ext cx="3357179" cy="183163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07788" y="4264762"/>
            <a:ext cx="3346012" cy="1806158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836040" y="6387929"/>
            <a:ext cx="5910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rgbClr val="FF0000"/>
                </a:solidFill>
              </a:rPr>
              <a:t>DA is far from requirement.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92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CEPC </a:t>
            </a:r>
            <a:r>
              <a:rPr lang="en-US" altLang="zh-CN" dirty="0" smtClean="0">
                <a:solidFill>
                  <a:srgbClr val="7030A0"/>
                </a:solidFill>
              </a:rPr>
              <a:t>APDR </a:t>
            </a:r>
            <a:r>
              <a:rPr lang="en-US" altLang="zh-CN" dirty="0" smtClean="0">
                <a:solidFill>
                  <a:srgbClr val="7030A0"/>
                </a:solidFill>
              </a:rPr>
              <a:t>orbit correction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altLang="zh-CN" dirty="0" smtClean="0">
                <a:solidFill>
                  <a:srgbClr val="002060"/>
                </a:solidFill>
              </a:rPr>
              <a:t>There are 16% partial double ring for APDR, so that 16% </a:t>
            </a:r>
            <a:r>
              <a:rPr lang="en-US" altLang="zh-CN" dirty="0">
                <a:solidFill>
                  <a:srgbClr val="002060"/>
                </a:solidFill>
              </a:rPr>
              <a:t>components for electron and positron have </a:t>
            </a:r>
            <a:r>
              <a:rPr lang="en-US" altLang="zh-CN" dirty="0" smtClean="0">
                <a:solidFill>
                  <a:srgbClr val="002060"/>
                </a:solidFill>
              </a:rPr>
              <a:t>different field errors and misalignment errors. The horizontal and vertical orbit are different for electron and positron. The close orbit correction in 84% common region are conflict for electron and positron.</a:t>
            </a:r>
          </a:p>
          <a:p>
            <a:pPr>
              <a:lnSpc>
                <a:spcPct val="120000"/>
              </a:lnSpc>
            </a:pPr>
            <a:r>
              <a:rPr lang="en-US" altLang="zh-CN" dirty="0" smtClean="0">
                <a:solidFill>
                  <a:srgbClr val="002060"/>
                </a:solidFill>
              </a:rPr>
              <a:t>The parameters for electron and positron at IP are not the same due to 16% PDR, the collision tuning in future could be very difficult: coupling, angular deflection, high order chromaticity……how to plan in the 16% PDR?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zh-CN" dirty="0"/>
              <a:t/>
            </a:r>
            <a:br>
              <a:rPr lang="zh-CN" altLang="zh-CN" dirty="0"/>
            </a:br>
            <a:r>
              <a:rPr lang="zh-CN" altLang="zh-CN" dirty="0"/>
              <a:t/>
            </a:r>
            <a:br>
              <a:rPr lang="zh-CN" altLang="zh-CN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41896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Summary</a:t>
            </a:r>
            <a:br>
              <a:rPr lang="en-US" altLang="zh-CN" dirty="0" smtClean="0">
                <a:solidFill>
                  <a:srgbClr val="7030A0"/>
                </a:solidFill>
              </a:rPr>
            </a:br>
            <a:r>
              <a:rPr lang="en-US" altLang="zh-CN" sz="2000" dirty="0" smtClean="0">
                <a:solidFill>
                  <a:srgbClr val="C00000"/>
                </a:solidFill>
              </a:rPr>
              <a:t>~</a:t>
            </a:r>
            <a:r>
              <a:rPr lang="en-US" altLang="zh-CN" sz="2200" dirty="0" smtClean="0">
                <a:solidFill>
                  <a:srgbClr val="C00000"/>
                </a:solidFill>
              </a:rPr>
              <a:t>mitigation of </a:t>
            </a:r>
            <a:r>
              <a:rPr lang="en-US" altLang="zh-CN" sz="2200" dirty="0" err="1" smtClean="0">
                <a:solidFill>
                  <a:srgbClr val="C00000"/>
                </a:solidFill>
              </a:rPr>
              <a:t>sawtooth</a:t>
            </a:r>
            <a:r>
              <a:rPr lang="en-US" altLang="zh-CN" sz="2200" dirty="0" smtClean="0">
                <a:solidFill>
                  <a:srgbClr val="C00000"/>
                </a:solidFill>
              </a:rPr>
              <a:t> effect by increase RF cavity numbers</a:t>
            </a:r>
            <a:endParaRPr lang="zh-CN" altLang="en-US" sz="2200" dirty="0">
              <a:solidFill>
                <a:srgbClr val="C0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By reducing synchrotron radiation, the orbit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 mitigated.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Synchrotron radiation reduced to 1/2 equivalent to the 100km lattice, and the RF cavity number becomes twice. In this case, the emittance seems not improved, and both on-momentum and off-momentum DA still can not be recovered.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Reduce Synchrotron radiation to 1/20, both horizontal emittance and DA can almost be recovered</a:t>
            </a:r>
            <a:r>
              <a:rPr lang="en-US" altLang="zh-CN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altLang="zh-CN" dirty="0">
                <a:solidFill>
                  <a:srgbClr val="002060"/>
                </a:solidFill>
              </a:rPr>
              <a:t>To compensate the DA reduction due to </a:t>
            </a:r>
            <a:r>
              <a:rPr lang="en-US" altLang="zh-CN" dirty="0" err="1">
                <a:solidFill>
                  <a:srgbClr val="002060"/>
                </a:solidFill>
              </a:rPr>
              <a:t>sawtooth</a:t>
            </a:r>
            <a:r>
              <a:rPr lang="en-US" altLang="zh-CN" dirty="0">
                <a:solidFill>
                  <a:srgbClr val="002060"/>
                </a:solidFill>
              </a:rPr>
              <a:t> effect, </a:t>
            </a:r>
            <a:r>
              <a:rPr lang="en-US" altLang="zh-CN" dirty="0" err="1">
                <a:solidFill>
                  <a:srgbClr val="002060"/>
                </a:solidFill>
              </a:rPr>
              <a:t>sextupole</a:t>
            </a:r>
            <a:r>
              <a:rPr lang="en-US" altLang="zh-CN" dirty="0">
                <a:solidFill>
                  <a:srgbClr val="002060"/>
                </a:solidFill>
              </a:rPr>
              <a:t> strength at same location is different for electron and positron.</a:t>
            </a:r>
            <a:endParaRPr lang="zh-CN" altLang="en-US" dirty="0">
              <a:solidFill>
                <a:srgbClr val="002060"/>
              </a:solidFill>
            </a:endParaRPr>
          </a:p>
          <a:p>
            <a:endParaRPr lang="en-US" altLang="zh-CN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349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Conclusions of APDR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 smtClean="0">
                <a:solidFill>
                  <a:srgbClr val="7030A0"/>
                </a:solidFill>
              </a:rPr>
              <a:t> effect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>
                <a:solidFill>
                  <a:srgbClr val="002060"/>
                </a:solidFill>
              </a:rPr>
              <a:t>With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effect, horizontal unstable. 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002060"/>
                </a:solidFill>
              </a:rPr>
              <a:t>DA reduced to zero with </a:t>
            </a:r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effect. </a:t>
            </a:r>
          </a:p>
          <a:p>
            <a:r>
              <a:rPr lang="en-US" altLang="zh-CN" dirty="0">
                <a:solidFill>
                  <a:srgbClr val="002060"/>
                </a:solidFill>
              </a:rPr>
              <a:t>By reducing synchrotron radiation, the orbit </a:t>
            </a:r>
            <a:r>
              <a:rPr lang="en-US" altLang="zh-CN" dirty="0" err="1">
                <a:solidFill>
                  <a:srgbClr val="002060"/>
                </a:solidFill>
              </a:rPr>
              <a:t>sawtooth</a:t>
            </a:r>
            <a:r>
              <a:rPr lang="en-US" altLang="zh-CN" dirty="0">
                <a:solidFill>
                  <a:srgbClr val="002060"/>
                </a:solidFill>
              </a:rPr>
              <a:t> effect mitigated.</a:t>
            </a:r>
          </a:p>
          <a:p>
            <a:r>
              <a:rPr lang="en-US" altLang="zh-CN" dirty="0">
                <a:solidFill>
                  <a:srgbClr val="002060"/>
                </a:solidFill>
              </a:rPr>
              <a:t>Synchrotron radiation reduced to 1/2 equivalent to the 100km lattice, and the RF cavity number becomes twice. In this case, the emittance seems not improved, and both on-momentum and off-momentum DA still can not be recovered.</a:t>
            </a:r>
          </a:p>
          <a:p>
            <a:r>
              <a:rPr lang="en-US" altLang="zh-CN" dirty="0">
                <a:solidFill>
                  <a:srgbClr val="002060"/>
                </a:solidFill>
              </a:rPr>
              <a:t>Reduce Synchrotron radiation to 1/20, both horizontal emittance and DA can almost be recovered</a:t>
            </a:r>
            <a:r>
              <a:rPr lang="en-US" altLang="zh-CN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altLang="zh-CN" dirty="0">
                <a:solidFill>
                  <a:srgbClr val="002060"/>
                </a:solidFill>
              </a:rPr>
              <a:t>To compensate the DA reduction </a:t>
            </a:r>
            <a:r>
              <a:rPr lang="en-US" altLang="zh-CN" dirty="0" smtClean="0">
                <a:solidFill>
                  <a:srgbClr val="002060"/>
                </a:solidFill>
              </a:rPr>
              <a:t>and orbit distortion due </a:t>
            </a:r>
            <a:r>
              <a:rPr lang="en-US" altLang="zh-CN" dirty="0">
                <a:solidFill>
                  <a:srgbClr val="002060"/>
                </a:solidFill>
              </a:rPr>
              <a:t>to </a:t>
            </a:r>
            <a:r>
              <a:rPr lang="en-US" altLang="zh-CN" dirty="0" err="1">
                <a:solidFill>
                  <a:srgbClr val="002060"/>
                </a:solidFill>
              </a:rPr>
              <a:t>sawtooth</a:t>
            </a:r>
            <a:r>
              <a:rPr lang="en-US" altLang="zh-CN" dirty="0">
                <a:solidFill>
                  <a:srgbClr val="002060"/>
                </a:solidFill>
              </a:rPr>
              <a:t> effect, </a:t>
            </a:r>
            <a:r>
              <a:rPr lang="en-US" altLang="zh-CN" dirty="0" err="1">
                <a:solidFill>
                  <a:srgbClr val="002060"/>
                </a:solidFill>
              </a:rPr>
              <a:t>sextupole</a:t>
            </a:r>
            <a:r>
              <a:rPr lang="en-US" altLang="zh-CN" dirty="0">
                <a:solidFill>
                  <a:srgbClr val="002060"/>
                </a:solidFill>
              </a:rPr>
              <a:t> strength at same location is different for electron and positron.</a:t>
            </a:r>
            <a:endParaRPr lang="zh-CN" altLang="en-US" dirty="0">
              <a:solidFill>
                <a:srgbClr val="002060"/>
              </a:solidFill>
            </a:endParaRPr>
          </a:p>
          <a:p>
            <a:endParaRPr lang="en-US" altLang="zh-CN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8617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内容占位符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2644730"/>
              </p:ext>
            </p:extLst>
          </p:nvPr>
        </p:nvGraphicFramePr>
        <p:xfrm>
          <a:off x="838200" y="477838"/>
          <a:ext cx="10515600" cy="5699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右箭头 8"/>
          <p:cNvSpPr/>
          <p:nvPr/>
        </p:nvSpPr>
        <p:spPr>
          <a:xfrm rot="1795760">
            <a:off x="2962734" y="3276708"/>
            <a:ext cx="1073357" cy="278767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3499412" y="535761"/>
            <a:ext cx="7377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solidFill>
                  <a:srgbClr val="7030A0"/>
                </a:solidFill>
              </a:rPr>
              <a:t>Study </a:t>
            </a:r>
            <a:r>
              <a:rPr lang="en-US" altLang="zh-CN" sz="4400" dirty="0" smtClean="0">
                <a:solidFill>
                  <a:srgbClr val="7030A0"/>
                </a:solidFill>
              </a:rPr>
              <a:t>Circuit Diagram </a:t>
            </a:r>
            <a:endParaRPr lang="zh-CN" altLang="en-US" sz="4400" dirty="0">
              <a:solidFill>
                <a:srgbClr val="7030A0"/>
              </a:solidFill>
            </a:endParaRPr>
          </a:p>
        </p:txBody>
      </p:sp>
      <p:sp>
        <p:nvSpPr>
          <p:cNvPr id="3" name="下箭头 2"/>
          <p:cNvSpPr/>
          <p:nvPr/>
        </p:nvSpPr>
        <p:spPr>
          <a:xfrm>
            <a:off x="5296705" y="5208104"/>
            <a:ext cx="609600" cy="4903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902604" y="5698435"/>
            <a:ext cx="56321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 smtClean="0">
                <a:solidFill>
                  <a:srgbClr val="FF0000"/>
                </a:solidFill>
              </a:rPr>
              <a:t>Ho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w to overcome the harm of </a:t>
            </a:r>
            <a:r>
              <a:rPr lang="en-US" altLang="zh-CN" sz="3600" b="1" dirty="0" err="1" smtClean="0">
                <a:solidFill>
                  <a:srgbClr val="FF0000"/>
                </a:solidFill>
              </a:rPr>
              <a:t>Sawtooth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 effect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07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Outline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>
                <a:solidFill>
                  <a:srgbClr val="002060"/>
                </a:solidFill>
              </a:rPr>
              <a:t>Sawtooth</a:t>
            </a:r>
            <a:r>
              <a:rPr lang="en-US" altLang="zh-CN" dirty="0" smtClean="0">
                <a:solidFill>
                  <a:srgbClr val="002060"/>
                </a:solidFill>
              </a:rPr>
              <a:t> effect on optics and DA in CEPC PDR</a:t>
            </a:r>
          </a:p>
          <a:p>
            <a:r>
              <a:rPr lang="en-US" altLang="zh-CN" dirty="0" err="1">
                <a:solidFill>
                  <a:srgbClr val="002060"/>
                </a:solidFill>
              </a:rPr>
              <a:t>Sawtooth</a:t>
            </a:r>
            <a:r>
              <a:rPr lang="en-US" altLang="zh-CN" dirty="0">
                <a:solidFill>
                  <a:srgbClr val="002060"/>
                </a:solidFill>
              </a:rPr>
              <a:t> effect on </a:t>
            </a:r>
            <a:r>
              <a:rPr lang="en-US" altLang="zh-CN" dirty="0" smtClean="0">
                <a:solidFill>
                  <a:srgbClr val="002060"/>
                </a:solidFill>
              </a:rPr>
              <a:t>optics, DA and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002060"/>
                </a:solidFill>
              </a:rPr>
              <a:t>COD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002060"/>
                </a:solidFill>
              </a:rPr>
              <a:t>in </a:t>
            </a:r>
            <a:r>
              <a:rPr lang="en-US" altLang="zh-CN" dirty="0">
                <a:solidFill>
                  <a:srgbClr val="002060"/>
                </a:solidFill>
              </a:rPr>
              <a:t>CEPC </a:t>
            </a:r>
            <a:r>
              <a:rPr lang="en-US" altLang="zh-CN" dirty="0" smtClean="0">
                <a:solidFill>
                  <a:srgbClr val="002060"/>
                </a:solidFill>
              </a:rPr>
              <a:t>APDR</a:t>
            </a:r>
          </a:p>
          <a:p>
            <a:r>
              <a:rPr lang="en-US" altLang="zh-CN" dirty="0" smtClean="0">
                <a:solidFill>
                  <a:srgbClr val="002060"/>
                </a:solidFill>
              </a:rPr>
              <a:t>Conclusions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992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without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 smtClean="0">
                <a:solidFill>
                  <a:srgbClr val="7030A0"/>
                </a:solidFill>
              </a:rPr>
              <a:t> in PDR</a:t>
            </a:r>
            <a:endParaRPr lang="zh-CN" altLang="en-US" dirty="0">
              <a:solidFill>
                <a:srgbClr val="7030A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4966" y="1445112"/>
            <a:ext cx="3635107" cy="280894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1110" y="3831533"/>
            <a:ext cx="3667105" cy="283367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1519" y="1445112"/>
            <a:ext cx="3750121" cy="289782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51520" y="3799350"/>
            <a:ext cx="3750120" cy="289782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62390" y="1445111"/>
            <a:ext cx="3674815" cy="2839629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615599" y="3853566"/>
            <a:ext cx="3667106" cy="2833673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964385" y="1420386"/>
            <a:ext cx="3644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70C0"/>
                </a:solidFill>
              </a:rPr>
              <a:t>Lattice version: CEPC-ARC4-PDR3-IR1</a:t>
            </a:r>
          </a:p>
        </p:txBody>
      </p:sp>
    </p:spTree>
    <p:extLst>
      <p:ext uri="{BB962C8B-B14F-4D97-AF65-F5344CB8AC3E}">
        <p14:creationId xmlns:p14="http://schemas.microsoft.com/office/powerpoint/2010/main" val="305426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3680" y="175125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with </a:t>
            </a:r>
            <a:r>
              <a:rPr lang="en-US" altLang="zh-CN" dirty="0" err="1" smtClean="0">
                <a:solidFill>
                  <a:srgbClr val="7030A0"/>
                </a:solidFill>
              </a:rPr>
              <a:t>sawtooth</a:t>
            </a:r>
            <a:r>
              <a:rPr lang="en-US" altLang="zh-CN" dirty="0" smtClean="0">
                <a:solidFill>
                  <a:srgbClr val="7030A0"/>
                </a:solidFill>
              </a:rPr>
              <a:t> in PDR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9" name="内容占位符 8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图片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94131" y="3945170"/>
            <a:ext cx="3824541" cy="2955327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8672" y="4013839"/>
            <a:ext cx="3737175" cy="288781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8858" y="1415671"/>
            <a:ext cx="3691593" cy="285259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32993" y="3970667"/>
            <a:ext cx="3736549" cy="288733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094131" y="1414512"/>
            <a:ext cx="3773600" cy="291596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42932" y="1453020"/>
            <a:ext cx="3724870" cy="287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5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Twiss parameters comparison</a:t>
            </a:r>
            <a:r>
              <a:rPr lang="en-US" altLang="zh-CN" dirty="0">
                <a:solidFill>
                  <a:srgbClr val="7030A0"/>
                </a:solidFill>
              </a:rPr>
              <a:t> </a:t>
            </a:r>
            <a:r>
              <a:rPr lang="en-US" altLang="zh-CN" dirty="0" smtClean="0">
                <a:solidFill>
                  <a:srgbClr val="7030A0"/>
                </a:solidFill>
              </a:rPr>
              <a:t>of PDR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07039"/>
              </p:ext>
            </p:extLst>
          </p:nvPr>
        </p:nvGraphicFramePr>
        <p:xfrm>
          <a:off x="1047205" y="1581785"/>
          <a:ext cx="8767353" cy="305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2451"/>
                <a:gridCol w="2922451"/>
                <a:gridCol w="292245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NO</a:t>
                      </a:r>
                      <a:r>
                        <a:rPr lang="en-US" altLang="zh-CN" sz="2400" baseline="0" dirty="0" smtClean="0"/>
                        <a:t> </a:t>
                      </a:r>
                      <a:r>
                        <a:rPr lang="en-US" altLang="zh-CN" sz="2400" baseline="0" dirty="0" err="1" smtClean="0"/>
                        <a:t>Sawtooth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err="1" smtClean="0"/>
                        <a:t>Sawtooth</a:t>
                      </a:r>
                      <a:endParaRPr lang="en-US" altLang="zh-CN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0.0800001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0.0895183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μ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0.2200000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0.2272822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0.219915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0.218720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β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y</a:t>
                      </a:r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*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0.001000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x</a:t>
                      </a:r>
                      <a:endParaRPr lang="zh-CN" altLang="en-US" baseline="-250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2.15121nm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5.49688 nm 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zh-CN" dirty="0" smtClean="0">
                          <a:solidFill>
                            <a:srgbClr val="C00000"/>
                          </a:solidFill>
                        </a:rPr>
                        <a:t>ε</a:t>
                      </a:r>
                      <a:r>
                        <a:rPr lang="en-US" altLang="zh-CN" baseline="-25000" dirty="0" smtClean="0">
                          <a:solidFill>
                            <a:srgbClr val="C00000"/>
                          </a:solidFill>
                        </a:rPr>
                        <a:t>z</a:t>
                      </a:r>
                      <a:endParaRPr lang="zh-CN" altLang="en-US" baseline="-25000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3.38423E-6 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3.57412E-6 m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Bunch length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2.53716622 mm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2.79435492 mm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838200" y="5199018"/>
            <a:ext cx="10361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2060"/>
                </a:solidFill>
              </a:rPr>
              <a:t>With </a:t>
            </a:r>
            <a:r>
              <a:rPr lang="en-US" altLang="zh-CN" dirty="0" err="1">
                <a:solidFill>
                  <a:srgbClr val="002060"/>
                </a:solidFill>
              </a:rPr>
              <a:t>sawtooth</a:t>
            </a:r>
            <a:r>
              <a:rPr lang="en-US" altLang="zh-CN" dirty="0">
                <a:solidFill>
                  <a:srgbClr val="002060"/>
                </a:solidFill>
              </a:rPr>
              <a:t> effect, tune change at 3 digits after the decimal </a:t>
            </a:r>
            <a:r>
              <a:rPr lang="en-US" altLang="zh-CN" dirty="0" smtClean="0">
                <a:solidFill>
                  <a:srgbClr val="002060"/>
                </a:solidFill>
              </a:rPr>
              <a:t>point, quite little effect </a:t>
            </a:r>
            <a:r>
              <a:rPr lang="en-US" altLang="zh-CN" dirty="0" smtClean="0">
                <a:solidFill>
                  <a:srgbClr val="002060"/>
                </a:solidFill>
              </a:rPr>
              <a:t>on </a:t>
            </a:r>
            <a:r>
              <a:rPr lang="en-US" altLang="zh-CN" dirty="0" smtClean="0">
                <a:solidFill>
                  <a:srgbClr val="002060"/>
                </a:solidFill>
              </a:rPr>
              <a:t>tune </a:t>
            </a:r>
            <a:r>
              <a:rPr lang="en-US" altLang="zh-CN" dirty="0" smtClean="0">
                <a:solidFill>
                  <a:srgbClr val="002060"/>
                </a:solidFill>
              </a:rPr>
              <a:t>change; </a:t>
            </a:r>
            <a:r>
              <a:rPr lang="el-GR" altLang="zh-CN" dirty="0" smtClean="0">
                <a:solidFill>
                  <a:srgbClr val="002060"/>
                </a:solidFill>
              </a:rPr>
              <a:t>β</a:t>
            </a:r>
            <a:r>
              <a:rPr lang="en-US" altLang="zh-CN" dirty="0" smtClean="0">
                <a:solidFill>
                  <a:srgbClr val="002060"/>
                </a:solidFill>
              </a:rPr>
              <a:t> </a:t>
            </a:r>
            <a:r>
              <a:rPr lang="en-US" altLang="zh-CN" dirty="0" smtClean="0">
                <a:solidFill>
                  <a:srgbClr val="002060"/>
                </a:solidFill>
              </a:rPr>
              <a:t>function almost no </a:t>
            </a:r>
            <a:r>
              <a:rPr lang="en-US" altLang="zh-CN" dirty="0" smtClean="0">
                <a:solidFill>
                  <a:srgbClr val="002060"/>
                </a:solidFill>
              </a:rPr>
              <a:t>change; </a:t>
            </a:r>
            <a:r>
              <a:rPr lang="en-US" altLang="zh-CN" dirty="0" smtClean="0">
                <a:solidFill>
                  <a:srgbClr val="002060"/>
                </a:solidFill>
              </a:rPr>
              <a:t>horizontal emittance increased nearly three </a:t>
            </a:r>
            <a:r>
              <a:rPr lang="en-US" altLang="zh-CN" dirty="0" smtClean="0">
                <a:solidFill>
                  <a:srgbClr val="002060"/>
                </a:solidFill>
              </a:rPr>
              <a:t>times; bunch </a:t>
            </a:r>
            <a:r>
              <a:rPr lang="en-US" altLang="zh-CN" dirty="0" smtClean="0">
                <a:solidFill>
                  <a:srgbClr val="002060"/>
                </a:solidFill>
              </a:rPr>
              <a:t>length enlarged</a:t>
            </a:r>
            <a:r>
              <a:rPr lang="en-US" altLang="zh-CN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FF0000"/>
                </a:solidFill>
              </a:rPr>
              <a:t>Since Luminosity is inversely proportional to the emittance, a large emittance growth cause the luminosity reduction.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722811" y="5042264"/>
            <a:ext cx="10563498" cy="159366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0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2075" y="344600"/>
            <a:ext cx="10515600" cy="132556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Analysis of the horizontal emittance increase</a:t>
            </a:r>
            <a:endParaRPr lang="zh-CN" altLang="en-US" dirty="0">
              <a:solidFill>
                <a:srgbClr val="7030A0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805" y="1294402"/>
            <a:ext cx="5631143" cy="435133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2551" y="1203121"/>
            <a:ext cx="5867400" cy="4533900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1463040" y="2229394"/>
            <a:ext cx="714103" cy="266482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9827623" y="2137659"/>
            <a:ext cx="714103" cy="2664823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910014" y="1576778"/>
            <a:ext cx="2882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Whole ring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987635" y="1623471"/>
            <a:ext cx="2934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IP to the entrance of arc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23109" y="5556069"/>
            <a:ext cx="10276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Horizontal emittance </a:t>
            </a:r>
            <a:r>
              <a:rPr lang="el-GR" altLang="zh-CN" dirty="0" smtClean="0"/>
              <a:t>ε</a:t>
            </a:r>
            <a:r>
              <a:rPr lang="en-US" altLang="zh-CN" baseline="-25000" dirty="0" smtClean="0"/>
              <a:t>x</a:t>
            </a:r>
            <a:r>
              <a:rPr lang="en-US" altLang="zh-CN" dirty="0" smtClean="0"/>
              <a:t> is proportional to I5/I2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significantly increase of </a:t>
            </a:r>
            <a:r>
              <a:rPr lang="el-GR" altLang="zh-CN" dirty="0"/>
              <a:t>ε</a:t>
            </a:r>
            <a:r>
              <a:rPr lang="en-US" altLang="zh-CN" baseline="-25000" dirty="0"/>
              <a:t>x</a:t>
            </a:r>
            <a:r>
              <a:rPr lang="en-US" altLang="zh-CN" dirty="0"/>
              <a:t> </a:t>
            </a:r>
            <a:r>
              <a:rPr lang="en-US" altLang="zh-CN" dirty="0" smtClean="0"/>
              <a:t>caused by the Separators connected the PDR and the ARC.</a:t>
            </a:r>
            <a:endParaRPr lang="zh-CN" altLang="en-US" dirty="0"/>
          </a:p>
        </p:txBody>
      </p:sp>
      <p:sp>
        <p:nvSpPr>
          <p:cNvPr id="13" name="圆角矩形 12"/>
          <p:cNvSpPr/>
          <p:nvPr/>
        </p:nvSpPr>
        <p:spPr>
          <a:xfrm>
            <a:off x="812075" y="5486400"/>
            <a:ext cx="10230394" cy="9492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516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7030A0"/>
                </a:solidFill>
              </a:rPr>
              <a:t>Dynamic aperture comparison of PDR</a:t>
            </a:r>
            <a:endParaRPr lang="zh-CN" altLang="en-US" sz="1600" dirty="0">
              <a:solidFill>
                <a:srgbClr val="7030A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23" y="1690688"/>
            <a:ext cx="5684704" cy="323385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1619480" y="5122843"/>
            <a:ext cx="1762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7667740" y="5122843"/>
            <a:ext cx="1729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With </a:t>
            </a:r>
            <a:r>
              <a:rPr lang="en-US" altLang="zh-CN" dirty="0" err="1" smtClean="0"/>
              <a:t>sawtooth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966756" y="5690478"/>
            <a:ext cx="9113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rgbClr val="002060"/>
                </a:solidFill>
              </a:rPr>
              <a:t>Both On-momentum and Off-momentum DA reduced a lot with </a:t>
            </a:r>
            <a:r>
              <a:rPr lang="en-US" altLang="zh-CN" dirty="0" err="1">
                <a:solidFill>
                  <a:srgbClr val="002060"/>
                </a:solidFill>
              </a:rPr>
              <a:t>sawtooth</a:t>
            </a:r>
            <a:r>
              <a:rPr lang="en-US" altLang="zh-CN" dirty="0">
                <a:solidFill>
                  <a:srgbClr val="002060"/>
                </a:solidFill>
              </a:rPr>
              <a:t> effect. </a:t>
            </a:r>
            <a:endParaRPr lang="en-US" altLang="zh-CN" dirty="0" smtClean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2060"/>
                </a:solidFill>
              </a:rPr>
              <a:t>Off-momentum </a:t>
            </a:r>
            <a:r>
              <a:rPr lang="en-US" altLang="zh-CN" dirty="0">
                <a:solidFill>
                  <a:srgbClr val="002060"/>
                </a:solidFill>
              </a:rPr>
              <a:t>DA beyond 1% reduced to zero</a:t>
            </a:r>
            <a:r>
              <a:rPr lang="en-US" altLang="zh-CN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rgbClr val="002060"/>
                </a:solidFill>
              </a:rPr>
              <a:t>DA requirement of CEPC: on-momentum (20</a:t>
            </a:r>
            <a:r>
              <a:rPr lang="en-US" altLang="zh-CN" dirty="0" smtClean="0">
                <a:solidFill>
                  <a:srgbClr val="002060"/>
                </a:solidFill>
                <a:sym typeface="Symbol" panose="05050102010706020507" pitchFamily="18" charset="2"/>
              </a:rPr>
              <a:t></a:t>
            </a:r>
            <a:r>
              <a:rPr lang="en-US" altLang="zh-CN" baseline="-25000" dirty="0" smtClean="0">
                <a:solidFill>
                  <a:srgbClr val="002060"/>
                </a:solidFill>
                <a:sym typeface="Symbol" panose="05050102010706020507" pitchFamily="18" charset="2"/>
              </a:rPr>
              <a:t>x</a:t>
            </a:r>
            <a:r>
              <a:rPr lang="en-US" altLang="zh-CN" dirty="0" smtClean="0">
                <a:solidFill>
                  <a:srgbClr val="002060"/>
                </a:solidFill>
                <a:sym typeface="Symbol" panose="05050102010706020507" pitchFamily="18" charset="2"/>
              </a:rPr>
              <a:t>,20</a:t>
            </a:r>
            <a:r>
              <a:rPr lang="en-US" altLang="zh-CN" baseline="-25000" dirty="0" smtClean="0">
                <a:solidFill>
                  <a:srgbClr val="002060"/>
                </a:solidFill>
                <a:sym typeface="Symbol" panose="05050102010706020507" pitchFamily="18" charset="2"/>
              </a:rPr>
              <a:t>y</a:t>
            </a:r>
            <a:r>
              <a:rPr lang="en-US" altLang="zh-CN" dirty="0" smtClean="0">
                <a:solidFill>
                  <a:srgbClr val="002060"/>
                </a:solidFill>
                <a:sym typeface="Symbol" panose="05050102010706020507" pitchFamily="18" charset="2"/>
              </a:rPr>
              <a:t>), off-momentum(5</a:t>
            </a:r>
            <a:r>
              <a:rPr lang="en-US" altLang="zh-CN" baseline="-25000" dirty="0" smtClean="0">
                <a:solidFill>
                  <a:srgbClr val="002060"/>
                </a:solidFill>
                <a:sym typeface="Symbol" panose="05050102010706020507" pitchFamily="18" charset="2"/>
              </a:rPr>
              <a:t>x</a:t>
            </a:r>
            <a:r>
              <a:rPr lang="en-US" altLang="zh-CN" dirty="0" smtClean="0">
                <a:solidFill>
                  <a:srgbClr val="002060"/>
                </a:solidFill>
                <a:sym typeface="Symbol" panose="05050102010706020507" pitchFamily="18" charset="2"/>
              </a:rPr>
              <a:t>,5</a:t>
            </a:r>
            <a:r>
              <a:rPr lang="en-US" altLang="zh-CN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y</a:t>
            </a:r>
            <a:r>
              <a:rPr lang="en-US" altLang="zh-CN" dirty="0" smtClean="0">
                <a:solidFill>
                  <a:srgbClr val="002060"/>
                </a:solidFill>
                <a:sym typeface="Symbol" panose="05050102010706020507" pitchFamily="18" charset="2"/>
              </a:rPr>
              <a:t>).  </a:t>
            </a:r>
            <a:endParaRPr lang="en-US" altLang="zh-CN" dirty="0">
              <a:solidFill>
                <a:srgbClr val="002060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727113" y="5608321"/>
            <a:ext cx="9592544" cy="114953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6226" y="1690689"/>
            <a:ext cx="5981187" cy="322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53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1503</Words>
  <Application>Microsoft Office PowerPoint</Application>
  <PresentationFormat>宽屏</PresentationFormat>
  <Paragraphs>316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4" baseType="lpstr">
      <vt:lpstr>宋体</vt:lpstr>
      <vt:lpstr>Arial</vt:lpstr>
      <vt:lpstr>Calibri</vt:lpstr>
      <vt:lpstr>Calibri Light</vt:lpstr>
      <vt:lpstr>Symbol</vt:lpstr>
      <vt:lpstr>Office 主题</vt:lpstr>
      <vt:lpstr>Sawtooth effect in CEPC PDR/APDR</vt:lpstr>
      <vt:lpstr>Motivation</vt:lpstr>
      <vt:lpstr>PowerPoint 演示文稿</vt:lpstr>
      <vt:lpstr>Outline</vt:lpstr>
      <vt:lpstr>Twiss parameters without sawtooth in PDR</vt:lpstr>
      <vt:lpstr>Twiss parameters with sawtooth in PDR</vt:lpstr>
      <vt:lpstr>Twiss parameters comparison of PDR</vt:lpstr>
      <vt:lpstr>Analysis of the horizontal emittance increase</vt:lpstr>
      <vt:lpstr>Dynamic aperture comparison of PDR</vt:lpstr>
      <vt:lpstr>Harmonic function comparison</vt:lpstr>
      <vt:lpstr>Mitigation of the sawtooth effect</vt:lpstr>
      <vt:lpstr>Reduce Synchrotron Radiation to 1/n</vt:lpstr>
      <vt:lpstr>Twiss parameters comparison</vt:lpstr>
      <vt:lpstr>Dynamic aperture</vt:lpstr>
      <vt:lpstr>Summary  ~mitigation of sawtooth effect by increase RF cavity numbers</vt:lpstr>
      <vt:lpstr>Conclusion of PDR sawtooth effect</vt:lpstr>
      <vt:lpstr>Outline</vt:lpstr>
      <vt:lpstr>Twiss parameters without sawtooth in APDR</vt:lpstr>
      <vt:lpstr>Twiss parameters with sawtooth in APDR ~Horizontal unstable</vt:lpstr>
      <vt:lpstr>Twiss parameters comparison</vt:lpstr>
      <vt:lpstr>Analysis of the horizontal emittance increase</vt:lpstr>
      <vt:lpstr>Dynamic aperture comparison</vt:lpstr>
      <vt:lpstr>Reduce Synchrotron Radiation to 1/n</vt:lpstr>
      <vt:lpstr>Twiss parameters comparison</vt:lpstr>
      <vt:lpstr>Dynamic aperture</vt:lpstr>
      <vt:lpstr>CEPC APDR orbit correction</vt:lpstr>
      <vt:lpstr>Summary ~mitigation of sawtooth effect by increase RF cavity numbers</vt:lpstr>
      <vt:lpstr>Conclusions of APDR sawtooth effect</vt:lpstr>
    </vt:vector>
  </TitlesOfParts>
  <Company>ihep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Sawtooth effect in CEPC</dc:title>
  <dc:creator>baisha</dc:creator>
  <cp:lastModifiedBy>baisha</cp:lastModifiedBy>
  <cp:revision>177</cp:revision>
  <dcterms:created xsi:type="dcterms:W3CDTF">2017-01-10T06:27:07Z</dcterms:created>
  <dcterms:modified xsi:type="dcterms:W3CDTF">2017-01-12T09:55:13Z</dcterms:modified>
</cp:coreProperties>
</file>