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47" r:id="rId2"/>
    <p:sldId id="449" r:id="rId3"/>
    <p:sldId id="431" r:id="rId4"/>
    <p:sldId id="447" r:id="rId5"/>
    <p:sldId id="432" r:id="rId6"/>
    <p:sldId id="438" r:id="rId7"/>
    <p:sldId id="443" r:id="rId8"/>
    <p:sldId id="442" r:id="rId9"/>
    <p:sldId id="448" r:id="rId10"/>
    <p:sldId id="450" r:id="rId11"/>
    <p:sldId id="457" r:id="rId12"/>
    <p:sldId id="451" r:id="rId13"/>
    <p:sldId id="452" r:id="rId14"/>
    <p:sldId id="453" r:id="rId15"/>
    <p:sldId id="454" r:id="rId16"/>
    <p:sldId id="455" r:id="rId17"/>
    <p:sldId id="456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51" autoAdjust="0"/>
    <p:restoredTop sz="94687" autoAdjust="0"/>
  </p:normalViewPr>
  <p:slideViewPr>
    <p:cSldViewPr>
      <p:cViewPr>
        <p:scale>
          <a:sx n="100" d="100"/>
          <a:sy n="100" d="100"/>
        </p:scale>
        <p:origin x="-1848" y="-186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509B5B-CBCA-4405-B93A-64EB43A985B0}" type="datetimeFigureOut">
              <a:rPr lang="zh-CN" altLang="en-US" smtClean="0"/>
              <a:t>2017-1-13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DFD22-ED67-4BB1-A57D-C30BEF0ED5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7987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Study Group Meeting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Study Group Meeting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Study Group Meeting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Study Group Meeting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Study Group Meeting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Study Group Meeting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Study Group Meeting</a:t>
            </a:r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Study Group Meeting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Study Group Meeting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Study Group Meeting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Study Group Meeting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dirty="0" smtClean="0"/>
              <a:t>CEPC-SppC Study Group Meeting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5496" y="2130425"/>
            <a:ext cx="9073008" cy="1470025"/>
          </a:xfrm>
        </p:spPr>
        <p:txBody>
          <a:bodyPr>
            <a:noAutofit/>
          </a:bodyPr>
          <a:lstStyle/>
          <a:p>
            <a:r>
              <a:rPr lang="en-US" altLang="zh-CN" sz="4000" b="1" dirty="0">
                <a:solidFill>
                  <a:srgbClr val="0070C0"/>
                </a:solidFill>
              </a:rPr>
              <a:t>Lattice design for </a:t>
            </a:r>
            <a:r>
              <a:rPr lang="en-US" altLang="zh-CN" sz="4000" b="1" dirty="0" smtClean="0">
                <a:solidFill>
                  <a:srgbClr val="0070C0"/>
                </a:solidFill>
              </a:rPr>
              <a:t>CEPC </a:t>
            </a:r>
            <a:r>
              <a:rPr lang="en-US" altLang="zh-CN" sz="4000" b="1" dirty="0">
                <a:solidFill>
                  <a:srgbClr val="0070C0"/>
                </a:solidFill>
              </a:rPr>
              <a:t>main ring</a:t>
            </a:r>
            <a:endParaRPr lang="zh-CN" alt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7704856" cy="1752600"/>
          </a:xfrm>
        </p:spPr>
        <p:txBody>
          <a:bodyPr>
            <a:normAutofit/>
          </a:bodyPr>
          <a:lstStyle/>
          <a:p>
            <a:r>
              <a:rPr lang="en-US" altLang="zh-CN" sz="2400" dirty="0" smtClean="0">
                <a:solidFill>
                  <a:schemeClr val="tx1"/>
                </a:solidFill>
              </a:rPr>
              <a:t>Yiwei Wang, Feng Su, </a:t>
            </a:r>
            <a:r>
              <a:rPr lang="en-US" altLang="zh-CN" sz="2400" dirty="0" smtClean="0">
                <a:solidFill>
                  <a:schemeClr val="tx1"/>
                </a:solidFill>
              </a:rPr>
              <a:t>Yuan Zhang, </a:t>
            </a:r>
            <a:r>
              <a:rPr lang="en-US" altLang="zh-CN" sz="2400" dirty="0" smtClean="0">
                <a:solidFill>
                  <a:schemeClr val="tx1"/>
                </a:solidFill>
              </a:rPr>
              <a:t>Dou Wang, Sha Bai, </a:t>
            </a:r>
            <a:r>
              <a:rPr lang="en-US" altLang="zh-CN" sz="2400" dirty="0" err="1" smtClean="0">
                <a:solidFill>
                  <a:schemeClr val="tx1"/>
                </a:solidFill>
              </a:rPr>
              <a:t>Huiping</a:t>
            </a:r>
            <a:r>
              <a:rPr lang="en-US" altLang="zh-CN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</a:rPr>
              <a:t>Geng</a:t>
            </a:r>
            <a:r>
              <a:rPr lang="en-US" altLang="zh-CN" sz="2400" dirty="0" smtClean="0">
                <a:solidFill>
                  <a:schemeClr val="tx1"/>
                </a:solidFill>
              </a:rPr>
              <a:t>, </a:t>
            </a:r>
            <a:r>
              <a:rPr lang="en-US" altLang="zh-CN" sz="2400" dirty="0" err="1" smtClean="0">
                <a:solidFill>
                  <a:schemeClr val="tx1"/>
                </a:solidFill>
              </a:rPr>
              <a:t>Chenghui</a:t>
            </a:r>
            <a:r>
              <a:rPr lang="en-US" altLang="zh-CN" sz="2400" dirty="0" smtClean="0">
                <a:solidFill>
                  <a:schemeClr val="tx1"/>
                </a:solidFill>
              </a:rPr>
              <a:t> Yu, </a:t>
            </a:r>
            <a:r>
              <a:rPr lang="en-US" altLang="zh-CN" sz="2400" dirty="0" err="1" smtClean="0">
                <a:solidFill>
                  <a:schemeClr val="tx1"/>
                </a:solidFill>
              </a:rPr>
              <a:t>Jie</a:t>
            </a:r>
            <a:r>
              <a:rPr lang="en-US" altLang="zh-CN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Gao</a:t>
            </a:r>
          </a:p>
          <a:p>
            <a:endParaRPr lang="en-US" altLang="zh-CN" sz="2400" dirty="0" smtClean="0">
              <a:solidFill>
                <a:schemeClr val="tx1"/>
              </a:solidFill>
            </a:endParaRPr>
          </a:p>
          <a:p>
            <a:r>
              <a:rPr lang="en-US" altLang="zh-CN" sz="2400" dirty="0" smtClean="0">
                <a:solidFill>
                  <a:schemeClr val="tx1"/>
                </a:solidFill>
              </a:rPr>
              <a:t>For CEPC-SPPC discussion on 14 Jan 2016</a:t>
            </a:r>
            <a:endParaRPr lang="en-US" altLang="zh-CN" sz="2400" dirty="0" smtClean="0">
              <a:solidFill>
                <a:schemeClr val="tx1"/>
              </a:solidFill>
            </a:endParaRPr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1224383" cy="1148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616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rgbClr val="0070C0"/>
                </a:solidFill>
              </a:rPr>
              <a:t>Partial double </a:t>
            </a:r>
            <a:r>
              <a:rPr lang="en-US" altLang="zh-CN" b="1" dirty="0">
                <a:solidFill>
                  <a:srgbClr val="0070C0"/>
                </a:solidFill>
              </a:rPr>
              <a:t>ring </a:t>
            </a:r>
            <a:r>
              <a:rPr lang="en-US" altLang="zh-CN" b="1" dirty="0" smtClean="0">
                <a:solidFill>
                  <a:srgbClr val="0070C0"/>
                </a:solidFill>
              </a:rPr>
              <a:t>scheme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18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68952" cy="432048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parameter for CEPC partial double ring</a:t>
            </a:r>
            <a:br>
              <a:rPr lang="en-US" altLang="zh-CN" dirty="0" smtClean="0"/>
            </a:br>
            <a:r>
              <a:rPr lang="zh-CN" altLang="en-US" sz="2200" dirty="0" smtClean="0"/>
              <a:t>（</a:t>
            </a:r>
            <a:r>
              <a:rPr lang="en-US" altLang="zh-CN" sz="2200" dirty="0" smtClean="0"/>
              <a:t>wangdou20160918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144277"/>
              </p:ext>
            </p:extLst>
          </p:nvPr>
        </p:nvGraphicFramePr>
        <p:xfrm>
          <a:off x="323528" y="836712"/>
          <a:ext cx="8208912" cy="5892054"/>
        </p:xfrm>
        <a:graphic>
          <a:graphicData uri="http://schemas.openxmlformats.org/drawingml/2006/table">
            <a:tbl>
              <a:tblPr firstRow="1" bandRow="1"/>
              <a:tblGrid>
                <a:gridCol w="2088232"/>
                <a:gridCol w="1296144"/>
                <a:gridCol w="1296144"/>
                <a:gridCol w="1296144"/>
                <a:gridCol w="1080120"/>
                <a:gridCol w="1152128"/>
              </a:tblGrid>
              <a:tr h="405654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lumi.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(GeV)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(GeV)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(mrad)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1.98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1.16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0.78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70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1100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11.0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36.5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67.6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32.5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21.3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4.1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0.272/0.0013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0.275 /0.0013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2.05/0.0062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2.05 /0.0062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0.93/0.0078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0.88/0.008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23.7/0.09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23.7/0.09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9.7/0.088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9.4/0.089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0.041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0.042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0.013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0.083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0.073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0.072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3.48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0.74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2.95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3.78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0.34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03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2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4.48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6660232" y="6473968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3225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solidFill>
                  <a:srgbClr val="0070C0"/>
                </a:solidFill>
              </a:rPr>
              <a:t>Lattice</a:t>
            </a:r>
            <a:r>
              <a:rPr lang="zh-CN" altLang="en-US" sz="3600" b="1" dirty="0">
                <a:solidFill>
                  <a:srgbClr val="0070C0"/>
                </a:solidFill>
              </a:rPr>
              <a:t> </a:t>
            </a:r>
            <a:r>
              <a:rPr lang="en-US" altLang="zh-CN" sz="3600" b="1" dirty="0" smtClean="0">
                <a:solidFill>
                  <a:srgbClr val="0070C0"/>
                </a:solidFill>
              </a:rPr>
              <a:t>design for ARC region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29208" y="980728"/>
            <a:ext cx="8003232" cy="2520280"/>
          </a:xfrm>
        </p:spPr>
        <p:txBody>
          <a:bodyPr>
            <a:normAutofit fontScale="92500"/>
          </a:bodyPr>
          <a:lstStyle/>
          <a:p>
            <a:r>
              <a:rPr lang="en-US" altLang="zh-CN" sz="1800" b="1" dirty="0">
                <a:sym typeface="Symbol"/>
              </a:rPr>
              <a:t>FODO cell, </a:t>
            </a:r>
            <a:r>
              <a:rPr lang="en-US" altLang="zh-CN" sz="1800" b="1" dirty="0" smtClean="0"/>
              <a:t>90</a:t>
            </a:r>
            <a:r>
              <a:rPr lang="en-US" altLang="zh-CN" sz="1800" b="1" dirty="0" smtClean="0">
                <a:sym typeface="Symbol"/>
              </a:rPr>
              <a:t></a:t>
            </a:r>
            <a:r>
              <a:rPr lang="en-US" altLang="zh-CN" sz="1800" b="1" dirty="0" smtClean="0"/>
              <a:t>/90</a:t>
            </a:r>
            <a:r>
              <a:rPr lang="en-US" altLang="zh-CN" sz="1800" b="1" dirty="0" smtClean="0">
                <a:sym typeface="Symbol"/>
              </a:rPr>
              <a:t>, non-interleaved </a:t>
            </a:r>
            <a:r>
              <a:rPr lang="en-US" altLang="zh-CN" sz="1800" b="1" dirty="0">
                <a:sym typeface="Symbol"/>
              </a:rPr>
              <a:t>sextupole scheme</a:t>
            </a:r>
            <a:r>
              <a:rPr lang="en-US" altLang="zh-CN" sz="1800" dirty="0">
                <a:sym typeface="Symbol"/>
              </a:rPr>
              <a:t> </a:t>
            </a:r>
            <a:endParaRPr lang="en-US" altLang="zh-CN" sz="1800" dirty="0" smtClean="0">
              <a:sym typeface="Symbol"/>
            </a:endParaRPr>
          </a:p>
          <a:p>
            <a:pPr lvl="1"/>
            <a:r>
              <a:rPr lang="en-US" altLang="zh-CN" sz="1800" dirty="0" smtClean="0">
                <a:sym typeface="Symbol"/>
              </a:rPr>
              <a:t>period N=5cells </a:t>
            </a:r>
            <a:endParaRPr lang="en-US" altLang="zh-CN" sz="1800" dirty="0">
              <a:sym typeface="Symbol"/>
            </a:endParaRPr>
          </a:p>
          <a:p>
            <a:pPr lvl="1"/>
            <a:r>
              <a:rPr lang="en-US" altLang="zh-CN" sz="1800" dirty="0" smtClean="0">
                <a:sym typeface="Symbol"/>
              </a:rPr>
              <a:t>all </a:t>
            </a:r>
            <a:r>
              <a:rPr lang="en-US" altLang="zh-CN" sz="1800" dirty="0">
                <a:sym typeface="Symbol"/>
              </a:rPr>
              <a:t>3rd </a:t>
            </a:r>
            <a:r>
              <a:rPr lang="en-US" altLang="zh-CN" sz="1800" dirty="0" smtClean="0">
                <a:sym typeface="Symbol"/>
              </a:rPr>
              <a:t> and </a:t>
            </a:r>
            <a:r>
              <a:rPr lang="en-US" altLang="zh-CN" sz="1800" dirty="0">
                <a:sym typeface="Symbol"/>
              </a:rPr>
              <a:t>4th </a:t>
            </a:r>
            <a:r>
              <a:rPr lang="en-US" altLang="zh-CN" sz="1800" dirty="0" smtClean="0">
                <a:sym typeface="Symbol"/>
              </a:rPr>
              <a:t>resonance driving terms (RDT) due </a:t>
            </a:r>
            <a:r>
              <a:rPr lang="en-US" altLang="zh-CN" sz="1800" dirty="0">
                <a:sym typeface="Symbol"/>
              </a:rPr>
              <a:t>to sextupoles </a:t>
            </a:r>
            <a:r>
              <a:rPr lang="en-US" altLang="zh-CN" sz="1800" dirty="0" smtClean="0">
                <a:sym typeface="Symbol"/>
              </a:rPr>
              <a:t>cancelled, except </a:t>
            </a:r>
            <a:r>
              <a:rPr lang="en-US" altLang="zh-CN" sz="1800" dirty="0">
                <a:sym typeface="Symbol"/>
              </a:rPr>
              <a:t>small 4Qx, 2Qx+2Qy, 4Qy, </a:t>
            </a:r>
            <a:r>
              <a:rPr lang="en-US" altLang="zh-CN" sz="1800" dirty="0" smtClean="0">
                <a:sym typeface="Symbol"/>
              </a:rPr>
              <a:t>2Qx-2Qy</a:t>
            </a:r>
          </a:p>
          <a:p>
            <a:pPr lvl="1"/>
            <a:r>
              <a:rPr lang="en-US" altLang="zh-CN" sz="1800" b="1" dirty="0" smtClean="0">
                <a:sym typeface="Symbol"/>
              </a:rPr>
              <a:t>tune shift dQ(Jx, Jy) is very small</a:t>
            </a:r>
          </a:p>
          <a:p>
            <a:pPr lvl="2"/>
            <a:r>
              <a:rPr lang="en-US" altLang="zh-CN" sz="1800" dirty="0">
                <a:sym typeface="Symbol"/>
              </a:rPr>
              <a:t>DA on momentum: large</a:t>
            </a:r>
            <a:endParaRPr lang="en-US" altLang="zh-CN" sz="1800" dirty="0" smtClean="0">
              <a:sym typeface="Symbol"/>
            </a:endParaRPr>
          </a:p>
          <a:p>
            <a:pPr lvl="1"/>
            <a:r>
              <a:rPr lang="en-US" altLang="zh-CN" sz="1800" b="1" dirty="0" smtClean="0">
                <a:sym typeface="Symbol"/>
              </a:rPr>
              <a:t>Chromaticity dQ() need to be corrected with many families</a:t>
            </a:r>
          </a:p>
          <a:p>
            <a:pPr lvl="2"/>
            <a:r>
              <a:rPr lang="en-US" altLang="zh-CN" sz="1800" dirty="0" smtClean="0">
                <a:sym typeface="Symbol"/>
              </a:rPr>
              <a:t>DA </a:t>
            </a:r>
            <a:r>
              <a:rPr lang="en-US" altLang="zh-CN" sz="1800" dirty="0">
                <a:sym typeface="Symbol"/>
              </a:rPr>
              <a:t>off momentum: with many families to correct dQ() and –I break down</a:t>
            </a:r>
          </a:p>
          <a:p>
            <a:pPr lvl="1"/>
            <a:endParaRPr lang="en-US" altLang="zh-CN" sz="2000" dirty="0">
              <a:sym typeface="Symbol"/>
            </a:endParaRPr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131840" y="623731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Sextupole </a:t>
            </a:r>
            <a:r>
              <a:rPr lang="en-US" altLang="zh-CN" b="1" dirty="0"/>
              <a:t>configuration</a:t>
            </a:r>
            <a:endParaRPr lang="zh-CN" altLang="en-US" b="1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573016"/>
            <a:ext cx="7848872" cy="2647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直接箭头连接符 11"/>
          <p:cNvCxnSpPr/>
          <p:nvPr/>
        </p:nvCxnSpPr>
        <p:spPr>
          <a:xfrm>
            <a:off x="1115616" y="6220395"/>
            <a:ext cx="2664296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95736" y="58772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+mj-ea"/>
                <a:ea typeface="+mj-ea"/>
              </a:rPr>
              <a:t>-I</a:t>
            </a:r>
            <a:endParaRPr lang="zh-CN" altLang="en-US" b="1" dirty="0">
              <a:latin typeface="+mj-ea"/>
              <a:ea typeface="+mj-ea"/>
            </a:endParaRPr>
          </a:p>
        </p:txBody>
      </p:sp>
      <p:cxnSp>
        <p:nvCxnSpPr>
          <p:cNvPr id="15" name="直接箭头连接符 14"/>
          <p:cNvCxnSpPr/>
          <p:nvPr/>
        </p:nvCxnSpPr>
        <p:spPr>
          <a:xfrm>
            <a:off x="4788024" y="6220395"/>
            <a:ext cx="2664296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868144" y="58772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+mj-ea"/>
                <a:ea typeface="+mj-ea"/>
              </a:rPr>
              <a:t>-I</a:t>
            </a:r>
            <a:endParaRPr lang="zh-CN" altLang="en-US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24986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48" y="4077072"/>
            <a:ext cx="7398528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7236296" y="3602852"/>
            <a:ext cx="43204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</a:rPr>
              <a:t>IP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1547664" y="3772189"/>
            <a:ext cx="0" cy="32305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1403648" y="3770902"/>
            <a:ext cx="0" cy="32305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3779912" y="3761383"/>
            <a:ext cx="0" cy="32305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6084168" y="3761383"/>
            <a:ext cx="0" cy="32305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6948264" y="3770902"/>
            <a:ext cx="0" cy="32305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>
            <a:off x="1619672" y="3946162"/>
            <a:ext cx="2016224" cy="109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>
            <a:off x="3995936" y="3957090"/>
            <a:ext cx="187220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300192" y="3597050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</a:rPr>
              <a:t>FT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39752" y="3554878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</a:rPr>
              <a:t>CCX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0" y="3554878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</a:rPr>
              <a:t>CCY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59632" y="3525042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rgbClr val="FF0000"/>
                </a:solidFill>
              </a:rPr>
              <a:t>M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T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cxnSp>
        <p:nvCxnSpPr>
          <p:cNvPr id="27" name="直接箭头连接符 26"/>
          <p:cNvCxnSpPr/>
          <p:nvPr/>
        </p:nvCxnSpPr>
        <p:spPr>
          <a:xfrm flipH="1">
            <a:off x="6948264" y="3863596"/>
            <a:ext cx="432048" cy="3574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>
          <a:xfrm>
            <a:off x="6156176" y="3954767"/>
            <a:ext cx="720080" cy="232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596336" y="5068341"/>
            <a:ext cx="1224136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1200" b="1" dirty="0" smtClean="0">
                <a:sym typeface="Symbol"/>
              </a:rPr>
              <a:t>L*= 1.5m</a:t>
            </a:r>
          </a:p>
          <a:p>
            <a:r>
              <a:rPr lang="en-US" altLang="zh-CN" sz="1200" b="1" dirty="0" smtClean="0">
                <a:sym typeface="Symbol"/>
              </a:rPr>
              <a:t>x*= 0.22mm</a:t>
            </a:r>
          </a:p>
          <a:p>
            <a:r>
              <a:rPr lang="en-US" altLang="zh-CN" sz="1200" b="1" dirty="0" smtClean="0">
                <a:sym typeface="Symbol"/>
              </a:rPr>
              <a:t></a:t>
            </a:r>
            <a:r>
              <a:rPr lang="en-US" altLang="zh-CN" sz="1200" b="1" dirty="0">
                <a:sym typeface="Symbol"/>
              </a:rPr>
              <a:t>y</a:t>
            </a:r>
            <a:r>
              <a:rPr lang="en-US" altLang="zh-CN" sz="1200" b="1" dirty="0" smtClean="0">
                <a:sym typeface="Symbol"/>
              </a:rPr>
              <a:t>*= 1mm</a:t>
            </a:r>
          </a:p>
          <a:p>
            <a:r>
              <a:rPr lang="en-US" altLang="zh-CN" sz="1200" b="1" dirty="0" smtClean="0">
                <a:sym typeface="Symbol"/>
              </a:rPr>
              <a:t>GQD0= -200T/m</a:t>
            </a:r>
          </a:p>
          <a:p>
            <a:r>
              <a:rPr lang="en-US" altLang="zh-CN" sz="1200" b="1" dirty="0" smtClean="0">
                <a:sym typeface="Symbol"/>
              </a:rPr>
              <a:t>GQF1= 200T/m</a:t>
            </a:r>
          </a:p>
          <a:p>
            <a:r>
              <a:rPr lang="en-US" altLang="zh-CN" sz="1200" b="1" dirty="0" smtClean="0"/>
              <a:t>LQD0=1.69m</a:t>
            </a:r>
          </a:p>
          <a:p>
            <a:r>
              <a:rPr lang="en-US" altLang="zh-CN" sz="1200" b="1" dirty="0" smtClean="0"/>
              <a:t>LQF1=0.90m</a:t>
            </a:r>
            <a:endParaRPr lang="en-US" altLang="zh-CN" sz="1200" b="1" dirty="0" smtClean="0">
              <a:sym typeface="Symbol"/>
            </a:endParaRPr>
          </a:p>
        </p:txBody>
      </p:sp>
      <p:sp>
        <p:nvSpPr>
          <p:cNvPr id="30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solidFill>
                  <a:srgbClr val="0070C0"/>
                </a:solidFill>
              </a:rPr>
              <a:t>Lattice</a:t>
            </a:r>
            <a:r>
              <a:rPr lang="zh-CN" altLang="en-US" sz="3600" b="1" dirty="0">
                <a:solidFill>
                  <a:srgbClr val="0070C0"/>
                </a:solidFill>
              </a:rPr>
              <a:t> </a:t>
            </a:r>
            <a:r>
              <a:rPr lang="en-US" altLang="zh-CN" sz="3600" b="1" dirty="0">
                <a:solidFill>
                  <a:srgbClr val="0070C0"/>
                </a:solidFill>
              </a:rPr>
              <a:t>design for </a:t>
            </a:r>
            <a:r>
              <a:rPr lang="en-US" altLang="zh-CN" sz="3600" b="1" dirty="0" smtClean="0">
                <a:solidFill>
                  <a:srgbClr val="0070C0"/>
                </a:solidFill>
              </a:rPr>
              <a:t>interaction </a:t>
            </a:r>
            <a:r>
              <a:rPr lang="en-US" altLang="zh-CN" sz="3600" b="1" dirty="0">
                <a:solidFill>
                  <a:srgbClr val="0070C0"/>
                </a:solidFill>
              </a:rPr>
              <a:t>region</a:t>
            </a:r>
            <a:endParaRPr lang="zh-CN" altLang="en-US" sz="3600" dirty="0"/>
          </a:p>
        </p:txBody>
      </p:sp>
      <p:sp>
        <p:nvSpPr>
          <p:cNvPr id="31" name="内容占位符 2"/>
          <p:cNvSpPr>
            <a:spLocks noGrp="1"/>
          </p:cNvSpPr>
          <p:nvPr>
            <p:ph idx="1"/>
          </p:nvPr>
        </p:nvSpPr>
        <p:spPr>
          <a:xfrm>
            <a:off x="611560" y="978490"/>
            <a:ext cx="8003232" cy="2520280"/>
          </a:xfrm>
        </p:spPr>
        <p:txBody>
          <a:bodyPr>
            <a:normAutofit fontScale="925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b="1" dirty="0">
                <a:sym typeface="Symbol"/>
              </a:rPr>
              <a:t>Local chromaticity </a:t>
            </a:r>
            <a:r>
              <a:rPr lang="en-US" altLang="zh-CN" sz="1800" b="1" dirty="0" smtClean="0">
                <a:sym typeface="Symbol"/>
              </a:rPr>
              <a:t>correction </a:t>
            </a:r>
            <a:r>
              <a:rPr lang="en-US" altLang="zh-CN" sz="1800" dirty="0">
                <a:sym typeface="Symbol"/>
              </a:rPr>
              <a:t>with sextupoles pairs </a:t>
            </a:r>
            <a:r>
              <a:rPr lang="en-US" altLang="zh-CN" sz="1800" dirty="0" smtClean="0">
                <a:sym typeface="Symbol"/>
              </a:rPr>
              <a:t>separated </a:t>
            </a:r>
            <a:r>
              <a:rPr lang="en-US" altLang="zh-CN" sz="1800" dirty="0">
                <a:sym typeface="Symbol"/>
              </a:rPr>
              <a:t>by –I transportation</a:t>
            </a:r>
            <a:endParaRPr lang="en-US" altLang="zh-CN" sz="1800" b="1" dirty="0" smtClean="0">
              <a:sym typeface="Symbol"/>
            </a:endParaRPr>
          </a:p>
          <a:p>
            <a:pPr lvl="1"/>
            <a:r>
              <a:rPr lang="en-US" altLang="zh-CN" sz="1800" dirty="0" smtClean="0">
                <a:sym typeface="Symbol"/>
              </a:rPr>
              <a:t>all </a:t>
            </a:r>
            <a:r>
              <a:rPr lang="en-US" altLang="zh-CN" sz="1800" b="1" dirty="0">
                <a:sym typeface="Symbol"/>
              </a:rPr>
              <a:t>3rd  and 4th RDT </a:t>
            </a:r>
            <a:r>
              <a:rPr lang="en-US" altLang="zh-CN" sz="1800" dirty="0">
                <a:sym typeface="Symbol"/>
              </a:rPr>
              <a:t>due to sextupoles </a:t>
            </a:r>
            <a:r>
              <a:rPr lang="en-US" altLang="zh-CN" sz="1800" dirty="0" smtClean="0">
                <a:sym typeface="Symbol"/>
              </a:rPr>
              <a:t>almost cancelled</a:t>
            </a:r>
          </a:p>
          <a:p>
            <a:pPr lvl="1"/>
            <a:r>
              <a:rPr lang="en-US" altLang="zh-CN" sz="1800" b="1" dirty="0" smtClean="0">
                <a:sym typeface="Symbol"/>
              </a:rPr>
              <a:t>up to 3rd order </a:t>
            </a:r>
            <a:r>
              <a:rPr lang="en-US" altLang="zh-CN" sz="1800" b="1" dirty="0">
                <a:sym typeface="Symbol"/>
              </a:rPr>
              <a:t>c</a:t>
            </a:r>
            <a:r>
              <a:rPr lang="en-US" altLang="zh-CN" sz="1800" b="1" dirty="0" smtClean="0">
                <a:sym typeface="Symbol"/>
              </a:rPr>
              <a:t>hromaticity</a:t>
            </a:r>
            <a:r>
              <a:rPr lang="en-US" altLang="zh-CN" sz="1800" dirty="0" smtClean="0">
                <a:sym typeface="Symbol"/>
              </a:rPr>
              <a:t> corrected with main sextupoles, phase tuning and additional sextupoles</a:t>
            </a:r>
          </a:p>
          <a:p>
            <a:pPr lvl="1"/>
            <a:r>
              <a:rPr lang="en-US" altLang="zh-CN" sz="1800" b="1" dirty="0" smtClean="0">
                <a:sym typeface="Symbol"/>
              </a:rPr>
              <a:t>tune </a:t>
            </a:r>
            <a:r>
              <a:rPr lang="en-US" altLang="zh-CN" sz="1800" b="1" dirty="0">
                <a:sym typeface="Symbol"/>
              </a:rPr>
              <a:t>shift dQ(Jx, Jy</a:t>
            </a:r>
            <a:r>
              <a:rPr lang="en-US" altLang="zh-CN" sz="1800" b="1" dirty="0" smtClean="0">
                <a:sym typeface="Symbol"/>
              </a:rPr>
              <a:t>)</a:t>
            </a:r>
            <a:r>
              <a:rPr lang="en-US" altLang="zh-CN" sz="1800" dirty="0" smtClean="0">
                <a:sym typeface="Symbol"/>
              </a:rPr>
              <a:t> due to finite length of main sextupoles corrected with additional weak sextupoles</a:t>
            </a:r>
          </a:p>
          <a:p>
            <a:pPr lvl="1"/>
            <a:r>
              <a:rPr lang="en-US" altLang="zh-CN" sz="1800" b="1" dirty="0" smtClean="0">
                <a:sym typeface="Symbol"/>
              </a:rPr>
              <a:t>Break down of –I, high order dispersion </a:t>
            </a:r>
            <a:r>
              <a:rPr lang="en-US" altLang="zh-CN" sz="1800" dirty="0" smtClean="0">
                <a:sym typeface="Symbol"/>
              </a:rPr>
              <a:t>could be optimized with odd dispersion scheme or Brinkmann sextupoles</a:t>
            </a:r>
            <a:endParaRPr lang="en-US" altLang="zh-CN" sz="1800" dirty="0">
              <a:sym typeface="Symbol"/>
            </a:endParaRPr>
          </a:p>
          <a:p>
            <a:pPr lvl="1"/>
            <a:endParaRPr lang="en-US" altLang="zh-CN" sz="2000" dirty="0" smtClean="0">
              <a:sym typeface="Symbol"/>
            </a:endParaRPr>
          </a:p>
          <a:p>
            <a:pPr lvl="1"/>
            <a:endParaRPr lang="en-US" altLang="zh-CN" sz="2000" dirty="0">
              <a:sym typeface="Symbol"/>
            </a:endParaRPr>
          </a:p>
        </p:txBody>
      </p:sp>
      <p:cxnSp>
        <p:nvCxnSpPr>
          <p:cNvPr id="32" name="直接箭头连接符 31"/>
          <p:cNvCxnSpPr/>
          <p:nvPr/>
        </p:nvCxnSpPr>
        <p:spPr>
          <a:xfrm>
            <a:off x="4427984" y="6021288"/>
            <a:ext cx="1080120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716016" y="544522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+mj-ea"/>
                <a:ea typeface="+mj-ea"/>
              </a:rPr>
              <a:t>-I</a:t>
            </a:r>
            <a:endParaRPr lang="zh-CN" altLang="en-US" b="1" dirty="0">
              <a:latin typeface="+mj-ea"/>
              <a:ea typeface="+mj-ea"/>
            </a:endParaRPr>
          </a:p>
        </p:txBody>
      </p:sp>
      <p:cxnSp>
        <p:nvCxnSpPr>
          <p:cNvPr id="34" name="直接箭头连接符 33"/>
          <p:cNvCxnSpPr/>
          <p:nvPr/>
        </p:nvCxnSpPr>
        <p:spPr>
          <a:xfrm>
            <a:off x="2123728" y="6021288"/>
            <a:ext cx="1080120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411760" y="544522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+mj-ea"/>
                <a:ea typeface="+mj-ea"/>
              </a:rPr>
              <a:t>-I</a:t>
            </a:r>
            <a:endParaRPr lang="zh-CN" altLang="en-US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83840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Study Group Meeting</a:t>
            </a:r>
            <a:endParaRPr lang="zh-CN" altLang="en-US" dirty="0"/>
          </a:p>
        </p:txBody>
      </p:sp>
      <p:pic>
        <p:nvPicPr>
          <p:cNvPr id="7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标题 1"/>
          <p:cNvSpPr txBox="1">
            <a:spLocks/>
          </p:cNvSpPr>
          <p:nvPr/>
        </p:nvSpPr>
        <p:spPr>
          <a:xfrm>
            <a:off x="662880" y="58614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b="1" dirty="0">
                <a:solidFill>
                  <a:srgbClr val="0070C0"/>
                </a:solidFill>
              </a:rPr>
              <a:t>Lattice</a:t>
            </a:r>
            <a:r>
              <a:rPr lang="zh-CN" altLang="en-US" sz="3600" b="1" dirty="0">
                <a:solidFill>
                  <a:srgbClr val="0070C0"/>
                </a:solidFill>
              </a:rPr>
              <a:t> </a:t>
            </a:r>
            <a:r>
              <a:rPr lang="en-US" altLang="zh-CN" sz="3600" b="1" dirty="0">
                <a:solidFill>
                  <a:srgbClr val="0070C0"/>
                </a:solidFill>
              </a:rPr>
              <a:t>design for </a:t>
            </a:r>
            <a:r>
              <a:rPr lang="en-US" altLang="zh-CN" sz="3600" b="1" dirty="0" smtClean="0">
                <a:solidFill>
                  <a:srgbClr val="0070C0"/>
                </a:solidFill>
              </a:rPr>
              <a:t>PDR region</a:t>
            </a:r>
            <a:endParaRPr lang="zh-CN" altLang="en-US" sz="3600" b="1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54" y="1124744"/>
            <a:ext cx="7071922" cy="4626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516216" y="826839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Feng Su, Yiwei Wang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23173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solidFill>
                  <a:srgbClr val="0070C0"/>
                </a:solidFill>
              </a:rPr>
              <a:t>Lattice</a:t>
            </a:r>
            <a:r>
              <a:rPr lang="zh-CN" altLang="en-US" sz="3600" b="1" dirty="0">
                <a:solidFill>
                  <a:srgbClr val="0070C0"/>
                </a:solidFill>
              </a:rPr>
              <a:t> </a:t>
            </a:r>
            <a:r>
              <a:rPr lang="en-US" altLang="zh-CN" sz="3600" b="1" dirty="0">
                <a:solidFill>
                  <a:srgbClr val="0070C0"/>
                </a:solidFill>
              </a:rPr>
              <a:t>design for </a:t>
            </a:r>
            <a:r>
              <a:rPr lang="en-US" altLang="zh-CN" sz="3600" b="1" dirty="0" smtClean="0">
                <a:solidFill>
                  <a:srgbClr val="0070C0"/>
                </a:solidFill>
              </a:rPr>
              <a:t>whole ring</a:t>
            </a:r>
            <a:endParaRPr lang="zh-CN" altLang="en-US" sz="3600" b="1" dirty="0">
              <a:solidFill>
                <a:srgbClr val="0070C0"/>
              </a:solidFill>
            </a:endParaRPr>
          </a:p>
        </p:txBody>
      </p:sp>
      <p:sp>
        <p:nvSpPr>
          <p:cNvPr id="33" name="内容占位符 2"/>
          <p:cNvSpPr>
            <a:spLocks noGrp="1"/>
          </p:cNvSpPr>
          <p:nvPr>
            <p:ph idx="1"/>
          </p:nvPr>
        </p:nvSpPr>
        <p:spPr>
          <a:xfrm>
            <a:off x="529208" y="980728"/>
            <a:ext cx="8003232" cy="1800200"/>
          </a:xfrm>
        </p:spPr>
        <p:txBody>
          <a:bodyPr>
            <a:normAutofit/>
          </a:bodyPr>
          <a:lstStyle/>
          <a:p>
            <a:r>
              <a:rPr lang="en-US" altLang="zh-CN" sz="2000" dirty="0"/>
              <a:t>A lattice of the whole ring (ARC+PDR+IR) </a:t>
            </a:r>
            <a:r>
              <a:rPr lang="en-US" altLang="zh-CN" sz="2000" dirty="0" smtClean="0"/>
              <a:t>basically fulfilling </a:t>
            </a:r>
            <a:r>
              <a:rPr lang="en-US" altLang="zh-CN" sz="2000" dirty="0"/>
              <a:t>the design </a:t>
            </a:r>
            <a:r>
              <a:rPr lang="en-US" altLang="zh-CN" sz="2000" dirty="0" smtClean="0"/>
              <a:t>parameters</a:t>
            </a:r>
            <a:endParaRPr lang="en-US" altLang="zh-CN" sz="2000" dirty="0" smtClean="0">
              <a:sym typeface="Symbol"/>
            </a:endParaRPr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1" y="1988840"/>
            <a:ext cx="6635467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38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9305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solidFill>
                  <a:srgbClr val="0070C0"/>
                </a:solidFill>
              </a:rPr>
              <a:t>Target of CEPC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 </a:t>
            </a:r>
            <a:r>
              <a:rPr lang="en-US" altLang="zh-CN" sz="3600" b="1" dirty="0" smtClean="0">
                <a:solidFill>
                  <a:srgbClr val="0070C0"/>
                </a:solidFill>
              </a:rPr>
              <a:t>dynamic aperture</a:t>
            </a:r>
            <a:endParaRPr lang="en-US" altLang="zh-CN" sz="36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5661248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Based on </a:t>
            </a:r>
            <a:r>
              <a:rPr lang="en-US" altLang="zh-CN" dirty="0"/>
              <a:t>the parameters </a:t>
            </a:r>
            <a:r>
              <a:rPr lang="en-US" altLang="zh-CN" dirty="0" smtClean="0"/>
              <a:t>“wangdou20160918 H-low power” .  </a:t>
            </a:r>
          </a:p>
          <a:p>
            <a:r>
              <a:rPr lang="en-US" altLang="zh-CN" dirty="0" smtClean="0"/>
              <a:t>*assuming coupling factor </a:t>
            </a:r>
            <a:r>
              <a:rPr lang="en-US" altLang="zh-CN" dirty="0" smtClean="0">
                <a:sym typeface="Symbol"/>
              </a:rPr>
              <a:t>=5% for injection beam, </a:t>
            </a:r>
          </a:p>
          <a:p>
            <a:r>
              <a:rPr lang="en-US" altLang="zh-CN" dirty="0" smtClean="0">
                <a:sym typeface="Symbol"/>
              </a:rPr>
              <a:t>x,r=200 m, x,i=60 m, </a:t>
            </a:r>
            <a:r>
              <a:rPr lang="nn-NO" altLang="zh-CN" dirty="0" smtClean="0">
                <a:sym typeface="Symbol"/>
              </a:rPr>
              <a:t>ws = 4 mm, nr </a:t>
            </a:r>
            <a:r>
              <a:rPr lang="nn-NO" altLang="zh-CN" dirty="0">
                <a:sym typeface="Symbol"/>
              </a:rPr>
              <a:t>= </a:t>
            </a:r>
            <a:r>
              <a:rPr lang="nn-NO" altLang="zh-CN" dirty="0" smtClean="0">
                <a:sym typeface="Symbol"/>
              </a:rPr>
              <a:t>5, ns </a:t>
            </a:r>
            <a:r>
              <a:rPr lang="nn-NO" altLang="zh-CN" dirty="0">
                <a:sym typeface="Symbol"/>
              </a:rPr>
              <a:t>= </a:t>
            </a:r>
            <a:r>
              <a:rPr lang="nn-NO" altLang="zh-CN" dirty="0" smtClean="0">
                <a:sym typeface="Symbol"/>
              </a:rPr>
              <a:t>5</a:t>
            </a:r>
            <a:endParaRPr lang="zh-CN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757929"/>
              </p:ext>
            </p:extLst>
          </p:nvPr>
        </p:nvGraphicFramePr>
        <p:xfrm>
          <a:off x="323528" y="1484784"/>
          <a:ext cx="8496944" cy="380248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127231"/>
                <a:gridCol w="985336"/>
                <a:gridCol w="1296144"/>
                <a:gridCol w="2088233"/>
              </a:tblGrid>
              <a:tr h="3864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n-lt"/>
                        </a:rPr>
                        <a:t>Parameter</a:t>
                      </a:r>
                      <a:endParaRPr lang="zh-CN" sz="18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n-lt"/>
                        </a:rPr>
                        <a:t>Symbol</a:t>
                      </a:r>
                      <a:endParaRPr lang="zh-CN" sz="18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n-lt"/>
                        </a:rPr>
                        <a:t>Unit</a:t>
                      </a:r>
                      <a:endParaRPr lang="zh-CN" sz="18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n-lt"/>
                        </a:rPr>
                        <a:t>Value</a:t>
                      </a:r>
                      <a:endParaRPr lang="zh-CN" sz="18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3864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+mn-lt"/>
                        </a:rPr>
                        <a:t>Luminosity per IP</a:t>
                      </a:r>
                      <a:endParaRPr lang="zh-CN" sz="18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i="1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</a:t>
                      </a:r>
                      <a:r>
                        <a:rPr lang="en-US" altLang="zh-CN" sz="1800" i="1" kern="1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max</a:t>
                      </a:r>
                      <a:endParaRPr lang="zh-CN" altLang="zh-CN" sz="1800" i="1" kern="100" dirty="0" smtClean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10</a:t>
                      </a:r>
                      <a:r>
                        <a:rPr lang="en-US" altLang="zh-CN" sz="1800" kern="1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34</a:t>
                      </a:r>
                      <a:r>
                        <a:rPr lang="en-US" altLang="zh-CN" sz="18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cm</a:t>
                      </a:r>
                      <a:r>
                        <a:rPr lang="en-US" altLang="zh-CN" sz="1800" kern="1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-2</a:t>
                      </a:r>
                      <a:r>
                        <a:rPr lang="en-US" altLang="zh-CN" sz="18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</a:t>
                      </a:r>
                      <a:r>
                        <a:rPr lang="en-US" altLang="zh-CN" sz="1800" kern="1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-1</a:t>
                      </a:r>
                      <a:endParaRPr lang="zh-CN" sz="18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+mn-lt"/>
                        </a:rPr>
                        <a:t>2.01</a:t>
                      </a:r>
                      <a:endParaRPr lang="zh-CN" sz="18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3864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+mn-lt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Beta</a:t>
                      </a:r>
                      <a:r>
                        <a:rPr lang="en-US" altLang="zh-CN" sz="1800" kern="100" baseline="0" dirty="0" smtClean="0">
                          <a:effectLst/>
                          <a:latin typeface="+mn-lt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functions at IP</a:t>
                      </a:r>
                      <a:endParaRPr lang="zh-CN" sz="18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i="1" kern="100" dirty="0" smtClean="0">
                          <a:effectLst/>
                          <a:latin typeface="+mn-lt"/>
                          <a:sym typeface="Symbol"/>
                        </a:rPr>
                        <a:t></a:t>
                      </a:r>
                      <a:r>
                        <a:rPr lang="en-US" altLang="zh-CN" sz="1800" i="1" kern="100" baseline="-25000" dirty="0" smtClean="0">
                          <a:effectLst/>
                          <a:latin typeface="+mn-lt"/>
                          <a:sym typeface="Symbol"/>
                        </a:rPr>
                        <a:t>x/</a:t>
                      </a:r>
                      <a:r>
                        <a:rPr lang="en-US" altLang="zh-CN" sz="1800" i="1" kern="100" dirty="0" smtClean="0">
                          <a:effectLst/>
                          <a:latin typeface="+mn-lt"/>
                          <a:sym typeface="Symbol"/>
                        </a:rPr>
                        <a:t></a:t>
                      </a:r>
                      <a:r>
                        <a:rPr lang="en-US" altLang="zh-CN" sz="1800" i="1" kern="100" baseline="-25000" dirty="0" smtClean="0">
                          <a:effectLst/>
                          <a:latin typeface="+mn-lt"/>
                          <a:sym typeface="Symbol"/>
                        </a:rPr>
                        <a:t>y</a:t>
                      </a:r>
                      <a:endParaRPr lang="zh-CN" altLang="zh-CN" sz="1800" i="1" kern="100" dirty="0" smtClean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+mn-lt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</a:t>
                      </a:r>
                      <a:endParaRPr lang="zh-CN" sz="18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0.275 /0.0013</a:t>
                      </a:r>
                      <a:endParaRPr lang="zh-CN" altLang="zh-CN" sz="18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864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b="1" kern="1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Main ring emittance </a:t>
                      </a:r>
                      <a:endParaRPr lang="zh-CN" sz="18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1" kern="100" dirty="0" smtClean="0">
                          <a:effectLst/>
                          <a:latin typeface="+mn-lt"/>
                          <a:sym typeface="Symbol"/>
                        </a:rPr>
                        <a:t></a:t>
                      </a:r>
                      <a:r>
                        <a:rPr lang="en-US" sz="1800" i="1" kern="100" baseline="-25000" dirty="0" smtClean="0">
                          <a:effectLst/>
                          <a:latin typeface="+mn-lt"/>
                          <a:sym typeface="Symbol"/>
                        </a:rPr>
                        <a:t>x/</a:t>
                      </a:r>
                      <a:r>
                        <a:rPr lang="en-US" altLang="zh-CN" sz="1800" i="1" kern="100" dirty="0" smtClean="0">
                          <a:effectLst/>
                          <a:latin typeface="+mn-lt"/>
                          <a:sym typeface="Symbol"/>
                        </a:rPr>
                        <a:t></a:t>
                      </a:r>
                      <a:r>
                        <a:rPr lang="en-US" altLang="zh-CN" sz="1800" i="1" kern="100" baseline="-25000" dirty="0" smtClean="0">
                          <a:effectLst/>
                          <a:latin typeface="+mn-lt"/>
                          <a:sym typeface="Symbol"/>
                        </a:rPr>
                        <a:t>y</a:t>
                      </a:r>
                      <a:endParaRPr lang="zh-CN" sz="1800" i="1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nm</a:t>
                      </a:r>
                      <a:r>
                        <a:rPr lang="en-US" altLang="zh-CN" sz="1800" kern="1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</a:t>
                      </a:r>
                      <a:r>
                        <a:rPr lang="en-US" altLang="zh-CN" sz="1800" kern="100" baseline="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rad</a:t>
                      </a:r>
                      <a:endParaRPr lang="zh-CN" sz="18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2.05 /0.0062</a:t>
                      </a:r>
                      <a:endParaRPr lang="zh-CN" altLang="zh-CN" sz="1800" kern="1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864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b="1" kern="1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Injection emittance</a:t>
                      </a:r>
                      <a:endParaRPr lang="zh-CN" sz="18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i="1" kern="100" dirty="0" smtClean="0">
                          <a:effectLst/>
                          <a:latin typeface="+mn-lt"/>
                          <a:sym typeface="Symbol"/>
                        </a:rPr>
                        <a:t></a:t>
                      </a:r>
                      <a:r>
                        <a:rPr lang="en-US" altLang="zh-CN" sz="1800" i="1" kern="100" baseline="-25000" dirty="0" smtClean="0">
                          <a:effectLst/>
                          <a:latin typeface="+mn-lt"/>
                          <a:sym typeface="Symbol"/>
                        </a:rPr>
                        <a:t>x/</a:t>
                      </a:r>
                      <a:r>
                        <a:rPr lang="en-US" altLang="zh-CN" sz="1800" i="1" kern="100" dirty="0" smtClean="0">
                          <a:effectLst/>
                          <a:latin typeface="+mn-lt"/>
                          <a:sym typeface="Symbol"/>
                        </a:rPr>
                        <a:t></a:t>
                      </a:r>
                      <a:r>
                        <a:rPr lang="en-US" altLang="zh-CN" sz="1800" i="1" kern="100" baseline="-25000" dirty="0" smtClean="0">
                          <a:effectLst/>
                          <a:latin typeface="+mn-lt"/>
                          <a:sym typeface="Symbol"/>
                        </a:rPr>
                        <a:t>y</a:t>
                      </a:r>
                      <a:endParaRPr lang="zh-CN" altLang="zh-CN" sz="1800" i="1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00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altLang="zh-CN" sz="18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nm</a:t>
                      </a:r>
                      <a:r>
                        <a:rPr lang="en-US" altLang="zh-CN" sz="18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</a:t>
                      </a:r>
                      <a:r>
                        <a:rPr lang="en-US" altLang="zh-CN" sz="1800" kern="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rad</a:t>
                      </a:r>
                      <a:endParaRPr lang="zh-CN" altLang="zh-CN" sz="1800" kern="100" dirty="0" smtClean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3.5 / 0.17</a:t>
                      </a:r>
                      <a:endParaRPr lang="zh-CN" altLang="zh-CN" sz="18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3864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b="1" kern="1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Transvers</a:t>
                      </a:r>
                      <a:r>
                        <a:rPr lang="en-US" altLang="zh-CN" sz="1800" b="1" kern="1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a</a:t>
                      </a:r>
                      <a:r>
                        <a:rPr lang="en-US" altLang="zh-CN" sz="1800" b="1" kern="1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cceptance*</a:t>
                      </a:r>
                      <a:endParaRPr lang="zh-CN" sz="18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00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altLang="zh-CN" sz="1800" i="1" kern="100" dirty="0" smtClean="0">
                          <a:effectLst/>
                          <a:latin typeface="+mn-lt"/>
                          <a:sym typeface="Symbol"/>
                        </a:rPr>
                        <a:t>A</a:t>
                      </a:r>
                      <a:r>
                        <a:rPr lang="en-US" altLang="zh-CN" sz="1800" i="1" kern="100" baseline="-25000" dirty="0" smtClean="0">
                          <a:effectLst/>
                          <a:latin typeface="+mn-lt"/>
                          <a:sym typeface="Symbol"/>
                        </a:rPr>
                        <a:t>x/</a:t>
                      </a:r>
                      <a:r>
                        <a:rPr lang="en-US" altLang="zh-CN" sz="1800" i="1" kern="100" dirty="0" smtClean="0">
                          <a:effectLst/>
                          <a:latin typeface="+mn-lt"/>
                          <a:sym typeface="Symbol"/>
                        </a:rPr>
                        <a:t>A</a:t>
                      </a:r>
                      <a:r>
                        <a:rPr lang="en-US" altLang="zh-CN" sz="1800" i="1" kern="100" baseline="-25000" dirty="0" smtClean="0">
                          <a:effectLst/>
                          <a:latin typeface="+mn-lt"/>
                          <a:sym typeface="Symbol"/>
                        </a:rPr>
                        <a:t>y</a:t>
                      </a:r>
                      <a:endParaRPr lang="zh-CN" altLang="zh-CN" sz="1800" i="1" kern="100" dirty="0" smtClean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00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altLang="zh-CN" sz="18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nm</a:t>
                      </a:r>
                      <a:r>
                        <a:rPr lang="en-US" altLang="zh-CN" sz="18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</a:t>
                      </a:r>
                      <a:r>
                        <a:rPr lang="en-US" altLang="zh-CN" sz="1800" kern="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rad</a:t>
                      </a:r>
                      <a:endParaRPr lang="zh-CN" altLang="zh-CN" sz="1800" kern="100" dirty="0" smtClean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787 / 4.17</a:t>
                      </a:r>
                      <a:endParaRPr lang="zh-CN" altLang="zh-CN" sz="1800" kern="1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3864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+mn-lt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Energy acceptance</a:t>
                      </a:r>
                      <a:endParaRPr lang="zh-CN" sz="18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i="1" kern="100" dirty="0" smtClean="0">
                          <a:effectLst/>
                          <a:latin typeface="+mn-lt"/>
                          <a:sym typeface="Symbol"/>
                        </a:rPr>
                        <a:t>A</a:t>
                      </a:r>
                      <a:r>
                        <a:rPr lang="en-US" altLang="zh-CN" sz="1800" i="1" kern="100" baseline="-25000" dirty="0" smtClean="0">
                          <a:effectLst/>
                          <a:latin typeface="+mn-lt"/>
                          <a:sym typeface="Symbol"/>
                        </a:rPr>
                        <a:t>E</a:t>
                      </a:r>
                      <a:endParaRPr lang="zh-CN" altLang="zh-CN" sz="1800" i="1" kern="100" dirty="0" smtClean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i="1" kern="100" dirty="0" smtClean="0">
                          <a:effectLst/>
                          <a:latin typeface="+mn-lt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%</a:t>
                      </a:r>
                      <a:endParaRPr lang="zh-CN" altLang="zh-CN" sz="1800" i="1" kern="100" dirty="0" smtClean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2.0</a:t>
                      </a:r>
                      <a:endParaRPr lang="zh-CN" altLang="zh-CN" sz="1800" kern="1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3864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b="1" kern="1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DA requirement from beam-beam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b="1" kern="1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(inclu. errors</a:t>
                      </a:r>
                      <a:r>
                        <a:rPr lang="en-US" altLang="zh-CN" sz="1800" b="1" kern="1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and beam-beam effect</a:t>
                      </a:r>
                      <a:r>
                        <a:rPr lang="en-US" altLang="zh-CN" sz="1800" b="1" kern="1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) </a:t>
                      </a:r>
                      <a:endParaRPr lang="zh-CN" sz="18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00" dirty="0" smtClean="0">
                          <a:effectLst/>
                          <a:latin typeface="+mn-lt"/>
                        </a:rPr>
                        <a:t> D</a:t>
                      </a:r>
                      <a:r>
                        <a:rPr lang="en-US" altLang="zh-CN" sz="1800" i="1" kern="100" dirty="0" smtClean="0">
                          <a:effectLst/>
                          <a:latin typeface="+mn-lt"/>
                          <a:sym typeface="Symbol"/>
                        </a:rPr>
                        <a:t>A</a:t>
                      </a:r>
                      <a:r>
                        <a:rPr lang="en-US" altLang="zh-CN" sz="1800" i="1" kern="100" baseline="-25000" dirty="0" smtClean="0">
                          <a:effectLst/>
                          <a:latin typeface="+mn-lt"/>
                          <a:sym typeface="Symbol"/>
                        </a:rPr>
                        <a:t>x/</a:t>
                      </a:r>
                      <a:r>
                        <a:rPr lang="en-US" altLang="zh-CN" sz="1800" kern="100" dirty="0" smtClean="0">
                          <a:effectLst/>
                          <a:latin typeface="+mn-lt"/>
                        </a:rPr>
                        <a:t>D</a:t>
                      </a:r>
                      <a:r>
                        <a:rPr lang="en-US" altLang="zh-CN" sz="1800" i="1" kern="100" dirty="0" smtClean="0">
                          <a:effectLst/>
                          <a:latin typeface="+mn-lt"/>
                          <a:sym typeface="Symbol"/>
                        </a:rPr>
                        <a:t>A</a:t>
                      </a:r>
                      <a:r>
                        <a:rPr lang="en-US" altLang="zh-CN" sz="1800" i="1" kern="100" baseline="-25000" dirty="0" smtClean="0">
                          <a:effectLst/>
                          <a:latin typeface="+mn-lt"/>
                          <a:sym typeface="Symbol"/>
                        </a:rPr>
                        <a:t>y</a:t>
                      </a:r>
                      <a:endParaRPr lang="zh-CN" altLang="zh-CN" sz="1800" i="1" kern="100" dirty="0" smtClean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800" kern="1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  <a:sym typeface="Symbol"/>
                        </a:rPr>
                        <a:t></a:t>
                      </a:r>
                      <a:endParaRPr lang="zh-CN" sz="18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20 / 40 </a:t>
                      </a:r>
                      <a:r>
                        <a:rPr lang="en-US" altLang="zh-CN" sz="1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zh-CN" sz="1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  <a:sym typeface="Symbol"/>
                        </a:rPr>
                        <a:t>dp/p=0</a:t>
                      </a:r>
                      <a:r>
                        <a:rPr lang="en-US" altLang="zh-CN" sz="1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) </a:t>
                      </a:r>
                      <a:endParaRPr lang="en-US" altLang="zh-CN" sz="1800" kern="1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 / 10 </a:t>
                      </a:r>
                      <a:r>
                        <a:rPr lang="en-US" altLang="zh-CN" sz="1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  <a:sym typeface="Symbol"/>
                        </a:rPr>
                        <a:t>(dp/p=2%)</a:t>
                      </a:r>
                    </a:p>
                  </a:txBody>
                  <a:tcPr marL="51435" marR="51435" marT="0" marB="0" anchor="ctr"/>
                </a:tc>
              </a:tr>
              <a:tr h="3864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kern="1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DA requirement from injection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kern="1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(inclu. errors</a:t>
                      </a:r>
                      <a:r>
                        <a:rPr lang="en-US" altLang="zh-CN" sz="1800" b="1" kern="1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and beam-beam effect</a:t>
                      </a:r>
                      <a:r>
                        <a:rPr lang="en-US" altLang="zh-CN" sz="1800" b="1" kern="1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)</a:t>
                      </a:r>
                      <a:endParaRPr lang="zh-CN" altLang="zh-CN" sz="1800" kern="100" dirty="0" smtClean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00" dirty="0" smtClean="0">
                          <a:effectLst/>
                          <a:latin typeface="+mn-lt"/>
                        </a:rPr>
                        <a:t> D</a:t>
                      </a:r>
                      <a:r>
                        <a:rPr lang="en-US" altLang="zh-CN" sz="1800" i="1" kern="100" dirty="0" smtClean="0">
                          <a:effectLst/>
                          <a:latin typeface="+mn-lt"/>
                          <a:sym typeface="Symbol"/>
                        </a:rPr>
                        <a:t>A</a:t>
                      </a:r>
                      <a:r>
                        <a:rPr lang="en-US" altLang="zh-CN" sz="1800" i="1" kern="100" baseline="-25000" dirty="0" smtClean="0">
                          <a:effectLst/>
                          <a:latin typeface="+mn-lt"/>
                          <a:sym typeface="Symbol"/>
                        </a:rPr>
                        <a:t>x/</a:t>
                      </a:r>
                      <a:r>
                        <a:rPr lang="en-US" altLang="zh-CN" sz="1800" kern="100" dirty="0" smtClean="0">
                          <a:effectLst/>
                          <a:latin typeface="+mn-lt"/>
                        </a:rPr>
                        <a:t>D</a:t>
                      </a:r>
                      <a:r>
                        <a:rPr lang="en-US" altLang="zh-CN" sz="1800" i="1" kern="100" dirty="0" smtClean="0">
                          <a:effectLst/>
                          <a:latin typeface="+mn-lt"/>
                          <a:sym typeface="Symbol"/>
                        </a:rPr>
                        <a:t>A</a:t>
                      </a:r>
                      <a:r>
                        <a:rPr lang="en-US" altLang="zh-CN" sz="1800" i="1" kern="100" baseline="-25000" dirty="0" smtClean="0">
                          <a:effectLst/>
                          <a:latin typeface="+mn-lt"/>
                          <a:sym typeface="Symbol"/>
                        </a:rPr>
                        <a:t>y</a:t>
                      </a:r>
                      <a:endParaRPr lang="zh-CN" altLang="zh-CN" sz="1800" i="1" kern="100" dirty="0" smtClean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800" kern="1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  <a:sym typeface="Symbol"/>
                        </a:rPr>
                        <a:t></a:t>
                      </a:r>
                      <a:endParaRPr lang="zh-CN" altLang="zh-CN" sz="18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20 / 26 </a:t>
                      </a:r>
                      <a:r>
                        <a:rPr lang="en-US" altLang="zh-CN" sz="1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zh-CN" sz="1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  <a:sym typeface="Symbol"/>
                        </a:rPr>
                        <a:t>dp/p=0</a:t>
                      </a:r>
                      <a:r>
                        <a:rPr lang="en-US" altLang="zh-CN" sz="1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and</a:t>
                      </a:r>
                      <a:r>
                        <a:rPr lang="en-US" altLang="zh-CN" sz="1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  <a:sym typeface="Symbol"/>
                        </a:rPr>
                        <a:t> dp/p=0.5%)</a:t>
                      </a: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pic>
        <p:nvPicPr>
          <p:cNvPr id="6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578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solidFill>
                  <a:srgbClr val="0070C0"/>
                </a:solidFill>
              </a:rPr>
              <a:t>Optimization of dynamic aperture</a:t>
            </a:r>
            <a:endParaRPr lang="zh-CN" altLang="en-US" sz="3600" b="1" dirty="0">
              <a:solidFill>
                <a:srgbClr val="0070C0"/>
              </a:solidFill>
            </a:endParaRPr>
          </a:p>
        </p:txBody>
      </p:sp>
      <p:pic>
        <p:nvPicPr>
          <p:cNvPr id="11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内容占位符 2"/>
          <p:cNvSpPr>
            <a:spLocks noGrp="1"/>
          </p:cNvSpPr>
          <p:nvPr>
            <p:ph idx="1"/>
          </p:nvPr>
        </p:nvSpPr>
        <p:spPr>
          <a:xfrm>
            <a:off x="408928" y="1052736"/>
            <a:ext cx="3803032" cy="5328592"/>
          </a:xfrm>
        </p:spPr>
        <p:txBody>
          <a:bodyPr>
            <a:noAutofit/>
          </a:bodyPr>
          <a:lstStyle/>
          <a:p>
            <a:r>
              <a:rPr lang="en-US" altLang="zh-CN" sz="1600" dirty="0"/>
              <a:t>D</a:t>
            </a:r>
            <a:r>
              <a:rPr lang="en-US" altLang="zh-CN" sz="1600" dirty="0" smtClean="0"/>
              <a:t>ynamic </a:t>
            </a:r>
            <a:r>
              <a:rPr lang="en-US" altLang="zh-CN" sz="1600" dirty="0"/>
              <a:t>aperture </a:t>
            </a:r>
            <a:r>
              <a:rPr lang="en-US" altLang="zh-CN" sz="1600" dirty="0" smtClean="0"/>
              <a:t>study</a:t>
            </a:r>
          </a:p>
          <a:p>
            <a:pPr lvl="1"/>
            <a:r>
              <a:rPr lang="en-US" altLang="zh-CN" sz="1600" b="1" dirty="0" smtClean="0"/>
              <a:t>Bare lattice</a:t>
            </a:r>
          </a:p>
          <a:p>
            <a:pPr lvl="1"/>
            <a:r>
              <a:rPr lang="en-US" altLang="zh-CN" sz="1600" dirty="0" smtClean="0"/>
              <a:t>Synchrotron </a:t>
            </a:r>
            <a:r>
              <a:rPr lang="en-US" altLang="zh-CN" sz="1600" dirty="0"/>
              <a:t>motion </a:t>
            </a:r>
            <a:r>
              <a:rPr lang="en-US" altLang="zh-CN" sz="1600" dirty="0" smtClean="0"/>
              <a:t>included</a:t>
            </a:r>
          </a:p>
          <a:p>
            <a:pPr lvl="1"/>
            <a:r>
              <a:rPr lang="en-US" altLang="zh-CN" sz="1600" dirty="0" smtClean="0"/>
              <a:t>w/o and w/ damping</a:t>
            </a:r>
            <a:endParaRPr lang="en-US" altLang="zh-CN" sz="1600" dirty="0"/>
          </a:p>
          <a:p>
            <a:pPr lvl="1"/>
            <a:r>
              <a:rPr lang="en-US" altLang="zh-CN" sz="1600" dirty="0"/>
              <a:t>Tracking with around 1 times of damping time</a:t>
            </a:r>
          </a:p>
          <a:p>
            <a:pPr lvl="1"/>
            <a:r>
              <a:rPr lang="en-US" altLang="zh-CN" sz="1600" dirty="0"/>
              <a:t>Coupling factor </a:t>
            </a:r>
            <a:r>
              <a:rPr lang="en-US" altLang="zh-CN" sz="1600" dirty="0">
                <a:sym typeface="Symbol"/>
              </a:rPr>
              <a:t></a:t>
            </a:r>
            <a:r>
              <a:rPr lang="en-US" altLang="zh-CN" sz="1600" dirty="0"/>
              <a:t>=0.003 for </a:t>
            </a:r>
            <a:r>
              <a:rPr lang="en-US" altLang="zh-CN" sz="1600" dirty="0">
                <a:sym typeface="Symbol"/>
              </a:rPr>
              <a:t></a:t>
            </a:r>
            <a:r>
              <a:rPr lang="en-US" altLang="zh-CN" sz="1600" dirty="0" smtClean="0"/>
              <a:t>y</a:t>
            </a:r>
          </a:p>
          <a:p>
            <a:pPr lvl="1"/>
            <a:r>
              <a:rPr lang="en-US" altLang="zh-CN" sz="1600" dirty="0" smtClean="0"/>
              <a:t>Working point (0.08, 0.22)</a:t>
            </a:r>
          </a:p>
          <a:p>
            <a:pPr lvl="1"/>
            <a:r>
              <a:rPr lang="en-US" altLang="zh-CN" sz="1600" b="1" dirty="0" smtClean="0"/>
              <a:t>Downhill Simplex </a:t>
            </a:r>
            <a:r>
              <a:rPr lang="en-US" altLang="zh-CN" sz="1600" dirty="0" smtClean="0"/>
              <a:t>algorithm applied</a:t>
            </a:r>
          </a:p>
          <a:p>
            <a:r>
              <a:rPr lang="en-US" altLang="zh-CN" sz="1600" dirty="0" smtClean="0"/>
              <a:t>Further </a:t>
            </a:r>
            <a:r>
              <a:rPr lang="en-US" altLang="zh-CN" sz="1600" dirty="0"/>
              <a:t>optimization </a:t>
            </a:r>
            <a:r>
              <a:rPr lang="en-US" altLang="zh-CN" sz="1600" dirty="0" smtClean="0"/>
              <a:t>is possible</a:t>
            </a:r>
          </a:p>
          <a:p>
            <a:pPr lvl="1"/>
            <a:r>
              <a:rPr lang="en-US" altLang="zh-CN" sz="1600" b="1" dirty="0">
                <a:sym typeface="Symbol"/>
              </a:rPr>
              <a:t>Larger dispersion </a:t>
            </a:r>
            <a:r>
              <a:rPr lang="en-US" altLang="zh-CN" sz="1600" dirty="0">
                <a:sym typeface="Symbol"/>
              </a:rPr>
              <a:t>for IR sextupoles</a:t>
            </a:r>
            <a:endParaRPr lang="en-US" altLang="zh-CN" sz="1600" dirty="0"/>
          </a:p>
          <a:p>
            <a:pPr lvl="1"/>
            <a:r>
              <a:rPr lang="en-US" altLang="zh-CN" sz="1600" b="1" dirty="0">
                <a:sym typeface="Symbol"/>
              </a:rPr>
              <a:t>y*= 1mm -&gt; </a:t>
            </a:r>
            <a:r>
              <a:rPr lang="en-US" altLang="zh-CN" sz="1600" b="1" dirty="0" smtClean="0">
                <a:sym typeface="Symbol"/>
              </a:rPr>
              <a:t>2mm </a:t>
            </a:r>
            <a:r>
              <a:rPr lang="en-US" altLang="zh-CN" sz="1600" dirty="0" smtClean="0">
                <a:sym typeface="Symbol"/>
              </a:rPr>
              <a:t>(new parameters)</a:t>
            </a:r>
            <a:endParaRPr lang="en-US" altLang="zh-CN" sz="1600" dirty="0" smtClean="0"/>
          </a:p>
          <a:p>
            <a:pPr lvl="1"/>
            <a:r>
              <a:rPr lang="en-US" altLang="zh-CN" sz="1600" b="1" dirty="0" smtClean="0"/>
              <a:t>More </a:t>
            </a:r>
            <a:r>
              <a:rPr lang="en-US" altLang="zh-CN" sz="1600" b="1" dirty="0"/>
              <a:t>families in </a:t>
            </a:r>
            <a:r>
              <a:rPr lang="en-US" altLang="zh-CN" sz="1600" b="1" dirty="0" smtClean="0"/>
              <a:t>IR</a:t>
            </a:r>
          </a:p>
          <a:p>
            <a:r>
              <a:rPr lang="en-US" altLang="zh-CN" sz="1600" dirty="0" smtClean="0"/>
              <a:t>Study of </a:t>
            </a:r>
            <a:r>
              <a:rPr lang="en-US" altLang="zh-CN" sz="1600" dirty="0"/>
              <a:t>effects </a:t>
            </a:r>
            <a:r>
              <a:rPr lang="en-US" altLang="zh-CN" sz="1600" dirty="0" smtClean="0"/>
              <a:t>such as </a:t>
            </a:r>
            <a:r>
              <a:rPr lang="en-US" altLang="zh-CN" sz="1600" dirty="0" err="1" smtClean="0"/>
              <a:t>sawtooth</a:t>
            </a:r>
            <a:r>
              <a:rPr lang="en-US" altLang="zh-CN" sz="1600" dirty="0"/>
              <a:t>, errors and </a:t>
            </a:r>
            <a:r>
              <a:rPr lang="en-US" altLang="zh-CN" sz="1600" dirty="0" smtClean="0"/>
              <a:t>misalignments, </a:t>
            </a:r>
            <a:r>
              <a:rPr lang="en-US" altLang="zh-CN" sz="1600" dirty="0" smtClean="0"/>
              <a:t>quantum </a:t>
            </a:r>
            <a:r>
              <a:rPr lang="en-US" altLang="zh-CN" sz="1600" dirty="0" smtClean="0"/>
              <a:t>excitation, solenoid </a:t>
            </a:r>
            <a:r>
              <a:rPr lang="en-US" altLang="zh-CN" sz="1600" dirty="0" smtClean="0"/>
              <a:t>field are </a:t>
            </a:r>
            <a:r>
              <a:rPr lang="en-US" altLang="zh-CN" sz="1600" dirty="0" smtClean="0"/>
              <a:t>under going</a:t>
            </a:r>
            <a:endParaRPr lang="en-US" altLang="zh-CN" sz="1600" dirty="0"/>
          </a:p>
        </p:txBody>
      </p:sp>
      <p:pic>
        <p:nvPicPr>
          <p:cNvPr id="2050" name="Picture 2" descr="F:\CEPC_2\CEPC_Partial_Double_Ring\CEPC_ARC_4_PDR_3_IR_1\DAx_com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1592" y="1124744"/>
            <a:ext cx="4468880" cy="2304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F:\CEPC_2\CEPC_Partial_Double_Ring\CEPC_ARC_4_PDR_3_IR_1\DAy_comp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9583" y="3536865"/>
            <a:ext cx="4540889" cy="231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60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>
                <a:solidFill>
                  <a:srgbClr val="0070C0"/>
                </a:solidFill>
              </a:rPr>
              <a:t>Double ring </a:t>
            </a:r>
            <a:r>
              <a:rPr lang="en-US" altLang="zh-CN" b="1" dirty="0" smtClean="0">
                <a:solidFill>
                  <a:srgbClr val="0070C0"/>
                </a:solidFill>
              </a:rPr>
              <a:t>scheme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55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solidFill>
                  <a:srgbClr val="0070C0"/>
                </a:solidFill>
              </a:rPr>
              <a:t>CEPC parameters for C=100km</a:t>
            </a:r>
            <a:endParaRPr lang="zh-CN" altLang="en-US" sz="3600" dirty="0"/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404709"/>
              </p:ext>
            </p:extLst>
          </p:nvPr>
        </p:nvGraphicFramePr>
        <p:xfrm>
          <a:off x="179512" y="908720"/>
          <a:ext cx="8856986" cy="5892054"/>
        </p:xfrm>
        <a:graphic>
          <a:graphicData uri="http://schemas.openxmlformats.org/drawingml/2006/table">
            <a:tbl>
              <a:tblPr firstRow="1" bandRow="1"/>
              <a:tblGrid>
                <a:gridCol w="2088232"/>
                <a:gridCol w="936104"/>
                <a:gridCol w="1152128"/>
                <a:gridCol w="1224136"/>
                <a:gridCol w="1152128"/>
                <a:gridCol w="1152128"/>
                <a:gridCol w="1152130"/>
              </a:tblGrid>
              <a:tr h="405654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lumi.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(GeV)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(GeV)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(mrad)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0.97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0.97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1.05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644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425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10520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65716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29.97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19.8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50.6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232.1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1449.7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33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16.7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8.0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0.144 /0.002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0.144 /0.002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 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0.12/0.001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0.12/0.001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1.56/0.0047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1.56/0.0047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2.68/0.008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0.93/0.0049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0.93/0.0049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15/0.097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15/0.097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16.4/0.09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10.5/0.07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10.5/0.07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i="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y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/IP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0.118/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0.083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0.0126/0.083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0.0126/0.083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0.0082/0.055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0.0075/0.054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0.0075/0.054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RF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Phase (degree)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153.0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131.2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131.2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149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160.8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160.8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  (harmonic)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3.93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3.93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 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0.64 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0.42 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 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 (1cell)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6.25(1cell)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0.037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0.037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03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2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4.08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11.36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70.97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6020544" y="548680"/>
            <a:ext cx="2751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 </a:t>
            </a:r>
            <a:r>
              <a:rPr lang="en-US" altLang="zh-CN" dirty="0" smtClean="0"/>
              <a:t>wangdou20161202-100km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41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99" y="3573015"/>
            <a:ext cx="7667625" cy="2570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200" b="1" dirty="0">
                <a:solidFill>
                  <a:srgbClr val="0070C0"/>
                </a:solidFill>
              </a:rPr>
              <a:t>L</a:t>
            </a:r>
            <a:r>
              <a:rPr lang="en-US" altLang="zh-CN" sz="3200" b="1" dirty="0" smtClean="0">
                <a:solidFill>
                  <a:srgbClr val="0070C0"/>
                </a:solidFill>
              </a:rPr>
              <a:t>attice</a:t>
            </a:r>
            <a:r>
              <a:rPr lang="zh-CN" altLang="en-US" sz="3200" b="1" dirty="0" smtClean="0">
                <a:solidFill>
                  <a:srgbClr val="0070C0"/>
                </a:solidFill>
              </a:rPr>
              <a:t> </a:t>
            </a:r>
            <a:r>
              <a:rPr lang="en-US" altLang="zh-CN" sz="3200" b="1" dirty="0" smtClean="0">
                <a:solidFill>
                  <a:srgbClr val="0070C0"/>
                </a:solidFill>
              </a:rPr>
              <a:t>design and </a:t>
            </a:r>
            <a:r>
              <a:rPr lang="en-US" altLang="zh-CN" sz="3200" b="1" dirty="0" smtClean="0">
                <a:solidFill>
                  <a:srgbClr val="0070C0"/>
                </a:solidFill>
              </a:rPr>
              <a:t>geometry for ARC region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29208" y="980728"/>
            <a:ext cx="8003232" cy="2520280"/>
          </a:xfrm>
        </p:spPr>
        <p:txBody>
          <a:bodyPr>
            <a:normAutofit fontScale="92500"/>
          </a:bodyPr>
          <a:lstStyle/>
          <a:p>
            <a:r>
              <a:rPr lang="en-US" altLang="zh-CN" sz="1800" b="1" dirty="0">
                <a:sym typeface="Symbol"/>
              </a:rPr>
              <a:t>FODO cell, </a:t>
            </a:r>
            <a:r>
              <a:rPr lang="en-US" altLang="zh-CN" sz="1800" b="1" dirty="0" smtClean="0"/>
              <a:t>90</a:t>
            </a:r>
            <a:r>
              <a:rPr lang="en-US" altLang="zh-CN" sz="1800" b="1" dirty="0" smtClean="0">
                <a:sym typeface="Symbol"/>
              </a:rPr>
              <a:t></a:t>
            </a:r>
            <a:r>
              <a:rPr lang="en-US" altLang="zh-CN" sz="1800" b="1" dirty="0" smtClean="0"/>
              <a:t>/90</a:t>
            </a:r>
            <a:r>
              <a:rPr lang="en-US" altLang="zh-CN" sz="1800" b="1" dirty="0" smtClean="0">
                <a:sym typeface="Symbol"/>
              </a:rPr>
              <a:t>, non-interleaved </a:t>
            </a:r>
            <a:r>
              <a:rPr lang="en-US" altLang="zh-CN" sz="1800" b="1" dirty="0">
                <a:sym typeface="Symbol"/>
              </a:rPr>
              <a:t>sextupole scheme</a:t>
            </a:r>
            <a:r>
              <a:rPr lang="en-US" altLang="zh-CN" sz="1800" dirty="0">
                <a:sym typeface="Symbol"/>
              </a:rPr>
              <a:t> </a:t>
            </a:r>
            <a:endParaRPr lang="en-US" altLang="zh-CN" sz="1800" dirty="0" smtClean="0">
              <a:sym typeface="Symbol"/>
            </a:endParaRPr>
          </a:p>
          <a:p>
            <a:pPr lvl="1"/>
            <a:r>
              <a:rPr lang="en-US" altLang="zh-CN" sz="1800" dirty="0" smtClean="0">
                <a:sym typeface="Symbol"/>
              </a:rPr>
              <a:t>period N=5cells </a:t>
            </a:r>
            <a:endParaRPr lang="en-US" altLang="zh-CN" sz="1800" dirty="0">
              <a:sym typeface="Symbol"/>
            </a:endParaRPr>
          </a:p>
          <a:p>
            <a:pPr lvl="1"/>
            <a:r>
              <a:rPr lang="en-US" altLang="zh-CN" sz="1800" dirty="0" smtClean="0">
                <a:sym typeface="Symbol"/>
              </a:rPr>
              <a:t>all </a:t>
            </a:r>
            <a:r>
              <a:rPr lang="en-US" altLang="zh-CN" sz="1800" dirty="0">
                <a:sym typeface="Symbol"/>
              </a:rPr>
              <a:t>3rd </a:t>
            </a:r>
            <a:r>
              <a:rPr lang="en-US" altLang="zh-CN" sz="1800" dirty="0" smtClean="0">
                <a:sym typeface="Symbol"/>
              </a:rPr>
              <a:t> and </a:t>
            </a:r>
            <a:r>
              <a:rPr lang="en-US" altLang="zh-CN" sz="1800" dirty="0">
                <a:sym typeface="Symbol"/>
              </a:rPr>
              <a:t>4th </a:t>
            </a:r>
            <a:r>
              <a:rPr lang="en-US" altLang="zh-CN" sz="1800" dirty="0" smtClean="0">
                <a:sym typeface="Symbol"/>
              </a:rPr>
              <a:t>resonance driving terms (RDT) due </a:t>
            </a:r>
            <a:r>
              <a:rPr lang="en-US" altLang="zh-CN" sz="1800" dirty="0">
                <a:sym typeface="Symbol"/>
              </a:rPr>
              <a:t>to sextupoles </a:t>
            </a:r>
            <a:r>
              <a:rPr lang="en-US" altLang="zh-CN" sz="1800" dirty="0" smtClean="0">
                <a:sym typeface="Symbol"/>
              </a:rPr>
              <a:t>cancelled, except </a:t>
            </a:r>
            <a:r>
              <a:rPr lang="en-US" altLang="zh-CN" sz="1800" dirty="0">
                <a:sym typeface="Symbol"/>
              </a:rPr>
              <a:t>small 4Qx, 2Qx+2Qy, 4Qy, </a:t>
            </a:r>
            <a:r>
              <a:rPr lang="en-US" altLang="zh-CN" sz="1800" dirty="0" smtClean="0">
                <a:sym typeface="Symbol"/>
              </a:rPr>
              <a:t>2Qx-2Qy</a:t>
            </a:r>
          </a:p>
          <a:p>
            <a:pPr lvl="1"/>
            <a:r>
              <a:rPr lang="en-US" altLang="zh-CN" sz="1800" b="1" dirty="0" smtClean="0">
                <a:sym typeface="Symbol"/>
              </a:rPr>
              <a:t>tune shift dQ(Jx, Jy) is very small</a:t>
            </a:r>
          </a:p>
          <a:p>
            <a:pPr lvl="2"/>
            <a:r>
              <a:rPr lang="en-US" altLang="zh-CN" sz="1800" dirty="0">
                <a:sym typeface="Symbol"/>
              </a:rPr>
              <a:t>DA on momentum: large</a:t>
            </a:r>
            <a:endParaRPr lang="en-US" altLang="zh-CN" sz="1800" dirty="0" smtClean="0">
              <a:sym typeface="Symbol"/>
            </a:endParaRPr>
          </a:p>
          <a:p>
            <a:pPr lvl="1"/>
            <a:r>
              <a:rPr lang="en-US" altLang="zh-CN" sz="1800" b="1" dirty="0" smtClean="0">
                <a:sym typeface="Symbol"/>
              </a:rPr>
              <a:t>Chromaticity dQ() need to be corrected with many families</a:t>
            </a:r>
          </a:p>
          <a:p>
            <a:pPr lvl="2"/>
            <a:r>
              <a:rPr lang="en-US" altLang="zh-CN" sz="1800" dirty="0" smtClean="0">
                <a:sym typeface="Symbol"/>
              </a:rPr>
              <a:t>DA </a:t>
            </a:r>
            <a:r>
              <a:rPr lang="en-US" altLang="zh-CN" sz="1800" dirty="0">
                <a:sym typeface="Symbol"/>
              </a:rPr>
              <a:t>off momentum: with many families to correct dQ() and –I break down</a:t>
            </a:r>
          </a:p>
          <a:p>
            <a:pPr lvl="1"/>
            <a:endParaRPr lang="en-US" altLang="zh-CN" sz="2000" dirty="0">
              <a:sym typeface="Symbol"/>
            </a:endParaRPr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131840" y="623731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Sextupole </a:t>
            </a:r>
            <a:r>
              <a:rPr lang="en-US" altLang="zh-CN" b="1" dirty="0"/>
              <a:t>configuration</a:t>
            </a:r>
            <a:endParaRPr lang="zh-CN" altLang="en-US" b="1" dirty="0"/>
          </a:p>
        </p:txBody>
      </p:sp>
      <p:cxnSp>
        <p:nvCxnSpPr>
          <p:cNvPr id="12" name="直接箭头连接符 11"/>
          <p:cNvCxnSpPr/>
          <p:nvPr/>
        </p:nvCxnSpPr>
        <p:spPr>
          <a:xfrm>
            <a:off x="1475656" y="6220395"/>
            <a:ext cx="2664296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95736" y="58772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+mj-ea"/>
                <a:ea typeface="+mj-ea"/>
              </a:rPr>
              <a:t>-I</a:t>
            </a:r>
            <a:endParaRPr lang="zh-CN" altLang="en-US" b="1" dirty="0">
              <a:latin typeface="+mj-ea"/>
              <a:ea typeface="+mj-ea"/>
            </a:endParaRPr>
          </a:p>
        </p:txBody>
      </p:sp>
      <p:cxnSp>
        <p:nvCxnSpPr>
          <p:cNvPr id="15" name="直接箭头连接符 14"/>
          <p:cNvCxnSpPr/>
          <p:nvPr/>
        </p:nvCxnSpPr>
        <p:spPr>
          <a:xfrm>
            <a:off x="5148064" y="6220395"/>
            <a:ext cx="2664296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868144" y="58772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+mj-ea"/>
                <a:ea typeface="+mj-ea"/>
              </a:rPr>
              <a:t>-I</a:t>
            </a:r>
            <a:endParaRPr lang="zh-CN" altLang="en-US" b="1" dirty="0">
              <a:latin typeface="+mj-ea"/>
              <a:ea typeface="+mj-ea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488740"/>
            <a:ext cx="8064896" cy="310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矩形 16"/>
          <p:cNvSpPr/>
          <p:nvPr/>
        </p:nvSpPr>
        <p:spPr>
          <a:xfrm>
            <a:off x="6372200" y="5013176"/>
            <a:ext cx="17331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i="1" kern="100" dirty="0" smtClean="0">
                <a:sym typeface="Symbol"/>
              </a:rPr>
              <a:t></a:t>
            </a:r>
            <a:r>
              <a:rPr lang="en-US" altLang="zh-CN" b="1" i="1" kern="100" baseline="-25000" dirty="0" smtClean="0">
                <a:sym typeface="Symbol"/>
              </a:rPr>
              <a:t>Bin</a:t>
            </a:r>
            <a:r>
              <a:rPr lang="en-US" altLang="zh-CN" b="1" dirty="0" smtClean="0"/>
              <a:t>=12576 m</a:t>
            </a:r>
            <a:endParaRPr lang="en-US" altLang="zh-CN" b="1" dirty="0"/>
          </a:p>
          <a:p>
            <a:r>
              <a:rPr lang="en-US" altLang="zh-CN" b="1" i="1" kern="100" dirty="0" smtClean="0">
                <a:sym typeface="Symbol"/>
              </a:rPr>
              <a:t></a:t>
            </a:r>
            <a:r>
              <a:rPr lang="en-US" altLang="zh-CN" b="1" i="1" kern="100" baseline="-25000" dirty="0" smtClean="0">
                <a:sym typeface="Symbol"/>
              </a:rPr>
              <a:t>Bout</a:t>
            </a:r>
            <a:r>
              <a:rPr lang="en-US" altLang="zh-CN" b="1" dirty="0" smtClean="0"/>
              <a:t>=12576.6 </a:t>
            </a:r>
            <a:r>
              <a:rPr lang="en-US" altLang="zh-CN" b="1" dirty="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321324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830327"/>
            <a:ext cx="7482408" cy="3275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18864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200" b="1" dirty="0">
                <a:solidFill>
                  <a:srgbClr val="0070C0"/>
                </a:solidFill>
              </a:rPr>
              <a:t>Lattice</a:t>
            </a:r>
            <a:r>
              <a:rPr lang="zh-CN" altLang="en-US" sz="3200" b="1" dirty="0">
                <a:solidFill>
                  <a:srgbClr val="0070C0"/>
                </a:solidFill>
              </a:rPr>
              <a:t> </a:t>
            </a:r>
            <a:r>
              <a:rPr lang="en-US" altLang="zh-CN" sz="3200" b="1" dirty="0">
                <a:solidFill>
                  <a:srgbClr val="0070C0"/>
                </a:solidFill>
              </a:rPr>
              <a:t>design and geometry for </a:t>
            </a:r>
            <a:r>
              <a:rPr lang="en-US" altLang="zh-CN" sz="3200" b="1" dirty="0" smtClean="0">
                <a:solidFill>
                  <a:srgbClr val="0070C0"/>
                </a:solidFill>
              </a:rPr>
              <a:t>RF </a:t>
            </a:r>
            <a:r>
              <a:rPr lang="en-US" altLang="zh-CN" sz="3200" b="1" dirty="0">
                <a:solidFill>
                  <a:srgbClr val="0070C0"/>
                </a:solidFill>
              </a:rPr>
              <a:t>region</a:t>
            </a:r>
            <a:endParaRPr lang="en-US" altLang="zh-CN" sz="3200" b="1" dirty="0">
              <a:solidFill>
                <a:srgbClr val="0070C0"/>
              </a:solidFill>
            </a:endParaRPr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内容占位符 2"/>
          <p:cNvSpPr>
            <a:spLocks noGrp="1"/>
          </p:cNvSpPr>
          <p:nvPr>
            <p:ph idx="1"/>
          </p:nvPr>
        </p:nvSpPr>
        <p:spPr>
          <a:xfrm>
            <a:off x="611560" y="1052736"/>
            <a:ext cx="8003232" cy="2018462"/>
          </a:xfrm>
        </p:spPr>
        <p:txBody>
          <a:bodyPr>
            <a:normAutofit/>
          </a:bodyPr>
          <a:lstStyle/>
          <a:p>
            <a:r>
              <a:rPr lang="en-US" altLang="zh-CN" sz="2000" b="1" dirty="0" smtClean="0"/>
              <a:t>Public RF region </a:t>
            </a:r>
            <a:r>
              <a:rPr lang="en-US" altLang="zh-CN" sz="2000" dirty="0" smtClean="0"/>
              <a:t>for e- and e+ ring</a:t>
            </a:r>
          </a:p>
          <a:p>
            <a:r>
              <a:rPr lang="en-US" altLang="zh-CN" sz="2000" dirty="0" smtClean="0"/>
              <a:t>An </a:t>
            </a:r>
            <a:r>
              <a:rPr lang="en-US" altLang="zh-CN" sz="2000" dirty="0"/>
              <a:t>electrostatic separator, combined with a dipole </a:t>
            </a:r>
            <a:r>
              <a:rPr lang="en-US" altLang="zh-CN" sz="2000" dirty="0" smtClean="0"/>
              <a:t>magnet to avoid bending of incoming beam (ref: Oide, ICHEP16</a:t>
            </a:r>
            <a:r>
              <a:rPr lang="en-US" altLang="zh-CN" sz="2000" dirty="0" smtClean="0"/>
              <a:t>)</a:t>
            </a:r>
          </a:p>
          <a:p>
            <a:r>
              <a:rPr lang="en-US" altLang="zh-CN" sz="2000" dirty="0" smtClean="0"/>
              <a:t>Deviation of outgoing beam is </a:t>
            </a:r>
            <a:r>
              <a:rPr lang="en-US" altLang="zh-CN" sz="2000" dirty="0" smtClean="0">
                <a:sym typeface="Symbol"/>
              </a:rPr>
              <a:t></a:t>
            </a:r>
            <a:r>
              <a:rPr lang="en-US" altLang="zh-CN" sz="2000" dirty="0" smtClean="0">
                <a:sym typeface="Symbol"/>
              </a:rPr>
              <a:t>x=0.6 m, </a:t>
            </a:r>
            <a:r>
              <a:rPr lang="en-US" altLang="zh-CN" sz="2000" dirty="0">
                <a:sym typeface="Symbol"/>
              </a:rPr>
              <a:t>=</a:t>
            </a:r>
            <a:r>
              <a:rPr lang="en-US" altLang="zh-CN" sz="2000" dirty="0" smtClean="0">
                <a:sym typeface="Symbol"/>
              </a:rPr>
              <a:t>0</a:t>
            </a:r>
            <a:endParaRPr lang="en-US" altLang="zh-CN" sz="2400" dirty="0"/>
          </a:p>
          <a:p>
            <a:endParaRPr lang="en-US" altLang="zh-CN" sz="2400" dirty="0" smtClean="0">
              <a:sym typeface="Symbol"/>
            </a:endParaRPr>
          </a:p>
        </p:txBody>
      </p:sp>
      <p:sp>
        <p:nvSpPr>
          <p:cNvPr id="20" name="下箭头 19"/>
          <p:cNvSpPr/>
          <p:nvPr/>
        </p:nvSpPr>
        <p:spPr>
          <a:xfrm>
            <a:off x="5404164" y="5022468"/>
            <a:ext cx="103940" cy="2067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" name="直接箭头连接符 4"/>
          <p:cNvCxnSpPr/>
          <p:nvPr/>
        </p:nvCxnSpPr>
        <p:spPr>
          <a:xfrm>
            <a:off x="3897636" y="6228020"/>
            <a:ext cx="1610468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825628" y="6300028"/>
            <a:ext cx="1754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p</a:t>
            </a:r>
            <a:r>
              <a:rPr lang="en-US" altLang="zh-CN" b="1" dirty="0" smtClean="0"/>
              <a:t>ublic RF region</a:t>
            </a:r>
            <a:endParaRPr lang="zh-CN" alt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41701" y="4715852"/>
            <a:ext cx="2317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combined magnet</a:t>
            </a:r>
            <a:endParaRPr lang="zh-CN" altLang="en-US" b="1" dirty="0"/>
          </a:p>
        </p:txBody>
      </p:sp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08920"/>
            <a:ext cx="3442661" cy="391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538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>
          <a:xfrm>
            <a:off x="518864" y="-273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800" b="1" dirty="0">
                <a:solidFill>
                  <a:srgbClr val="0070C0"/>
                </a:solidFill>
              </a:rPr>
              <a:t>Lattice</a:t>
            </a:r>
            <a:r>
              <a:rPr lang="zh-CN" altLang="en-US" sz="2800" b="1" dirty="0">
                <a:solidFill>
                  <a:srgbClr val="0070C0"/>
                </a:solidFill>
              </a:rPr>
              <a:t> </a:t>
            </a:r>
            <a:r>
              <a:rPr lang="en-US" altLang="zh-CN" sz="2800" b="1" dirty="0">
                <a:solidFill>
                  <a:srgbClr val="0070C0"/>
                </a:solidFill>
              </a:rPr>
              <a:t>design and geometry for 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interaction region</a:t>
            </a:r>
            <a:endParaRPr lang="en-US" altLang="zh-CN" sz="2800" b="1" dirty="0">
              <a:solidFill>
                <a:srgbClr val="0070C0"/>
              </a:solidFill>
            </a:endParaRPr>
          </a:p>
        </p:txBody>
      </p:sp>
      <p:pic>
        <p:nvPicPr>
          <p:cNvPr id="6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79912" y="4067780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Ec &lt; 100 keV within 280m</a:t>
            </a:r>
            <a:endParaRPr lang="zh-CN" altLang="en-US" b="1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112" y="2218935"/>
            <a:ext cx="6480720" cy="1848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79512" y="2311346"/>
            <a:ext cx="1224136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1200" b="1" dirty="0" smtClean="0">
                <a:sym typeface="Symbol"/>
              </a:rPr>
              <a:t>L*= 1.5m</a:t>
            </a:r>
          </a:p>
          <a:p>
            <a:r>
              <a:rPr lang="en-US" altLang="zh-CN" sz="1200" b="1" dirty="0" smtClean="0">
                <a:sym typeface="Symbol"/>
              </a:rPr>
              <a:t>x*= 0.144mm</a:t>
            </a:r>
          </a:p>
          <a:p>
            <a:r>
              <a:rPr lang="en-US" altLang="zh-CN" sz="1200" b="1" dirty="0" smtClean="0">
                <a:sym typeface="Symbol"/>
              </a:rPr>
              <a:t></a:t>
            </a:r>
            <a:r>
              <a:rPr lang="en-US" altLang="zh-CN" sz="1200" b="1" dirty="0">
                <a:sym typeface="Symbol"/>
              </a:rPr>
              <a:t>y</a:t>
            </a:r>
            <a:r>
              <a:rPr lang="en-US" altLang="zh-CN" sz="1200" b="1" dirty="0" smtClean="0">
                <a:sym typeface="Symbol"/>
              </a:rPr>
              <a:t>*= </a:t>
            </a:r>
            <a:r>
              <a:rPr lang="en-US" altLang="zh-CN" sz="1200" b="1" dirty="0">
                <a:sym typeface="Symbol"/>
              </a:rPr>
              <a:t>2</a:t>
            </a:r>
            <a:r>
              <a:rPr lang="en-US" altLang="zh-CN" sz="1200" b="1" dirty="0" smtClean="0">
                <a:sym typeface="Symbol"/>
              </a:rPr>
              <a:t>mm</a:t>
            </a:r>
          </a:p>
          <a:p>
            <a:r>
              <a:rPr lang="en-US" altLang="zh-CN" sz="1200" b="1" dirty="0" smtClean="0">
                <a:sym typeface="Symbol"/>
              </a:rPr>
              <a:t>GQD0= -200T/m</a:t>
            </a:r>
          </a:p>
          <a:p>
            <a:r>
              <a:rPr lang="en-US" altLang="zh-CN" sz="1200" b="1" dirty="0" smtClean="0">
                <a:sym typeface="Symbol"/>
              </a:rPr>
              <a:t>GQF1= 200T/m</a:t>
            </a:r>
          </a:p>
          <a:p>
            <a:r>
              <a:rPr lang="en-US" altLang="zh-CN" sz="1200" b="1" dirty="0" smtClean="0"/>
              <a:t>LQD0=1.69m</a:t>
            </a:r>
          </a:p>
          <a:p>
            <a:r>
              <a:rPr lang="en-US" altLang="zh-CN" sz="1200" b="1" dirty="0" smtClean="0"/>
              <a:t>LQF1=0.90m</a:t>
            </a:r>
            <a:endParaRPr lang="en-US" altLang="zh-CN" sz="1200" b="1" dirty="0" smtClean="0">
              <a:sym typeface="Symbol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812" y="4509120"/>
            <a:ext cx="6481564" cy="1781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内容占位符 2"/>
          <p:cNvSpPr txBox="1">
            <a:spLocks/>
          </p:cNvSpPr>
          <p:nvPr/>
        </p:nvSpPr>
        <p:spPr>
          <a:xfrm>
            <a:off x="887676" y="892374"/>
            <a:ext cx="7860787" cy="115436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800" dirty="0" smtClean="0"/>
              <a:t>Provide </a:t>
            </a:r>
            <a:r>
              <a:rPr lang="en-US" altLang="zh-CN" sz="1800" b="1" dirty="0" smtClean="0"/>
              <a:t>local chromaticity correction for only vertical plane</a:t>
            </a:r>
          </a:p>
          <a:p>
            <a:r>
              <a:rPr lang="en-US" altLang="zh-CN" sz="1800" dirty="0" smtClean="0"/>
              <a:t>Keep </a:t>
            </a:r>
            <a:r>
              <a:rPr lang="en-US" altLang="zh-CN" sz="1800" dirty="0"/>
              <a:t>ARC sextupoles and </a:t>
            </a:r>
            <a:r>
              <a:rPr lang="en-US" altLang="zh-CN" sz="1800" dirty="0" smtClean="0"/>
              <a:t>final doublet </a:t>
            </a:r>
            <a:r>
              <a:rPr lang="en-US" altLang="zh-CN" sz="1800" dirty="0"/>
              <a:t>on </a:t>
            </a:r>
            <a:r>
              <a:rPr lang="en-US" altLang="zh-CN" sz="1800" dirty="0" smtClean="0"/>
              <a:t>phases for horizontal </a:t>
            </a:r>
            <a:r>
              <a:rPr lang="en-US" altLang="zh-CN" sz="1800" dirty="0"/>
              <a:t>chromaticity </a:t>
            </a:r>
            <a:r>
              <a:rPr lang="en-US" altLang="zh-CN" sz="1800" dirty="0" smtClean="0"/>
              <a:t>correction</a:t>
            </a:r>
          </a:p>
          <a:p>
            <a:r>
              <a:rPr lang="en-US" altLang="zh-CN" sz="1800" b="1" dirty="0" smtClean="0"/>
              <a:t>Crossing angle 30 mrad</a:t>
            </a:r>
            <a:endParaRPr lang="en-US" altLang="zh-CN" sz="20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835696" y="406778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IR of IP upstream</a:t>
            </a:r>
            <a:endParaRPr lang="zh-CN" alt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835696" y="630002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IR of IP downstream</a:t>
            </a:r>
            <a:endParaRPr lang="zh-CN" alt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923928" y="630002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Ec &lt; </a:t>
            </a:r>
            <a:r>
              <a:rPr lang="en-US" altLang="zh-CN" b="1" dirty="0"/>
              <a:t>5</a:t>
            </a:r>
            <a:r>
              <a:rPr lang="en-US" altLang="zh-CN" b="1" dirty="0" smtClean="0"/>
              <a:t>00 </a:t>
            </a:r>
            <a:r>
              <a:rPr lang="en-US" altLang="zh-CN" b="1" dirty="0" smtClean="0"/>
              <a:t>keV within </a:t>
            </a:r>
            <a:r>
              <a:rPr lang="en-US" altLang="zh-CN" b="1" dirty="0" smtClean="0"/>
              <a:t>200m</a:t>
            </a:r>
            <a:endParaRPr lang="zh-CN" altLang="en-US" b="1" dirty="0"/>
          </a:p>
        </p:txBody>
      </p:sp>
      <p:grpSp>
        <p:nvGrpSpPr>
          <p:cNvPr id="19" name="组合 18"/>
          <p:cNvGrpSpPr/>
          <p:nvPr/>
        </p:nvGrpSpPr>
        <p:grpSpPr>
          <a:xfrm>
            <a:off x="4229041" y="1611632"/>
            <a:ext cx="4591431" cy="1889376"/>
            <a:chOff x="4157033" y="1827656"/>
            <a:chExt cx="4591431" cy="1889376"/>
          </a:xfrm>
        </p:grpSpPr>
        <p:pic>
          <p:nvPicPr>
            <p:cNvPr id="18" name="Picture 6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7033" y="1827656"/>
              <a:ext cx="4591431" cy="188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6012160" y="2348880"/>
              <a:ext cx="20162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 dirty="0" smtClean="0"/>
                <a:t>geometry of IR</a:t>
              </a:r>
              <a:endParaRPr lang="zh-CN" altLang="en-US" sz="1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84694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689" y="260648"/>
            <a:ext cx="7981950" cy="538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标题 1"/>
          <p:cNvSpPr txBox="1">
            <a:spLocks/>
          </p:cNvSpPr>
          <p:nvPr/>
        </p:nvSpPr>
        <p:spPr>
          <a:xfrm>
            <a:off x="518864" y="-273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b="1" dirty="0">
                <a:solidFill>
                  <a:srgbClr val="0070C0"/>
                </a:solidFill>
              </a:rPr>
              <a:t>Lattice</a:t>
            </a:r>
            <a:r>
              <a:rPr lang="zh-CN" altLang="en-US" sz="3600" b="1" dirty="0">
                <a:solidFill>
                  <a:srgbClr val="0070C0"/>
                </a:solidFill>
              </a:rPr>
              <a:t> </a:t>
            </a:r>
            <a:r>
              <a:rPr lang="en-US" altLang="zh-CN" sz="3600" b="1" dirty="0">
                <a:solidFill>
                  <a:srgbClr val="0070C0"/>
                </a:solidFill>
              </a:rPr>
              <a:t>design </a:t>
            </a:r>
            <a:r>
              <a:rPr lang="en-US" altLang="zh-CN" sz="3600" b="1" dirty="0" smtClean="0">
                <a:solidFill>
                  <a:srgbClr val="0070C0"/>
                </a:solidFill>
              </a:rPr>
              <a:t>of whole ring</a:t>
            </a:r>
            <a:endParaRPr lang="en-US" altLang="zh-CN" sz="3600" b="1" dirty="0">
              <a:solidFill>
                <a:srgbClr val="0070C0"/>
              </a:solidFill>
            </a:endParaRPr>
          </a:p>
        </p:txBody>
      </p:sp>
      <p:pic>
        <p:nvPicPr>
          <p:cNvPr id="8" name="Picture 8" descr="logo_main2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065462" y="4130105"/>
            <a:ext cx="2866578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ym typeface="Symbol"/>
              </a:rPr>
              <a:t>Length=</a:t>
            </a:r>
            <a:r>
              <a:rPr lang="en-US" altLang="zh-CN" sz="1600" b="1" dirty="0"/>
              <a:t>100624.25 m</a:t>
            </a:r>
            <a:endParaRPr lang="en-US" altLang="zh-CN" sz="1600" b="1" dirty="0">
              <a:sym typeface="Symbol"/>
            </a:endParaRPr>
          </a:p>
          <a:p>
            <a:r>
              <a:rPr lang="en-US" altLang="zh-CN" sz="1600" b="1" dirty="0">
                <a:sym typeface="Symbol"/>
              </a:rPr>
              <a:t>Qx=307.08</a:t>
            </a:r>
          </a:p>
          <a:p>
            <a:r>
              <a:rPr lang="en-US" altLang="zh-CN" sz="1600" b="1" dirty="0">
                <a:sym typeface="Symbol"/>
              </a:rPr>
              <a:t>Qy=307.22</a:t>
            </a:r>
          </a:p>
          <a:p>
            <a:r>
              <a:rPr lang="en-US" altLang="zh-CN" sz="1600" b="1" dirty="0">
                <a:sym typeface="Symbol"/>
              </a:rPr>
              <a:t>x=1.8 </a:t>
            </a:r>
            <a:r>
              <a:rPr lang="en-US" altLang="zh-CN" sz="1600" b="1" dirty="0" smtClean="0">
                <a:sym typeface="Symbol"/>
              </a:rPr>
              <a:t>nm</a:t>
            </a:r>
            <a:endParaRPr lang="en-US" altLang="zh-CN" sz="1600" b="1" dirty="0" smtClean="0">
              <a:sym typeface="Symbo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88024" y="4130105"/>
            <a:ext cx="2232248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ym typeface="Symbol"/>
              </a:rPr>
              <a:t>L</a:t>
            </a:r>
            <a:r>
              <a:rPr lang="en-US" altLang="zh-CN" sz="1600" b="1" dirty="0" smtClean="0">
                <a:sym typeface="Symbol"/>
              </a:rPr>
              <a:t>*= </a:t>
            </a:r>
            <a:r>
              <a:rPr lang="en-US" altLang="zh-CN" sz="1600" b="1" dirty="0" smtClean="0">
                <a:sym typeface="Symbol"/>
              </a:rPr>
              <a:t>1.5 m</a:t>
            </a:r>
            <a:endParaRPr lang="en-US" altLang="zh-CN" sz="1600" b="1" dirty="0" smtClean="0">
              <a:sym typeface="Symbol"/>
            </a:endParaRPr>
          </a:p>
          <a:p>
            <a:r>
              <a:rPr lang="en-US" altLang="zh-CN" sz="1600" b="1" dirty="0" smtClean="0">
                <a:sym typeface="Symbol"/>
              </a:rPr>
              <a:t>x*= </a:t>
            </a:r>
            <a:r>
              <a:rPr lang="en-US" altLang="zh-CN" sz="1600" b="1" dirty="0" smtClean="0">
                <a:sym typeface="Symbol"/>
              </a:rPr>
              <a:t>0.144 mm</a:t>
            </a:r>
            <a:endParaRPr lang="en-US" altLang="zh-CN" sz="1600" b="1" dirty="0" smtClean="0">
              <a:sym typeface="Symbol"/>
            </a:endParaRPr>
          </a:p>
          <a:p>
            <a:r>
              <a:rPr lang="en-US" altLang="zh-CN" sz="1600" b="1" dirty="0" smtClean="0">
                <a:sym typeface="Symbol"/>
              </a:rPr>
              <a:t></a:t>
            </a:r>
            <a:r>
              <a:rPr lang="en-US" altLang="zh-CN" sz="1600" b="1" dirty="0">
                <a:sym typeface="Symbol"/>
              </a:rPr>
              <a:t>y</a:t>
            </a:r>
            <a:r>
              <a:rPr lang="en-US" altLang="zh-CN" sz="1600" b="1" dirty="0" smtClean="0">
                <a:sym typeface="Symbol"/>
              </a:rPr>
              <a:t>*= </a:t>
            </a:r>
            <a:r>
              <a:rPr lang="en-US" altLang="zh-CN" sz="1600" b="1" dirty="0" smtClean="0">
                <a:sym typeface="Symbol"/>
              </a:rPr>
              <a:t>2 mm</a:t>
            </a:r>
          </a:p>
          <a:p>
            <a:r>
              <a:rPr lang="en-US" altLang="zh-CN" sz="1600" b="1" dirty="0" smtClean="0"/>
              <a:t>crossing </a:t>
            </a:r>
            <a:r>
              <a:rPr lang="en-US" altLang="zh-CN" sz="1600" b="1" dirty="0"/>
              <a:t>angle=30 </a:t>
            </a:r>
            <a:r>
              <a:rPr lang="en-US" altLang="zh-CN" sz="1600" b="1" dirty="0" smtClean="0"/>
              <a:t>mrad</a:t>
            </a:r>
            <a:endParaRPr lang="en-US" altLang="zh-CN" sz="1600" b="1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96031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/>
          <p:cNvSpPr txBox="1">
            <a:spLocks/>
          </p:cNvSpPr>
          <p:nvPr/>
        </p:nvSpPr>
        <p:spPr>
          <a:xfrm>
            <a:off x="518864" y="-273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b="1" dirty="0" smtClean="0">
                <a:solidFill>
                  <a:srgbClr val="0070C0"/>
                </a:solidFill>
              </a:rPr>
              <a:t>Geometry of w</a:t>
            </a:r>
            <a:r>
              <a:rPr lang="en-US" altLang="zh-CN" sz="3600" b="1" dirty="0" smtClean="0">
                <a:solidFill>
                  <a:srgbClr val="0070C0"/>
                </a:solidFill>
              </a:rPr>
              <a:t>hole </a:t>
            </a:r>
            <a:r>
              <a:rPr lang="en-US" altLang="zh-CN" sz="3600" b="1" dirty="0" smtClean="0">
                <a:solidFill>
                  <a:srgbClr val="0070C0"/>
                </a:solidFill>
              </a:rPr>
              <a:t>ring</a:t>
            </a:r>
            <a:endParaRPr lang="en-US" altLang="zh-CN" sz="3600" b="1" dirty="0">
              <a:solidFill>
                <a:srgbClr val="0070C0"/>
              </a:solidFill>
            </a:endParaRPr>
          </a:p>
        </p:txBody>
      </p:sp>
      <p:pic>
        <p:nvPicPr>
          <p:cNvPr id="8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817" y="4851992"/>
            <a:ext cx="4591431" cy="1889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624" y="1095386"/>
            <a:ext cx="4744616" cy="4133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005992"/>
            <a:ext cx="2126762" cy="242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直接箭头连接符 2"/>
          <p:cNvCxnSpPr/>
          <p:nvPr/>
        </p:nvCxnSpPr>
        <p:spPr>
          <a:xfrm flipV="1">
            <a:off x="4359932" y="4581128"/>
            <a:ext cx="356084" cy="72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 flipH="1">
            <a:off x="6444208" y="2708920"/>
            <a:ext cx="864096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65262" y="1124744"/>
            <a:ext cx="2866578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ym typeface="Symbol"/>
              </a:rPr>
              <a:t>Length=</a:t>
            </a:r>
            <a:r>
              <a:rPr lang="en-US" altLang="zh-CN" sz="1600" b="1" dirty="0"/>
              <a:t>100624.25 m</a:t>
            </a:r>
            <a:endParaRPr lang="en-US" altLang="zh-CN" sz="1600" b="1" dirty="0">
              <a:sym typeface="Symbol"/>
            </a:endParaRPr>
          </a:p>
          <a:p>
            <a:r>
              <a:rPr lang="en-US" altLang="zh-CN" sz="1600" b="1" dirty="0">
                <a:sym typeface="Symbol"/>
              </a:rPr>
              <a:t>Qx=307.08</a:t>
            </a:r>
          </a:p>
          <a:p>
            <a:r>
              <a:rPr lang="en-US" altLang="zh-CN" sz="1600" b="1" dirty="0">
                <a:sym typeface="Symbol"/>
              </a:rPr>
              <a:t>Qy=307.22</a:t>
            </a:r>
          </a:p>
          <a:p>
            <a:r>
              <a:rPr lang="en-US" altLang="zh-CN" sz="1600" b="1" dirty="0">
                <a:sym typeface="Symbol"/>
              </a:rPr>
              <a:t>x=1.8 </a:t>
            </a:r>
            <a:r>
              <a:rPr lang="en-US" altLang="zh-CN" sz="1600" b="1" dirty="0" smtClean="0">
                <a:sym typeface="Symbol"/>
              </a:rPr>
              <a:t>nm</a:t>
            </a:r>
            <a:endParaRPr lang="en-US" altLang="zh-CN" sz="1600" b="1" dirty="0" smtClean="0">
              <a:sym typeface="Symbol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65262" y="5258071"/>
            <a:ext cx="2232248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ym typeface="Symbol"/>
              </a:rPr>
              <a:t>L</a:t>
            </a:r>
            <a:r>
              <a:rPr lang="en-US" altLang="zh-CN" sz="1600" b="1" dirty="0" smtClean="0">
                <a:sym typeface="Symbol"/>
              </a:rPr>
              <a:t>*= </a:t>
            </a:r>
            <a:r>
              <a:rPr lang="en-US" altLang="zh-CN" sz="1600" b="1" dirty="0" smtClean="0">
                <a:sym typeface="Symbol"/>
              </a:rPr>
              <a:t>1.5 m</a:t>
            </a:r>
            <a:endParaRPr lang="en-US" altLang="zh-CN" sz="1600" b="1" dirty="0" smtClean="0">
              <a:sym typeface="Symbol"/>
            </a:endParaRPr>
          </a:p>
          <a:p>
            <a:r>
              <a:rPr lang="en-US" altLang="zh-CN" sz="1600" b="1" dirty="0" smtClean="0">
                <a:sym typeface="Symbol"/>
              </a:rPr>
              <a:t>x*= </a:t>
            </a:r>
            <a:r>
              <a:rPr lang="en-US" altLang="zh-CN" sz="1600" b="1" dirty="0" smtClean="0">
                <a:sym typeface="Symbol"/>
              </a:rPr>
              <a:t>0.144 mm</a:t>
            </a:r>
            <a:endParaRPr lang="en-US" altLang="zh-CN" sz="1600" b="1" dirty="0" smtClean="0">
              <a:sym typeface="Symbol"/>
            </a:endParaRPr>
          </a:p>
          <a:p>
            <a:r>
              <a:rPr lang="en-US" altLang="zh-CN" sz="1600" b="1" dirty="0" smtClean="0">
                <a:sym typeface="Symbol"/>
              </a:rPr>
              <a:t></a:t>
            </a:r>
            <a:r>
              <a:rPr lang="en-US" altLang="zh-CN" sz="1600" b="1" dirty="0">
                <a:sym typeface="Symbol"/>
              </a:rPr>
              <a:t>y</a:t>
            </a:r>
            <a:r>
              <a:rPr lang="en-US" altLang="zh-CN" sz="1600" b="1" dirty="0" smtClean="0">
                <a:sym typeface="Symbol"/>
              </a:rPr>
              <a:t>*= </a:t>
            </a:r>
            <a:r>
              <a:rPr lang="en-US" altLang="zh-CN" sz="1600" b="1" dirty="0" smtClean="0">
                <a:sym typeface="Symbol"/>
              </a:rPr>
              <a:t>2 mm</a:t>
            </a:r>
          </a:p>
          <a:p>
            <a:r>
              <a:rPr lang="en-US" altLang="zh-CN" sz="1600" b="1" dirty="0" smtClean="0"/>
              <a:t>crossing </a:t>
            </a:r>
            <a:r>
              <a:rPr lang="en-US" altLang="zh-CN" sz="1600" b="1" dirty="0"/>
              <a:t>angle=30 </a:t>
            </a:r>
            <a:r>
              <a:rPr lang="en-US" altLang="zh-CN" sz="1600" b="1" dirty="0" smtClean="0"/>
              <a:t>mrad</a:t>
            </a:r>
            <a:endParaRPr lang="en-US" altLang="zh-CN" sz="1600" b="1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423505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200" b="1" dirty="0" smtClean="0">
                <a:solidFill>
                  <a:srgbClr val="0070C0"/>
                </a:solidFill>
              </a:rPr>
              <a:t>Preliminary result of dynamic aperture</a:t>
            </a:r>
            <a:endParaRPr lang="en-US" altLang="zh-CN" sz="3200" b="1" dirty="0">
              <a:solidFill>
                <a:srgbClr val="0070C0"/>
              </a:solidFill>
            </a:endParaRPr>
          </a:p>
        </p:txBody>
      </p:sp>
      <p:pic>
        <p:nvPicPr>
          <p:cNvPr id="11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内容占位符 2"/>
          <p:cNvSpPr>
            <a:spLocks noGrp="1"/>
          </p:cNvSpPr>
          <p:nvPr>
            <p:ph idx="1"/>
          </p:nvPr>
        </p:nvSpPr>
        <p:spPr>
          <a:xfrm>
            <a:off x="408928" y="1052736"/>
            <a:ext cx="3803032" cy="5328592"/>
          </a:xfrm>
        </p:spPr>
        <p:txBody>
          <a:bodyPr>
            <a:noAutofit/>
          </a:bodyPr>
          <a:lstStyle/>
          <a:p>
            <a:r>
              <a:rPr lang="en-US" altLang="zh-CN" sz="1800" dirty="0"/>
              <a:t>D</a:t>
            </a:r>
            <a:r>
              <a:rPr lang="en-US" altLang="zh-CN" sz="1800" dirty="0" smtClean="0"/>
              <a:t>ynamic </a:t>
            </a:r>
            <a:r>
              <a:rPr lang="en-US" altLang="zh-CN" sz="1800" dirty="0"/>
              <a:t>aperture </a:t>
            </a:r>
            <a:r>
              <a:rPr lang="en-US" altLang="zh-CN" sz="1800" dirty="0" smtClean="0"/>
              <a:t>study</a:t>
            </a:r>
          </a:p>
          <a:p>
            <a:pPr lvl="1"/>
            <a:r>
              <a:rPr lang="en-US" altLang="zh-CN" sz="1800" dirty="0" smtClean="0"/>
              <a:t>Bare lattice</a:t>
            </a:r>
          </a:p>
          <a:p>
            <a:pPr lvl="1"/>
            <a:r>
              <a:rPr lang="en-US" altLang="zh-CN" sz="1800" dirty="0" smtClean="0"/>
              <a:t>Synchrotron </a:t>
            </a:r>
            <a:r>
              <a:rPr lang="en-US" altLang="zh-CN" sz="1800" dirty="0"/>
              <a:t>motion </a:t>
            </a:r>
            <a:r>
              <a:rPr lang="en-US" altLang="zh-CN" sz="1800" dirty="0" smtClean="0"/>
              <a:t>included</a:t>
            </a:r>
          </a:p>
          <a:p>
            <a:pPr lvl="1"/>
            <a:r>
              <a:rPr lang="en-US" altLang="zh-CN" sz="1800" dirty="0" smtClean="0"/>
              <a:t>w/o </a:t>
            </a:r>
            <a:r>
              <a:rPr lang="en-US" altLang="zh-CN" sz="1800" dirty="0" smtClean="0"/>
              <a:t>damping</a:t>
            </a:r>
            <a:endParaRPr lang="en-US" altLang="zh-CN" sz="1800" dirty="0"/>
          </a:p>
          <a:p>
            <a:pPr lvl="1"/>
            <a:r>
              <a:rPr lang="en-US" altLang="zh-CN" sz="1800" dirty="0"/>
              <a:t>Tracking with around 1 times of damping time</a:t>
            </a:r>
          </a:p>
          <a:p>
            <a:pPr lvl="1"/>
            <a:r>
              <a:rPr lang="en-US" altLang="zh-CN" sz="1800" dirty="0"/>
              <a:t>Coupling factor </a:t>
            </a:r>
            <a:r>
              <a:rPr lang="en-US" altLang="zh-CN" sz="1800" dirty="0">
                <a:sym typeface="Symbol"/>
              </a:rPr>
              <a:t></a:t>
            </a:r>
            <a:r>
              <a:rPr lang="en-US" altLang="zh-CN" sz="1800" dirty="0"/>
              <a:t>=0.003 for </a:t>
            </a:r>
            <a:r>
              <a:rPr lang="en-US" altLang="zh-CN" sz="1800" dirty="0">
                <a:sym typeface="Symbol"/>
              </a:rPr>
              <a:t></a:t>
            </a:r>
            <a:r>
              <a:rPr lang="en-US" altLang="zh-CN" sz="1800" dirty="0" smtClean="0"/>
              <a:t>y</a:t>
            </a:r>
          </a:p>
          <a:p>
            <a:pPr lvl="1"/>
            <a:r>
              <a:rPr lang="en-US" altLang="zh-CN" sz="1800" dirty="0" smtClean="0"/>
              <a:t>Working point (0.08, 0.22)</a:t>
            </a:r>
          </a:p>
          <a:p>
            <a:r>
              <a:rPr lang="en-US" altLang="zh-CN" sz="1800" dirty="0" smtClean="0"/>
              <a:t>Possible optimization for on-momentum DA</a:t>
            </a:r>
            <a:endParaRPr lang="en-US" altLang="zh-CN" sz="1800" dirty="0" smtClean="0"/>
          </a:p>
          <a:p>
            <a:pPr lvl="1"/>
            <a:r>
              <a:rPr lang="en-US" altLang="zh-CN" sz="1800" dirty="0"/>
              <a:t>tune </a:t>
            </a:r>
            <a:r>
              <a:rPr lang="en-US" altLang="zh-CN" sz="1800" dirty="0" smtClean="0"/>
              <a:t>the </a:t>
            </a:r>
            <a:r>
              <a:rPr lang="en-US" altLang="zh-CN" sz="1800" dirty="0"/>
              <a:t>beta functions </a:t>
            </a:r>
            <a:r>
              <a:rPr lang="en-US" altLang="zh-CN" sz="1800" dirty="0" smtClean="0"/>
              <a:t>@</a:t>
            </a:r>
            <a:r>
              <a:rPr lang="en-US" altLang="zh-CN" sz="1800" dirty="0"/>
              <a:t>crab </a:t>
            </a:r>
            <a:r>
              <a:rPr lang="en-US" altLang="zh-CN" sz="1800" dirty="0" smtClean="0"/>
              <a:t>sextupoles to get a target DA </a:t>
            </a:r>
            <a:r>
              <a:rPr lang="en-US" altLang="zh-CN" sz="1800" dirty="0"/>
              <a:t>shape </a:t>
            </a:r>
            <a:r>
              <a:rPr lang="en-US" altLang="zh-CN" sz="1800" dirty="0" smtClean="0"/>
              <a:t>20</a:t>
            </a:r>
            <a:r>
              <a:rPr lang="en-US" altLang="zh-CN" sz="1800" dirty="0" smtClean="0">
                <a:sym typeface="Symbol"/>
              </a:rPr>
              <a:t>x  40y</a:t>
            </a:r>
          </a:p>
          <a:p>
            <a:r>
              <a:rPr lang="en-US" altLang="zh-CN" sz="1800" dirty="0" smtClean="0">
                <a:sym typeface="Symbol"/>
              </a:rPr>
              <a:t>further work on DA study for double ring scheme is undergoing</a:t>
            </a:r>
          </a:p>
        </p:txBody>
      </p:sp>
      <p:pic>
        <p:nvPicPr>
          <p:cNvPr id="5127" name="Picture 7" descr="C:\Users\yiwei\Desktop\DA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071942"/>
            <a:ext cx="4231967" cy="2600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6804248" y="2483604"/>
            <a:ext cx="3059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w/ crab sextupole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04248" y="2114272"/>
            <a:ext cx="3059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00FF"/>
                </a:solidFill>
              </a:rPr>
              <a:t>w/o crab sextupole</a:t>
            </a:r>
            <a:endParaRPr lang="zh-CN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21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54311</TotalTime>
  <Words>1534</Words>
  <Application>Microsoft Office PowerPoint</Application>
  <PresentationFormat>全屏显示(4:3)</PresentationFormat>
  <Paragraphs>549</Paragraphs>
  <Slides>17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Office 主题</vt:lpstr>
      <vt:lpstr>Lattice design for CEPC main ring</vt:lpstr>
      <vt:lpstr>Double ring scheme</vt:lpstr>
      <vt:lpstr>CEPC parameters for C=100km</vt:lpstr>
      <vt:lpstr>Lattice design and geometry for ARC region</vt:lpstr>
      <vt:lpstr>Lattice design and geometry for RF region</vt:lpstr>
      <vt:lpstr>PowerPoint 演示文稿</vt:lpstr>
      <vt:lpstr>PowerPoint 演示文稿</vt:lpstr>
      <vt:lpstr>PowerPoint 演示文稿</vt:lpstr>
      <vt:lpstr>Preliminary result of dynamic aperture</vt:lpstr>
      <vt:lpstr>Partial double ring scheme</vt:lpstr>
      <vt:lpstr>parameter for CEPC partial double ring （wangdou20160918）</vt:lpstr>
      <vt:lpstr>Lattice design for ARC region</vt:lpstr>
      <vt:lpstr>Lattice design for interaction region</vt:lpstr>
      <vt:lpstr>PowerPoint 演示文稿</vt:lpstr>
      <vt:lpstr>Lattice design for whole ring</vt:lpstr>
      <vt:lpstr>Target of CEPC dynamic aperture</vt:lpstr>
      <vt:lpstr>Optimization of dynamic aperture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yiwei</dc:creator>
  <cp:lastModifiedBy>yiwei</cp:lastModifiedBy>
  <cp:revision>3012</cp:revision>
  <dcterms:created xsi:type="dcterms:W3CDTF">2016-03-31T11:13:45Z</dcterms:created>
  <dcterms:modified xsi:type="dcterms:W3CDTF">2017-01-13T10:34:20Z</dcterms:modified>
</cp:coreProperties>
</file>