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9" r:id="rId2"/>
    <p:sldId id="275" r:id="rId3"/>
    <p:sldId id="276" r:id="rId4"/>
    <p:sldId id="297" r:id="rId5"/>
    <p:sldId id="311" r:id="rId6"/>
    <p:sldId id="313" r:id="rId7"/>
    <p:sldId id="312" r:id="rId8"/>
    <p:sldId id="343" r:id="rId9"/>
    <p:sldId id="344" r:id="rId10"/>
    <p:sldId id="346" r:id="rId11"/>
    <p:sldId id="345" r:id="rId12"/>
    <p:sldId id="322" r:id="rId13"/>
    <p:sldId id="323" r:id="rId14"/>
    <p:sldId id="315" r:id="rId15"/>
    <p:sldId id="316" r:id="rId16"/>
    <p:sldId id="278" r:id="rId17"/>
    <p:sldId id="298" r:id="rId18"/>
    <p:sldId id="318" r:id="rId19"/>
    <p:sldId id="319" r:id="rId20"/>
    <p:sldId id="320" r:id="rId21"/>
    <p:sldId id="321" r:id="rId22"/>
    <p:sldId id="279" r:id="rId23"/>
    <p:sldId id="280" r:id="rId24"/>
    <p:sldId id="281" r:id="rId25"/>
    <p:sldId id="282" r:id="rId26"/>
    <p:sldId id="283" r:id="rId27"/>
    <p:sldId id="284" r:id="rId28"/>
    <p:sldId id="286" r:id="rId29"/>
    <p:sldId id="285" r:id="rId30"/>
    <p:sldId id="299" r:id="rId31"/>
    <p:sldId id="324" r:id="rId32"/>
    <p:sldId id="325" r:id="rId33"/>
    <p:sldId id="326" r:id="rId34"/>
    <p:sldId id="327" r:id="rId35"/>
    <p:sldId id="328" r:id="rId36"/>
    <p:sldId id="329" r:id="rId37"/>
    <p:sldId id="330" r:id="rId38"/>
    <p:sldId id="331" r:id="rId39"/>
    <p:sldId id="333" r:id="rId40"/>
    <p:sldId id="334" r:id="rId41"/>
    <p:sldId id="335" r:id="rId42"/>
    <p:sldId id="336" r:id="rId43"/>
    <p:sldId id="337" r:id="rId44"/>
    <p:sldId id="338" r:id="rId45"/>
    <p:sldId id="339" r:id="rId46"/>
    <p:sldId id="340" r:id="rId47"/>
    <p:sldId id="341" r:id="rId48"/>
    <p:sldId id="342" r:id="rId49"/>
    <p:sldId id="287" r:id="rId50"/>
    <p:sldId id="288" r:id="rId51"/>
    <p:sldId id="289" r:id="rId52"/>
    <p:sldId id="290" r:id="rId53"/>
    <p:sldId id="291" r:id="rId54"/>
    <p:sldId id="292" r:id="rId55"/>
    <p:sldId id="302" r:id="rId56"/>
    <p:sldId id="303" r:id="rId57"/>
    <p:sldId id="304" r:id="rId58"/>
    <p:sldId id="305" r:id="rId59"/>
    <p:sldId id="306" r:id="rId60"/>
    <p:sldId id="307" r:id="rId61"/>
    <p:sldId id="308" r:id="rId62"/>
    <p:sldId id="309" r:id="rId6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92B54-6149-44B6-ACF2-7CFFBCB4DC7D}" type="datetimeFigureOut">
              <a:rPr lang="zh-CN" altLang="en-US" smtClean="0"/>
              <a:t>2017-1-12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A53F5-0534-4B7C-866D-88710EC5A7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989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A53F5-0534-4B7C-866D-88710EC5A78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484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A53F5-0534-4B7C-866D-88710EC5A78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484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A53F5-0534-4B7C-866D-88710EC5A78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484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A53F5-0534-4B7C-866D-88710EC5A78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484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2810E-903A-4E21-9062-E1369AD781CA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410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1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885C7D-C34D-4E7A-BA1D-71825AD71D92}" type="slidenum">
              <a:rPr lang="zh-CN" altLang="en-US">
                <a:solidFill>
                  <a:srgbClr val="000000"/>
                </a:solidFill>
              </a:rPr>
              <a:pPr/>
              <a:t>49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76516" indent="-29866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94641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72497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50353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209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06065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83921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61777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50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A1F5C-8678-401F-9D2D-C6C7CA662232}" type="slidenum">
              <a:rPr lang="zh-CN" altLang="en-US" smtClean="0"/>
              <a:t>58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4426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2017-1-12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2017-1-12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2017-1-12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2017-1-12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2017-1-12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2017-1-12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2017-1-12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2017-1-12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2017-1-12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2017-1-12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2017-1-12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2017-1-12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1.png"/><Relationship Id="rId7" Type="http://schemas.openxmlformats.org/officeDocument/2006/relationships/image" Target="../media/image4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4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7.e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90.emf"/><Relationship Id="rId7" Type="http://schemas.openxmlformats.org/officeDocument/2006/relationships/image" Target="../media/image8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92.png"/><Relationship Id="rId4" Type="http://schemas.openxmlformats.org/officeDocument/2006/relationships/image" Target="../media/image91.png"/><Relationship Id="rId9" Type="http://schemas.openxmlformats.org/officeDocument/2006/relationships/image" Target="../media/image89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3.w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CEPC parameters and lattice design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19672" y="3933056"/>
            <a:ext cx="6080720" cy="1752600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Dou Wang, </a:t>
            </a:r>
            <a:r>
              <a:rPr lang="en-US" altLang="zh-CN" sz="2400" dirty="0" err="1"/>
              <a:t>Jie</a:t>
            </a:r>
            <a:r>
              <a:rPr lang="en-US" altLang="zh-CN" sz="2400" dirty="0"/>
              <a:t> Gao, Yuan Zhang, </a:t>
            </a:r>
            <a:r>
              <a:rPr lang="en-US" altLang="zh-CN" sz="2400" dirty="0" err="1"/>
              <a:t>Yiwei</a:t>
            </a:r>
            <a:r>
              <a:rPr lang="en-US" altLang="zh-CN" sz="2400" dirty="0"/>
              <a:t> Wang, Feng Su, Bai </a:t>
            </a:r>
            <a:r>
              <a:rPr lang="en-US" altLang="zh-CN" sz="2400" dirty="0" err="1"/>
              <a:t>Sha</a:t>
            </a:r>
            <a:r>
              <a:rPr lang="en-US" altLang="zh-CN" sz="2400" dirty="0"/>
              <a:t>, </a:t>
            </a:r>
            <a:r>
              <a:rPr lang="en-US" altLang="zh-CN" sz="2400" dirty="0" err="1"/>
              <a:t>Huiping</a:t>
            </a:r>
            <a:r>
              <a:rPr lang="en-US" altLang="zh-CN" sz="2400" dirty="0"/>
              <a:t> </a:t>
            </a:r>
            <a:r>
              <a:rPr lang="en-US" altLang="zh-CN" sz="2400" dirty="0" err="1"/>
              <a:t>Geng</a:t>
            </a:r>
            <a:r>
              <a:rPr lang="en-US" altLang="zh-CN" sz="2400" dirty="0"/>
              <a:t>,  </a:t>
            </a:r>
            <a:r>
              <a:rPr lang="en-US" altLang="zh-CN" sz="2400" dirty="0" err="1"/>
              <a:t>Cai</a:t>
            </a:r>
            <a:r>
              <a:rPr lang="en-US" altLang="zh-CN" sz="2400" dirty="0"/>
              <a:t> </a:t>
            </a:r>
            <a:r>
              <a:rPr lang="en-US" altLang="zh-CN" sz="2400" dirty="0" err="1"/>
              <a:t>Meng</a:t>
            </a:r>
            <a:r>
              <a:rPr lang="en-US" altLang="zh-CN" sz="2400" dirty="0"/>
              <a:t>, </a:t>
            </a:r>
            <a:r>
              <a:rPr lang="en-US" altLang="zh-CN" sz="2400" dirty="0" err="1" smtClean="0"/>
              <a:t>Tianjian</a:t>
            </a:r>
            <a:r>
              <a:rPr lang="en-US" altLang="zh-CN" sz="2400" dirty="0" smtClean="0"/>
              <a:t> </a:t>
            </a:r>
            <a:r>
              <a:rPr lang="en-US" altLang="zh-CN" sz="2400" dirty="0" err="1"/>
              <a:t>Bian</a:t>
            </a:r>
            <a:r>
              <a:rPr lang="en-US" altLang="zh-CN" sz="2400" dirty="0"/>
              <a:t>, Na </a:t>
            </a:r>
            <a:r>
              <a:rPr lang="en-US" altLang="zh-CN" sz="2400" dirty="0" smtClean="0"/>
              <a:t>Wang</a:t>
            </a:r>
            <a:endParaRPr lang="zh-CN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4211960" y="6318424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dirty="0" smtClean="0">
                <a:solidFill>
                  <a:prstClr val="black"/>
                </a:solidFill>
              </a:rPr>
              <a:t>2017.01.14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208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100km CEPC luminosity potential </a:t>
            </a:r>
            <a:br>
              <a:rPr lang="en-US" altLang="zh-CN" dirty="0" smtClean="0"/>
            </a:br>
            <a:r>
              <a:rPr lang="en-US" altLang="zh-CN" sz="3100" dirty="0" smtClean="0"/>
              <a:t>(50MW/beam)</a:t>
            </a:r>
            <a:endParaRPr lang="zh-CN" altLang="en-US" sz="31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694794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63888" y="2492896"/>
            <a:ext cx="36004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err="1" smtClean="0"/>
              <a:t>tt</a:t>
            </a:r>
            <a:endParaRPr lang="en-US" altLang="zh-CN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436096" y="3573016"/>
            <a:ext cx="36004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H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04248" y="4498322"/>
            <a:ext cx="28803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z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92866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43204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parameters for CEPC double ring</a:t>
            </a:r>
            <a:br>
              <a:rPr lang="en-US" altLang="zh-CN" dirty="0" smtClean="0"/>
            </a:br>
            <a:r>
              <a:rPr lang="zh-CN" altLang="en-US" sz="2200" dirty="0" smtClean="0"/>
              <a:t>（</a:t>
            </a:r>
            <a:r>
              <a:rPr lang="en-US" altLang="zh-CN" sz="2200" dirty="0" smtClean="0"/>
              <a:t>wangdou20161202-100km_2mm</a:t>
            </a:r>
            <a:r>
              <a:rPr lang="en-US" altLang="zh-CN" sz="2200" dirty="0" smtClean="0">
                <a:sym typeface="Symbol"/>
              </a:rPr>
              <a:t>y</a:t>
            </a:r>
            <a:r>
              <a:rPr lang="zh-CN" altLang="en-US" sz="2200" dirty="0" smtClean="0"/>
              <a:t>）</a:t>
            </a:r>
            <a:endParaRPr lang="zh-CN" altLang="en-US" sz="22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561809"/>
              </p:ext>
            </p:extLst>
          </p:nvPr>
        </p:nvGraphicFramePr>
        <p:xfrm>
          <a:off x="539552" y="1268760"/>
          <a:ext cx="7796328" cy="4997015"/>
        </p:xfrm>
        <a:graphic>
          <a:graphicData uri="http://schemas.openxmlformats.org/drawingml/2006/table">
            <a:tbl>
              <a:tblPr firstRow="1" bandRow="1"/>
              <a:tblGrid>
                <a:gridCol w="3115807"/>
                <a:gridCol w="1584176"/>
                <a:gridCol w="1584176"/>
                <a:gridCol w="1512169"/>
              </a:tblGrid>
              <a:tr h="43379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H-high </a:t>
                      </a:r>
                      <a:r>
                        <a:rPr lang="en-US" altLang="zh-CN" sz="1600" b="1" i="1" kern="100" baseline="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lumi</a:t>
                      </a: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.</a:t>
                      </a:r>
                      <a:endParaRPr lang="zh-CN" sz="1600" b="1" i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H-low power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16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4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16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16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4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16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4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4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4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4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4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0.97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0.97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816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4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644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425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816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4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33</a:t>
                      </a:r>
                      <a:endParaRPr lang="zh-CN" altLang="en-US" sz="14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16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4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4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0.144 /0.002</a:t>
                      </a:r>
                      <a:endParaRPr lang="zh-CN" altLang="zh-CN" sz="14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0.144 /0.002</a:t>
                      </a:r>
                      <a:endParaRPr lang="zh-CN" altLang="zh-CN" sz="14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816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1.56/0.0047</a:t>
                      </a:r>
                      <a:endParaRPr lang="zh-CN" altLang="zh-CN" sz="14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1.56/0.0047</a:t>
                      </a:r>
                      <a:endParaRPr lang="zh-CN" altLang="zh-CN" sz="14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16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400" i="1" kern="100" baseline="-25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400" i="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r>
                        <a:rPr lang="en-US" altLang="zh-CN" sz="14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altLang="zh-CN" sz="14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y</a:t>
                      </a:r>
                      <a:r>
                        <a:rPr lang="en-US" altLang="zh-CN" sz="14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/IP</a:t>
                      </a:r>
                      <a:endParaRPr lang="zh-CN" altLang="zh-CN" sz="14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0.118/</a:t>
                      </a:r>
                      <a:r>
                        <a:rPr lang="en-US" altLang="zh-CN" sz="14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0.083</a:t>
                      </a:r>
                      <a:endParaRPr lang="zh-CN" altLang="zh-CN" sz="14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0.0126/0.083</a:t>
                      </a:r>
                      <a:endParaRPr lang="zh-CN" altLang="zh-CN" sz="14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0.0126/0.083</a:t>
                      </a:r>
                      <a:endParaRPr lang="zh-CN" altLang="zh-CN" sz="14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16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US" altLang="zh-CN" sz="14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Phase (degree)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153.0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131.2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131.2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16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4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4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2.22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2.22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16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4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4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</a:t>
                      </a:r>
                      <a:r>
                        <a:rPr lang="en-US" sz="14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  (harmonic)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(217800)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(217800)</a:t>
                      </a:r>
                      <a:endParaRPr lang="zh-CN" alt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16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4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4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816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4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4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4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4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16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4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3.6 </a:t>
                      </a:r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(5cell)</a:t>
                      </a:r>
                      <a:endParaRPr lang="zh-CN" alt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0.64 (2cell)</a:t>
                      </a:r>
                      <a:endParaRPr lang="zh-CN" alt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0.42 (2cell)</a:t>
                      </a:r>
                      <a:endParaRPr lang="zh-CN" alt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816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16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4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4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4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322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4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4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4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4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52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52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16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4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4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4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4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4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3.1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2.05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660232" y="647396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 dirty="0"/>
          </a:p>
        </p:txBody>
      </p:sp>
      <p:sp>
        <p:nvSpPr>
          <p:cNvPr id="8" name="椭圆 7"/>
          <p:cNvSpPr/>
          <p:nvPr/>
        </p:nvSpPr>
        <p:spPr>
          <a:xfrm>
            <a:off x="5428064" y="5096376"/>
            <a:ext cx="2592288" cy="345632"/>
          </a:xfrm>
          <a:prstGeom prst="ellipse">
            <a:avLst/>
          </a:prstGeom>
          <a:solidFill>
            <a:schemeClr val="bg1">
              <a:alpha val="0"/>
            </a:schemeClr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64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88" y="404664"/>
            <a:ext cx="7289800" cy="632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332656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</a:rPr>
              <a:t>LEP2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619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FCC-</a:t>
            </a:r>
            <a:r>
              <a:rPr lang="en-US" altLang="zh-CN" dirty="0" err="1" smtClean="0"/>
              <a:t>ee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096" y="5736"/>
            <a:ext cx="5256584" cy="671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椭圆 3"/>
          <p:cNvSpPr/>
          <p:nvPr/>
        </p:nvSpPr>
        <p:spPr>
          <a:xfrm>
            <a:off x="5364088" y="1988840"/>
            <a:ext cx="2304256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5382336" y="5877272"/>
            <a:ext cx="2304256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5353808" y="4725144"/>
            <a:ext cx="2304256" cy="307392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56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69863"/>
            <a:ext cx="6273800" cy="651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4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Parameter</a:t>
            </a:r>
            <a:r>
              <a:rPr lang="zh-CN" altLang="en-US" dirty="0"/>
              <a:t> </a:t>
            </a:r>
            <a:r>
              <a:rPr lang="en-US" altLang="zh-CN" dirty="0" smtClean="0"/>
              <a:t>for single ring-100km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en-US" sz="2200" dirty="0"/>
              <a:t>（</a:t>
            </a:r>
            <a:r>
              <a:rPr lang="en-US" altLang="zh-CN" sz="2200" dirty="0" smtClean="0"/>
              <a:t>wangdou20161122</a:t>
            </a:r>
            <a:r>
              <a:rPr lang="zh-CN" altLang="en-US" sz="2200" dirty="0" smtClean="0"/>
              <a:t>）</a:t>
            </a:r>
            <a:endParaRPr lang="zh-CN" altLang="en-US" sz="220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001830"/>
              </p:ext>
            </p:extLst>
          </p:nvPr>
        </p:nvGraphicFramePr>
        <p:xfrm>
          <a:off x="899592" y="1196752"/>
          <a:ext cx="7272807" cy="5509229"/>
        </p:xfrm>
        <a:graphic>
          <a:graphicData uri="http://schemas.openxmlformats.org/drawingml/2006/table">
            <a:tbl>
              <a:tblPr firstRow="1" bandRow="1"/>
              <a:tblGrid>
                <a:gridCol w="2779505"/>
                <a:gridCol w="1556208"/>
                <a:gridCol w="1468547"/>
                <a:gridCol w="1468547"/>
              </a:tblGrid>
              <a:tr h="388589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New-100km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1600" b="1" i="1" kern="100" dirty="0" smtClean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100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100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1.67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1.67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100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30.0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8.6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14.3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3.15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3.15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0.4/0.0012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0.4/0.0012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6.18/0.019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6.18/0.019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69.97/0.15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49.5/0.15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49.5/0.15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0.055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0.055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0.083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0.055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0.055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4.88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4.88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2.41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2.41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3.6</a:t>
                      </a:r>
                      <a:endParaRPr lang="zh-CN" sz="1200" b="1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3.2</a:t>
                      </a:r>
                      <a:endParaRPr lang="zh-CN" sz="1200" b="1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0.92</a:t>
                      </a:r>
                      <a:endParaRPr lang="zh-CN" sz="1200" b="1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0.098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0.098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0.94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0.94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4.5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4.5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0.15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0.15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00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0.72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943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3497" y="44624"/>
            <a:ext cx="8229600" cy="792088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Beam-beam simulation-54km</a:t>
            </a:r>
            <a:endParaRPr lang="zh-CN" alt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76" y="3964156"/>
            <a:ext cx="3632888" cy="289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590" y="4014429"/>
            <a:ext cx="3997029" cy="284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4" y="1235464"/>
            <a:ext cx="3492928" cy="2782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1651008" y="4365104"/>
            <a:ext cx="1947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Case: H-low power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559438" y="5048436"/>
                <a:ext cx="2323713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Lifetime: 97 min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(16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bPr>
                      <m:e>
                        <m:r>
                          <a:rPr kumimoji="0" lang="en-US" altLang="zh-CN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0" lang="en-US" altLang="zh-CN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)</a:t>
                </a: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438" y="5048436"/>
                <a:ext cx="2323713" cy="390748"/>
              </a:xfrm>
              <a:prstGeom prst="rect">
                <a:avLst/>
              </a:prstGeom>
              <a:blipFill rotWithShape="1">
                <a:blip r:embed="rId5"/>
                <a:stretch>
                  <a:fillRect l="-2362" t="-6250" r="-1575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6300192" y="4437112"/>
            <a:ext cx="784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Case Z</a:t>
            </a:r>
            <a:endParaRPr lang="zh-CN" alt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297" y="1151353"/>
            <a:ext cx="3885614" cy="292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>
            <a:off x="1109878" y="692696"/>
            <a:ext cx="79311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</a:rPr>
              <a:t>IBB: Strong-Strong Beam-Beam </a:t>
            </a:r>
            <a:r>
              <a:rPr lang="en-US" altLang="zh-CN" dirty="0" smtClean="0">
                <a:solidFill>
                  <a:srgbClr val="002060"/>
                </a:solidFill>
              </a:rPr>
              <a:t>Code with </a:t>
            </a:r>
            <a:r>
              <a:rPr lang="en-US" altLang="zh-CN" dirty="0" err="1">
                <a:solidFill>
                  <a:srgbClr val="002060"/>
                </a:solidFill>
              </a:rPr>
              <a:t>Beamstrahlung</a:t>
            </a:r>
            <a:r>
              <a:rPr lang="en-US" altLang="zh-CN" dirty="0">
                <a:solidFill>
                  <a:srgbClr val="002060"/>
                </a:solidFill>
              </a:rPr>
              <a:t> effect</a:t>
            </a:r>
          </a:p>
          <a:p>
            <a:r>
              <a:rPr lang="en-US" altLang="zh-CN" dirty="0" smtClean="0"/>
              <a:t>                                                                                           </a:t>
            </a:r>
            <a:r>
              <a:rPr lang="en-US" altLang="zh-CN" dirty="0" smtClean="0">
                <a:solidFill>
                  <a:srgbClr val="C00000"/>
                </a:solidFill>
              </a:rPr>
              <a:t>Developed </a:t>
            </a:r>
            <a:r>
              <a:rPr lang="en-US" altLang="zh-CN" dirty="0">
                <a:solidFill>
                  <a:srgbClr val="C00000"/>
                </a:solidFill>
              </a:rPr>
              <a:t>by Y. </a:t>
            </a:r>
            <a:r>
              <a:rPr lang="en-US" altLang="zh-CN" dirty="0" err="1">
                <a:solidFill>
                  <a:srgbClr val="C00000"/>
                </a:solidFill>
              </a:rPr>
              <a:t>Zhang@IHEP</a:t>
            </a:r>
            <a:endParaRPr lang="en-US" altLang="zh-CN" dirty="0">
              <a:solidFill>
                <a:srgbClr val="C0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35696" y="1556792"/>
            <a:ext cx="1512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Case: Pre-CDR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1500929" y="2132856"/>
                <a:ext cx="2440733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Lifetime: 108 min(16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bPr>
                      <m:e>
                        <m:r>
                          <a:rPr kumimoji="0" lang="en-US" altLang="zh-CN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0" lang="en-US" altLang="zh-CN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kumimoji="0" lang="en-US" altLang="zh-CN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)</a:t>
                </a: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929" y="2132856"/>
                <a:ext cx="2440733" cy="390748"/>
              </a:xfrm>
              <a:prstGeom prst="rect">
                <a:avLst/>
              </a:prstGeom>
              <a:blipFill rotWithShape="1">
                <a:blip r:embed="rId7"/>
                <a:stretch>
                  <a:fillRect l="-1995" t="-6250" r="-1496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5677612" y="2132856"/>
                <a:ext cx="2440733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Lifetime: 118 min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(16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bPr>
                      <m:e>
                        <m:r>
                          <a:rPr kumimoji="0" lang="en-US" altLang="zh-CN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0" lang="en-US" altLang="zh-CN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)</a:t>
                </a:r>
                <a:endParaRPr kumimoji="0" lang="zh-CN" altLang="en-US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7612" y="2132856"/>
                <a:ext cx="2440733" cy="390748"/>
              </a:xfrm>
              <a:prstGeom prst="rect">
                <a:avLst/>
              </a:prstGeom>
              <a:blipFill rotWithShape="1">
                <a:blip r:embed="rId8"/>
                <a:stretch>
                  <a:fillRect l="-1995" t="-6250" r="-1496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6012160" y="1484784"/>
            <a:ext cx="1771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Case: H-high </a:t>
            </a:r>
            <a:r>
              <a:rPr lang="en-US" altLang="zh-CN" dirty="0" err="1"/>
              <a:t>lum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9551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69" y="1363395"/>
            <a:ext cx="7209173" cy="2646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3497" y="44624"/>
            <a:ext cx="8229600" cy="792088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Beam-beam simulation-61km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123728" y="2487386"/>
            <a:ext cx="194732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/>
              <a:t>Case: H-low power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5724128" y="3068960"/>
            <a:ext cx="189987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Lifetime: 260 min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09878" y="692696"/>
            <a:ext cx="79311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</a:rPr>
              <a:t>IBB: Strong-Strong Beam-Beam </a:t>
            </a:r>
            <a:r>
              <a:rPr lang="en-US" altLang="zh-CN" dirty="0" smtClean="0">
                <a:solidFill>
                  <a:srgbClr val="002060"/>
                </a:solidFill>
              </a:rPr>
              <a:t>Code with </a:t>
            </a:r>
            <a:r>
              <a:rPr lang="en-US" altLang="zh-CN" dirty="0" err="1">
                <a:solidFill>
                  <a:srgbClr val="002060"/>
                </a:solidFill>
              </a:rPr>
              <a:t>Beamstrahlung</a:t>
            </a:r>
            <a:r>
              <a:rPr lang="en-US" altLang="zh-CN" dirty="0">
                <a:solidFill>
                  <a:srgbClr val="002060"/>
                </a:solidFill>
              </a:rPr>
              <a:t> effect</a:t>
            </a:r>
          </a:p>
          <a:p>
            <a:r>
              <a:rPr lang="en-US" altLang="zh-CN" dirty="0" smtClean="0"/>
              <a:t>                                                                                           </a:t>
            </a:r>
            <a:r>
              <a:rPr lang="en-US" altLang="zh-CN" dirty="0" smtClean="0">
                <a:solidFill>
                  <a:srgbClr val="C00000"/>
                </a:solidFill>
              </a:rPr>
              <a:t>Developed </a:t>
            </a:r>
            <a:r>
              <a:rPr lang="en-US" altLang="zh-CN" dirty="0">
                <a:solidFill>
                  <a:srgbClr val="C00000"/>
                </a:solidFill>
              </a:rPr>
              <a:t>by Y. </a:t>
            </a:r>
            <a:r>
              <a:rPr lang="en-US" altLang="zh-CN" dirty="0" err="1">
                <a:solidFill>
                  <a:srgbClr val="C00000"/>
                </a:solidFill>
              </a:rPr>
              <a:t>Zhang@IHEP</a:t>
            </a:r>
            <a:endParaRPr lang="en-US" altLang="zh-CN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034" y="4122452"/>
            <a:ext cx="7026044" cy="266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矩形 16"/>
          <p:cNvSpPr/>
          <p:nvPr/>
        </p:nvSpPr>
        <p:spPr>
          <a:xfrm>
            <a:off x="2508657" y="5071756"/>
            <a:ext cx="90441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/>
              <a:t>Case: </a:t>
            </a:r>
            <a:r>
              <a:rPr lang="en-US" altLang="zh-CN" dirty="0" smtClean="0"/>
              <a:t>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0345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9394" y="44624"/>
            <a:ext cx="8229600" cy="864096"/>
          </a:xfrm>
        </p:spPr>
        <p:txBody>
          <a:bodyPr>
            <a:normAutofit/>
          </a:bodyPr>
          <a:lstStyle/>
          <a:p>
            <a:r>
              <a:rPr lang="en-US" altLang="zh-CN" dirty="0"/>
              <a:t>Beam-beam </a:t>
            </a:r>
            <a:r>
              <a:rPr lang="en-US" altLang="zh-CN" dirty="0" smtClean="0"/>
              <a:t>simulation-100km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428" y="2092484"/>
            <a:ext cx="3150870" cy="19088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104" y="2092484"/>
            <a:ext cx="3139440" cy="1863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726" y="4268153"/>
            <a:ext cx="3147060" cy="18440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4194" y="4227748"/>
            <a:ext cx="3181350" cy="18707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5840" y="1124744"/>
            <a:ext cx="8054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100km_1mm</a:t>
            </a:r>
            <a:r>
              <a:rPr lang="en-US" altLang="zh-CN" sz="2000" dirty="0">
                <a:sym typeface="Symbol"/>
              </a:rPr>
              <a:t>y, Higgs</a:t>
            </a:r>
            <a:endParaRPr lang="en-US" altLang="zh-CN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(</a:t>
            </a:r>
            <a:r>
              <a:rPr lang="en-US" altLang="zh-CN" sz="2000" dirty="0"/>
              <a:t>0.51,0.55) with </a:t>
            </a:r>
            <a:r>
              <a:rPr lang="en-US" altLang="zh-CN" sz="2000" dirty="0" smtClean="0"/>
              <a:t>nus=0.0272 could </a:t>
            </a:r>
            <a:r>
              <a:rPr lang="en-US" altLang="zh-CN" sz="2000" dirty="0"/>
              <a:t>help suppress the &lt;</a:t>
            </a:r>
            <a:r>
              <a:rPr lang="en-US" altLang="zh-CN" sz="2000" dirty="0" err="1"/>
              <a:t>xz</a:t>
            </a:r>
            <a:r>
              <a:rPr lang="en-US" altLang="zh-CN" sz="2000" dirty="0"/>
              <a:t>&gt; oscillation</a:t>
            </a:r>
            <a:endParaRPr lang="zh-CN" altLang="en-US" sz="2000" dirty="0"/>
          </a:p>
        </p:txBody>
      </p:sp>
      <p:sp>
        <p:nvSpPr>
          <p:cNvPr id="9" name="矩形 8"/>
          <p:cNvSpPr/>
          <p:nvPr/>
        </p:nvSpPr>
        <p:spPr>
          <a:xfrm>
            <a:off x="6454755" y="908720"/>
            <a:ext cx="200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2060"/>
                </a:solidFill>
              </a:rPr>
              <a:t>zhangy@ihep.ac.cn</a:t>
            </a:r>
            <a:endParaRPr lang="en-US" altLang="zh-CN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611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414" y="116632"/>
            <a:ext cx="8229600" cy="922114"/>
          </a:xfrm>
        </p:spPr>
        <p:txBody>
          <a:bodyPr>
            <a:normAutofit/>
          </a:bodyPr>
          <a:lstStyle/>
          <a:p>
            <a:r>
              <a:rPr lang="en-US" altLang="zh-CN" dirty="0"/>
              <a:t>Beam-beam simulation-100km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421" y="1825625"/>
            <a:ext cx="3703320" cy="22631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421" y="4142722"/>
            <a:ext cx="3703319" cy="21691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214" y="4100195"/>
            <a:ext cx="3944136" cy="231266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9497" y="1898650"/>
            <a:ext cx="3961757" cy="22440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1268760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altLang="zh-CN" sz="2000" dirty="0"/>
              <a:t>161202-100km-2mm-h-highlum, </a:t>
            </a:r>
            <a:r>
              <a:rPr lang="en-US" altLang="zh-CN" sz="2000" dirty="0"/>
              <a:t>(0.51,0.55,0.037)</a:t>
            </a:r>
            <a:endParaRPr lang="zh-CN" altLang="en-US" sz="2000" dirty="0"/>
          </a:p>
        </p:txBody>
      </p:sp>
      <p:sp>
        <p:nvSpPr>
          <p:cNvPr id="9" name="矩形 8"/>
          <p:cNvSpPr/>
          <p:nvPr/>
        </p:nvSpPr>
        <p:spPr>
          <a:xfrm>
            <a:off x="6948264" y="888498"/>
            <a:ext cx="200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dirty="0">
                <a:solidFill>
                  <a:srgbClr val="002060"/>
                </a:solidFill>
              </a:rPr>
              <a:t>zhangy@ihep.ac.cn</a:t>
            </a:r>
          </a:p>
        </p:txBody>
      </p:sp>
    </p:spTree>
    <p:extLst>
      <p:ext uri="{BB962C8B-B14F-4D97-AF65-F5344CB8AC3E}">
        <p14:creationId xmlns:p14="http://schemas.microsoft.com/office/powerpoint/2010/main" val="1143926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Machine constraints / given parameters</a:t>
            </a:r>
            <a:endParaRPr lang="zh-CN" alt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28802"/>
            <a:ext cx="4902200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1916832"/>
            <a:ext cx="806489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Energy </a:t>
            </a:r>
            <a:r>
              <a:rPr lang="en-US" altLang="zh-CN" i="1" dirty="0" smtClean="0"/>
              <a:t>E</a:t>
            </a:r>
            <a:r>
              <a:rPr lang="en-US" altLang="zh-CN" i="1" baseline="-25000" dirty="0" smtClean="0"/>
              <a:t>0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Circumference   </a:t>
            </a:r>
            <a:r>
              <a:rPr lang="en-US" altLang="zh-CN" i="1" dirty="0" smtClean="0"/>
              <a:t>C</a:t>
            </a:r>
            <a:r>
              <a:rPr lang="en-US" altLang="zh-CN" i="1" baseline="-25000" dirty="0" smtClean="0"/>
              <a:t>0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i="1" dirty="0" smtClean="0"/>
              <a:t>N</a:t>
            </a:r>
            <a:r>
              <a:rPr lang="en-US" altLang="zh-CN" baseline="-25000" dirty="0" smtClean="0"/>
              <a:t>IP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Beam power </a:t>
            </a:r>
            <a:r>
              <a:rPr lang="en-US" altLang="zh-CN" i="1" dirty="0" smtClean="0"/>
              <a:t>P</a:t>
            </a:r>
            <a:r>
              <a:rPr lang="en-US" altLang="zh-CN" baseline="-25000" dirty="0" smtClean="0"/>
              <a:t>0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i="1" dirty="0" smtClean="0">
                <a:sym typeface="Symbol"/>
              </a:rPr>
              <a:t></a:t>
            </a:r>
            <a:r>
              <a:rPr lang="en-US" altLang="zh-CN" baseline="-25000" dirty="0" smtClean="0">
                <a:sym typeface="Symbol"/>
              </a:rPr>
              <a:t>y</a:t>
            </a:r>
            <a:r>
              <a:rPr lang="en-US" altLang="zh-CN" dirty="0" smtClean="0">
                <a:sym typeface="Symbol"/>
              </a:rPr>
              <a:t>*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err="1" smtClean="0">
                <a:sym typeface="Symbol"/>
              </a:rPr>
              <a:t>Emittance</a:t>
            </a:r>
            <a:r>
              <a:rPr lang="en-US" altLang="zh-CN" dirty="0" smtClean="0">
                <a:sym typeface="Symbol"/>
              </a:rPr>
              <a:t> coupling factor </a:t>
            </a:r>
            <a:r>
              <a:rPr lang="en-US" altLang="zh-CN" i="1" dirty="0" smtClean="0">
                <a:sym typeface="Symbol"/>
              </a:rPr>
              <a:t></a:t>
            </a:r>
            <a:r>
              <a:rPr lang="en-US" altLang="zh-CN" baseline="-25000" dirty="0" smtClean="0">
                <a:sym typeface="Symbol"/>
              </a:rPr>
              <a:t>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sym typeface="Symbol"/>
              </a:rPr>
              <a:t>Bending radius  </a:t>
            </a:r>
            <a:r>
              <a:rPr lang="en-US" altLang="zh-CN" i="1" dirty="0" smtClean="0">
                <a:sym typeface="Symbol"/>
              </a:rPr>
              <a:t>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err="1" smtClean="0">
                <a:sym typeface="Symbol"/>
              </a:rPr>
              <a:t>Piwinski</a:t>
            </a:r>
            <a:r>
              <a:rPr lang="en-US" altLang="zh-CN" dirty="0" smtClean="0">
                <a:sym typeface="Symbol"/>
              </a:rPr>
              <a:t> angle  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ym typeface="Symbol"/>
              </a:rPr>
              <a:t>y</a:t>
            </a:r>
            <a:r>
              <a:rPr lang="en-US" altLang="zh-CN" dirty="0" smtClean="0"/>
              <a:t> </a:t>
            </a:r>
            <a:r>
              <a:rPr lang="en-US" altLang="zh-CN" dirty="0"/>
              <a:t>enhancement by crab </a:t>
            </a:r>
            <a:r>
              <a:rPr lang="en-US" altLang="zh-CN" dirty="0" smtClean="0"/>
              <a:t>waist  </a:t>
            </a:r>
            <a:r>
              <a:rPr lang="en-US" altLang="zh-CN" i="1" dirty="0" err="1" smtClean="0"/>
              <a:t>F</a:t>
            </a:r>
            <a:r>
              <a:rPr lang="en-US" altLang="zh-CN" baseline="-25000" dirty="0" err="1" smtClean="0"/>
              <a:t>l</a:t>
            </a:r>
            <a:r>
              <a:rPr lang="en-US" altLang="zh-CN" baseline="-25000" dirty="0" smtClean="0"/>
              <a:t> </a:t>
            </a:r>
            <a:r>
              <a:rPr lang="en-US" altLang="zh-CN" dirty="0" smtClean="0"/>
              <a:t>~1.5 (2.6)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Energy acceptance (DA)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Phase advance per cell (FODO)</a:t>
            </a:r>
          </a:p>
          <a:p>
            <a:pPr>
              <a:lnSpc>
                <a:spcPts val="2500"/>
              </a:lnSpc>
            </a:pPr>
            <a:endParaRPr lang="en-US" altLang="zh-CN" dirty="0" smtClean="0">
              <a:sym typeface="Symbol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362" y="4941170"/>
            <a:ext cx="4773141" cy="156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91052" y="6492877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58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114"/>
          </a:xfrm>
        </p:spPr>
        <p:txBody>
          <a:bodyPr>
            <a:normAutofit/>
          </a:bodyPr>
          <a:lstStyle/>
          <a:p>
            <a:r>
              <a:rPr lang="en-US" altLang="zh-CN" dirty="0"/>
              <a:t>Beam-beam simulation-100km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825625"/>
            <a:ext cx="3133725" cy="18669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807" y="1825625"/>
            <a:ext cx="3331543" cy="193837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3965555"/>
            <a:ext cx="3331543" cy="19383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1765" y="4034630"/>
            <a:ext cx="3095625" cy="18002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1196752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100km_1mm</a:t>
            </a:r>
            <a:r>
              <a:rPr lang="en-US" altLang="zh-CN" sz="2000" dirty="0">
                <a:sym typeface="Symbol"/>
              </a:rPr>
              <a:t>y_W (0.535, 0.61, 0.0425)</a:t>
            </a:r>
            <a:endParaRPr lang="zh-CN" altLang="en-US" sz="2000" dirty="0"/>
          </a:p>
        </p:txBody>
      </p:sp>
      <p:sp>
        <p:nvSpPr>
          <p:cNvPr id="9" name="矩形 8"/>
          <p:cNvSpPr/>
          <p:nvPr/>
        </p:nvSpPr>
        <p:spPr>
          <a:xfrm>
            <a:off x="6804248" y="908720"/>
            <a:ext cx="200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dirty="0">
                <a:solidFill>
                  <a:srgbClr val="002060"/>
                </a:solidFill>
              </a:rPr>
              <a:t>zhangy@ihep.ac.cn</a:t>
            </a:r>
          </a:p>
        </p:txBody>
      </p:sp>
    </p:spTree>
    <p:extLst>
      <p:ext uri="{BB962C8B-B14F-4D97-AF65-F5344CB8AC3E}">
        <p14:creationId xmlns:p14="http://schemas.microsoft.com/office/powerpoint/2010/main" val="3929120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7256" y="116632"/>
            <a:ext cx="8229600" cy="936104"/>
          </a:xfrm>
        </p:spPr>
        <p:txBody>
          <a:bodyPr>
            <a:normAutofit/>
          </a:bodyPr>
          <a:lstStyle/>
          <a:p>
            <a:r>
              <a:rPr lang="en-US" altLang="zh-CN" dirty="0"/>
              <a:t>Beam-beam simulation-100km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825625"/>
            <a:ext cx="3152775" cy="18669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845" y="1825625"/>
            <a:ext cx="3331543" cy="189778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4093414"/>
            <a:ext cx="3331543" cy="194852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3473" y="4083265"/>
            <a:ext cx="3290915" cy="19586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5157" y="1140713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100km_1mm</a:t>
            </a:r>
            <a:r>
              <a:rPr lang="en-US" altLang="zh-CN" sz="2000" dirty="0">
                <a:sym typeface="Symbol"/>
              </a:rPr>
              <a:t>y_z (0.51, 0.55, 0.0256)</a:t>
            </a:r>
            <a:endParaRPr lang="zh-CN" altLang="en-US" sz="2000" dirty="0"/>
          </a:p>
        </p:txBody>
      </p:sp>
      <p:sp>
        <p:nvSpPr>
          <p:cNvPr id="9" name="矩形 8"/>
          <p:cNvSpPr/>
          <p:nvPr/>
        </p:nvSpPr>
        <p:spPr>
          <a:xfrm>
            <a:off x="6948264" y="951362"/>
            <a:ext cx="200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dirty="0">
                <a:solidFill>
                  <a:srgbClr val="002060"/>
                </a:solidFill>
              </a:rPr>
              <a:t>zhangy@ihep.ac.cn</a:t>
            </a:r>
          </a:p>
        </p:txBody>
      </p:sp>
    </p:spTree>
    <p:extLst>
      <p:ext uri="{BB962C8B-B14F-4D97-AF65-F5344CB8AC3E}">
        <p14:creationId xmlns:p14="http://schemas.microsoft.com/office/powerpoint/2010/main" val="3413682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CEPC Higgs luminosity vs. crossing angle</a:t>
            </a:r>
            <a:endParaRPr lang="zh-CN" altLang="en-US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556792"/>
            <a:ext cx="7072313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15816" y="1988840"/>
            <a:ext cx="122413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54 km ring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011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CEPC </a:t>
            </a:r>
            <a:r>
              <a:rPr lang="en-US" altLang="zh-CN" dirty="0" smtClean="0"/>
              <a:t>Higgs </a:t>
            </a:r>
            <a:r>
              <a:rPr lang="en-US" altLang="zh-CN" dirty="0"/>
              <a:t>Luminosity vs </a:t>
            </a:r>
            <a:r>
              <a:rPr lang="en-US" altLang="zh-CN" dirty="0" smtClean="0"/>
              <a:t>beam power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23</a:t>
            </a:fld>
            <a:endParaRPr lang="zh-CN" alt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844824"/>
            <a:ext cx="6468814" cy="3888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15816" y="2358172"/>
            <a:ext cx="122413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54 km ring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4018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CEPC PDR Luminosity vs circumference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5577" y="6381328"/>
            <a:ext cx="8136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Fabiola </a:t>
            </a:r>
            <a:r>
              <a:rPr lang="en-US" altLang="zh-CN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Gianotti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Future Circular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ColliderDesign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Study,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ICFA meeting, J-PARC,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25-2-2016.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99866"/>
            <a:ext cx="6984776" cy="419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876256" y="6390887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24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479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981" y="1196752"/>
            <a:ext cx="650031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en-US" altLang="zh-CN" dirty="0" smtClean="0"/>
              <a:t>100km CEPC PDR vs </a:t>
            </a:r>
            <a:r>
              <a:rPr lang="en-US" altLang="zh-CN" dirty="0" err="1" smtClean="0"/>
              <a:t>Fcc-ee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41639" y="1412776"/>
            <a:ext cx="1629417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400" dirty="0" smtClean="0"/>
              <a:t>P</a:t>
            </a:r>
            <a:r>
              <a:rPr lang="en-US" altLang="zh-CN" sz="1400" baseline="-25000" dirty="0" smtClean="0"/>
              <a:t>HOM,CEPC</a:t>
            </a:r>
            <a:r>
              <a:rPr lang="en-US" altLang="zh-CN" sz="1400" dirty="0" smtClean="0"/>
              <a:t>=11.3 kw</a:t>
            </a:r>
            <a:endParaRPr lang="zh-CN" alt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40114" y="5871124"/>
            <a:ext cx="8748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The large difference of Z is due to the constraint for RF HOM power.</a:t>
            </a:r>
            <a:endParaRPr lang="zh-CN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563896" y="6488072"/>
            <a:ext cx="8100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Fabiola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Gianotti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Future Circular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ColliderDesign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Study, ICFA meeting, J-PARC, 25-2-2016.</a:t>
            </a:r>
            <a:endParaRPr lang="zh-CN" alt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767495" y="6434575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25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159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Non-interleave </a:t>
            </a:r>
            <a:r>
              <a:rPr lang="en-US" altLang="zh-CN" dirty="0" err="1"/>
              <a:t>sextupoles</a:t>
            </a:r>
            <a:r>
              <a:rPr lang="en-US" altLang="zh-CN" dirty="0"/>
              <a:t> in arc</a:t>
            </a:r>
            <a:br>
              <a:rPr lang="en-US" altLang="zh-CN" dirty="0"/>
            </a:br>
            <a:r>
              <a:rPr lang="en-US" altLang="zh-CN" sz="2800" dirty="0"/>
              <a:t>(</a:t>
            </a:r>
            <a:r>
              <a:rPr lang="en-US" altLang="zh-CN" sz="2800" dirty="0" smtClean="0"/>
              <a:t>90</a:t>
            </a:r>
            <a:r>
              <a:rPr lang="en-US" altLang="zh-CN" sz="2800" dirty="0" smtClean="0">
                <a:sym typeface="Symbol"/>
              </a:rPr>
              <a:t></a:t>
            </a:r>
            <a:r>
              <a:rPr lang="en-US" altLang="zh-CN" sz="2800" dirty="0" smtClean="0"/>
              <a:t>/90</a:t>
            </a:r>
            <a:r>
              <a:rPr lang="en-US" altLang="zh-CN" sz="2800" dirty="0" smtClean="0">
                <a:sym typeface="Symbol"/>
              </a:rPr>
              <a:t></a:t>
            </a:r>
            <a:r>
              <a:rPr lang="en-US" altLang="zh-CN" sz="2800" dirty="0" smtClean="0"/>
              <a:t> </a:t>
            </a:r>
            <a:r>
              <a:rPr lang="en-US" altLang="zh-CN" sz="2800" dirty="0"/>
              <a:t>FODO)</a:t>
            </a:r>
            <a:endParaRPr lang="zh-CN" altLang="en-US" sz="28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7169150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20272" y="112474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</a:t>
            </a:r>
            <a:r>
              <a:rPr lang="en-US" altLang="zh-CN" baseline="-25000" dirty="0" smtClean="0"/>
              <a:t>0</a:t>
            </a:r>
            <a:r>
              <a:rPr lang="en-US" altLang="zh-CN" dirty="0" smtClean="0"/>
              <a:t>=61 km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598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1" t="4438" r="21161" b="23585"/>
          <a:stretch/>
        </p:blipFill>
        <p:spPr bwMode="auto">
          <a:xfrm>
            <a:off x="2708589" y="2333172"/>
            <a:ext cx="4265608" cy="360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4224536" y="1689104"/>
            <a:ext cx="4806384" cy="1163832"/>
            <a:chOff x="4224536" y="1689104"/>
            <a:chExt cx="4806384" cy="1163832"/>
          </a:xfrm>
        </p:grpSpPr>
        <p:sp>
          <p:nvSpPr>
            <p:cNvPr id="5" name="椭圆 4"/>
            <p:cNvSpPr/>
            <p:nvPr/>
          </p:nvSpPr>
          <p:spPr>
            <a:xfrm>
              <a:off x="4224536" y="2276872"/>
              <a:ext cx="203448" cy="576064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" name="直接箭头连接符 9"/>
            <p:cNvCxnSpPr/>
            <p:nvPr/>
          </p:nvCxnSpPr>
          <p:spPr>
            <a:xfrm>
              <a:off x="4326260" y="1916832"/>
              <a:ext cx="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445120" y="1689104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Crab </a:t>
              </a:r>
              <a:r>
                <a:rPr lang="en-US" altLang="zh-CN" dirty="0" err="1" smtClean="0"/>
                <a:t>sextupole</a:t>
              </a:r>
              <a:endParaRPr lang="zh-CN" alt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259120" y="1836898"/>
              <a:ext cx="2771800" cy="64633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i="1" dirty="0" smtClean="0"/>
                <a:t>Critical energy: </a:t>
              </a:r>
              <a:r>
                <a:rPr lang="en-US" altLang="zh-CN" i="1" dirty="0" err="1" smtClean="0"/>
                <a:t>E</a:t>
              </a:r>
              <a:r>
                <a:rPr lang="en-US" altLang="zh-CN" dirty="0" err="1" smtClean="0"/>
                <a:t>c</a:t>
              </a:r>
              <a:r>
                <a:rPr lang="en-US" altLang="zh-CN" dirty="0" smtClean="0"/>
                <a:t>=190 </a:t>
              </a:r>
              <a:r>
                <a:rPr lang="en-US" altLang="zh-CN" dirty="0" err="1" smtClean="0"/>
                <a:t>keV</a:t>
              </a:r>
              <a:endParaRPr lang="en-US" altLang="zh-CN" dirty="0" smtClean="0"/>
            </a:p>
            <a:p>
              <a:r>
                <a:rPr lang="en-US" altLang="zh-CN" i="1" dirty="0" smtClean="0"/>
                <a:t>Dipole strength</a:t>
              </a:r>
              <a:r>
                <a:rPr lang="en-US" altLang="zh-CN" dirty="0" smtClean="0"/>
                <a:t>: B=0.019 T</a:t>
              </a:r>
              <a:endParaRPr lang="zh-CN" altLang="en-US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 Partial double ring FFS design with crab </a:t>
            </a:r>
            <a:r>
              <a:rPr lang="en-US" altLang="zh-CN" dirty="0" err="1" smtClean="0"/>
              <a:t>sextupoles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689106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Betax</a:t>
            </a:r>
            <a:r>
              <a:rPr lang="en-US" altLang="zh-CN" dirty="0" smtClean="0"/>
              <a:t>=0.25m</a:t>
            </a:r>
          </a:p>
          <a:p>
            <a:r>
              <a:rPr lang="en-US" altLang="zh-CN" dirty="0" err="1" smtClean="0"/>
              <a:t>Betay</a:t>
            </a:r>
            <a:r>
              <a:rPr lang="en-US" altLang="zh-CN" dirty="0" smtClean="0"/>
              <a:t>=0.00136m</a:t>
            </a:r>
          </a:p>
          <a:p>
            <a:r>
              <a:rPr lang="en-US" altLang="zh-CN" dirty="0" smtClean="0"/>
              <a:t>K2hs=26.8 m</a:t>
            </a:r>
            <a:r>
              <a:rPr lang="en-US" altLang="zh-CN" baseline="30000" dirty="0" smtClean="0"/>
              <a:t>-3</a:t>
            </a:r>
          </a:p>
          <a:p>
            <a:r>
              <a:rPr lang="en-US" altLang="zh-CN" dirty="0" smtClean="0"/>
              <a:t>K2vs=32.2 m</a:t>
            </a:r>
            <a:r>
              <a:rPr lang="en-US" altLang="zh-CN" baseline="30000" dirty="0" smtClean="0"/>
              <a:t>-3</a:t>
            </a:r>
            <a:endParaRPr lang="zh-CN" altLang="en-US" baseline="30000" dirty="0"/>
          </a:p>
        </p:txBody>
      </p:sp>
      <p:cxnSp>
        <p:nvCxnSpPr>
          <p:cNvPr id="8" name="直接箭头连接符 7"/>
          <p:cNvCxnSpPr/>
          <p:nvPr/>
        </p:nvCxnSpPr>
        <p:spPr>
          <a:xfrm>
            <a:off x="2771800" y="220486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55776" y="191683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IP</a:t>
            </a:r>
          </a:p>
        </p:txBody>
      </p:sp>
      <p:sp>
        <p:nvSpPr>
          <p:cNvPr id="17" name="矩形 16"/>
          <p:cNvSpPr/>
          <p:nvPr/>
        </p:nvSpPr>
        <p:spPr>
          <a:xfrm>
            <a:off x="276673" y="6190174"/>
            <a:ext cx="8748464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prstClr val="black"/>
                </a:solidFill>
              </a:rPr>
              <a:t>T</a:t>
            </a:r>
            <a:r>
              <a:rPr lang="en-US" altLang="zh-CN" sz="2000" dirty="0" smtClean="0">
                <a:solidFill>
                  <a:prstClr val="black"/>
                </a:solidFill>
              </a:rPr>
              <a:t>he </a:t>
            </a:r>
            <a:r>
              <a:rPr lang="en-US" altLang="zh-CN" sz="2000" dirty="0">
                <a:solidFill>
                  <a:prstClr val="black"/>
                </a:solidFill>
              </a:rPr>
              <a:t>second FFS </a:t>
            </a:r>
            <a:r>
              <a:rPr lang="en-US" altLang="zh-CN" sz="2000" dirty="0" err="1">
                <a:solidFill>
                  <a:prstClr val="black"/>
                </a:solidFill>
              </a:rPr>
              <a:t>sextupoles</a:t>
            </a:r>
            <a:r>
              <a:rPr lang="en-US" altLang="zh-CN" sz="2000" dirty="0">
                <a:solidFill>
                  <a:prstClr val="black"/>
                </a:solidFill>
              </a:rPr>
              <a:t> of the CCS-Y section </a:t>
            </a:r>
            <a:r>
              <a:rPr lang="en-US" altLang="zh-CN" sz="2000" dirty="0" smtClean="0">
                <a:solidFill>
                  <a:prstClr val="black"/>
                </a:solidFill>
              </a:rPr>
              <a:t>work </a:t>
            </a:r>
            <a:r>
              <a:rPr lang="en-US" altLang="zh-CN" sz="2000" dirty="0">
                <a:solidFill>
                  <a:prstClr val="black"/>
                </a:solidFill>
              </a:rPr>
              <a:t>as the crab </a:t>
            </a:r>
            <a:r>
              <a:rPr lang="en-US" altLang="zh-CN" sz="2000" dirty="0" err="1" smtClean="0">
                <a:solidFill>
                  <a:prstClr val="black"/>
                </a:solidFill>
              </a:rPr>
              <a:t>sextupoles</a:t>
            </a:r>
            <a:r>
              <a:rPr lang="en-US" altLang="zh-CN" sz="2000" dirty="0" smtClean="0">
                <a:solidFill>
                  <a:prstClr val="black"/>
                </a:solidFill>
              </a:rPr>
              <a:t>.</a:t>
            </a:r>
            <a:endParaRPr lang="zh-CN" altLang="en-US" sz="2000" dirty="0">
              <a:solidFill>
                <a:prstClr val="black"/>
              </a:solidFill>
            </a:endParaRPr>
          </a:p>
        </p:txBody>
      </p:sp>
      <p:sp>
        <p:nvSpPr>
          <p:cNvPr id="6" name="右中括号 5"/>
          <p:cNvSpPr/>
          <p:nvPr/>
        </p:nvSpPr>
        <p:spPr>
          <a:xfrm rot="16200000">
            <a:off x="4434634" y="1187693"/>
            <a:ext cx="274736" cy="2016224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>
            <a:off x="5724129" y="2195805"/>
            <a:ext cx="360040" cy="90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897320" y="6565201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27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8433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CEPC IR </a:t>
            </a:r>
            <a:r>
              <a:rPr lang="en-US" altLang="zh-CN" dirty="0" err="1" smtClean="0"/>
              <a:t>sextupole</a:t>
            </a:r>
            <a:r>
              <a:rPr lang="en-US" altLang="zh-CN" dirty="0" smtClean="0"/>
              <a:t> strength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23561"/>
            <a:ext cx="4092366" cy="246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516" y="1423559"/>
            <a:ext cx="3744416" cy="248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93825"/>
            <a:ext cx="4020358" cy="241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750" y="4121656"/>
            <a:ext cx="4136950" cy="2469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1691681" y="4334726"/>
            <a:ext cx="10905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err="1"/>
              <a:t>Ec</a:t>
            </a:r>
            <a:r>
              <a:rPr lang="en-US" altLang="zh-CN" sz="1600" dirty="0"/>
              <a:t>=190keV</a:t>
            </a:r>
            <a:endParaRPr lang="zh-CN" altLang="en-US" sz="1600" dirty="0"/>
          </a:p>
        </p:txBody>
      </p:sp>
      <p:sp>
        <p:nvSpPr>
          <p:cNvPr id="4" name="矩形 3"/>
          <p:cNvSpPr/>
          <p:nvPr/>
        </p:nvSpPr>
        <p:spPr>
          <a:xfrm>
            <a:off x="6239447" y="4334726"/>
            <a:ext cx="10905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err="1"/>
              <a:t>Ec</a:t>
            </a:r>
            <a:r>
              <a:rPr lang="en-US" altLang="zh-CN" sz="1600" dirty="0"/>
              <a:t>=190keV</a:t>
            </a:r>
            <a:endParaRPr lang="zh-CN" altLang="en-US" sz="1600" dirty="0"/>
          </a:p>
        </p:txBody>
      </p:sp>
      <p:sp>
        <p:nvSpPr>
          <p:cNvPr id="5" name="矩形 4"/>
          <p:cNvSpPr/>
          <p:nvPr/>
        </p:nvSpPr>
        <p:spPr>
          <a:xfrm>
            <a:off x="6294976" y="2915053"/>
            <a:ext cx="10905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err="1" smtClean="0"/>
              <a:t>Ec</a:t>
            </a:r>
            <a:r>
              <a:rPr lang="en-US" altLang="zh-CN" sz="1600" dirty="0" smtClean="0"/>
              <a:t>=100keV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97395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1613" y="116632"/>
            <a:ext cx="8391939" cy="1008112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Combine with partial double ring lattice</a:t>
            </a:r>
            <a:endParaRPr lang="zh-CN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78" y="1412778"/>
            <a:ext cx="8461375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组合 14"/>
          <p:cNvGrpSpPr/>
          <p:nvPr/>
        </p:nvGrpSpPr>
        <p:grpSpPr>
          <a:xfrm>
            <a:off x="460174" y="4175774"/>
            <a:ext cx="8185154" cy="2319944"/>
            <a:chOff x="460174" y="4330690"/>
            <a:chExt cx="8185154" cy="2319944"/>
          </a:xfrm>
        </p:grpSpPr>
        <p:grpSp>
          <p:nvGrpSpPr>
            <p:cNvPr id="13" name="组合 12"/>
            <p:cNvGrpSpPr/>
            <p:nvPr/>
          </p:nvGrpSpPr>
          <p:grpSpPr>
            <a:xfrm>
              <a:off x="460174" y="4330690"/>
              <a:ext cx="8185154" cy="2319944"/>
              <a:chOff x="584941" y="4365104"/>
              <a:chExt cx="8185154" cy="2319944"/>
            </a:xfrm>
          </p:grpSpPr>
          <p:pic>
            <p:nvPicPr>
              <p:cNvPr id="2253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4941" y="4365104"/>
                <a:ext cx="8185154" cy="2319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2531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959" b="6239"/>
              <a:stretch/>
            </p:blipFill>
            <p:spPr bwMode="auto">
              <a:xfrm>
                <a:off x="1925402" y="4941168"/>
                <a:ext cx="5598926" cy="14375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5096870" y="5490662"/>
                <a:ext cx="13681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/>
                  <a:t>30 </a:t>
                </a:r>
                <a:r>
                  <a:rPr lang="en-US" altLang="zh-CN" b="1" dirty="0" err="1" smtClean="0"/>
                  <a:t>mrad</a:t>
                </a:r>
                <a:endParaRPr lang="zh-CN" altLang="en-US" b="1" dirty="0"/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7545556" y="5447618"/>
                <a:ext cx="6559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 smtClean="0"/>
                  <a:t>10 m</a:t>
                </a:r>
                <a:endParaRPr lang="en-US" altLang="zh-CN" dirty="0"/>
              </a:p>
            </p:txBody>
          </p:sp>
        </p:grpSp>
        <p:cxnSp>
          <p:nvCxnSpPr>
            <p:cNvPr id="8" name="直接箭头连接符 7"/>
            <p:cNvCxnSpPr/>
            <p:nvPr/>
          </p:nvCxnSpPr>
          <p:spPr>
            <a:xfrm>
              <a:off x="7398109" y="4941168"/>
              <a:ext cx="1452" cy="138223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4000186" y="1988840"/>
            <a:ext cx="1329513" cy="2798458"/>
            <a:chOff x="4106583" y="1988840"/>
            <a:chExt cx="1071264" cy="2798458"/>
          </a:xfrm>
        </p:grpSpPr>
        <p:sp>
          <p:nvSpPr>
            <p:cNvPr id="3" name="椭圆 2"/>
            <p:cNvSpPr/>
            <p:nvPr/>
          </p:nvSpPr>
          <p:spPr>
            <a:xfrm>
              <a:off x="4106583" y="1988840"/>
              <a:ext cx="1071264" cy="936104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" name="直接箭头连接符 9"/>
            <p:cNvCxnSpPr/>
            <p:nvPr/>
          </p:nvCxnSpPr>
          <p:spPr>
            <a:xfrm flipH="1">
              <a:off x="4551817" y="3125323"/>
              <a:ext cx="100532" cy="1661975"/>
            </a:xfrm>
            <a:prstGeom prst="straightConnector1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972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/>
          <a:lstStyle/>
          <a:p>
            <a:r>
              <a:rPr lang="en-US" altLang="zh-CN" dirty="0" smtClean="0"/>
              <a:t>Constraints for parameter choice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0176" y="1367190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Limit of Beam-beam tune shift</a:t>
            </a:r>
            <a:endParaRPr lang="zh-CN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03056" y="2708920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Beam lifetime due to </a:t>
            </a:r>
            <a:r>
              <a:rPr lang="en-US" altLang="zh-CN" sz="2400" dirty="0" err="1" smtClean="0"/>
              <a:t>beamstrahlung</a:t>
            </a:r>
            <a:endParaRPr lang="zh-CN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20176" y="4077072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err="1" smtClean="0"/>
              <a:t>Beamstrahlung</a:t>
            </a:r>
            <a:r>
              <a:rPr lang="en-US" altLang="zh-CN" sz="2400" dirty="0" smtClean="0"/>
              <a:t> energy spread </a:t>
            </a:r>
            <a:endParaRPr lang="zh-CN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03056" y="5087956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HOM power per cavity</a:t>
            </a:r>
            <a:endParaRPr lang="zh-CN" altLang="en-US" sz="2400" dirty="0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807723"/>
              </p:ext>
            </p:extLst>
          </p:nvPr>
        </p:nvGraphicFramePr>
        <p:xfrm>
          <a:off x="2376577" y="1843428"/>
          <a:ext cx="2511960" cy="721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" name="Equation" r:id="rId3" imgW="1688760" imgH="482400" progId="Equation.DSMT4">
                  <p:embed/>
                </p:oleObj>
              </mc:Choice>
              <mc:Fallback>
                <p:oleObj name="Equation" r:id="rId3" imgW="16887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6577" y="1843428"/>
                        <a:ext cx="2511960" cy="721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5220072" y="1988840"/>
            <a:ext cx="3335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i="1" baseline="-25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dirty="0">
                <a:solidFill>
                  <a:prstClr val="black"/>
                </a:solidFill>
              </a:rPr>
              <a:t>: 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y </a:t>
            </a:r>
            <a:r>
              <a:rPr lang="en-US" altLang="zh-CN" dirty="0">
                <a:solidFill>
                  <a:prstClr val="black"/>
                </a:solidFill>
              </a:rPr>
              <a:t>enhancement by crab waist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96184" y="6334780"/>
            <a:ext cx="8447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*J. Gao, </a:t>
            </a:r>
            <a:r>
              <a:rPr lang="en-US" altLang="zh-CN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emittance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growth and beam lifetime limitations due to beam-beam effects in </a:t>
            </a:r>
            <a:r>
              <a:rPr lang="en-US" altLang="zh-CN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e+e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storage rings, </a:t>
            </a:r>
            <a:r>
              <a:rPr lang="en-US" altLang="zh-CN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Instr. and methods A533</a:t>
            </a:r>
            <a:r>
              <a:rPr lang="zh-CN" alt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2004</a:t>
            </a:r>
            <a:r>
              <a:rPr lang="zh-CN" alt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 270-274.</a:t>
            </a:r>
            <a:endParaRPr lang="zh-CN" altLang="en-US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90224" y="3429000"/>
            <a:ext cx="1998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dirty="0">
                <a:solidFill>
                  <a:prstClr val="black"/>
                </a:solidFill>
              </a:rPr>
              <a:t>BS life time: 30 min</a:t>
            </a:r>
            <a:endParaRPr lang="zh-CN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6590319"/>
              </p:ext>
            </p:extLst>
          </p:nvPr>
        </p:nvGraphicFramePr>
        <p:xfrm>
          <a:off x="4067944" y="3325534"/>
          <a:ext cx="1584176" cy="611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6" name="Equation" r:id="rId5" imgW="1117600" imgH="431800" progId="Equation.DSMT4">
                  <p:embed/>
                </p:oleObj>
              </mc:Choice>
              <mc:Fallback>
                <p:oleObj name="Equation" r:id="rId5" imgW="11176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3325534"/>
                        <a:ext cx="1584176" cy="611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/>
        </p:nvSpPr>
        <p:spPr>
          <a:xfrm>
            <a:off x="3731129" y="4695408"/>
            <a:ext cx="1553630" cy="412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2500"/>
              </a:lnSpc>
            </a:pPr>
            <a:r>
              <a:rPr lang="en-US" altLang="zh-CN" dirty="0">
                <a:solidFill>
                  <a:prstClr val="black"/>
                </a:solidFill>
              </a:rPr>
              <a:t>A=</a:t>
            </a:r>
            <a:r>
              <a:rPr lang="en-US" altLang="zh-CN" i="1" dirty="0">
                <a:solidFill>
                  <a:prstClr val="black"/>
                </a:solidFill>
                <a:sym typeface="Symbol"/>
              </a:rPr>
              <a:t></a:t>
            </a:r>
            <a:r>
              <a:rPr lang="en-US" altLang="zh-CN" baseline="-25000" dirty="0">
                <a:solidFill>
                  <a:prstClr val="black"/>
                </a:solidFill>
                <a:sym typeface="Symbol"/>
              </a:rPr>
              <a:t>0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/</a:t>
            </a:r>
            <a:r>
              <a:rPr lang="en-US" altLang="zh-CN" i="1" dirty="0">
                <a:solidFill>
                  <a:prstClr val="black"/>
                </a:solidFill>
                <a:sym typeface="Symbol"/>
              </a:rPr>
              <a:t></a:t>
            </a:r>
            <a:r>
              <a:rPr lang="en-US" altLang="zh-CN" baseline="-25000" dirty="0">
                <a:solidFill>
                  <a:prstClr val="black"/>
                </a:solidFill>
                <a:sym typeface="Symbol"/>
              </a:rPr>
              <a:t>BS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 (</a:t>
            </a:r>
            <a:r>
              <a:rPr lang="en-US" altLang="zh-CN" dirty="0" smtClean="0">
                <a:solidFill>
                  <a:prstClr val="black"/>
                </a:solidFill>
                <a:sym typeface="Symbol"/>
              </a:rPr>
              <a:t>A3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)</a:t>
            </a:r>
            <a:endParaRPr lang="zh-CN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344096"/>
              </p:ext>
            </p:extLst>
          </p:nvPr>
        </p:nvGraphicFramePr>
        <p:xfrm>
          <a:off x="2699792" y="5661248"/>
          <a:ext cx="3000019" cy="397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" name="Equation" r:id="rId7" imgW="1726920" imgH="228600" progId="Equation.DSMT4">
                  <p:embed/>
                </p:oleObj>
              </mc:Choice>
              <mc:Fallback>
                <p:oleObj name="Equation" r:id="rId7" imgW="17269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5661248"/>
                        <a:ext cx="3000019" cy="3975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13"/>
          <p:cNvSpPr/>
          <p:nvPr/>
        </p:nvSpPr>
        <p:spPr>
          <a:xfrm>
            <a:off x="6732240" y="3429000"/>
            <a:ext cx="112588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/>
              <a:t>V.I. </a:t>
            </a:r>
            <a:r>
              <a:rPr lang="en-US" altLang="zh-CN" dirty="0" err="1"/>
              <a:t>Telnov</a:t>
            </a:r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>
          <a:xfrm>
            <a:off x="6570661" y="6492875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7852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5375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DA bandwidth optimization with MODE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/>
            </a:r>
            <a:br>
              <a:rPr lang="en-US" altLang="zh-CN" sz="3600" dirty="0" smtClean="0"/>
            </a:br>
            <a:r>
              <a:rPr lang="en-US" altLang="zh-CN" sz="2800" dirty="0" smtClean="0"/>
              <a:t>(knob arc </a:t>
            </a:r>
            <a:r>
              <a:rPr lang="en-US" altLang="zh-CN" sz="2800" dirty="0" err="1" smtClean="0"/>
              <a:t>sextupoles</a:t>
            </a:r>
            <a:r>
              <a:rPr lang="en-US" altLang="zh-CN" sz="2800" dirty="0" smtClean="0"/>
              <a:t>)</a:t>
            </a:r>
            <a:endParaRPr lang="zh-CN" altLang="en-US" sz="28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012" y="1916832"/>
            <a:ext cx="3689452" cy="231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014" y="4264496"/>
            <a:ext cx="3649941" cy="230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6223013" y="1310383"/>
            <a:ext cx="2810769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1600" dirty="0" smtClean="0"/>
              <a:t>test16 </a:t>
            </a:r>
            <a:r>
              <a:rPr lang="en-US" altLang="zh-CN" sz="1600" dirty="0"/>
              <a:t>from Zhang </a:t>
            </a:r>
            <a:r>
              <a:rPr lang="en-US" altLang="zh-CN" sz="1600" dirty="0" err="1" smtClean="0"/>
              <a:t>Yuan@IHEP</a:t>
            </a:r>
            <a:endParaRPr lang="en-US" altLang="zh-CN" sz="1600" dirty="0"/>
          </a:p>
        </p:txBody>
      </p:sp>
      <p:sp>
        <p:nvSpPr>
          <p:cNvPr id="4" name="矩形 3"/>
          <p:cNvSpPr/>
          <p:nvPr/>
        </p:nvSpPr>
        <p:spPr>
          <a:xfrm>
            <a:off x="305780" y="4294449"/>
            <a:ext cx="5274332" cy="2159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prstClr val="black"/>
                </a:solidFill>
              </a:rPr>
              <a:t>Bandwidth = </a:t>
            </a:r>
            <a:r>
              <a:rPr lang="en-US" altLang="zh-CN" sz="2400" dirty="0" smtClean="0">
                <a:solidFill>
                  <a:srgbClr val="002060"/>
                </a:solidFill>
              </a:rPr>
              <a:t>1.4%</a:t>
            </a:r>
            <a:r>
              <a:rPr lang="en-US" altLang="zh-CN" sz="2400" dirty="0" smtClean="0">
                <a:solidFill>
                  <a:prstClr val="black"/>
                </a:solidFill>
              </a:rPr>
              <a:t>.</a:t>
            </a:r>
            <a:endParaRPr lang="en-US" altLang="zh-CN" sz="2400" dirty="0">
              <a:solidFill>
                <a:prstClr val="black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DA (on-momentum): </a:t>
            </a:r>
            <a:r>
              <a:rPr lang="en-US" altLang="zh-CN" sz="2400" dirty="0" smtClean="0">
                <a:solidFill>
                  <a:srgbClr val="FF0000"/>
                </a:solidFill>
              </a:rPr>
              <a:t>32</a:t>
            </a:r>
            <a:r>
              <a:rPr lang="en-US" altLang="zh-CN" sz="2400" i="1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en-US" altLang="zh-CN" sz="2400" i="1" baseline="-25000" dirty="0">
                <a:solidFill>
                  <a:srgbClr val="FF0000"/>
                </a:solidFill>
                <a:sym typeface="Symbol"/>
              </a:rPr>
              <a:t>x</a:t>
            </a:r>
            <a:r>
              <a:rPr lang="en-US" altLang="zh-CN" sz="2400" dirty="0">
                <a:solidFill>
                  <a:srgbClr val="FF0000"/>
                </a:solidFill>
                <a:sym typeface="Symbol"/>
              </a:rPr>
              <a:t>  </a:t>
            </a:r>
            <a:r>
              <a:rPr lang="en-US" altLang="zh-CN" sz="2400" dirty="0" smtClean="0">
                <a:solidFill>
                  <a:srgbClr val="FF0000"/>
                </a:solidFill>
                <a:sym typeface="Symbol"/>
              </a:rPr>
              <a:t>60</a:t>
            </a:r>
            <a:r>
              <a:rPr lang="en-US" altLang="zh-CN" sz="2400" i="1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en-US" altLang="zh-CN" sz="2400" i="1" baseline="-25000" dirty="0" smtClean="0">
                <a:solidFill>
                  <a:srgbClr val="FF0000"/>
                </a:solidFill>
                <a:sym typeface="Symbol"/>
              </a:rPr>
              <a:t>y</a:t>
            </a:r>
            <a:r>
              <a:rPr lang="en-US" altLang="zh-CN" sz="2400" i="1" dirty="0" smtClean="0">
                <a:solidFill>
                  <a:srgbClr val="FF0000"/>
                </a:solidFill>
                <a:sym typeface="Symbol"/>
              </a:rPr>
              <a:t>  </a:t>
            </a:r>
          </a:p>
          <a:p>
            <a:pPr marL="285750" lvl="0" indent="-2857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prstClr val="black"/>
                </a:solidFill>
              </a:rPr>
              <a:t>Next step: </a:t>
            </a:r>
          </a:p>
          <a:p>
            <a:pPr lvl="0"/>
            <a:r>
              <a:rPr lang="en-US" altLang="zh-CN" sz="2000" dirty="0" smtClean="0">
                <a:solidFill>
                  <a:prstClr val="black"/>
                </a:solidFill>
              </a:rPr>
              <a:t>      - Combine arc </a:t>
            </a:r>
            <a:r>
              <a:rPr lang="en-US" altLang="zh-CN" sz="2000" dirty="0" err="1" smtClean="0">
                <a:solidFill>
                  <a:prstClr val="black"/>
                </a:solidFill>
              </a:rPr>
              <a:t>sextupoles</a:t>
            </a:r>
            <a:r>
              <a:rPr lang="en-US" altLang="zh-CN" sz="2000" dirty="0" smtClean="0">
                <a:solidFill>
                  <a:prstClr val="black"/>
                </a:solidFill>
              </a:rPr>
              <a:t> with IR </a:t>
            </a:r>
            <a:r>
              <a:rPr lang="en-US" altLang="zh-CN" sz="2000" dirty="0" err="1" smtClean="0">
                <a:solidFill>
                  <a:prstClr val="black"/>
                </a:solidFill>
              </a:rPr>
              <a:t>sextupoles</a:t>
            </a:r>
            <a:r>
              <a:rPr lang="en-US" altLang="zh-CN" sz="2000" dirty="0" smtClean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en-US" altLang="zh-CN" sz="2000" dirty="0" smtClean="0">
                <a:solidFill>
                  <a:prstClr val="black"/>
                </a:solidFill>
              </a:rPr>
              <a:t>      - Add symmetry in arc</a:t>
            </a:r>
            <a:endParaRPr lang="zh-CN" altLang="en-US" sz="2000" dirty="0">
              <a:solidFill>
                <a:prstClr val="black"/>
              </a:solidFill>
            </a:endParaRPr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53206"/>
            <a:ext cx="4513318" cy="2883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0" y="1244300"/>
            <a:ext cx="2219775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FF0000"/>
                </a:solidFill>
              </a:rPr>
              <a:t>Crab </a:t>
            </a:r>
            <a:r>
              <a:rPr lang="en-US" altLang="zh-CN" sz="1600" dirty="0" err="1">
                <a:solidFill>
                  <a:srgbClr val="FF0000"/>
                </a:solidFill>
              </a:rPr>
              <a:t>sextupoles</a:t>
            </a:r>
            <a:r>
              <a:rPr lang="en-US" altLang="zh-CN" sz="1600" dirty="0">
                <a:solidFill>
                  <a:srgbClr val="FF0000"/>
                </a:solidFill>
              </a:rPr>
              <a:t> </a:t>
            </a:r>
            <a:r>
              <a:rPr lang="en-US" altLang="zh-CN" sz="1600" dirty="0" smtClean="0">
                <a:solidFill>
                  <a:srgbClr val="FF0000"/>
                </a:solidFill>
              </a:rPr>
              <a:t>– off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solidFill>
                  <a:srgbClr val="FF0000"/>
                </a:solidFill>
              </a:rPr>
              <a:t>Damping -off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38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42678"/>
            <a:ext cx="8229600" cy="778098"/>
          </a:xfrm>
        </p:spPr>
        <p:txBody>
          <a:bodyPr/>
          <a:lstStyle/>
          <a:p>
            <a:r>
              <a:rPr lang="en-US" altLang="zh-CN" dirty="0" smtClean="0"/>
              <a:t>Arc design for 100km CEPC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 t="5202" r="11873" b="9892"/>
          <a:stretch/>
        </p:blipFill>
        <p:spPr bwMode="auto">
          <a:xfrm>
            <a:off x="467544" y="1066361"/>
            <a:ext cx="3806281" cy="295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9" t="4489" r="9570" b="10420"/>
          <a:stretch/>
        </p:blipFill>
        <p:spPr bwMode="auto">
          <a:xfrm>
            <a:off x="4753748" y="1052736"/>
            <a:ext cx="3759296" cy="284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2" t="4972" r="10461" b="10727"/>
          <a:stretch/>
        </p:blipFill>
        <p:spPr bwMode="auto">
          <a:xfrm>
            <a:off x="667252" y="4084043"/>
            <a:ext cx="3328683" cy="252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8" t="15510" r="9622" b="6634"/>
          <a:stretch/>
        </p:blipFill>
        <p:spPr bwMode="auto">
          <a:xfrm>
            <a:off x="4427984" y="3795092"/>
            <a:ext cx="4410824" cy="3042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0464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Final doublet + triplet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7" t="4600" r="12976" b="20222"/>
          <a:stretch/>
        </p:blipFill>
        <p:spPr bwMode="auto">
          <a:xfrm>
            <a:off x="1475656" y="1916832"/>
            <a:ext cx="6048672" cy="42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08104" y="144530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ym typeface="Symbol"/>
              </a:rPr>
              <a:t>x=</a:t>
            </a:r>
            <a:r>
              <a:rPr lang="en-US" altLang="zh-CN" dirty="0" smtClean="0"/>
              <a:t>0.75,</a:t>
            </a:r>
            <a:r>
              <a:rPr lang="zh-CN" altLang="en-US" dirty="0" smtClean="0"/>
              <a:t> </a:t>
            </a:r>
            <a:r>
              <a:rPr lang="en-US" altLang="zh-CN" dirty="0" smtClean="0">
                <a:sym typeface="Symbol"/>
              </a:rPr>
              <a:t>y</a:t>
            </a:r>
            <a:r>
              <a:rPr lang="en-US" altLang="zh-CN" dirty="0">
                <a:sym typeface="Symbol"/>
              </a:rPr>
              <a:t>=</a:t>
            </a:r>
            <a:r>
              <a:rPr lang="en-US" altLang="zh-CN" dirty="0" smtClean="0"/>
              <a:t>0.5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445302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Betax</a:t>
            </a:r>
            <a:r>
              <a:rPr lang="en-US" altLang="zh-CN" dirty="0" smtClean="0"/>
              <a:t>=0.22m</a:t>
            </a:r>
          </a:p>
          <a:p>
            <a:r>
              <a:rPr lang="en-US" altLang="zh-CN" dirty="0" err="1" smtClean="0"/>
              <a:t>Betay</a:t>
            </a:r>
            <a:r>
              <a:rPr lang="en-US" altLang="zh-CN" dirty="0" smtClean="0"/>
              <a:t>=0.002m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475107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FFS optics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0" t="3874" r="11780" b="19132"/>
          <a:stretch/>
        </p:blipFill>
        <p:spPr bwMode="auto">
          <a:xfrm>
            <a:off x="971600" y="1844824"/>
            <a:ext cx="6793945" cy="481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2339752" y="1844824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267744" y="1052736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563888" y="1700808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860032" y="1052736"/>
            <a:ext cx="0" cy="756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2339752" y="1268760"/>
            <a:ext cx="24482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3059832" y="960983"/>
            <a:ext cx="13644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400" dirty="0">
                <a:solidFill>
                  <a:prstClr val="black"/>
                </a:solidFill>
                <a:sym typeface="Symbol"/>
              </a:rPr>
              <a:t></a:t>
            </a:r>
            <a:r>
              <a:rPr lang="en-US" altLang="zh-CN" sz="1400" dirty="0" smtClean="0">
                <a:solidFill>
                  <a:prstClr val="black"/>
                </a:solidFill>
                <a:sym typeface="Symbol"/>
              </a:rPr>
              <a:t>x=</a:t>
            </a:r>
            <a:r>
              <a:rPr lang="en-US" altLang="zh-CN" sz="1400" dirty="0">
                <a:solidFill>
                  <a:prstClr val="black"/>
                </a:solidFill>
                <a:sym typeface="Symbol"/>
              </a:rPr>
              <a:t>1</a:t>
            </a:r>
            <a:r>
              <a:rPr lang="en-US" altLang="zh-CN" sz="1400" dirty="0" smtClean="0">
                <a:solidFill>
                  <a:prstClr val="black"/>
                </a:solidFill>
              </a:rPr>
              <a:t>.5</a:t>
            </a:r>
            <a:r>
              <a:rPr lang="en-US" altLang="zh-CN" sz="1400" dirty="0">
                <a:solidFill>
                  <a:prstClr val="black"/>
                </a:solidFill>
              </a:rPr>
              <a:t>,</a:t>
            </a:r>
            <a:r>
              <a:rPr lang="zh-CN" altLang="en-US" sz="1400" dirty="0">
                <a:solidFill>
                  <a:prstClr val="black"/>
                </a:solidFill>
              </a:rPr>
              <a:t> </a:t>
            </a:r>
            <a:r>
              <a:rPr lang="en-US" altLang="zh-CN" sz="1400" dirty="0">
                <a:solidFill>
                  <a:prstClr val="black"/>
                </a:solidFill>
                <a:sym typeface="Symbol"/>
              </a:rPr>
              <a:t></a:t>
            </a:r>
            <a:r>
              <a:rPr lang="en-US" altLang="zh-CN" sz="1400" dirty="0" smtClean="0">
                <a:solidFill>
                  <a:prstClr val="black"/>
                </a:solidFill>
                <a:sym typeface="Symbol"/>
              </a:rPr>
              <a:t>y=</a:t>
            </a:r>
            <a:r>
              <a:rPr lang="en-US" altLang="zh-CN" sz="1400" dirty="0" smtClean="0">
                <a:solidFill>
                  <a:prstClr val="black"/>
                </a:solidFill>
              </a:rPr>
              <a:t>1.25</a:t>
            </a:r>
            <a:endParaRPr lang="zh-CN" altLang="en-US" sz="1400" dirty="0">
              <a:solidFill>
                <a:prstClr val="black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269582" y="1480969"/>
            <a:ext cx="13644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400" dirty="0">
                <a:solidFill>
                  <a:prstClr val="black"/>
                </a:solidFill>
                <a:sym typeface="Symbol"/>
              </a:rPr>
              <a:t></a:t>
            </a:r>
            <a:r>
              <a:rPr lang="en-US" altLang="zh-CN" sz="1400" dirty="0" smtClean="0">
                <a:solidFill>
                  <a:prstClr val="black"/>
                </a:solidFill>
                <a:sym typeface="Symbol"/>
              </a:rPr>
              <a:t>x=</a:t>
            </a:r>
            <a:r>
              <a:rPr lang="en-US" altLang="zh-CN" sz="1400" dirty="0" smtClean="0">
                <a:solidFill>
                  <a:prstClr val="black"/>
                </a:solidFill>
              </a:rPr>
              <a:t>1.0,</a:t>
            </a:r>
            <a:r>
              <a:rPr lang="zh-CN" altLang="en-US" sz="1400" dirty="0" smtClean="0">
                <a:solidFill>
                  <a:prstClr val="black"/>
                </a:solidFill>
              </a:rPr>
              <a:t> </a:t>
            </a:r>
            <a:r>
              <a:rPr lang="en-US" altLang="zh-CN" sz="1400" dirty="0">
                <a:solidFill>
                  <a:prstClr val="black"/>
                </a:solidFill>
                <a:sym typeface="Symbol"/>
              </a:rPr>
              <a:t></a:t>
            </a:r>
            <a:r>
              <a:rPr lang="en-US" altLang="zh-CN" sz="1400" dirty="0" smtClean="0">
                <a:solidFill>
                  <a:prstClr val="black"/>
                </a:solidFill>
                <a:sym typeface="Symbol"/>
              </a:rPr>
              <a:t>y=</a:t>
            </a:r>
            <a:r>
              <a:rPr lang="en-US" altLang="zh-CN" sz="1400" dirty="0" smtClean="0">
                <a:solidFill>
                  <a:prstClr val="black"/>
                </a:solidFill>
              </a:rPr>
              <a:t>0.75</a:t>
            </a:r>
            <a:endParaRPr lang="zh-CN" alt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8985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mtClean="0"/>
              <a:t>W function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0" t="4721" r="13062" b="18770"/>
          <a:stretch/>
        </p:blipFill>
        <p:spPr bwMode="auto">
          <a:xfrm>
            <a:off x="467544" y="2276872"/>
            <a:ext cx="7488832" cy="436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78180" y="2407677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/>
              <a:t>98</a:t>
            </a:r>
            <a:endParaRPr lang="zh-CN" altLang="en-US" sz="1100" dirty="0"/>
          </a:p>
        </p:txBody>
      </p:sp>
      <p:sp>
        <p:nvSpPr>
          <p:cNvPr id="4" name="矩形 3"/>
          <p:cNvSpPr/>
          <p:nvPr/>
        </p:nvSpPr>
        <p:spPr>
          <a:xfrm>
            <a:off x="2494204" y="2407677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100" dirty="0">
                <a:solidFill>
                  <a:prstClr val="black"/>
                </a:solidFill>
              </a:rPr>
              <a:t>98</a:t>
            </a:r>
            <a:endParaRPr lang="zh-CN" altLang="en-US" sz="11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23140" y="2407677"/>
            <a:ext cx="4527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/>
              <a:t>28</a:t>
            </a:r>
            <a:endParaRPr lang="zh-CN" altLang="en-US" sz="1100" dirty="0"/>
          </a:p>
        </p:txBody>
      </p:sp>
      <p:sp>
        <p:nvSpPr>
          <p:cNvPr id="6" name="矩形 5"/>
          <p:cNvSpPr/>
          <p:nvPr/>
        </p:nvSpPr>
        <p:spPr>
          <a:xfrm>
            <a:off x="5580112" y="2414032"/>
            <a:ext cx="3722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100" dirty="0" smtClean="0">
                <a:solidFill>
                  <a:prstClr val="black"/>
                </a:solidFill>
              </a:rPr>
              <a:t>-37</a:t>
            </a:r>
            <a:endParaRPr lang="zh-CN" altLang="en-US" sz="1100" dirty="0">
              <a:solidFill>
                <a:prstClr val="black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952330" y="2404888"/>
            <a:ext cx="40107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100" dirty="0" smtClean="0">
                <a:solidFill>
                  <a:prstClr val="black"/>
                </a:solidFill>
              </a:rPr>
              <a:t>184</a:t>
            </a:r>
            <a:endParaRPr lang="zh-CN" altLang="en-US" sz="1100" dirty="0">
              <a:solidFill>
                <a:prstClr val="black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75856" y="2392955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100" dirty="0">
                <a:solidFill>
                  <a:prstClr val="black"/>
                </a:solidFill>
              </a:rPr>
              <a:t>98</a:t>
            </a:r>
            <a:endParaRPr lang="zh-CN" altLang="en-US" sz="1100" dirty="0">
              <a:solidFill>
                <a:prstClr val="black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779912" y="2392955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100" dirty="0">
                <a:solidFill>
                  <a:prstClr val="black"/>
                </a:solidFill>
              </a:rPr>
              <a:t>98</a:t>
            </a:r>
            <a:endParaRPr lang="zh-CN" altLang="en-US" sz="1100" dirty="0">
              <a:solidFill>
                <a:prstClr val="black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11960" y="2392955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100" dirty="0">
                <a:solidFill>
                  <a:prstClr val="black"/>
                </a:solidFill>
              </a:rPr>
              <a:t>98</a:t>
            </a:r>
            <a:endParaRPr lang="zh-CN" altLang="en-US" sz="1100" dirty="0">
              <a:solidFill>
                <a:prstClr val="black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644008" y="2414032"/>
            <a:ext cx="3600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100" dirty="0">
                <a:solidFill>
                  <a:prstClr val="black"/>
                </a:solidFill>
              </a:rPr>
              <a:t>98</a:t>
            </a:r>
            <a:endParaRPr lang="zh-CN" altLang="en-US" sz="1100" dirty="0">
              <a:solidFill>
                <a:prstClr val="black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148064" y="2381022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100" dirty="0">
                <a:solidFill>
                  <a:prstClr val="black"/>
                </a:solidFill>
              </a:rPr>
              <a:t>98</a:t>
            </a:r>
            <a:endParaRPr lang="zh-CN" alt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9560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Whole ring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3" t="4600" r="10068" b="19375"/>
          <a:stretch/>
        </p:blipFill>
        <p:spPr bwMode="auto">
          <a:xfrm>
            <a:off x="1215000" y="1988840"/>
            <a:ext cx="6532810" cy="444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3270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Pure Arc</a:t>
            </a:r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36"/>
            <a:ext cx="5771083" cy="510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0332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Arc </a:t>
            </a:r>
            <a:r>
              <a:rPr lang="en-US" altLang="zh-CN" dirty="0" smtClean="0"/>
              <a:t>DA (2 </a:t>
            </a:r>
            <a:r>
              <a:rPr lang="en-US" altLang="zh-CN" dirty="0" err="1"/>
              <a:t>fam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395536" y="2265942"/>
            <a:ext cx="133081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/>
              <a:t>No damping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988" y="2265942"/>
            <a:ext cx="6278464" cy="423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2852936"/>
            <a:ext cx="237626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Tracking 240 turns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11524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Arc + FFS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4" t="4115" r="11608" b="19374"/>
          <a:stretch/>
        </p:blipFill>
        <p:spPr bwMode="auto">
          <a:xfrm>
            <a:off x="1475656" y="1844824"/>
            <a:ext cx="6163017" cy="4361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2235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Arc + FFS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21034"/>
            <a:ext cx="5795167" cy="5148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1914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7" y="116632"/>
            <a:ext cx="8568952" cy="504056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parameter for CEPC partial double ring</a:t>
            </a:r>
            <a:br>
              <a:rPr lang="en-US" altLang="zh-CN" dirty="0" smtClean="0"/>
            </a:br>
            <a:r>
              <a:rPr lang="zh-CN" altLang="en-US" sz="2200" dirty="0" smtClean="0"/>
              <a:t>（</a:t>
            </a:r>
            <a:r>
              <a:rPr lang="en-US" altLang="zh-CN" sz="2200" dirty="0" smtClean="0"/>
              <a:t>wangdou20160325-54km</a:t>
            </a:r>
            <a:r>
              <a:rPr lang="zh-CN" altLang="en-US" sz="2200" dirty="0" smtClean="0"/>
              <a:t>）</a:t>
            </a:r>
            <a:endParaRPr lang="zh-CN" altLang="en-US" sz="22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92030"/>
              </p:ext>
            </p:extLst>
          </p:nvPr>
        </p:nvGraphicFramePr>
        <p:xfrm>
          <a:off x="107504" y="836712"/>
          <a:ext cx="8208912" cy="5931338"/>
        </p:xfrm>
        <a:graphic>
          <a:graphicData uri="http://schemas.openxmlformats.org/drawingml/2006/table">
            <a:tbl>
              <a:tblPr firstRow="1" bandRow="1"/>
              <a:tblGrid>
                <a:gridCol w="2088232"/>
                <a:gridCol w="1296144"/>
                <a:gridCol w="1296144"/>
                <a:gridCol w="1296144"/>
                <a:gridCol w="1080120"/>
                <a:gridCol w="1152128"/>
              </a:tblGrid>
              <a:tr h="43521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H-high </a:t>
                      </a:r>
                      <a:r>
                        <a:rPr lang="en-US" altLang="zh-CN" sz="1600" b="1" i="1" kern="100" baseline="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lumi</a:t>
                      </a: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.</a:t>
                      </a:r>
                      <a:endParaRPr lang="zh-CN" sz="1600" b="1" i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H-low power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W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Z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Half crossing angle (</a:t>
                      </a:r>
                      <a:r>
                        <a:rPr lang="en-US" altLang="zh-CN" sz="12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angle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8.5/7.6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2.85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2.67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0.74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0.46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44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1100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16.9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26.2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45.4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31.2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15.6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2.8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0.25/0.00136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0.268 /0.00124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2.45/0.0074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2.06 /0.0062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1.02/0.003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0.62/0.0028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69.97/0.15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24.8/0.1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23.5/0.088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10.1/0.056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7.9/0.053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0.032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0.008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0.005/0.006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0.083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0.074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0.084/0.073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3.53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3.25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0.27/0.24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014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603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2.96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3.09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3.61/3.09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660232" y="647397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6835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Arc + FFS (2 </a:t>
            </a:r>
            <a:r>
              <a:rPr lang="en-US" altLang="zh-CN" dirty="0" err="1" smtClean="0"/>
              <a:t>fam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772816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No damping</a:t>
            </a:r>
            <a:endParaRPr lang="zh-CN" alt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348880"/>
            <a:ext cx="5660016" cy="388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727008" y="2708920"/>
            <a:ext cx="1901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Tracking 200 turns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3356992"/>
            <a:ext cx="316835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Energy acceptance</a:t>
            </a:r>
            <a:r>
              <a:rPr lang="zh-CN" altLang="en-US" dirty="0" smtClean="0"/>
              <a:t>： </a:t>
            </a:r>
            <a:r>
              <a:rPr lang="en-US" altLang="zh-CN" dirty="0" smtClean="0"/>
              <a:t>0.5%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486782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Arc + FFS (104 </a:t>
            </a:r>
            <a:r>
              <a:rPr lang="en-US" altLang="zh-CN" dirty="0" err="1"/>
              <a:t>fam</a:t>
            </a:r>
            <a:r>
              <a:rPr lang="en-US" altLang="zh-CN" dirty="0"/>
              <a:t>)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41" y="2276872"/>
            <a:ext cx="5869687" cy="4031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539552" y="2204864"/>
            <a:ext cx="1837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Without </a:t>
            </a:r>
            <a:r>
              <a:rPr lang="en-US" altLang="zh-CN" dirty="0"/>
              <a:t>damping</a:t>
            </a:r>
          </a:p>
        </p:txBody>
      </p:sp>
      <p:sp>
        <p:nvSpPr>
          <p:cNvPr id="4" name="矩形 3"/>
          <p:cNvSpPr/>
          <p:nvPr/>
        </p:nvSpPr>
        <p:spPr>
          <a:xfrm>
            <a:off x="729487" y="2574196"/>
            <a:ext cx="1901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Tracking 200 turns</a:t>
            </a:r>
          </a:p>
        </p:txBody>
      </p:sp>
      <p:sp>
        <p:nvSpPr>
          <p:cNvPr id="5" name="矩形 4"/>
          <p:cNvSpPr/>
          <p:nvPr/>
        </p:nvSpPr>
        <p:spPr>
          <a:xfrm>
            <a:off x="340342" y="3429000"/>
            <a:ext cx="267996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altLang="zh-CN" dirty="0">
                <a:solidFill>
                  <a:prstClr val="black"/>
                </a:solidFill>
              </a:rPr>
              <a:t>Energy acceptance</a:t>
            </a:r>
            <a:r>
              <a:rPr lang="zh-CN" altLang="en-US" dirty="0">
                <a:solidFill>
                  <a:prstClr val="black"/>
                </a:solidFill>
              </a:rPr>
              <a:t>： </a:t>
            </a:r>
            <a:r>
              <a:rPr lang="en-US" altLang="zh-CN" dirty="0" smtClean="0">
                <a:solidFill>
                  <a:prstClr val="black"/>
                </a:solidFill>
              </a:rPr>
              <a:t>1.0%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2659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32856"/>
            <a:ext cx="6720084" cy="460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Arc + FFS (104 </a:t>
            </a:r>
            <a:r>
              <a:rPr lang="en-US" altLang="zh-CN" dirty="0" err="1"/>
              <a:t>fam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395536" y="2376781"/>
            <a:ext cx="1516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With damping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299695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Tracking 200 turns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79512" y="3734629"/>
            <a:ext cx="267996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altLang="zh-CN" dirty="0">
                <a:solidFill>
                  <a:prstClr val="black"/>
                </a:solidFill>
              </a:rPr>
              <a:t>Energy acceptance</a:t>
            </a:r>
            <a:r>
              <a:rPr lang="zh-CN" altLang="en-US" dirty="0">
                <a:solidFill>
                  <a:prstClr val="black"/>
                </a:solidFill>
              </a:rPr>
              <a:t>： </a:t>
            </a:r>
            <a:r>
              <a:rPr lang="en-US" altLang="zh-CN" dirty="0" smtClean="0">
                <a:solidFill>
                  <a:prstClr val="black"/>
                </a:solidFill>
              </a:rPr>
              <a:t>1.5</a:t>
            </a:r>
            <a:r>
              <a:rPr lang="en-US" altLang="zh-CN" dirty="0">
                <a:solidFill>
                  <a:prstClr val="black"/>
                </a:solidFill>
              </a:rPr>
              <a:t>%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4957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FFS </a:t>
            </a:r>
            <a:r>
              <a:rPr lang="en-US" altLang="zh-CN" dirty="0" smtClean="0"/>
              <a:t>optics-smaller </a:t>
            </a:r>
            <a:r>
              <a:rPr lang="en-US" altLang="zh-CN" dirty="0" err="1" smtClean="0"/>
              <a:t>betax</a:t>
            </a:r>
            <a:r>
              <a:rPr lang="en-US" altLang="zh-CN" dirty="0" smtClean="0"/>
              <a:t>*</a:t>
            </a:r>
            <a:endParaRPr lang="zh-CN" altLang="en-US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2339752" y="1844824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267744" y="1052736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563888" y="1700808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860032" y="1052736"/>
            <a:ext cx="0" cy="756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2339752" y="1268760"/>
            <a:ext cx="24482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3059832" y="960983"/>
            <a:ext cx="13644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400" dirty="0">
                <a:solidFill>
                  <a:prstClr val="black"/>
                </a:solidFill>
                <a:sym typeface="Symbol"/>
              </a:rPr>
              <a:t></a:t>
            </a:r>
            <a:r>
              <a:rPr lang="en-US" altLang="zh-CN" sz="1400" dirty="0" smtClean="0">
                <a:solidFill>
                  <a:prstClr val="black"/>
                </a:solidFill>
                <a:sym typeface="Symbol"/>
              </a:rPr>
              <a:t>x=</a:t>
            </a:r>
            <a:r>
              <a:rPr lang="en-US" altLang="zh-CN" sz="1400" dirty="0">
                <a:solidFill>
                  <a:prstClr val="black"/>
                </a:solidFill>
                <a:sym typeface="Symbol"/>
              </a:rPr>
              <a:t>1</a:t>
            </a:r>
            <a:r>
              <a:rPr lang="en-US" altLang="zh-CN" sz="1400" dirty="0" smtClean="0">
                <a:solidFill>
                  <a:prstClr val="black"/>
                </a:solidFill>
              </a:rPr>
              <a:t>.5</a:t>
            </a:r>
            <a:r>
              <a:rPr lang="en-US" altLang="zh-CN" sz="1400" dirty="0">
                <a:solidFill>
                  <a:prstClr val="black"/>
                </a:solidFill>
              </a:rPr>
              <a:t>,</a:t>
            </a:r>
            <a:r>
              <a:rPr lang="zh-CN" altLang="en-US" sz="1400" dirty="0">
                <a:solidFill>
                  <a:prstClr val="black"/>
                </a:solidFill>
              </a:rPr>
              <a:t> </a:t>
            </a:r>
            <a:r>
              <a:rPr lang="en-US" altLang="zh-CN" sz="1400" dirty="0">
                <a:solidFill>
                  <a:prstClr val="black"/>
                </a:solidFill>
                <a:sym typeface="Symbol"/>
              </a:rPr>
              <a:t></a:t>
            </a:r>
            <a:r>
              <a:rPr lang="en-US" altLang="zh-CN" sz="1400" dirty="0" smtClean="0">
                <a:solidFill>
                  <a:prstClr val="black"/>
                </a:solidFill>
                <a:sym typeface="Symbol"/>
              </a:rPr>
              <a:t>y=</a:t>
            </a:r>
            <a:r>
              <a:rPr lang="en-US" altLang="zh-CN" sz="1400" dirty="0" smtClean="0">
                <a:solidFill>
                  <a:prstClr val="black"/>
                </a:solidFill>
              </a:rPr>
              <a:t>1.25</a:t>
            </a:r>
            <a:endParaRPr lang="zh-CN" altLang="en-US" sz="1400" dirty="0">
              <a:solidFill>
                <a:prstClr val="black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269582" y="1480969"/>
            <a:ext cx="13644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400" dirty="0">
                <a:solidFill>
                  <a:prstClr val="black"/>
                </a:solidFill>
                <a:sym typeface="Symbol"/>
              </a:rPr>
              <a:t></a:t>
            </a:r>
            <a:r>
              <a:rPr lang="en-US" altLang="zh-CN" sz="1400" dirty="0" smtClean="0">
                <a:solidFill>
                  <a:prstClr val="black"/>
                </a:solidFill>
                <a:sym typeface="Symbol"/>
              </a:rPr>
              <a:t>x=</a:t>
            </a:r>
            <a:r>
              <a:rPr lang="en-US" altLang="zh-CN" sz="1400" dirty="0" smtClean="0">
                <a:solidFill>
                  <a:prstClr val="black"/>
                </a:solidFill>
              </a:rPr>
              <a:t>1.0,</a:t>
            </a:r>
            <a:r>
              <a:rPr lang="zh-CN" altLang="en-US" sz="1400" dirty="0" smtClean="0">
                <a:solidFill>
                  <a:prstClr val="black"/>
                </a:solidFill>
              </a:rPr>
              <a:t> </a:t>
            </a:r>
            <a:r>
              <a:rPr lang="en-US" altLang="zh-CN" sz="1400" dirty="0">
                <a:solidFill>
                  <a:prstClr val="black"/>
                </a:solidFill>
                <a:sym typeface="Symbol"/>
              </a:rPr>
              <a:t></a:t>
            </a:r>
            <a:r>
              <a:rPr lang="en-US" altLang="zh-CN" sz="1400" dirty="0" smtClean="0">
                <a:solidFill>
                  <a:prstClr val="black"/>
                </a:solidFill>
                <a:sym typeface="Symbol"/>
              </a:rPr>
              <a:t>y=</a:t>
            </a:r>
            <a:r>
              <a:rPr lang="en-US" altLang="zh-CN" sz="1400" dirty="0" smtClean="0">
                <a:solidFill>
                  <a:prstClr val="black"/>
                </a:solidFill>
              </a:rPr>
              <a:t>0.75</a:t>
            </a:r>
            <a:endParaRPr lang="zh-CN" altLang="en-US" sz="1400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6" t="4600" r="11352" b="20222"/>
          <a:stretch/>
        </p:blipFill>
        <p:spPr bwMode="auto">
          <a:xfrm>
            <a:off x="995576" y="1916832"/>
            <a:ext cx="6434106" cy="443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6804248" y="1311691"/>
            <a:ext cx="216024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dirty="0" err="1" smtClean="0"/>
              <a:t>Betax</a:t>
            </a:r>
            <a:r>
              <a:rPr lang="en-US" altLang="zh-CN" dirty="0" smtClean="0"/>
              <a:t>=0.144m</a:t>
            </a:r>
            <a:endParaRPr lang="en-US" altLang="zh-CN" dirty="0"/>
          </a:p>
          <a:p>
            <a:r>
              <a:rPr lang="en-US" altLang="zh-CN" dirty="0" err="1"/>
              <a:t>Betay</a:t>
            </a:r>
            <a:r>
              <a:rPr lang="en-US" altLang="zh-CN" dirty="0"/>
              <a:t>=0.002m</a:t>
            </a:r>
          </a:p>
        </p:txBody>
      </p:sp>
    </p:spTree>
    <p:extLst>
      <p:ext uri="{BB962C8B-B14F-4D97-AF65-F5344CB8AC3E}">
        <p14:creationId xmlns:p14="http://schemas.microsoft.com/office/powerpoint/2010/main" val="3010501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Chromaticity of FFS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6" t="4722" r="13403" b="23490"/>
          <a:stretch/>
        </p:blipFill>
        <p:spPr bwMode="auto">
          <a:xfrm>
            <a:off x="1292763" y="1556793"/>
            <a:ext cx="7118836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11656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 function of whole ring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528" y="2672202"/>
            <a:ext cx="4804832" cy="360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72201"/>
            <a:ext cx="4803200" cy="360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6012160" y="1484784"/>
            <a:ext cx="2016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 smtClean="0"/>
              <a:t>Betax</a:t>
            </a:r>
            <a:r>
              <a:rPr lang="en-US" altLang="zh-CN" dirty="0" smtClean="0"/>
              <a:t>=0.144m</a:t>
            </a:r>
            <a:endParaRPr lang="en-US" altLang="zh-CN" dirty="0"/>
          </a:p>
          <a:p>
            <a:r>
              <a:rPr lang="en-US" altLang="zh-CN" dirty="0" err="1"/>
              <a:t>Betay</a:t>
            </a:r>
            <a:r>
              <a:rPr lang="en-US" altLang="zh-CN" dirty="0"/>
              <a:t>=0.002m</a:t>
            </a:r>
          </a:p>
        </p:txBody>
      </p:sp>
      <p:sp>
        <p:nvSpPr>
          <p:cNvPr id="4" name="矩形 3"/>
          <p:cNvSpPr/>
          <p:nvPr/>
        </p:nvSpPr>
        <p:spPr>
          <a:xfrm>
            <a:off x="1763688" y="1628800"/>
            <a:ext cx="2110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/>
              <a:t>Betax</a:t>
            </a:r>
            <a:r>
              <a:rPr lang="en-US" altLang="zh-CN" dirty="0"/>
              <a:t>=0.22m</a:t>
            </a:r>
          </a:p>
          <a:p>
            <a:r>
              <a:rPr lang="en-US" altLang="zh-CN" dirty="0" err="1"/>
              <a:t>Betay</a:t>
            </a:r>
            <a:r>
              <a:rPr lang="en-US" altLang="zh-CN" dirty="0"/>
              <a:t>=0.002m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36740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Tuning phase of FFS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7" t="4116" r="16567" b="23249"/>
          <a:stretch/>
        </p:blipFill>
        <p:spPr bwMode="auto">
          <a:xfrm>
            <a:off x="1547664" y="1844824"/>
            <a:ext cx="6265804" cy="448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23528" y="152165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 err="1"/>
              <a:t>Betax</a:t>
            </a:r>
            <a:r>
              <a:rPr lang="en-US" altLang="zh-CN" dirty="0"/>
              <a:t>=0.144m</a:t>
            </a:r>
          </a:p>
          <a:p>
            <a:r>
              <a:rPr lang="en-US" altLang="zh-CN" dirty="0" err="1"/>
              <a:t>Betay</a:t>
            </a:r>
            <a:r>
              <a:rPr lang="en-US" altLang="zh-CN" dirty="0"/>
              <a:t>=0.002m</a:t>
            </a:r>
          </a:p>
        </p:txBody>
      </p:sp>
    </p:spTree>
    <p:extLst>
      <p:ext uri="{BB962C8B-B14F-4D97-AF65-F5344CB8AC3E}">
        <p14:creationId xmlns:p14="http://schemas.microsoft.com/office/powerpoint/2010/main" val="35645973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Arc + FFS </a:t>
            </a:r>
            <a:r>
              <a:rPr lang="en-US" altLang="zh-CN" dirty="0" smtClean="0"/>
              <a:t>(2 </a:t>
            </a:r>
            <a:r>
              <a:rPr lang="en-US" altLang="zh-CN" dirty="0" err="1"/>
              <a:t>fam</a:t>
            </a:r>
            <a:r>
              <a:rPr lang="en-US" altLang="zh-CN" dirty="0"/>
              <a:t>)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33600"/>
            <a:ext cx="5974522" cy="410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1772816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No damping</a:t>
            </a:r>
            <a:endParaRPr lang="zh-CN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727008" y="2708920"/>
            <a:ext cx="1901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Tracking 200 turns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3356992"/>
            <a:ext cx="316835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Energy acceptance</a:t>
            </a:r>
            <a:r>
              <a:rPr lang="zh-CN" altLang="en-US" dirty="0" smtClean="0"/>
              <a:t>： </a:t>
            </a:r>
            <a:r>
              <a:rPr lang="en-US" altLang="zh-CN" dirty="0" smtClean="0"/>
              <a:t>0.5%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48698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952" y="1916832"/>
            <a:ext cx="6727703" cy="462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Arc + FFS (104 </a:t>
            </a:r>
            <a:r>
              <a:rPr lang="en-US" altLang="zh-CN" dirty="0" err="1"/>
              <a:t>fam</a:t>
            </a:r>
            <a:r>
              <a:rPr lang="en-US" altLang="zh-CN"/>
              <a:t>)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95536" y="2376781"/>
            <a:ext cx="1516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With damping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299695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Tracking 200 turns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79512" y="3734629"/>
            <a:ext cx="267996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altLang="zh-CN" dirty="0">
                <a:solidFill>
                  <a:prstClr val="black"/>
                </a:solidFill>
              </a:rPr>
              <a:t>Energy acceptance</a:t>
            </a:r>
            <a:r>
              <a:rPr lang="zh-CN" altLang="en-US" dirty="0">
                <a:solidFill>
                  <a:prstClr val="black"/>
                </a:solidFill>
              </a:rPr>
              <a:t>： </a:t>
            </a:r>
            <a:r>
              <a:rPr lang="en-US" altLang="zh-CN" dirty="0" smtClean="0">
                <a:solidFill>
                  <a:prstClr val="black"/>
                </a:solidFill>
              </a:rPr>
              <a:t>1.0%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0526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组合 1"/>
          <p:cNvGrpSpPr>
            <a:grpSpLocks/>
          </p:cNvGrpSpPr>
          <p:nvPr/>
        </p:nvGrpSpPr>
        <p:grpSpPr bwMode="auto">
          <a:xfrm>
            <a:off x="388938" y="212725"/>
            <a:ext cx="8294687" cy="6608763"/>
            <a:chOff x="40622" y="260648"/>
            <a:chExt cx="8294306" cy="6608002"/>
          </a:xfrm>
        </p:grpSpPr>
        <p:grpSp>
          <p:nvGrpSpPr>
            <p:cNvPr id="16386" name="组合 24"/>
            <p:cNvGrpSpPr>
              <a:grpSpLocks/>
            </p:cNvGrpSpPr>
            <p:nvPr/>
          </p:nvGrpSpPr>
          <p:grpSpPr bwMode="auto">
            <a:xfrm>
              <a:off x="40622" y="260648"/>
              <a:ext cx="8294306" cy="6608002"/>
              <a:chOff x="40622" y="260648"/>
              <a:chExt cx="8294306" cy="6608002"/>
            </a:xfrm>
          </p:grpSpPr>
          <p:grpSp>
            <p:nvGrpSpPr>
              <p:cNvPr id="16387" name="组合 28717"/>
              <p:cNvGrpSpPr>
                <a:grpSpLocks/>
              </p:cNvGrpSpPr>
              <p:nvPr/>
            </p:nvGrpSpPr>
            <p:grpSpPr bwMode="auto">
              <a:xfrm>
                <a:off x="40622" y="260648"/>
                <a:ext cx="8294306" cy="6608002"/>
                <a:chOff x="57528" y="232232"/>
                <a:chExt cx="8294306" cy="6608002"/>
              </a:xfrm>
            </p:grpSpPr>
            <p:sp>
              <p:nvSpPr>
                <p:cNvPr id="6" name="Rectangle 2"/>
                <p:cNvSpPr txBox="1">
                  <a:spLocks noChangeArrowheads="1"/>
                </p:cNvSpPr>
                <p:nvPr/>
              </p:nvSpPr>
              <p:spPr bwMode="auto">
                <a:xfrm>
                  <a:off x="782982" y="232232"/>
                  <a:ext cx="7164059" cy="563498"/>
                </a:xfrm>
                <a:prstGeom prst="rect">
                  <a:avLst/>
                </a:prstGeom>
              </p:spPr>
              <p:txBody>
                <a:bodyPr anchor="ctr">
                  <a:normAutofit fontScale="60000" lnSpcReduction="2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>
                    <a:buFontTx/>
                    <a:buNone/>
                    <a:defRPr/>
                  </a:pPr>
                  <a:r>
                    <a:rPr lang="en-US" altLang="zh-CN" b="1" dirty="0">
                      <a:solidFill>
                        <a:srgbClr val="0033CC"/>
                      </a:solidFill>
                      <a:latin typeface="Times New Roman" pitchFamily="18" charset="0"/>
                      <a:cs typeface="Times New Roman" pitchFamily="18" charset="0"/>
                    </a:rPr>
                    <a:t>CEPC Advanced Partial </a:t>
                  </a:r>
                  <a:r>
                    <a:rPr lang="en-US" altLang="zh-CN" b="1" dirty="0" smtClean="0">
                      <a:solidFill>
                        <a:srgbClr val="0033CC"/>
                      </a:solidFill>
                      <a:latin typeface="Times New Roman" pitchFamily="18" charset="0"/>
                      <a:cs typeface="Times New Roman" pitchFamily="18" charset="0"/>
                    </a:rPr>
                    <a:t>Double Ring Layout I</a:t>
                  </a:r>
                  <a:endParaRPr lang="en-US" altLang="zh-CN" b="1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389" name="TextBox 146"/>
                <p:cNvSpPr txBox="1">
                  <a:spLocks noChangeArrowheads="1"/>
                </p:cNvSpPr>
                <p:nvPr/>
              </p:nvSpPr>
              <p:spPr bwMode="auto">
                <a:xfrm>
                  <a:off x="7602911" y="5964994"/>
                  <a:ext cx="748923" cy="6001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SU Feng</a:t>
                  </a:r>
                </a:p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2016.5.23</a:t>
                  </a:r>
                  <a:endParaRPr lang="zh-CN" altLang="en-US" sz="1100" b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Calibri" pitchFamily="34" charset="0"/>
                  </a:endParaRPr>
                </a:p>
              </p:txBody>
            </p:sp>
            <p:cxnSp>
              <p:nvCxnSpPr>
                <p:cNvPr id="72" name="直接连接符 71"/>
                <p:cNvCxnSpPr/>
                <p:nvPr/>
              </p:nvCxnSpPr>
              <p:spPr bwMode="auto">
                <a:xfrm>
                  <a:off x="4764249" y="1132241"/>
                  <a:ext cx="0" cy="5309576"/>
                </a:xfrm>
                <a:prstGeom prst="line">
                  <a:avLst/>
                </a:prstGeom>
                <a:ln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6391" name="组合 74"/>
                <p:cNvGrpSpPr>
                  <a:grpSpLocks/>
                </p:cNvGrpSpPr>
                <p:nvPr/>
              </p:nvGrpSpPr>
              <p:grpSpPr bwMode="auto">
                <a:xfrm rot="10800000">
                  <a:off x="4003772" y="5656715"/>
                  <a:ext cx="1507731" cy="260993"/>
                  <a:chOff x="245000" y="3411438"/>
                  <a:chExt cx="7979351" cy="1282948"/>
                </a:xfrm>
              </p:grpSpPr>
              <p:grpSp>
                <p:nvGrpSpPr>
                  <p:cNvPr id="16392" name="组合 99"/>
                  <p:cNvGrpSpPr>
                    <a:grpSpLocks/>
                  </p:cNvGrpSpPr>
                  <p:nvPr/>
                </p:nvGrpSpPr>
                <p:grpSpPr bwMode="auto">
                  <a:xfrm>
                    <a:off x="692997" y="3429548"/>
                    <a:ext cx="7075758" cy="1264838"/>
                    <a:chOff x="513613" y="2448815"/>
                    <a:chExt cx="8142610" cy="1930589"/>
                  </a:xfrm>
                </p:grpSpPr>
                <p:cxnSp>
                  <p:nvCxnSpPr>
                    <p:cNvPr id="86" name="直接连接符 85"/>
                    <p:cNvCxnSpPr/>
                    <p:nvPr/>
                  </p:nvCxnSpPr>
                  <p:spPr>
                    <a:xfrm flipH="1" flipV="1">
                      <a:off x="7613719" y="2418964"/>
                      <a:ext cx="1082795" cy="1012318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" name="直接连接符 86"/>
                    <p:cNvCxnSpPr/>
                    <p:nvPr/>
                  </p:nvCxnSpPr>
                  <p:spPr>
                    <a:xfrm rot="10800000">
                      <a:off x="5844513" y="2407051"/>
                      <a:ext cx="1798213" cy="0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直接连接符 87"/>
                    <p:cNvCxnSpPr/>
                    <p:nvPr/>
                  </p:nvCxnSpPr>
                  <p:spPr>
                    <a:xfrm flipH="1">
                      <a:off x="4645705" y="2418964"/>
                      <a:ext cx="1247144" cy="1000412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直接连接符 88"/>
                    <p:cNvCxnSpPr/>
                    <p:nvPr/>
                  </p:nvCxnSpPr>
                  <p:spPr>
                    <a:xfrm flipH="1">
                      <a:off x="3504903" y="3407463"/>
                      <a:ext cx="1131131" cy="952773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" name="直接连接符 89"/>
                    <p:cNvCxnSpPr/>
                    <p:nvPr/>
                  </p:nvCxnSpPr>
                  <p:spPr>
                    <a:xfrm rot="10800000">
                      <a:off x="1561671" y="4360236"/>
                      <a:ext cx="1943233" cy="0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直接连接符 90"/>
                    <p:cNvCxnSpPr/>
                    <p:nvPr/>
                  </p:nvCxnSpPr>
                  <p:spPr>
                    <a:xfrm flipH="1" flipV="1">
                      <a:off x="546554" y="3407463"/>
                      <a:ext cx="1005452" cy="952773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77" name="直接连接符 76"/>
                  <p:cNvCxnSpPr/>
                  <p:nvPr/>
                </p:nvCxnSpPr>
                <p:spPr bwMode="auto">
                  <a:xfrm flipV="1">
                    <a:off x="259553" y="4088824"/>
                    <a:ext cx="453661" cy="7805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直接连接符 77"/>
                  <p:cNvCxnSpPr/>
                  <p:nvPr/>
                </p:nvCxnSpPr>
                <p:spPr bwMode="auto">
                  <a:xfrm flipV="1">
                    <a:off x="679609" y="3409993"/>
                    <a:ext cx="940926" cy="663226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直接连接符 78"/>
                  <p:cNvCxnSpPr/>
                  <p:nvPr/>
                </p:nvCxnSpPr>
                <p:spPr bwMode="auto">
                  <a:xfrm>
                    <a:off x="1637338" y="3394388"/>
                    <a:ext cx="1688629" cy="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直接连接符 79"/>
                  <p:cNvCxnSpPr>
                    <a:endCxn id="85" idx="4"/>
                  </p:cNvCxnSpPr>
                  <p:nvPr/>
                </p:nvCxnSpPr>
                <p:spPr bwMode="auto">
                  <a:xfrm>
                    <a:off x="3309165" y="3409993"/>
                    <a:ext cx="940926" cy="663226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直接连接符 80"/>
                  <p:cNvCxnSpPr>
                    <a:stCxn id="85" idx="4"/>
                  </p:cNvCxnSpPr>
                  <p:nvPr/>
                </p:nvCxnSpPr>
                <p:spPr bwMode="auto">
                  <a:xfrm>
                    <a:off x="4266893" y="4057613"/>
                    <a:ext cx="949325" cy="624215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直接连接符 81"/>
                  <p:cNvCxnSpPr/>
                  <p:nvPr/>
                </p:nvCxnSpPr>
                <p:spPr bwMode="auto">
                  <a:xfrm flipV="1">
                    <a:off x="5199416" y="4674028"/>
                    <a:ext cx="1764237" cy="23406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直接连接符 82"/>
                  <p:cNvCxnSpPr/>
                  <p:nvPr/>
                </p:nvCxnSpPr>
                <p:spPr bwMode="auto">
                  <a:xfrm flipV="1">
                    <a:off x="6963653" y="4073219"/>
                    <a:ext cx="873717" cy="600809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直接连接符 83"/>
                  <p:cNvCxnSpPr/>
                  <p:nvPr/>
                </p:nvCxnSpPr>
                <p:spPr bwMode="auto">
                  <a:xfrm>
                    <a:off x="7837370" y="4081024"/>
                    <a:ext cx="403254" cy="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5" name="椭圆 84"/>
                  <p:cNvSpPr/>
                  <p:nvPr/>
                </p:nvSpPr>
                <p:spPr bwMode="auto">
                  <a:xfrm>
                    <a:off x="4233289" y="4026403"/>
                    <a:ext cx="42003" cy="31211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0" hangingPunct="0">
                      <a:buFontTx/>
                      <a:buNone/>
                      <a:defRPr/>
                    </a:pPr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cxnSp>
              <p:nvCxnSpPr>
                <p:cNvPr id="93" name="直接连接符 92"/>
                <p:cNvCxnSpPr>
                  <a:stCxn id="114" idx="0"/>
                  <a:endCxn id="115" idx="2"/>
                </p:cNvCxnSpPr>
                <p:nvPr/>
              </p:nvCxnSpPr>
              <p:spPr bwMode="auto">
                <a:xfrm flipH="1">
                  <a:off x="2203729" y="2922735"/>
                  <a:ext cx="84133" cy="298416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直接连接符 94"/>
                <p:cNvCxnSpPr>
                  <a:stCxn id="105" idx="2"/>
                  <a:endCxn id="110" idx="0"/>
                </p:cNvCxnSpPr>
                <p:nvPr/>
              </p:nvCxnSpPr>
              <p:spPr bwMode="auto">
                <a:xfrm>
                  <a:off x="7216824" y="2973529"/>
                  <a:ext cx="109532" cy="309526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直接连接符 95"/>
                <p:cNvCxnSpPr>
                  <a:stCxn id="113" idx="0"/>
                  <a:endCxn id="114" idx="2"/>
                </p:cNvCxnSpPr>
                <p:nvPr/>
              </p:nvCxnSpPr>
              <p:spPr bwMode="auto">
                <a:xfrm flipH="1">
                  <a:off x="2603761" y="1825898"/>
                  <a:ext cx="376220" cy="373020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直接连接符 98"/>
                <p:cNvCxnSpPr>
                  <a:stCxn id="106" idx="2"/>
                  <a:endCxn id="107" idx="0"/>
                </p:cNvCxnSpPr>
                <p:nvPr/>
              </p:nvCxnSpPr>
              <p:spPr bwMode="auto">
                <a:xfrm flipH="1">
                  <a:off x="6654875" y="4903707"/>
                  <a:ext cx="260338" cy="338098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直接连接符 99"/>
                <p:cNvCxnSpPr>
                  <a:endCxn id="105" idx="0"/>
                </p:cNvCxnSpPr>
                <p:nvPr/>
              </p:nvCxnSpPr>
              <p:spPr bwMode="auto">
                <a:xfrm>
                  <a:off x="6518356" y="1802089"/>
                  <a:ext cx="285737" cy="363495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直接连接符 102"/>
                <p:cNvCxnSpPr/>
                <p:nvPr/>
              </p:nvCxnSpPr>
              <p:spPr bwMode="auto">
                <a:xfrm>
                  <a:off x="2525977" y="4825928"/>
                  <a:ext cx="301611" cy="398417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弧形 103"/>
                <p:cNvSpPr/>
                <p:nvPr/>
              </p:nvSpPr>
              <p:spPr bwMode="auto">
                <a:xfrm>
                  <a:off x="3118087" y="1306846"/>
                  <a:ext cx="4179695" cy="4506393"/>
                </a:xfrm>
                <a:prstGeom prst="arc">
                  <a:avLst>
                    <a:gd name="adj1" fmla="val 16866018"/>
                    <a:gd name="adj2" fmla="val 18437400"/>
                  </a:avLst>
                </a:prstGeom>
                <a:ln w="76200">
                  <a:solidFill>
                    <a:srgbClr val="3D09F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0" hangingPunct="0">
                    <a:buFontTx/>
                    <a:buNone/>
                    <a:defRPr/>
                  </a:pPr>
                  <a:endParaRPr lang="zh-CN" altLang="en-US">
                    <a:ln>
                      <a:solidFill>
                        <a:srgbClr val="3D09FD"/>
                      </a:solidFill>
                    </a:ln>
                    <a:solidFill>
                      <a:srgbClr val="300FF7"/>
                    </a:solidFill>
                  </a:endParaRPr>
                </a:p>
              </p:txBody>
            </p:sp>
            <p:sp>
              <p:nvSpPr>
                <p:cNvPr id="105" name="弧形 104"/>
                <p:cNvSpPr/>
                <p:nvPr/>
              </p:nvSpPr>
              <p:spPr bwMode="auto">
                <a:xfrm rot="2398003">
                  <a:off x="3033953" y="1408435"/>
                  <a:ext cx="4179696" cy="4506393"/>
                </a:xfrm>
                <a:prstGeom prst="arc">
                  <a:avLst>
                    <a:gd name="adj1" fmla="val 16701529"/>
                    <a:gd name="adj2" fmla="val 18109833"/>
                  </a:avLst>
                </a:prstGeom>
                <a:ln w="76200">
                  <a:solidFill>
                    <a:srgbClr val="2116F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0" hangingPunct="0">
                    <a:buFontTx/>
                    <a:buNone/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弧形 105"/>
                <p:cNvSpPr/>
                <p:nvPr/>
              </p:nvSpPr>
              <p:spPr bwMode="auto">
                <a:xfrm rot="4695820">
                  <a:off x="2945996" y="1556692"/>
                  <a:ext cx="4177819" cy="4506705"/>
                </a:xfrm>
                <a:prstGeom prst="arc">
                  <a:avLst>
                    <a:gd name="adj1" fmla="val 17180008"/>
                    <a:gd name="adj2" fmla="val 18714553"/>
                  </a:avLst>
                </a:prstGeom>
                <a:ln w="76200">
                  <a:solidFill>
                    <a:srgbClr val="2116F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0" hangingPunct="0">
                    <a:buFontTx/>
                    <a:buNone/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弧形 106"/>
                <p:cNvSpPr/>
                <p:nvPr/>
              </p:nvSpPr>
              <p:spPr bwMode="auto">
                <a:xfrm rot="7552111">
                  <a:off x="2953934" y="1417008"/>
                  <a:ext cx="4177819" cy="4509880"/>
                </a:xfrm>
                <a:prstGeom prst="arc">
                  <a:avLst>
                    <a:gd name="adj1" fmla="val 16701529"/>
                    <a:gd name="adj2" fmla="val 18446647"/>
                  </a:avLst>
                </a:prstGeom>
                <a:ln w="76200">
                  <a:solidFill>
                    <a:srgbClr val="3D09F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0" hangingPunct="0">
                    <a:buFontTx/>
                    <a:buNone/>
                    <a:defRPr/>
                  </a:pPr>
                  <a:endParaRPr lang="zh-CN" altLang="en-US">
                    <a:ln>
                      <a:solidFill>
                        <a:srgbClr val="3D09FD"/>
                      </a:solidFill>
                    </a:ln>
                    <a:solidFill>
                      <a:srgbClr val="300FF7"/>
                    </a:solidFill>
                  </a:endParaRPr>
                </a:p>
              </p:txBody>
            </p:sp>
            <p:sp>
              <p:nvSpPr>
                <p:cNvPr id="109" name="弧形 108"/>
                <p:cNvSpPr/>
                <p:nvPr/>
              </p:nvSpPr>
              <p:spPr bwMode="auto">
                <a:xfrm rot="10550204">
                  <a:off x="2127533" y="1306846"/>
                  <a:ext cx="4178108" cy="4506393"/>
                </a:xfrm>
                <a:prstGeom prst="arc">
                  <a:avLst>
                    <a:gd name="adj1" fmla="val 16996302"/>
                    <a:gd name="adj2" fmla="val 18935055"/>
                  </a:avLst>
                </a:prstGeom>
                <a:ln w="76200">
                  <a:solidFill>
                    <a:srgbClr val="3D09F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0" hangingPunct="0">
                    <a:buFontTx/>
                    <a:buNone/>
                    <a:defRPr/>
                  </a:pPr>
                  <a:endParaRPr lang="zh-CN" altLang="en-US">
                    <a:ln>
                      <a:solidFill>
                        <a:srgbClr val="3D09FD"/>
                      </a:solidFill>
                    </a:ln>
                    <a:solidFill>
                      <a:srgbClr val="300FF7"/>
                    </a:solidFill>
                  </a:endParaRPr>
                </a:p>
              </p:txBody>
            </p:sp>
            <p:sp>
              <p:nvSpPr>
                <p:cNvPr id="112" name="弧形 111"/>
                <p:cNvSpPr/>
                <p:nvPr/>
              </p:nvSpPr>
              <p:spPr bwMode="auto">
                <a:xfrm rot="13919276">
                  <a:off x="2341186" y="1385262"/>
                  <a:ext cx="4179407" cy="4508293"/>
                </a:xfrm>
                <a:prstGeom prst="arc">
                  <a:avLst>
                    <a:gd name="adj1" fmla="val 16565244"/>
                    <a:gd name="adj2" fmla="val 17941692"/>
                  </a:avLst>
                </a:prstGeom>
                <a:ln w="76200">
                  <a:solidFill>
                    <a:srgbClr val="2116F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0" hangingPunct="0">
                    <a:buFontTx/>
                    <a:buNone/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" name="弧形 112"/>
                <p:cNvSpPr/>
                <p:nvPr/>
              </p:nvSpPr>
              <p:spPr bwMode="auto">
                <a:xfrm rot="18585938">
                  <a:off x="2372935" y="1251929"/>
                  <a:ext cx="4198454" cy="4476544"/>
                </a:xfrm>
                <a:prstGeom prst="arc">
                  <a:avLst>
                    <a:gd name="adj1" fmla="val 16701529"/>
                    <a:gd name="adj2" fmla="val 18256151"/>
                  </a:avLst>
                </a:prstGeom>
                <a:ln w="76200">
                  <a:solidFill>
                    <a:srgbClr val="300FF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0" hangingPunct="0">
                    <a:buFontTx/>
                    <a:buNone/>
                    <a:defRPr/>
                  </a:pPr>
                  <a:endParaRPr lang="zh-CN" altLang="en-US">
                    <a:ln>
                      <a:solidFill>
                        <a:srgbClr val="3D09FD"/>
                      </a:solidFill>
                    </a:ln>
                    <a:solidFill>
                      <a:srgbClr val="3D09FD"/>
                    </a:solidFill>
                  </a:endParaRPr>
                </a:p>
              </p:txBody>
            </p:sp>
            <p:sp>
              <p:nvSpPr>
                <p:cNvPr id="114" name="弧形 113"/>
                <p:cNvSpPr/>
                <p:nvPr/>
              </p:nvSpPr>
              <p:spPr bwMode="auto">
                <a:xfrm rot="15817787">
                  <a:off x="2377698" y="1083673"/>
                  <a:ext cx="4200041" cy="4474957"/>
                </a:xfrm>
                <a:prstGeom prst="arc">
                  <a:avLst>
                    <a:gd name="adj1" fmla="val 17201599"/>
                    <a:gd name="adj2" fmla="val 18437400"/>
                  </a:avLst>
                </a:prstGeom>
                <a:ln w="76200">
                  <a:solidFill>
                    <a:srgbClr val="2116F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0" hangingPunct="0">
                    <a:buFontTx/>
                    <a:buNone/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22" name="TextBox 119"/>
                <p:cNvSpPr txBox="1">
                  <a:spLocks noChangeArrowheads="1"/>
                </p:cNvSpPr>
                <p:nvPr/>
              </p:nvSpPr>
              <p:spPr bwMode="auto">
                <a:xfrm>
                  <a:off x="4316996" y="1772939"/>
                  <a:ext cx="1008342" cy="307777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1400" b="1">
                      <a:solidFill>
                        <a:srgbClr val="FF0000"/>
                      </a:solidFill>
                      <a:latin typeface="Arial" pitchFamily="34" charset="0"/>
                      <a:sym typeface="Calibri" pitchFamily="34" charset="0"/>
                    </a:rPr>
                    <a:t>IP1_ee</a:t>
                  </a:r>
                </a:p>
              </p:txBody>
            </p:sp>
            <p:sp>
              <p:nvSpPr>
                <p:cNvPr id="16423" name="TextBox 121"/>
                <p:cNvSpPr txBox="1">
                  <a:spLocks noChangeArrowheads="1"/>
                </p:cNvSpPr>
                <p:nvPr/>
              </p:nvSpPr>
              <p:spPr bwMode="auto">
                <a:xfrm>
                  <a:off x="4189173" y="5181039"/>
                  <a:ext cx="1156148" cy="307777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1400" b="1">
                      <a:solidFill>
                        <a:srgbClr val="FF0000"/>
                      </a:solidFill>
                      <a:latin typeface="Arial" pitchFamily="34" charset="0"/>
                      <a:sym typeface="Calibri" pitchFamily="34" charset="0"/>
                    </a:rPr>
                    <a:t>IP3_ee</a:t>
                  </a:r>
                </a:p>
              </p:txBody>
            </p:sp>
            <p:sp>
              <p:nvSpPr>
                <p:cNvPr id="16424" name="TextBox 123"/>
                <p:cNvSpPr txBox="1">
                  <a:spLocks noChangeArrowheads="1"/>
                </p:cNvSpPr>
                <p:nvPr/>
              </p:nvSpPr>
              <p:spPr bwMode="auto">
                <a:xfrm>
                  <a:off x="5820740" y="3333809"/>
                  <a:ext cx="1091879" cy="307777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1400" b="1">
                      <a:solidFill>
                        <a:srgbClr val="FF0000"/>
                      </a:solidFill>
                      <a:latin typeface="Arial" pitchFamily="34" charset="0"/>
                      <a:sym typeface="Calibri" pitchFamily="34" charset="0"/>
                    </a:rPr>
                    <a:t>IP2_pp</a:t>
                  </a:r>
                </a:p>
              </p:txBody>
            </p:sp>
            <p:sp>
              <p:nvSpPr>
                <p:cNvPr id="16425" name="TextBox 124"/>
                <p:cNvSpPr txBox="1">
                  <a:spLocks noChangeArrowheads="1"/>
                </p:cNvSpPr>
                <p:nvPr/>
              </p:nvSpPr>
              <p:spPr bwMode="auto">
                <a:xfrm>
                  <a:off x="2519727" y="3308831"/>
                  <a:ext cx="1056065" cy="307777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zh-CN" sz="1400" b="1">
                      <a:solidFill>
                        <a:srgbClr val="FF0000"/>
                      </a:solidFill>
                      <a:latin typeface="Arial" pitchFamily="34" charset="0"/>
                      <a:sym typeface="Calibri" pitchFamily="34" charset="0"/>
                    </a:rPr>
                    <a:t>IP4_pp</a:t>
                  </a:r>
                </a:p>
              </p:txBody>
            </p:sp>
            <p:cxnSp>
              <p:nvCxnSpPr>
                <p:cNvPr id="127" name="直接连接符 126"/>
                <p:cNvCxnSpPr/>
                <p:nvPr/>
              </p:nvCxnSpPr>
              <p:spPr bwMode="auto">
                <a:xfrm>
                  <a:off x="3994347" y="1383037"/>
                  <a:ext cx="36510" cy="1038105"/>
                </a:xfrm>
                <a:prstGeom prst="line">
                  <a:avLst/>
                </a:prstGeom>
                <a:ln>
                  <a:prstDash val="lgDashDot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 bwMode="auto">
                <a:xfrm>
                  <a:off x="5484941" y="1378275"/>
                  <a:ext cx="15874" cy="1042868"/>
                </a:xfrm>
                <a:prstGeom prst="line">
                  <a:avLst/>
                </a:prstGeom>
                <a:ln>
                  <a:prstDash val="lgDashDot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箭头连接符 131"/>
                <p:cNvCxnSpPr/>
                <p:nvPr/>
              </p:nvCxnSpPr>
              <p:spPr bwMode="auto">
                <a:xfrm>
                  <a:off x="4057844" y="2348126"/>
                  <a:ext cx="1442971" cy="0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429" name="TextBox 133"/>
                <p:cNvSpPr txBox="1">
                  <a:spLocks noChangeArrowheads="1"/>
                </p:cNvSpPr>
                <p:nvPr/>
              </p:nvSpPr>
              <p:spPr bwMode="auto">
                <a:xfrm>
                  <a:off x="4472635" y="2401292"/>
                  <a:ext cx="516488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200" b="1">
                      <a:solidFill>
                        <a:srgbClr val="000000"/>
                      </a:solidFill>
                      <a:latin typeface="Arial" pitchFamily="34" charset="0"/>
                      <a:sym typeface="Calibri" pitchFamily="34" charset="0"/>
                    </a:rPr>
                    <a:t>3Km</a:t>
                  </a:r>
                  <a:endParaRPr lang="zh-CN" altLang="en-US" sz="1200" b="1">
                    <a:solidFill>
                      <a:srgbClr val="00000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30" name="TextBox 134"/>
                <p:cNvSpPr txBox="1">
                  <a:spLocks noChangeArrowheads="1"/>
                </p:cNvSpPr>
                <p:nvPr/>
              </p:nvSpPr>
              <p:spPr bwMode="auto">
                <a:xfrm>
                  <a:off x="6162916" y="2061466"/>
                  <a:ext cx="492418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31" name="TextBox 135"/>
                <p:cNvSpPr txBox="1">
                  <a:spLocks noChangeArrowheads="1"/>
                </p:cNvSpPr>
                <p:nvPr/>
              </p:nvSpPr>
              <p:spPr bwMode="auto">
                <a:xfrm>
                  <a:off x="1390901" y="2711249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1/2RF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32" name="TextBox 136"/>
                <p:cNvSpPr txBox="1">
                  <a:spLocks noChangeArrowheads="1"/>
                </p:cNvSpPr>
                <p:nvPr/>
              </p:nvSpPr>
              <p:spPr bwMode="auto">
                <a:xfrm>
                  <a:off x="7448129" y="2788460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1/2RF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33" name="TextBox 137"/>
                <p:cNvSpPr txBox="1">
                  <a:spLocks noChangeArrowheads="1"/>
                </p:cNvSpPr>
                <p:nvPr/>
              </p:nvSpPr>
              <p:spPr bwMode="auto">
                <a:xfrm>
                  <a:off x="7448129" y="3776495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1/2RF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34" name="TextBox 138"/>
                <p:cNvSpPr txBox="1">
                  <a:spLocks noChangeArrowheads="1"/>
                </p:cNvSpPr>
                <p:nvPr/>
              </p:nvSpPr>
              <p:spPr bwMode="auto">
                <a:xfrm>
                  <a:off x="2837303" y="2012305"/>
                  <a:ext cx="492418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35" name="TextBox 139"/>
                <p:cNvSpPr txBox="1">
                  <a:spLocks noChangeArrowheads="1"/>
                </p:cNvSpPr>
                <p:nvPr/>
              </p:nvSpPr>
              <p:spPr bwMode="auto">
                <a:xfrm>
                  <a:off x="2837303" y="4661986"/>
                  <a:ext cx="492418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36" name="TextBox 140"/>
                <p:cNvSpPr txBox="1">
                  <a:spLocks noChangeArrowheads="1"/>
                </p:cNvSpPr>
                <p:nvPr/>
              </p:nvSpPr>
              <p:spPr bwMode="auto">
                <a:xfrm>
                  <a:off x="6168383" y="4703352"/>
                  <a:ext cx="492418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37" name="TextBox 141"/>
                <p:cNvSpPr txBox="1">
                  <a:spLocks noChangeArrowheads="1"/>
                </p:cNvSpPr>
                <p:nvPr/>
              </p:nvSpPr>
              <p:spPr bwMode="auto">
                <a:xfrm>
                  <a:off x="1368249" y="3786981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1/2RF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38" name="TextBox 150"/>
                <p:cNvSpPr txBox="1">
                  <a:spLocks noChangeArrowheads="1"/>
                </p:cNvSpPr>
                <p:nvPr/>
              </p:nvSpPr>
              <p:spPr bwMode="auto">
                <a:xfrm>
                  <a:off x="57528" y="4208744"/>
                  <a:ext cx="2004075" cy="26314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IP1_ee/IP3_ee,  2.968Km</a:t>
                  </a:r>
                  <a:endParaRPr lang="zh-CN" altLang="en-US" sz="11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Calibri" pitchFamily="34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IP2_pp/IP4_pp, 1132.8m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APDR, 1052.87m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92D050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4 Short Straights, 141.6m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4 Medium Straights, 566.4m</a:t>
                  </a:r>
                  <a:endParaRPr lang="en-US" altLang="zh-CN" sz="1100" b="1">
                    <a:solidFill>
                      <a:srgbClr val="92D050"/>
                    </a:solidFill>
                    <a:latin typeface="Times New Roman" pitchFamily="18" charset="0"/>
                    <a:cs typeface="Times New Roman" pitchFamily="18" charset="0"/>
                    <a:sym typeface="Calibri" pitchFamily="34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77933C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4 Long Straights, 1132.8m</a:t>
                  </a:r>
                  <a:endParaRPr lang="en-US" altLang="zh-CN" sz="1100" b="1">
                    <a:solidFill>
                      <a:srgbClr val="92D050"/>
                    </a:solidFill>
                    <a:latin typeface="Times New Roman" pitchFamily="18" charset="0"/>
                    <a:cs typeface="Times New Roman" pitchFamily="18" charset="0"/>
                    <a:sym typeface="Calibri" pitchFamily="34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4 ARC1, 124*FODO, 5852.8m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4 ARC2, 24*FODO, 1132.8m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4 ARC3, 79*FODO, 3728.8m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100" b="1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  <a:sym typeface="Calibri" pitchFamily="34" charset="0"/>
                    </a:rPr>
                    <a:t>2 ARC4, 24*FODO, 1132.8m</a:t>
                  </a:r>
                </a:p>
              </p:txBody>
            </p:sp>
            <p:grpSp>
              <p:nvGrpSpPr>
                <p:cNvPr id="16439" name="组合 159"/>
                <p:cNvGrpSpPr>
                  <a:grpSpLocks/>
                </p:cNvGrpSpPr>
                <p:nvPr/>
              </p:nvGrpSpPr>
              <p:grpSpPr bwMode="auto">
                <a:xfrm rot="10800000">
                  <a:off x="4010834" y="1244919"/>
                  <a:ext cx="1507731" cy="260993"/>
                  <a:chOff x="245000" y="3411438"/>
                  <a:chExt cx="7979351" cy="1282948"/>
                </a:xfrm>
              </p:grpSpPr>
              <p:grpSp>
                <p:nvGrpSpPr>
                  <p:cNvPr id="16440" name="组合 99"/>
                  <p:cNvGrpSpPr>
                    <a:grpSpLocks/>
                  </p:cNvGrpSpPr>
                  <p:nvPr/>
                </p:nvGrpSpPr>
                <p:grpSpPr bwMode="auto">
                  <a:xfrm>
                    <a:off x="692997" y="3429548"/>
                    <a:ext cx="7075758" cy="1264838"/>
                    <a:chOff x="513613" y="2448815"/>
                    <a:chExt cx="8142610" cy="1930589"/>
                  </a:xfrm>
                </p:grpSpPr>
                <p:cxnSp>
                  <p:nvCxnSpPr>
                    <p:cNvPr id="171" name="直接连接符 170"/>
                    <p:cNvCxnSpPr/>
                    <p:nvPr/>
                  </p:nvCxnSpPr>
                  <p:spPr>
                    <a:xfrm flipH="1" flipV="1">
                      <a:off x="7569726" y="2449880"/>
                      <a:ext cx="1082795" cy="1000412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2" name="直接连接符 171"/>
                    <p:cNvCxnSpPr/>
                    <p:nvPr/>
                  </p:nvCxnSpPr>
                  <p:spPr>
                    <a:xfrm rot="10800000">
                      <a:off x="5800513" y="2461786"/>
                      <a:ext cx="1807883" cy="0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3" name="直接连接符 172"/>
                    <p:cNvCxnSpPr/>
                    <p:nvPr/>
                  </p:nvCxnSpPr>
                  <p:spPr>
                    <a:xfrm flipH="1">
                      <a:off x="4582369" y="2485606"/>
                      <a:ext cx="1237480" cy="988506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4" name="直接连接符 173"/>
                    <p:cNvCxnSpPr/>
                    <p:nvPr/>
                  </p:nvCxnSpPr>
                  <p:spPr>
                    <a:xfrm flipH="1">
                      <a:off x="3460903" y="3462198"/>
                      <a:ext cx="1131137" cy="952773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5" name="直接连接符 174"/>
                    <p:cNvCxnSpPr/>
                    <p:nvPr/>
                  </p:nvCxnSpPr>
                  <p:spPr>
                    <a:xfrm rot="10800000">
                      <a:off x="1517677" y="4414972"/>
                      <a:ext cx="1943227" cy="0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6" name="直接连接符 175"/>
                    <p:cNvCxnSpPr/>
                    <p:nvPr/>
                  </p:nvCxnSpPr>
                  <p:spPr>
                    <a:xfrm flipH="1" flipV="1">
                      <a:off x="521889" y="3462198"/>
                      <a:ext cx="995787" cy="952773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62" name="直接连接符 161"/>
                  <p:cNvCxnSpPr/>
                  <p:nvPr/>
                </p:nvCxnSpPr>
                <p:spPr bwMode="auto">
                  <a:xfrm flipV="1">
                    <a:off x="254928" y="4109079"/>
                    <a:ext cx="445257" cy="7805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直接连接符 162"/>
                  <p:cNvCxnSpPr/>
                  <p:nvPr/>
                </p:nvCxnSpPr>
                <p:spPr bwMode="auto">
                  <a:xfrm flipV="1">
                    <a:off x="658182" y="3430248"/>
                    <a:ext cx="940926" cy="655425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直接连接符 163"/>
                  <p:cNvCxnSpPr/>
                  <p:nvPr/>
                </p:nvCxnSpPr>
                <p:spPr bwMode="auto">
                  <a:xfrm>
                    <a:off x="1615911" y="3422443"/>
                    <a:ext cx="1688624" cy="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直接连接符 164"/>
                  <p:cNvCxnSpPr>
                    <a:endCxn id="170" idx="4"/>
                  </p:cNvCxnSpPr>
                  <p:nvPr/>
                </p:nvCxnSpPr>
                <p:spPr bwMode="auto">
                  <a:xfrm>
                    <a:off x="3304534" y="3430248"/>
                    <a:ext cx="932528" cy="655425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直接连接符 165"/>
                  <p:cNvCxnSpPr>
                    <a:stCxn id="170" idx="4"/>
                  </p:cNvCxnSpPr>
                  <p:nvPr/>
                </p:nvCxnSpPr>
                <p:spPr bwMode="auto">
                  <a:xfrm>
                    <a:off x="4237062" y="4070068"/>
                    <a:ext cx="949325" cy="624215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直接连接符 166"/>
                  <p:cNvCxnSpPr/>
                  <p:nvPr/>
                </p:nvCxnSpPr>
                <p:spPr bwMode="auto">
                  <a:xfrm flipV="1">
                    <a:off x="5169585" y="4686478"/>
                    <a:ext cx="1764237" cy="23411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直接连接符 167"/>
                  <p:cNvCxnSpPr/>
                  <p:nvPr/>
                </p:nvCxnSpPr>
                <p:spPr bwMode="auto">
                  <a:xfrm flipV="1">
                    <a:off x="6933821" y="4077868"/>
                    <a:ext cx="873717" cy="600809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直接连接符 168"/>
                  <p:cNvCxnSpPr/>
                  <p:nvPr/>
                </p:nvCxnSpPr>
                <p:spPr bwMode="auto">
                  <a:xfrm>
                    <a:off x="7815942" y="4085673"/>
                    <a:ext cx="411653" cy="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0" name="椭圆 169"/>
                  <p:cNvSpPr/>
                  <p:nvPr/>
                </p:nvSpPr>
                <p:spPr bwMode="auto">
                  <a:xfrm>
                    <a:off x="4203458" y="4046658"/>
                    <a:ext cx="33605" cy="31211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0" hangingPunct="0">
                      <a:buFontTx/>
                      <a:buNone/>
                      <a:defRPr/>
                    </a:pPr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16456" name="TextBox 185"/>
                <p:cNvSpPr txBox="1">
                  <a:spLocks noChangeArrowheads="1"/>
                </p:cNvSpPr>
                <p:nvPr/>
              </p:nvSpPr>
              <p:spPr bwMode="auto">
                <a:xfrm>
                  <a:off x="4058108" y="4292654"/>
                  <a:ext cx="1653017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0000"/>
                      </a:solidFill>
                      <a:latin typeface="Arial" pitchFamily="34" charset="0"/>
                      <a:sym typeface="Calibri" pitchFamily="34" charset="0"/>
                    </a:rPr>
                    <a:t>C=62967.86m</a:t>
                  </a:r>
                  <a:endParaRPr lang="zh-CN" altLang="en-US" b="1">
                    <a:solidFill>
                      <a:srgbClr val="00000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cxnSp>
              <p:nvCxnSpPr>
                <p:cNvPr id="75" name="直接连接符 74"/>
                <p:cNvCxnSpPr>
                  <a:stCxn id="104" idx="0"/>
                </p:cNvCxnSpPr>
                <p:nvPr/>
              </p:nvCxnSpPr>
              <p:spPr bwMode="auto">
                <a:xfrm flipH="1">
                  <a:off x="5492878" y="1356053"/>
                  <a:ext cx="147630" cy="9524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直接连接符 91"/>
                <p:cNvCxnSpPr/>
                <p:nvPr/>
              </p:nvCxnSpPr>
              <p:spPr bwMode="auto">
                <a:xfrm flipH="1">
                  <a:off x="3857828" y="1375100"/>
                  <a:ext cx="147630" cy="9524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直接连接符 93"/>
                <p:cNvCxnSpPr/>
                <p:nvPr/>
              </p:nvCxnSpPr>
              <p:spPr bwMode="auto">
                <a:xfrm flipH="1">
                  <a:off x="5492878" y="5768794"/>
                  <a:ext cx="193666" cy="11112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直接连接符 96"/>
                <p:cNvCxnSpPr>
                  <a:endCxn id="109" idx="0"/>
                </p:cNvCxnSpPr>
                <p:nvPr/>
              </p:nvCxnSpPr>
              <p:spPr bwMode="auto">
                <a:xfrm flipH="1">
                  <a:off x="3862590" y="5773557"/>
                  <a:ext cx="180967" cy="1587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461" name="TextBox 137"/>
                <p:cNvSpPr txBox="1">
                  <a:spLocks noChangeArrowheads="1"/>
                </p:cNvSpPr>
                <p:nvPr/>
              </p:nvSpPr>
              <p:spPr bwMode="auto">
                <a:xfrm>
                  <a:off x="3447092" y="5850732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1/2RF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62" name="TextBox 137"/>
                <p:cNvSpPr txBox="1">
                  <a:spLocks noChangeArrowheads="1"/>
                </p:cNvSpPr>
                <p:nvPr/>
              </p:nvSpPr>
              <p:spPr bwMode="auto">
                <a:xfrm>
                  <a:off x="5375586" y="5905955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1/2RF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63" name="TextBox 137"/>
                <p:cNvSpPr txBox="1">
                  <a:spLocks noChangeArrowheads="1"/>
                </p:cNvSpPr>
                <p:nvPr/>
              </p:nvSpPr>
              <p:spPr bwMode="auto">
                <a:xfrm>
                  <a:off x="3125106" y="947235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1/2RF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6464" name="TextBox 137"/>
                <p:cNvSpPr txBox="1">
                  <a:spLocks noChangeArrowheads="1"/>
                </p:cNvSpPr>
                <p:nvPr/>
              </p:nvSpPr>
              <p:spPr bwMode="auto">
                <a:xfrm>
                  <a:off x="5357201" y="937209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b="1">
                      <a:solidFill>
                        <a:srgbClr val="00B050"/>
                      </a:solidFill>
                      <a:latin typeface="Arial" pitchFamily="34" charset="0"/>
                      <a:sym typeface="Calibri" pitchFamily="34" charset="0"/>
                    </a:rPr>
                    <a:t>1/2RF</a:t>
                  </a:r>
                  <a:endParaRPr lang="zh-CN" altLang="en-US" b="1">
                    <a:solidFill>
                      <a:srgbClr val="00B050"/>
                    </a:solidFill>
                    <a:latin typeface="Arial" pitchFamily="34" charset="0"/>
                    <a:sym typeface="Calibri" pitchFamily="34" charset="0"/>
                  </a:endParaRPr>
                </a:p>
              </p:txBody>
            </p:sp>
            <p:sp>
              <p:nvSpPr>
                <p:cNvPr id="110" name="弧形 109"/>
                <p:cNvSpPr/>
                <p:nvPr/>
              </p:nvSpPr>
              <p:spPr bwMode="auto">
                <a:xfrm rot="4488124">
                  <a:off x="3002349" y="1290817"/>
                  <a:ext cx="4179407" cy="4506705"/>
                </a:xfrm>
                <a:prstGeom prst="arc">
                  <a:avLst>
                    <a:gd name="adj1" fmla="val 16712364"/>
                    <a:gd name="adj2" fmla="val 17327919"/>
                  </a:avLst>
                </a:prstGeom>
                <a:ln w="76200">
                  <a:solidFill>
                    <a:srgbClr val="2116F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0" hangingPunct="0">
                    <a:buFontTx/>
                    <a:buNone/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111" name="直接连接符 110"/>
                <p:cNvCxnSpPr>
                  <a:stCxn id="110" idx="2"/>
                  <a:endCxn id="106" idx="0"/>
                </p:cNvCxnSpPr>
                <p:nvPr/>
              </p:nvCxnSpPr>
              <p:spPr bwMode="auto">
                <a:xfrm flipH="1">
                  <a:off x="7266034" y="3684647"/>
                  <a:ext cx="55560" cy="304765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5" name="弧形 114"/>
                <p:cNvSpPr/>
                <p:nvPr/>
              </p:nvSpPr>
              <p:spPr bwMode="auto">
                <a:xfrm rot="14148804">
                  <a:off x="2284833" y="1101928"/>
                  <a:ext cx="4200041" cy="4476544"/>
                </a:xfrm>
                <a:prstGeom prst="arc">
                  <a:avLst>
                    <a:gd name="adj1" fmla="val 17789081"/>
                    <a:gd name="adj2" fmla="val 18437400"/>
                  </a:avLst>
                </a:prstGeom>
                <a:ln w="76200">
                  <a:solidFill>
                    <a:srgbClr val="2116F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0" hangingPunct="0">
                    <a:buFontTx/>
                    <a:buNone/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116" name="直接连接符 115"/>
                <p:cNvCxnSpPr>
                  <a:stCxn id="115" idx="0"/>
                  <a:endCxn id="112" idx="2"/>
                </p:cNvCxnSpPr>
                <p:nvPr/>
              </p:nvCxnSpPr>
              <p:spPr bwMode="auto">
                <a:xfrm>
                  <a:off x="2197380" y="3635440"/>
                  <a:ext cx="49210" cy="349210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/>
                <p:cNvCxnSpPr/>
                <p:nvPr/>
              </p:nvCxnSpPr>
              <p:spPr>
                <a:xfrm>
                  <a:off x="7216824" y="2983053"/>
                  <a:ext cx="25399" cy="98889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直接连接符 116"/>
                <p:cNvCxnSpPr/>
                <p:nvPr/>
              </p:nvCxnSpPr>
              <p:spPr>
                <a:xfrm>
                  <a:off x="2275163" y="2924322"/>
                  <a:ext cx="0" cy="1036519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471" name="TextBox 125"/>
                <p:cNvSpPr txBox="1">
                  <a:spLocks noChangeArrowheads="1"/>
                </p:cNvSpPr>
                <p:nvPr/>
              </p:nvSpPr>
              <p:spPr bwMode="auto">
                <a:xfrm>
                  <a:off x="715505" y="3132174"/>
                  <a:ext cx="995785" cy="523220"/>
                </a:xfrm>
                <a:prstGeom prst="rect">
                  <a:avLst/>
                </a:prstGeom>
                <a:noFill/>
                <a:ln w="9525">
                  <a:solidFill>
                    <a:srgbClr val="C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altLang="zh-CN" sz="1400" b="1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Bypass </a:t>
                  </a:r>
                </a:p>
                <a:p>
                  <a:pPr algn="ctr" eaLnBrk="0" hangingPunct="0"/>
                  <a:r>
                    <a:rPr lang="en-US" altLang="zh-CN" sz="1400" b="1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about 42m</a:t>
                  </a:r>
                  <a:endParaRPr lang="zh-CN" altLang="en-US" sz="1400" b="1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28688" name="直接箭头连接符 28687"/>
                <p:cNvCxnSpPr>
                  <a:stCxn id="16424" idx="3"/>
                </p:cNvCxnSpPr>
                <p:nvPr/>
              </p:nvCxnSpPr>
              <p:spPr>
                <a:xfrm>
                  <a:off x="6912038" y="3487820"/>
                  <a:ext cx="317485" cy="1587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箭头连接符 135"/>
                <p:cNvCxnSpPr>
                  <a:stCxn id="16425" idx="1"/>
                </p:cNvCxnSpPr>
                <p:nvPr/>
              </p:nvCxnSpPr>
              <p:spPr>
                <a:xfrm flipH="1" flipV="1">
                  <a:off x="2243415" y="3440201"/>
                  <a:ext cx="276212" cy="22222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箭头连接符 138"/>
                <p:cNvCxnSpPr/>
                <p:nvPr/>
              </p:nvCxnSpPr>
              <p:spPr>
                <a:xfrm>
                  <a:off x="1830684" y="3435438"/>
                  <a:ext cx="373046" cy="9524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9" name="椭圆 118"/>
              <p:cNvSpPr/>
              <p:nvPr/>
            </p:nvSpPr>
            <p:spPr>
              <a:xfrm rot="19837040">
                <a:off x="6861796" y="2276541"/>
                <a:ext cx="182555" cy="34444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lang="zh-CN" altLang="en-US">
                  <a:ln w="76200">
                    <a:solidFill>
                      <a:prstClr val="black"/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20" name="椭圆 119"/>
              <p:cNvSpPr/>
              <p:nvPr/>
            </p:nvSpPr>
            <p:spPr>
              <a:xfrm rot="1388366">
                <a:off x="6945930" y="4528944"/>
                <a:ext cx="185728" cy="34762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1" name="椭圆 120"/>
              <p:cNvSpPr/>
              <p:nvPr/>
            </p:nvSpPr>
            <p:spPr>
              <a:xfrm rot="1449121">
                <a:off x="2353503" y="2338447"/>
                <a:ext cx="200016" cy="34286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2" name="椭圆 121"/>
              <p:cNvSpPr/>
              <p:nvPr/>
            </p:nvSpPr>
            <p:spPr>
              <a:xfrm rot="20336783">
                <a:off x="2280481" y="4421007"/>
                <a:ext cx="185729" cy="34762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3" name="直接连接符 122"/>
              <p:cNvCxnSpPr/>
              <p:nvPr/>
            </p:nvCxnSpPr>
            <p:spPr bwMode="auto">
              <a:xfrm flipH="1">
                <a:off x="4771155" y="2184476"/>
                <a:ext cx="2676402" cy="1279378"/>
              </a:xfrm>
              <a:prstGeom prst="line">
                <a:avLst/>
              </a:prstGeom>
              <a:ln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接连接符 123"/>
              <p:cNvCxnSpPr/>
              <p:nvPr/>
            </p:nvCxnSpPr>
            <p:spPr bwMode="auto">
              <a:xfrm flipH="1" flipV="1">
                <a:off x="4755280" y="3508299"/>
                <a:ext cx="2720850" cy="1426999"/>
              </a:xfrm>
              <a:prstGeom prst="line">
                <a:avLst/>
              </a:prstGeom>
              <a:ln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接连接符 124"/>
              <p:cNvCxnSpPr/>
              <p:nvPr/>
            </p:nvCxnSpPr>
            <p:spPr bwMode="auto">
              <a:xfrm flipV="1">
                <a:off x="1821715" y="3498775"/>
                <a:ext cx="2914516" cy="1317473"/>
              </a:xfrm>
              <a:prstGeom prst="line">
                <a:avLst/>
              </a:prstGeom>
              <a:ln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/>
              <p:cNvCxnSpPr/>
              <p:nvPr/>
            </p:nvCxnSpPr>
            <p:spPr bwMode="auto">
              <a:xfrm>
                <a:off x="1829652" y="2217811"/>
                <a:ext cx="2925629" cy="1290488"/>
              </a:xfrm>
              <a:prstGeom prst="line">
                <a:avLst/>
              </a:prstGeom>
              <a:ln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83" name="TextBox 16"/>
              <p:cNvSpPr txBox="1">
                <a:spLocks noChangeArrowheads="1"/>
              </p:cNvSpPr>
              <p:nvPr/>
            </p:nvSpPr>
            <p:spPr bwMode="auto">
              <a:xfrm>
                <a:off x="6056797" y="1330251"/>
                <a:ext cx="74567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400" b="1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ARC1</a:t>
                </a:r>
                <a:endParaRPr lang="zh-CN" altLang="en-US" sz="1400" b="1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484" name="TextBox 128"/>
              <p:cNvSpPr txBox="1">
                <a:spLocks noChangeArrowheads="1"/>
              </p:cNvSpPr>
              <p:nvPr/>
            </p:nvSpPr>
            <p:spPr bwMode="auto">
              <a:xfrm>
                <a:off x="7296739" y="4177228"/>
                <a:ext cx="74567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400" b="1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ARC3</a:t>
                </a:r>
                <a:endParaRPr lang="zh-CN" altLang="en-US" sz="1400" b="1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485" name="TextBox 130"/>
              <p:cNvSpPr txBox="1">
                <a:spLocks noChangeArrowheads="1"/>
              </p:cNvSpPr>
              <p:nvPr/>
            </p:nvSpPr>
            <p:spPr bwMode="auto">
              <a:xfrm>
                <a:off x="6895713" y="2031017"/>
                <a:ext cx="74567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400" b="1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ARC2</a:t>
                </a:r>
                <a:endParaRPr lang="zh-CN" altLang="en-US" sz="1400" b="1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486" name="TextBox 132"/>
              <p:cNvSpPr txBox="1">
                <a:spLocks noChangeArrowheads="1"/>
              </p:cNvSpPr>
              <p:nvPr/>
            </p:nvSpPr>
            <p:spPr bwMode="auto">
              <a:xfrm>
                <a:off x="7242025" y="2554913"/>
                <a:ext cx="74567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400" b="1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ARC3</a:t>
                </a:r>
                <a:endParaRPr lang="zh-CN" altLang="en-US" sz="1400" b="1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487" name="TextBox 133"/>
              <p:cNvSpPr txBox="1">
                <a:spLocks noChangeArrowheads="1"/>
              </p:cNvSpPr>
              <p:nvPr/>
            </p:nvSpPr>
            <p:spPr bwMode="auto">
              <a:xfrm>
                <a:off x="7116888" y="4820639"/>
                <a:ext cx="74567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400" b="1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ARC2</a:t>
                </a:r>
                <a:endParaRPr lang="zh-CN" altLang="en-US" sz="1400" b="1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488" name="TextBox 134"/>
              <p:cNvSpPr txBox="1">
                <a:spLocks noChangeArrowheads="1"/>
              </p:cNvSpPr>
              <p:nvPr/>
            </p:nvSpPr>
            <p:spPr bwMode="auto">
              <a:xfrm>
                <a:off x="7432183" y="3381870"/>
                <a:ext cx="74567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400" b="1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ARC4</a:t>
                </a:r>
                <a:endParaRPr lang="zh-CN" altLang="en-US" sz="1400" b="1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489" name="TextBox 136"/>
              <p:cNvSpPr txBox="1">
                <a:spLocks noChangeArrowheads="1"/>
              </p:cNvSpPr>
              <p:nvPr/>
            </p:nvSpPr>
            <p:spPr bwMode="auto">
              <a:xfrm>
                <a:off x="6177507" y="5641503"/>
                <a:ext cx="74567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1400" b="1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ARC1</a:t>
                </a:r>
                <a:endParaRPr lang="zh-CN" altLang="en-US" sz="1400" b="1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6490" name="TextBox 117"/>
            <p:cNvSpPr txBox="1">
              <a:spLocks noChangeArrowheads="1"/>
            </p:cNvSpPr>
            <p:nvPr/>
          </p:nvSpPr>
          <p:spPr bwMode="auto">
            <a:xfrm>
              <a:off x="6280617" y="2490196"/>
              <a:ext cx="6046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400" b="1">
                  <a:solidFill>
                    <a:srgbClr val="FF0000"/>
                  </a:solidFill>
                  <a:latin typeface="Arial" pitchFamily="34" charset="0"/>
                </a:rPr>
                <a:t>APDR</a:t>
              </a:r>
              <a:endParaRPr lang="zh-CN" altLang="en-US" sz="1400" b="1">
                <a:solidFill>
                  <a:srgbClr val="FF0000"/>
                </a:solidFill>
                <a:latin typeface="Arial" pitchFamily="34" charset="0"/>
              </a:endParaRPr>
            </a:p>
          </p:txBody>
        </p:sp>
        <p:sp>
          <p:nvSpPr>
            <p:cNvPr id="16491" name="TextBox 137"/>
            <p:cNvSpPr txBox="1">
              <a:spLocks noChangeArrowheads="1"/>
            </p:cNvSpPr>
            <p:nvPr/>
          </p:nvSpPr>
          <p:spPr bwMode="auto">
            <a:xfrm>
              <a:off x="6341568" y="4399607"/>
              <a:ext cx="6046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400" b="1">
                  <a:solidFill>
                    <a:srgbClr val="FF0000"/>
                  </a:solidFill>
                  <a:latin typeface="Arial" pitchFamily="34" charset="0"/>
                </a:rPr>
                <a:t>APDR</a:t>
              </a:r>
              <a:endParaRPr lang="zh-CN" altLang="en-US" sz="1400" b="1">
                <a:solidFill>
                  <a:srgbClr val="FF0000"/>
                </a:solidFill>
                <a:latin typeface="Arial" pitchFamily="34" charset="0"/>
              </a:endParaRPr>
            </a:p>
          </p:txBody>
        </p:sp>
        <p:sp>
          <p:nvSpPr>
            <p:cNvPr id="16492" name="TextBox 139"/>
            <p:cNvSpPr txBox="1">
              <a:spLocks noChangeArrowheads="1"/>
            </p:cNvSpPr>
            <p:nvPr/>
          </p:nvSpPr>
          <p:spPr bwMode="auto">
            <a:xfrm>
              <a:off x="2580836" y="2459187"/>
              <a:ext cx="6046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400" b="1">
                  <a:solidFill>
                    <a:srgbClr val="FF0000"/>
                  </a:solidFill>
                  <a:latin typeface="Arial" pitchFamily="34" charset="0"/>
                </a:rPr>
                <a:t>APDR</a:t>
              </a:r>
              <a:endParaRPr lang="zh-CN" altLang="en-US" sz="1400" b="1">
                <a:solidFill>
                  <a:srgbClr val="FF0000"/>
                </a:solidFill>
                <a:latin typeface="Arial" pitchFamily="34" charset="0"/>
              </a:endParaRPr>
            </a:p>
          </p:txBody>
        </p:sp>
        <p:sp>
          <p:nvSpPr>
            <p:cNvPr id="16493" name="TextBox 140"/>
            <p:cNvSpPr txBox="1">
              <a:spLocks noChangeArrowheads="1"/>
            </p:cNvSpPr>
            <p:nvPr/>
          </p:nvSpPr>
          <p:spPr bwMode="auto">
            <a:xfrm>
              <a:off x="2497176" y="4382625"/>
              <a:ext cx="6046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1400" b="1">
                  <a:solidFill>
                    <a:srgbClr val="FF0000"/>
                  </a:solidFill>
                  <a:latin typeface="Arial" pitchFamily="34" charset="0"/>
                </a:rPr>
                <a:t>APDR</a:t>
              </a:r>
              <a:endParaRPr lang="zh-CN" altLang="en-US" sz="1400" b="1">
                <a:solidFill>
                  <a:srgbClr val="FF0000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509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43204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parameter for CEPC partial double ring</a:t>
            </a:r>
            <a:br>
              <a:rPr lang="en-US" altLang="zh-CN" dirty="0" smtClean="0"/>
            </a:br>
            <a:r>
              <a:rPr lang="zh-CN" altLang="en-US" sz="2200" dirty="0" smtClean="0"/>
              <a:t>（</a:t>
            </a:r>
            <a:r>
              <a:rPr lang="en-US" altLang="zh-CN" sz="2200" dirty="0" smtClean="0"/>
              <a:t>wangdou20161109-61km</a:t>
            </a:r>
            <a:r>
              <a:rPr lang="zh-CN" altLang="en-US" sz="2200" dirty="0" smtClean="0"/>
              <a:t>）</a:t>
            </a:r>
            <a:endParaRPr lang="zh-CN" altLang="en-US" sz="22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183439"/>
              </p:ext>
            </p:extLst>
          </p:nvPr>
        </p:nvGraphicFramePr>
        <p:xfrm>
          <a:off x="179512" y="836712"/>
          <a:ext cx="8820471" cy="5892054"/>
        </p:xfrm>
        <a:graphic>
          <a:graphicData uri="http://schemas.openxmlformats.org/drawingml/2006/table">
            <a:tbl>
              <a:tblPr firstRow="1" bandRow="1"/>
              <a:tblGrid>
                <a:gridCol w="1967643"/>
                <a:gridCol w="1221296"/>
                <a:gridCol w="1221296"/>
                <a:gridCol w="1221296"/>
                <a:gridCol w="1017746"/>
                <a:gridCol w="1085597"/>
                <a:gridCol w="1085597"/>
              </a:tblGrid>
              <a:tr h="40565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H-high </a:t>
                      </a:r>
                      <a:r>
                        <a:rPr lang="en-US" altLang="zh-CN" sz="1600" b="1" i="1" kern="100" baseline="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lumi</a:t>
                      </a: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.</a:t>
                      </a:r>
                      <a:endParaRPr lang="zh-CN" sz="1600" b="1" i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H-low power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W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Z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Z-5cell</a:t>
                      </a:r>
                      <a:endParaRPr lang="zh-CN" altLang="zh-CN" sz="1600" b="1" i="1" kern="1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0.061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Half crossing angle (</a:t>
                      </a:r>
                      <a:r>
                        <a:rPr lang="en-US" altLang="zh-CN" sz="12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angle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5.87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1.98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0.85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0.6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0.6</a:t>
                      </a:r>
                      <a:endParaRPr lang="zh-CN" altLang="zh-CN" sz="12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70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1100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700</a:t>
                      </a:r>
                      <a:endParaRPr lang="zh-CN" altLang="zh-CN" sz="12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16.9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11.0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26.8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52.0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33.1</a:t>
                      </a:r>
                      <a:endParaRPr lang="zh-CN" altLang="zh-CN" sz="12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32.5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15.7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3.2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2.0</a:t>
                      </a:r>
                      <a:endParaRPr lang="zh-CN" altLang="en-US" sz="12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0.272/0.0013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0.275 /0.0013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0.16/0.001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0.12/0.001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0.12/0.001</a:t>
                      </a:r>
                      <a:endParaRPr lang="zh-CN" altLang="zh-CN" sz="1200" kern="1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2.05/0.0062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2.05 /0.0062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0.93/0.003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0.87/0.0046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0.87/0.0046</a:t>
                      </a:r>
                      <a:endParaRPr lang="zh-CN" altLang="zh-CN" sz="1200" kern="1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69.97/0.15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23.7/0.09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23.7/0.09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12.2/0.056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10.2/0.068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10.2/0.068</a:t>
                      </a:r>
                      <a:endParaRPr lang="zh-CN" altLang="zh-CN" sz="1200" kern="1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0.041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0.042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0.0145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0.0098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0.0098</a:t>
                      </a:r>
                      <a:endParaRPr lang="zh-CN" altLang="zh-CN" sz="1200" kern="1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0.083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0.084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0.073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0.073</a:t>
                      </a:r>
                      <a:endParaRPr lang="zh-CN" sz="12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3.48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zh-CN" alt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3.23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zh-CN" alt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0.93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0.087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0.35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0.34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0.24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0.24</a:t>
                      </a:r>
                      <a:endParaRPr lang="zh-CN" altLang="zh-CN" sz="12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03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2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0.92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3.44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zh-CN" sz="12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660232" y="647396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8100392" y="2492896"/>
            <a:ext cx="720080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8100392" y="5085184"/>
            <a:ext cx="720080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8127008" y="6525344"/>
            <a:ext cx="720080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053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组合 286"/>
          <p:cNvGrpSpPr/>
          <p:nvPr/>
        </p:nvGrpSpPr>
        <p:grpSpPr>
          <a:xfrm>
            <a:off x="117496" y="242235"/>
            <a:ext cx="8396192" cy="6516064"/>
            <a:chOff x="117495" y="242235"/>
            <a:chExt cx="8396192" cy="6516064"/>
          </a:xfrm>
        </p:grpSpPr>
        <p:sp>
          <p:nvSpPr>
            <p:cNvPr id="119" name="椭圆 118"/>
            <p:cNvSpPr/>
            <p:nvPr/>
          </p:nvSpPr>
          <p:spPr>
            <a:xfrm rot="19013126">
              <a:off x="6698241" y="1906847"/>
              <a:ext cx="94426" cy="34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76200"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20" name="椭圆 119"/>
            <p:cNvSpPr/>
            <p:nvPr/>
          </p:nvSpPr>
          <p:spPr>
            <a:xfrm rot="1919955">
              <a:off x="6713594" y="4884026"/>
              <a:ext cx="92917" cy="34795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2" name="椭圆 121"/>
            <p:cNvSpPr/>
            <p:nvPr/>
          </p:nvSpPr>
          <p:spPr>
            <a:xfrm rot="19454082">
              <a:off x="2528015" y="4803663"/>
              <a:ext cx="77312" cy="34795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123" name="直接连接符 122"/>
            <p:cNvCxnSpPr/>
            <p:nvPr/>
          </p:nvCxnSpPr>
          <p:spPr bwMode="auto">
            <a:xfrm flipH="1">
              <a:off x="4729162" y="1782942"/>
              <a:ext cx="2435127" cy="1716602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 bwMode="auto">
            <a:xfrm flipH="1" flipV="1">
              <a:off x="4722017" y="3507148"/>
              <a:ext cx="2420046" cy="1826230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 bwMode="auto">
            <a:xfrm flipV="1">
              <a:off x="2081064" y="3499544"/>
              <a:ext cx="2654448" cy="1819837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xtBox 136"/>
            <p:cNvSpPr txBox="1"/>
            <p:nvPr/>
          </p:nvSpPr>
          <p:spPr>
            <a:xfrm>
              <a:off x="6052840" y="1254989"/>
              <a:ext cx="7456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rPr>
                <a:t>ARC</a:t>
              </a:r>
              <a:endParaRPr lang="zh-CN" altLang="en-US" sz="1400" b="1" dirty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8" name="直接连接符 137"/>
            <p:cNvCxnSpPr>
              <a:stCxn id="106" idx="2"/>
              <a:endCxn id="120" idx="0"/>
            </p:cNvCxnSpPr>
            <p:nvPr/>
          </p:nvCxnSpPr>
          <p:spPr bwMode="auto">
            <a:xfrm flipH="1">
              <a:off x="6852246" y="4775328"/>
              <a:ext cx="93432" cy="135133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>
              <a:stCxn id="120" idx="4"/>
              <a:endCxn id="107" idx="0"/>
            </p:cNvCxnSpPr>
            <p:nvPr/>
          </p:nvCxnSpPr>
          <p:spPr bwMode="auto">
            <a:xfrm flipH="1">
              <a:off x="6556913" y="5205548"/>
              <a:ext cx="110947" cy="105487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接连接符 140"/>
            <p:cNvCxnSpPr>
              <a:stCxn id="104" idx="2"/>
              <a:endCxn id="119" idx="0"/>
            </p:cNvCxnSpPr>
            <p:nvPr/>
          </p:nvCxnSpPr>
          <p:spPr bwMode="auto">
            <a:xfrm>
              <a:off x="6499008" y="1828653"/>
              <a:ext cx="129636" cy="12434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接连接符 141"/>
            <p:cNvCxnSpPr/>
            <p:nvPr/>
          </p:nvCxnSpPr>
          <p:spPr bwMode="auto">
            <a:xfrm>
              <a:off x="6869367" y="2208779"/>
              <a:ext cx="131396" cy="149137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接连接符 156"/>
            <p:cNvCxnSpPr/>
            <p:nvPr/>
          </p:nvCxnSpPr>
          <p:spPr bwMode="auto">
            <a:xfrm>
              <a:off x="5472111" y="1359551"/>
              <a:ext cx="149218" cy="2897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/>
            <p:nvPr/>
          </p:nvCxnSpPr>
          <p:spPr bwMode="auto">
            <a:xfrm flipV="1">
              <a:off x="3816600" y="1340768"/>
              <a:ext cx="161674" cy="11113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椭圆 176"/>
            <p:cNvSpPr/>
            <p:nvPr/>
          </p:nvSpPr>
          <p:spPr>
            <a:xfrm rot="2504401">
              <a:off x="2646336" y="1856920"/>
              <a:ext cx="76263" cy="34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76200"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cxnSp>
          <p:nvCxnSpPr>
            <p:cNvPr id="178" name="直接连接符 177"/>
            <p:cNvCxnSpPr>
              <a:stCxn id="113" idx="0"/>
              <a:endCxn id="177" idx="0"/>
            </p:cNvCxnSpPr>
            <p:nvPr/>
          </p:nvCxnSpPr>
          <p:spPr bwMode="auto">
            <a:xfrm flipH="1">
              <a:off x="2798252" y="1806416"/>
              <a:ext cx="118833" cy="9388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接连接符 178"/>
            <p:cNvCxnSpPr>
              <a:stCxn id="177" idx="4"/>
              <a:endCxn id="114" idx="2"/>
            </p:cNvCxnSpPr>
            <p:nvPr/>
          </p:nvCxnSpPr>
          <p:spPr bwMode="auto">
            <a:xfrm flipH="1">
              <a:off x="2470980" y="2155360"/>
              <a:ext cx="99704" cy="1457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/>
            <p:nvPr/>
          </p:nvCxnSpPr>
          <p:spPr bwMode="auto">
            <a:xfrm>
              <a:off x="2378645" y="4701665"/>
              <a:ext cx="92129" cy="13440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stCxn id="122" idx="4"/>
              <a:endCxn id="109" idx="2"/>
            </p:cNvCxnSpPr>
            <p:nvPr/>
          </p:nvCxnSpPr>
          <p:spPr bwMode="auto">
            <a:xfrm>
              <a:off x="2668356" y="5118811"/>
              <a:ext cx="81446" cy="7461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2"/>
            <p:cNvSpPr txBox="1">
              <a:spLocks noChangeArrowheads="1"/>
            </p:cNvSpPr>
            <p:nvPr/>
          </p:nvSpPr>
          <p:spPr bwMode="auto">
            <a:xfrm>
              <a:off x="748798" y="242235"/>
              <a:ext cx="7162800" cy="563563"/>
            </a:xfrm>
            <a:prstGeom prst="rect">
              <a:avLst/>
            </a:prstGeom>
          </p:spPr>
          <p:txBody>
            <a:bodyPr anchor="ctr">
              <a:normAutofit fontScale="60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en-US" altLang="zh-CN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CEPC Advanced Partial </a:t>
              </a:r>
              <a:r>
                <a:rPr lang="en-US" altLang="zh-CN" b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Double Ring Layout II</a:t>
              </a:r>
              <a:endPara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 bwMode="auto">
            <a:xfrm>
              <a:off x="371400" y="3476069"/>
              <a:ext cx="8142287" cy="46951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77" name="TextBox 146"/>
            <p:cNvSpPr txBox="1">
              <a:spLocks noChangeArrowheads="1"/>
            </p:cNvSpPr>
            <p:nvPr/>
          </p:nvSpPr>
          <p:spPr bwMode="auto">
            <a:xfrm>
              <a:off x="7592831" y="5974997"/>
              <a:ext cx="699230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11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SU Feng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lang="en-US" altLang="zh-CN" sz="11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2016.6.2</a:t>
              </a:r>
              <a:endParaRPr lang="zh-CN" altLang="en-US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2" name="直接连接符 71"/>
            <p:cNvCxnSpPr/>
            <p:nvPr/>
          </p:nvCxnSpPr>
          <p:spPr bwMode="auto">
            <a:xfrm>
              <a:off x="4729162" y="1141891"/>
              <a:ext cx="0" cy="5310187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679" name="组合 74"/>
            <p:cNvGrpSpPr>
              <a:grpSpLocks/>
            </p:cNvGrpSpPr>
            <p:nvPr/>
          </p:nvGrpSpPr>
          <p:grpSpPr bwMode="auto">
            <a:xfrm rot="10800000">
              <a:off x="3968846" y="5666718"/>
              <a:ext cx="1507731" cy="260993"/>
              <a:chOff x="245000" y="3411438"/>
              <a:chExt cx="7979351" cy="1282948"/>
            </a:xfrm>
          </p:grpSpPr>
          <p:grpSp>
            <p:nvGrpSpPr>
              <p:cNvPr id="28729" name="组合 99"/>
              <p:cNvGrpSpPr>
                <a:grpSpLocks/>
              </p:cNvGrpSpPr>
              <p:nvPr/>
            </p:nvGrpSpPr>
            <p:grpSpPr bwMode="auto">
              <a:xfrm>
                <a:off x="692997" y="3429548"/>
                <a:ext cx="7075758" cy="1264838"/>
                <a:chOff x="513613" y="2448815"/>
                <a:chExt cx="8142610" cy="1930589"/>
              </a:xfrm>
            </p:grpSpPr>
            <p:cxnSp>
              <p:nvCxnSpPr>
                <p:cNvPr id="86" name="直接连接符 85"/>
                <p:cNvCxnSpPr/>
                <p:nvPr/>
              </p:nvCxnSpPr>
              <p:spPr>
                <a:xfrm flipH="1" flipV="1">
                  <a:off x="7595510" y="2429390"/>
                  <a:ext cx="1082845" cy="10005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直接连接符 86"/>
                <p:cNvCxnSpPr/>
                <p:nvPr/>
              </p:nvCxnSpPr>
              <p:spPr>
                <a:xfrm rot="10800000">
                  <a:off x="5826216" y="2429390"/>
                  <a:ext cx="1798296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直接连接符 87"/>
                <p:cNvCxnSpPr/>
                <p:nvPr/>
              </p:nvCxnSpPr>
              <p:spPr>
                <a:xfrm flipH="1">
                  <a:off x="4617687" y="2441304"/>
                  <a:ext cx="1247202" cy="98861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直接连接符 88"/>
                <p:cNvCxnSpPr/>
                <p:nvPr/>
              </p:nvCxnSpPr>
              <p:spPr>
                <a:xfrm flipH="1">
                  <a:off x="3476832" y="3418007"/>
                  <a:ext cx="1131183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直接连接符 89"/>
                <p:cNvCxnSpPr/>
                <p:nvPr/>
              </p:nvCxnSpPr>
              <p:spPr>
                <a:xfrm rot="10800000">
                  <a:off x="1533509" y="4370888"/>
                  <a:ext cx="1943323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直接连接符 90"/>
                <p:cNvCxnSpPr/>
                <p:nvPr/>
              </p:nvCxnSpPr>
              <p:spPr>
                <a:xfrm flipH="1" flipV="1">
                  <a:off x="537682" y="3418007"/>
                  <a:ext cx="995828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7" name="直接连接符 76"/>
              <p:cNvCxnSpPr/>
              <p:nvPr/>
            </p:nvCxnSpPr>
            <p:spPr bwMode="auto">
              <a:xfrm flipV="1">
                <a:off x="251827" y="4087929"/>
                <a:ext cx="453682" cy="780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/>
              <p:cNvCxnSpPr/>
              <p:nvPr/>
            </p:nvCxnSpPr>
            <p:spPr bwMode="auto">
              <a:xfrm flipV="1">
                <a:off x="671903" y="3409020"/>
                <a:ext cx="940969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/>
              <p:nvPr/>
            </p:nvCxnSpPr>
            <p:spPr bwMode="auto">
              <a:xfrm>
                <a:off x="1621276" y="3401213"/>
                <a:ext cx="1688701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>
                <a:endCxn id="85" idx="4"/>
              </p:cNvCxnSpPr>
              <p:nvPr/>
            </p:nvCxnSpPr>
            <p:spPr bwMode="auto">
              <a:xfrm>
                <a:off x="3301578" y="3409020"/>
                <a:ext cx="940969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/>
              <p:cNvCxnSpPr>
                <a:stCxn id="85" idx="4"/>
              </p:cNvCxnSpPr>
              <p:nvPr/>
            </p:nvCxnSpPr>
            <p:spPr bwMode="auto">
              <a:xfrm>
                <a:off x="4250947" y="4064520"/>
                <a:ext cx="949373" cy="62428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/>
              <p:nvPr/>
            </p:nvCxnSpPr>
            <p:spPr bwMode="auto">
              <a:xfrm flipV="1">
                <a:off x="5191916" y="4673200"/>
                <a:ext cx="1764317" cy="23408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/>
              <p:cNvCxnSpPr/>
              <p:nvPr/>
            </p:nvCxnSpPr>
            <p:spPr bwMode="auto">
              <a:xfrm flipV="1">
                <a:off x="6956233" y="4072321"/>
                <a:ext cx="873757" cy="600878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连接符 83"/>
              <p:cNvCxnSpPr/>
              <p:nvPr/>
            </p:nvCxnSpPr>
            <p:spPr bwMode="auto">
              <a:xfrm>
                <a:off x="7829991" y="4087929"/>
                <a:ext cx="403273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椭圆 84"/>
              <p:cNvSpPr/>
              <p:nvPr/>
            </p:nvSpPr>
            <p:spPr bwMode="auto">
              <a:xfrm>
                <a:off x="4217341" y="4033306"/>
                <a:ext cx="42010" cy="3121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93" name="直接连接符 92"/>
            <p:cNvCxnSpPr/>
            <p:nvPr/>
          </p:nvCxnSpPr>
          <p:spPr bwMode="auto">
            <a:xfrm flipH="1">
              <a:off x="2120884" y="2905099"/>
              <a:ext cx="97317" cy="20007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 bwMode="auto">
            <a:xfrm>
              <a:off x="7266163" y="2974630"/>
              <a:ext cx="91074" cy="21940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弧形 103"/>
            <p:cNvSpPr/>
            <p:nvPr/>
          </p:nvSpPr>
          <p:spPr bwMode="auto">
            <a:xfrm>
              <a:off x="3083809" y="1316516"/>
              <a:ext cx="4178300" cy="4506912"/>
            </a:xfrm>
            <a:prstGeom prst="arc">
              <a:avLst>
                <a:gd name="adj1" fmla="val 16866018"/>
                <a:gd name="adj2" fmla="val 18437400"/>
              </a:avLst>
            </a:prstGeom>
            <a:ln w="76200">
              <a:solidFill>
                <a:srgbClr val="3D0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n>
                  <a:solidFill>
                    <a:srgbClr val="3D09FD"/>
                  </a:solidFill>
                </a:ln>
                <a:solidFill>
                  <a:srgbClr val="300FF7"/>
                </a:solidFill>
              </a:endParaRPr>
            </a:p>
          </p:txBody>
        </p:sp>
        <p:sp>
          <p:nvSpPr>
            <p:cNvPr id="105" name="弧形 104"/>
            <p:cNvSpPr/>
            <p:nvPr/>
          </p:nvSpPr>
          <p:spPr bwMode="auto">
            <a:xfrm rot="2780938">
              <a:off x="3064485" y="1396192"/>
              <a:ext cx="4178300" cy="4506912"/>
            </a:xfrm>
            <a:prstGeom prst="arc">
              <a:avLst>
                <a:gd name="adj1" fmla="val 16701529"/>
                <a:gd name="adj2" fmla="val 17798518"/>
              </a:avLst>
            </a:prstGeom>
            <a:ln w="76200">
              <a:solidFill>
                <a:srgbClr val="0536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弧形 105"/>
            <p:cNvSpPr/>
            <p:nvPr/>
          </p:nvSpPr>
          <p:spPr bwMode="auto">
            <a:xfrm rot="4695820">
              <a:off x="2975768" y="1428435"/>
              <a:ext cx="4178300" cy="4506913"/>
            </a:xfrm>
            <a:prstGeom prst="arc">
              <a:avLst>
                <a:gd name="adj1" fmla="val 17430799"/>
                <a:gd name="adj2" fmla="val 18714553"/>
              </a:avLst>
            </a:prstGeom>
            <a:ln w="76200">
              <a:solidFill>
                <a:srgbClr val="0536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弧形 106"/>
            <p:cNvSpPr/>
            <p:nvPr/>
          </p:nvSpPr>
          <p:spPr bwMode="auto">
            <a:xfrm rot="7552111">
              <a:off x="2918709" y="1427641"/>
              <a:ext cx="4178300" cy="4508500"/>
            </a:xfrm>
            <a:prstGeom prst="arc">
              <a:avLst>
                <a:gd name="adj1" fmla="val 16834500"/>
                <a:gd name="adj2" fmla="val 18446647"/>
              </a:avLst>
            </a:prstGeom>
            <a:ln w="76200">
              <a:solidFill>
                <a:srgbClr val="3D0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n>
                  <a:solidFill>
                    <a:srgbClr val="3D09FD"/>
                  </a:solidFill>
                </a:ln>
                <a:solidFill>
                  <a:srgbClr val="300FF7"/>
                </a:solidFill>
              </a:endParaRPr>
            </a:p>
          </p:txBody>
        </p:sp>
        <p:sp>
          <p:nvSpPr>
            <p:cNvPr id="109" name="弧形 108"/>
            <p:cNvSpPr/>
            <p:nvPr/>
          </p:nvSpPr>
          <p:spPr bwMode="auto">
            <a:xfrm rot="10550204">
              <a:off x="2092971" y="1316516"/>
              <a:ext cx="4178300" cy="4506912"/>
            </a:xfrm>
            <a:prstGeom prst="arc">
              <a:avLst>
                <a:gd name="adj1" fmla="val 16996302"/>
                <a:gd name="adj2" fmla="val 18935055"/>
              </a:avLst>
            </a:prstGeom>
            <a:ln w="76200">
              <a:solidFill>
                <a:srgbClr val="3D0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n>
                  <a:solidFill>
                    <a:srgbClr val="3D09FD"/>
                  </a:solidFill>
                </a:ln>
                <a:solidFill>
                  <a:srgbClr val="300FF7"/>
                </a:solidFill>
              </a:endParaRPr>
            </a:p>
          </p:txBody>
        </p:sp>
        <p:sp>
          <p:nvSpPr>
            <p:cNvPr id="112" name="弧形 111"/>
            <p:cNvSpPr/>
            <p:nvPr/>
          </p:nvSpPr>
          <p:spPr bwMode="auto">
            <a:xfrm rot="13919276">
              <a:off x="2254050" y="1325951"/>
              <a:ext cx="4178300" cy="4508500"/>
            </a:xfrm>
            <a:prstGeom prst="arc">
              <a:avLst>
                <a:gd name="adj1" fmla="val 16698694"/>
                <a:gd name="adj2" fmla="val 17790235"/>
              </a:avLst>
            </a:prstGeom>
            <a:ln w="76200">
              <a:solidFill>
                <a:srgbClr val="0536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弧形 112"/>
            <p:cNvSpPr/>
            <p:nvPr/>
          </p:nvSpPr>
          <p:spPr bwMode="auto">
            <a:xfrm rot="18585938">
              <a:off x="2319995" y="1223314"/>
              <a:ext cx="4198938" cy="4476750"/>
            </a:xfrm>
            <a:prstGeom prst="arc">
              <a:avLst>
                <a:gd name="adj1" fmla="val 16680387"/>
                <a:gd name="adj2" fmla="val 18256151"/>
              </a:avLst>
            </a:prstGeom>
            <a:ln w="76200">
              <a:solidFill>
                <a:srgbClr val="300F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n>
                  <a:solidFill>
                    <a:srgbClr val="3D09FD"/>
                  </a:solidFill>
                </a:ln>
                <a:solidFill>
                  <a:srgbClr val="3D09FD"/>
                </a:solidFill>
              </a:endParaRPr>
            </a:p>
          </p:txBody>
        </p:sp>
        <p:sp>
          <p:nvSpPr>
            <p:cNvPr id="114" name="弧形 113"/>
            <p:cNvSpPr/>
            <p:nvPr/>
          </p:nvSpPr>
          <p:spPr bwMode="auto">
            <a:xfrm rot="15456854">
              <a:off x="2289173" y="1091035"/>
              <a:ext cx="4200525" cy="4475162"/>
            </a:xfrm>
            <a:prstGeom prst="arc">
              <a:avLst>
                <a:gd name="adj1" fmla="val 17595967"/>
                <a:gd name="adj2" fmla="val 18633600"/>
              </a:avLst>
            </a:prstGeom>
            <a:ln w="76200">
              <a:solidFill>
                <a:srgbClr val="0536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694" name="TextBox 119"/>
            <p:cNvSpPr txBox="1">
              <a:spLocks noChangeArrowheads="1"/>
            </p:cNvSpPr>
            <p:nvPr/>
          </p:nvSpPr>
          <p:spPr bwMode="auto">
            <a:xfrm>
              <a:off x="4282070" y="1782942"/>
              <a:ext cx="1008342" cy="30777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400" b="1">
                  <a:solidFill>
                    <a:srgbClr val="FF0000"/>
                  </a:solidFill>
                </a:rPr>
                <a:t>IP1_ee</a:t>
              </a:r>
            </a:p>
          </p:txBody>
        </p:sp>
        <p:sp>
          <p:nvSpPr>
            <p:cNvPr id="28695" name="TextBox 121"/>
            <p:cNvSpPr txBox="1">
              <a:spLocks noChangeArrowheads="1"/>
            </p:cNvSpPr>
            <p:nvPr/>
          </p:nvSpPr>
          <p:spPr bwMode="auto">
            <a:xfrm>
              <a:off x="4154247" y="5191042"/>
              <a:ext cx="1156148" cy="30777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400" b="1">
                  <a:solidFill>
                    <a:srgbClr val="FF0000"/>
                  </a:solidFill>
                </a:rPr>
                <a:t>IP3_ee</a:t>
              </a:r>
            </a:p>
          </p:txBody>
        </p:sp>
        <p:cxnSp>
          <p:nvCxnSpPr>
            <p:cNvPr id="127" name="直接连接符 126"/>
            <p:cNvCxnSpPr/>
            <p:nvPr/>
          </p:nvCxnSpPr>
          <p:spPr bwMode="auto">
            <a:xfrm>
              <a:off x="3960018" y="1392716"/>
              <a:ext cx="36512" cy="1038225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 bwMode="auto">
            <a:xfrm>
              <a:off x="5449887" y="1387953"/>
              <a:ext cx="15875" cy="1042988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箭头连接符 131"/>
            <p:cNvCxnSpPr/>
            <p:nvPr/>
          </p:nvCxnSpPr>
          <p:spPr bwMode="auto">
            <a:xfrm>
              <a:off x="4022724" y="2357916"/>
              <a:ext cx="1443038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01" name="TextBox 133"/>
            <p:cNvSpPr txBox="1">
              <a:spLocks noChangeArrowheads="1"/>
            </p:cNvSpPr>
            <p:nvPr/>
          </p:nvSpPr>
          <p:spPr bwMode="auto">
            <a:xfrm>
              <a:off x="4437709" y="2411295"/>
              <a:ext cx="5164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200" b="1" dirty="0" smtClean="0">
                  <a:solidFill>
                    <a:prstClr val="black"/>
                  </a:solidFill>
                </a:rPr>
                <a:t>3Km</a:t>
              </a:r>
              <a:endParaRPr lang="zh-CN" altLang="en-US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28703" name="TextBox 135"/>
            <p:cNvSpPr txBox="1">
              <a:spLocks noChangeArrowheads="1"/>
            </p:cNvSpPr>
            <p:nvPr/>
          </p:nvSpPr>
          <p:spPr bwMode="auto">
            <a:xfrm>
              <a:off x="1333067" y="2886254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704" name="TextBox 136"/>
            <p:cNvSpPr txBox="1">
              <a:spLocks noChangeArrowheads="1"/>
            </p:cNvSpPr>
            <p:nvPr/>
          </p:nvSpPr>
          <p:spPr bwMode="auto">
            <a:xfrm>
              <a:off x="7424551" y="2914370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705" name="TextBox 137"/>
            <p:cNvSpPr txBox="1">
              <a:spLocks noChangeArrowheads="1"/>
            </p:cNvSpPr>
            <p:nvPr/>
          </p:nvSpPr>
          <p:spPr bwMode="auto">
            <a:xfrm>
              <a:off x="7399482" y="3689611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709" name="TextBox 141"/>
            <p:cNvSpPr txBox="1">
              <a:spLocks noChangeArrowheads="1"/>
            </p:cNvSpPr>
            <p:nvPr/>
          </p:nvSpPr>
          <p:spPr bwMode="auto">
            <a:xfrm>
              <a:off x="1380089" y="3599315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710" name="TextBox 150"/>
            <p:cNvSpPr txBox="1">
              <a:spLocks noChangeArrowheads="1"/>
            </p:cNvSpPr>
            <p:nvPr/>
          </p:nvSpPr>
          <p:spPr bwMode="auto">
            <a:xfrm>
              <a:off x="117495" y="4634641"/>
              <a:ext cx="2476960" cy="2123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IP1_ee/IP3_ee,  </a:t>
              </a:r>
              <a:r>
                <a:rPr lang="en-US" altLang="zh-CN" sz="11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2.968Km</a:t>
              </a:r>
              <a:endParaRPr lang="zh-CN" altLang="en-US" sz="1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IP2_pp/IP4_pp, </a:t>
              </a:r>
              <a:r>
                <a:rPr lang="en-US" altLang="zh-CN" sz="11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1132.8m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APDR,  1052.87m</a:t>
              </a:r>
              <a:endParaRPr lang="en-US" altLang="zh-CN" sz="1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 smtClean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4 Short Straights</a:t>
              </a:r>
              <a:r>
                <a:rPr lang="en-US" altLang="zh-CN" sz="1100" b="1" dirty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zh-CN" sz="1100" b="1" dirty="0" smtClean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94.4m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12 Long </a:t>
              </a:r>
              <a:r>
                <a:rPr lang="en-US" altLang="zh-CN" sz="11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Straights, </a:t>
              </a:r>
              <a:r>
                <a:rPr lang="en-US" altLang="zh-CN" sz="11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566.4m</a:t>
              </a:r>
              <a:endParaRPr lang="en-US" altLang="zh-CN" sz="11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 smtClean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4 Long ARC, 124*FODO</a:t>
              </a:r>
              <a:r>
                <a:rPr lang="en-US" altLang="zh-CN" sz="1100" b="1" dirty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zh-CN" sz="1100" b="1" dirty="0" smtClean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5852.8m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>
                  <a:solidFill>
                    <a:srgbClr val="053685"/>
                  </a:solidFill>
                  <a:latin typeface="Times New Roman" pitchFamily="18" charset="0"/>
                  <a:cs typeface="Times New Roman" pitchFamily="18" charset="0"/>
                </a:rPr>
                <a:t>4 </a:t>
              </a:r>
              <a:r>
                <a:rPr lang="en-US" altLang="zh-CN" sz="1100" b="1" dirty="0" smtClean="0">
                  <a:solidFill>
                    <a:srgbClr val="053685"/>
                  </a:solidFill>
                  <a:latin typeface="Times New Roman" pitchFamily="18" charset="0"/>
                  <a:cs typeface="Times New Roman" pitchFamily="18" charset="0"/>
                </a:rPr>
                <a:t>Medium </a:t>
              </a:r>
              <a:r>
                <a:rPr lang="en-US" altLang="zh-CN" sz="1100" b="1" dirty="0">
                  <a:solidFill>
                    <a:srgbClr val="053685"/>
                  </a:solidFill>
                  <a:latin typeface="Times New Roman" pitchFamily="18" charset="0"/>
                  <a:cs typeface="Times New Roman" pitchFamily="18" charset="0"/>
                </a:rPr>
                <a:t>ARC, </a:t>
              </a:r>
              <a:r>
                <a:rPr lang="en-US" altLang="zh-CN" sz="1100" b="1" dirty="0" smtClean="0">
                  <a:solidFill>
                    <a:srgbClr val="053685"/>
                  </a:solidFill>
                  <a:latin typeface="Times New Roman" pitchFamily="18" charset="0"/>
                  <a:cs typeface="Times New Roman" pitchFamily="18" charset="0"/>
                </a:rPr>
                <a:t>104*FODO</a:t>
              </a:r>
              <a:r>
                <a:rPr lang="en-US" altLang="zh-CN" sz="1100" b="1" dirty="0">
                  <a:solidFill>
                    <a:srgbClr val="053685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zh-CN" sz="1100" b="1" dirty="0" smtClean="0">
                  <a:solidFill>
                    <a:srgbClr val="053685"/>
                  </a:solidFill>
                  <a:latin typeface="Times New Roman" pitchFamily="18" charset="0"/>
                  <a:cs typeface="Times New Roman" pitchFamily="18" charset="0"/>
                </a:rPr>
                <a:t>4908.8m</a:t>
              </a:r>
              <a:endParaRPr lang="en-US" altLang="zh-CN" sz="1100" b="1" dirty="0">
                <a:solidFill>
                  <a:srgbClr val="053685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4 </a:t>
              </a:r>
              <a:r>
                <a:rPr lang="en-US" altLang="zh-CN" sz="1100" b="1" dirty="0" smtClean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Short </a:t>
              </a:r>
              <a:r>
                <a:rPr lang="en-US" altLang="zh-CN" sz="1100" b="1" dirty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ARC, </a:t>
              </a:r>
              <a:r>
                <a:rPr lang="en-US" altLang="zh-CN" sz="1100" b="1" dirty="0" smtClean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14*FODO</a:t>
              </a:r>
              <a:r>
                <a:rPr lang="en-US" altLang="zh-CN" sz="1100" b="1" dirty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zh-CN" sz="1100" b="1" dirty="0" smtClean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660.8m</a:t>
              </a:r>
              <a:endParaRPr lang="en-US" altLang="zh-CN" sz="1100" b="1" dirty="0">
                <a:solidFill>
                  <a:srgbClr val="3D09FD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8711" name="组合 159"/>
            <p:cNvGrpSpPr>
              <a:grpSpLocks/>
            </p:cNvGrpSpPr>
            <p:nvPr/>
          </p:nvGrpSpPr>
          <p:grpSpPr bwMode="auto">
            <a:xfrm rot="10800000">
              <a:off x="3978274" y="1221260"/>
              <a:ext cx="1493837" cy="273229"/>
              <a:chOff x="306009" y="3516765"/>
              <a:chExt cx="7905821" cy="1343097"/>
            </a:xfrm>
          </p:grpSpPr>
          <p:grpSp>
            <p:nvGrpSpPr>
              <p:cNvPr id="28713" name="组合 99"/>
              <p:cNvGrpSpPr>
                <a:grpSpLocks/>
              </p:cNvGrpSpPr>
              <p:nvPr/>
            </p:nvGrpSpPr>
            <p:grpSpPr bwMode="auto">
              <a:xfrm>
                <a:off x="692473" y="3580075"/>
                <a:ext cx="7065676" cy="1279787"/>
                <a:chOff x="513010" y="2678572"/>
                <a:chExt cx="8131008" cy="1953406"/>
              </a:xfrm>
            </p:grpSpPr>
            <p:cxnSp>
              <p:nvCxnSpPr>
                <p:cNvPr id="171" name="直接连接符 170"/>
                <p:cNvCxnSpPr/>
                <p:nvPr/>
              </p:nvCxnSpPr>
              <p:spPr>
                <a:xfrm flipH="1" flipV="1">
                  <a:off x="7561173" y="2678572"/>
                  <a:ext cx="1082845" cy="10005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 rot="10800000">
                  <a:off x="5762877" y="2722630"/>
                  <a:ext cx="1798296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 flipH="1">
                  <a:off x="4583350" y="2702394"/>
                  <a:ext cx="1237537" cy="98861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直接连接符 173"/>
                <p:cNvCxnSpPr/>
                <p:nvPr/>
              </p:nvCxnSpPr>
              <p:spPr>
                <a:xfrm flipH="1">
                  <a:off x="3452160" y="3679097"/>
                  <a:ext cx="1131189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直接连接符 174"/>
                <p:cNvCxnSpPr/>
                <p:nvPr/>
              </p:nvCxnSpPr>
              <p:spPr>
                <a:xfrm rot="10800000">
                  <a:off x="1508844" y="4631978"/>
                  <a:ext cx="1943317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直接连接符 175"/>
                <p:cNvCxnSpPr/>
                <p:nvPr/>
              </p:nvCxnSpPr>
              <p:spPr>
                <a:xfrm flipH="1" flipV="1">
                  <a:off x="513010" y="3679097"/>
                  <a:ext cx="995834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2" name="直接连接符 161"/>
              <p:cNvCxnSpPr/>
              <p:nvPr/>
            </p:nvCxnSpPr>
            <p:spPr bwMode="auto">
              <a:xfrm flipV="1">
                <a:off x="306009" y="4217648"/>
                <a:ext cx="445278" cy="780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接连接符 162"/>
              <p:cNvCxnSpPr/>
              <p:nvPr/>
            </p:nvCxnSpPr>
            <p:spPr bwMode="auto">
              <a:xfrm flipV="1">
                <a:off x="751287" y="3516765"/>
                <a:ext cx="940969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/>
              <p:cNvCxnSpPr/>
              <p:nvPr/>
            </p:nvCxnSpPr>
            <p:spPr bwMode="auto">
              <a:xfrm>
                <a:off x="1608241" y="3564467"/>
                <a:ext cx="1688701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连接符 164"/>
              <p:cNvCxnSpPr/>
              <p:nvPr/>
            </p:nvCxnSpPr>
            <p:spPr bwMode="auto">
              <a:xfrm>
                <a:off x="3296942" y="3572273"/>
                <a:ext cx="932571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/>
              <p:cNvCxnSpPr/>
              <p:nvPr/>
            </p:nvCxnSpPr>
            <p:spPr bwMode="auto">
              <a:xfrm>
                <a:off x="4229513" y="4227774"/>
                <a:ext cx="949368" cy="62428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接连接符 166"/>
              <p:cNvCxnSpPr/>
              <p:nvPr/>
            </p:nvCxnSpPr>
            <p:spPr bwMode="auto">
              <a:xfrm flipV="1">
                <a:off x="5170482" y="4836453"/>
                <a:ext cx="1764318" cy="23408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接连接符 167"/>
              <p:cNvCxnSpPr/>
              <p:nvPr/>
            </p:nvCxnSpPr>
            <p:spPr bwMode="auto">
              <a:xfrm flipV="1">
                <a:off x="6934800" y="4227773"/>
                <a:ext cx="873757" cy="600873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 bwMode="auto">
              <a:xfrm>
                <a:off x="7808557" y="4243381"/>
                <a:ext cx="403273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椭圆 169"/>
              <p:cNvSpPr/>
              <p:nvPr/>
            </p:nvSpPr>
            <p:spPr bwMode="auto">
              <a:xfrm>
                <a:off x="4204306" y="4040453"/>
                <a:ext cx="33606" cy="3121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712" name="TextBox 185"/>
            <p:cNvSpPr txBox="1">
              <a:spLocks noChangeArrowheads="1"/>
            </p:cNvSpPr>
            <p:nvPr/>
          </p:nvSpPr>
          <p:spPr bwMode="auto">
            <a:xfrm>
              <a:off x="4023182" y="4302657"/>
              <a:ext cx="15247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 dirty="0" smtClean="0">
                  <a:solidFill>
                    <a:prstClr val="black"/>
                  </a:solidFill>
                </a:rPr>
                <a:t>C=65640.2m</a:t>
              </a:r>
              <a:endParaRPr lang="zh-CN" altLang="en-US" b="1" dirty="0">
                <a:solidFill>
                  <a:prstClr val="black"/>
                </a:solidFill>
              </a:endParaRPr>
            </a:p>
          </p:txBody>
        </p:sp>
        <p:cxnSp>
          <p:nvCxnSpPr>
            <p:cNvPr id="94" name="直接连接符 93"/>
            <p:cNvCxnSpPr/>
            <p:nvPr/>
          </p:nvCxnSpPr>
          <p:spPr bwMode="auto">
            <a:xfrm flipH="1">
              <a:off x="5457824" y="5778373"/>
              <a:ext cx="193235" cy="11719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>
              <a:endCxn id="109" idx="0"/>
            </p:cNvCxnSpPr>
            <p:nvPr/>
          </p:nvCxnSpPr>
          <p:spPr bwMode="auto">
            <a:xfrm flipH="1">
              <a:off x="3826919" y="5784231"/>
              <a:ext cx="181371" cy="1259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137"/>
            <p:cNvSpPr txBox="1">
              <a:spLocks noChangeArrowheads="1"/>
            </p:cNvSpPr>
            <p:nvPr/>
          </p:nvSpPr>
          <p:spPr bwMode="auto">
            <a:xfrm>
              <a:off x="3581614" y="5943227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101" name="TextBox 137"/>
            <p:cNvSpPr txBox="1">
              <a:spLocks noChangeArrowheads="1"/>
            </p:cNvSpPr>
            <p:nvPr/>
          </p:nvSpPr>
          <p:spPr bwMode="auto">
            <a:xfrm>
              <a:off x="5313565" y="5956765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102" name="TextBox 137"/>
            <p:cNvSpPr txBox="1">
              <a:spLocks noChangeArrowheads="1"/>
            </p:cNvSpPr>
            <p:nvPr/>
          </p:nvSpPr>
          <p:spPr bwMode="auto">
            <a:xfrm>
              <a:off x="3256688" y="919833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108" name="TextBox 137"/>
            <p:cNvSpPr txBox="1">
              <a:spLocks noChangeArrowheads="1"/>
            </p:cNvSpPr>
            <p:nvPr/>
          </p:nvSpPr>
          <p:spPr bwMode="auto">
            <a:xfrm>
              <a:off x="5322275" y="947212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111" name="直接连接符 110"/>
            <p:cNvCxnSpPr/>
            <p:nvPr/>
          </p:nvCxnSpPr>
          <p:spPr bwMode="auto">
            <a:xfrm flipH="1">
              <a:off x="7268071" y="3835081"/>
              <a:ext cx="109218" cy="201107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>
              <a:stCxn id="181" idx="0"/>
              <a:endCxn id="112" idx="2"/>
            </p:cNvCxnSpPr>
            <p:nvPr/>
          </p:nvCxnSpPr>
          <p:spPr bwMode="auto">
            <a:xfrm>
              <a:off x="2101237" y="3861305"/>
              <a:ext cx="68306" cy="161453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/>
            <p:cNvCxnSpPr/>
            <p:nvPr/>
          </p:nvCxnSpPr>
          <p:spPr bwMode="auto">
            <a:xfrm>
              <a:off x="2187383" y="1628800"/>
              <a:ext cx="2532254" cy="1870744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TextBox 136"/>
            <p:cNvSpPr txBox="1">
              <a:spLocks noChangeArrowheads="1"/>
            </p:cNvSpPr>
            <p:nvPr/>
          </p:nvSpPr>
          <p:spPr bwMode="auto">
            <a:xfrm>
              <a:off x="7105635" y="4675267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07" name="TextBox 136"/>
            <p:cNvSpPr txBox="1">
              <a:spLocks noChangeArrowheads="1"/>
            </p:cNvSpPr>
            <p:nvPr/>
          </p:nvSpPr>
          <p:spPr bwMode="auto">
            <a:xfrm>
              <a:off x="6660232" y="5314166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08" name="TextBox 137"/>
            <p:cNvSpPr txBox="1">
              <a:spLocks noChangeArrowheads="1"/>
            </p:cNvSpPr>
            <p:nvPr/>
          </p:nvSpPr>
          <p:spPr bwMode="auto">
            <a:xfrm>
              <a:off x="7140481" y="2075468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09" name="TextBox 137"/>
            <p:cNvSpPr txBox="1">
              <a:spLocks noChangeArrowheads="1"/>
            </p:cNvSpPr>
            <p:nvPr/>
          </p:nvSpPr>
          <p:spPr bwMode="auto">
            <a:xfrm>
              <a:off x="6735580" y="1508880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3" name="TextBox 136"/>
            <p:cNvSpPr txBox="1">
              <a:spLocks noChangeArrowheads="1"/>
            </p:cNvSpPr>
            <p:nvPr/>
          </p:nvSpPr>
          <p:spPr bwMode="auto">
            <a:xfrm>
              <a:off x="1619148" y="4724505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4" name="TextBox 136"/>
            <p:cNvSpPr txBox="1">
              <a:spLocks noChangeArrowheads="1"/>
            </p:cNvSpPr>
            <p:nvPr/>
          </p:nvSpPr>
          <p:spPr bwMode="auto">
            <a:xfrm>
              <a:off x="2047771" y="5288841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5" name="TextBox 137"/>
            <p:cNvSpPr txBox="1">
              <a:spLocks noChangeArrowheads="1"/>
            </p:cNvSpPr>
            <p:nvPr/>
          </p:nvSpPr>
          <p:spPr bwMode="auto">
            <a:xfrm>
              <a:off x="1670283" y="1988611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6" name="TextBox 137"/>
            <p:cNvSpPr txBox="1">
              <a:spLocks noChangeArrowheads="1"/>
            </p:cNvSpPr>
            <p:nvPr/>
          </p:nvSpPr>
          <p:spPr bwMode="auto">
            <a:xfrm>
              <a:off x="2171829" y="1384779"/>
              <a:ext cx="6719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00B050"/>
                  </a:solidFill>
                </a:rPr>
                <a:t>1/2RF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6058011" y="2112876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95" name="TextBox 294"/>
            <p:cNvSpPr txBox="1"/>
            <p:nvPr/>
          </p:nvSpPr>
          <p:spPr>
            <a:xfrm>
              <a:off x="2331537" y="3322180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96" name="TextBox 295"/>
            <p:cNvSpPr txBox="1"/>
            <p:nvPr/>
          </p:nvSpPr>
          <p:spPr>
            <a:xfrm>
              <a:off x="2808513" y="4750227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97" name="TextBox 296"/>
            <p:cNvSpPr txBox="1"/>
            <p:nvPr/>
          </p:nvSpPr>
          <p:spPr>
            <a:xfrm>
              <a:off x="5979212" y="4750227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98" name="TextBox 297"/>
            <p:cNvSpPr txBox="1"/>
            <p:nvPr/>
          </p:nvSpPr>
          <p:spPr>
            <a:xfrm>
              <a:off x="6535828" y="3434015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99" name="TextBox 298"/>
            <p:cNvSpPr txBox="1"/>
            <p:nvPr/>
          </p:nvSpPr>
          <p:spPr>
            <a:xfrm>
              <a:off x="2826704" y="2054890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29" name="椭圆 128"/>
          <p:cNvSpPr/>
          <p:nvPr/>
        </p:nvSpPr>
        <p:spPr>
          <a:xfrm>
            <a:off x="2061837" y="3305159"/>
            <a:ext cx="83174" cy="34182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76200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cxnSp>
        <p:nvCxnSpPr>
          <p:cNvPr id="139" name="直接连接符 138"/>
          <p:cNvCxnSpPr/>
          <p:nvPr/>
        </p:nvCxnSpPr>
        <p:spPr bwMode="auto">
          <a:xfrm flipV="1">
            <a:off x="2201321" y="2925752"/>
            <a:ext cx="0" cy="1071636"/>
          </a:xfrm>
          <a:prstGeom prst="line">
            <a:avLst/>
          </a:prstGeom>
          <a:ln>
            <a:solidFill>
              <a:srgbClr val="FF0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连接符 142"/>
          <p:cNvCxnSpPr/>
          <p:nvPr/>
        </p:nvCxnSpPr>
        <p:spPr bwMode="auto">
          <a:xfrm flipH="1" flipV="1">
            <a:off x="7277275" y="3120647"/>
            <a:ext cx="10446" cy="757794"/>
          </a:xfrm>
          <a:prstGeom prst="line">
            <a:avLst/>
          </a:prstGeom>
          <a:ln>
            <a:solidFill>
              <a:srgbClr val="FF0000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弧形 179"/>
          <p:cNvSpPr/>
          <p:nvPr/>
        </p:nvSpPr>
        <p:spPr bwMode="auto">
          <a:xfrm rot="14417438">
            <a:off x="2217927" y="926403"/>
            <a:ext cx="4200525" cy="4475162"/>
          </a:xfrm>
          <a:prstGeom prst="arc">
            <a:avLst>
              <a:gd name="adj1" fmla="val 17770564"/>
              <a:gd name="adj2" fmla="val 18097016"/>
            </a:avLst>
          </a:prstGeom>
          <a:ln w="76200">
            <a:solidFill>
              <a:srgbClr val="2116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1" name="弧形 180"/>
          <p:cNvSpPr/>
          <p:nvPr/>
        </p:nvSpPr>
        <p:spPr bwMode="auto">
          <a:xfrm rot="14417438">
            <a:off x="2205467" y="1482205"/>
            <a:ext cx="4200525" cy="4475162"/>
          </a:xfrm>
          <a:prstGeom prst="arc">
            <a:avLst>
              <a:gd name="adj1" fmla="val 17762175"/>
              <a:gd name="adj2" fmla="val 18063590"/>
            </a:avLst>
          </a:prstGeom>
          <a:ln w="76200">
            <a:solidFill>
              <a:srgbClr val="2116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0" name="弧形 189"/>
          <p:cNvSpPr/>
          <p:nvPr/>
        </p:nvSpPr>
        <p:spPr bwMode="auto">
          <a:xfrm rot="4891702">
            <a:off x="3043336" y="1409712"/>
            <a:ext cx="4178300" cy="4506913"/>
          </a:xfrm>
          <a:prstGeom prst="arc">
            <a:avLst>
              <a:gd name="adj1" fmla="val 16712364"/>
              <a:gd name="adj2" fmla="val 16988882"/>
            </a:avLst>
          </a:prstGeom>
          <a:ln w="76200">
            <a:solidFill>
              <a:srgbClr val="2116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1" name="弧形 190"/>
          <p:cNvSpPr/>
          <p:nvPr/>
        </p:nvSpPr>
        <p:spPr bwMode="auto">
          <a:xfrm rot="4237222">
            <a:off x="3061398" y="1377331"/>
            <a:ext cx="4178300" cy="4506913"/>
          </a:xfrm>
          <a:prstGeom prst="arc">
            <a:avLst>
              <a:gd name="adj1" fmla="val 16685276"/>
              <a:gd name="adj2" fmla="val 16945153"/>
            </a:avLst>
          </a:prstGeom>
          <a:ln w="76200">
            <a:solidFill>
              <a:srgbClr val="2116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3" name="椭圆 192"/>
          <p:cNvSpPr/>
          <p:nvPr/>
        </p:nvSpPr>
        <p:spPr>
          <a:xfrm>
            <a:off x="7345803" y="3353395"/>
            <a:ext cx="83174" cy="341821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76200"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29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Bunch length error with RF phase adjustment</a:t>
            </a:r>
            <a:endParaRPr lang="zh-CN" alt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0988"/>
            <a:ext cx="3700264" cy="222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23628" y="2348880"/>
            <a:ext cx="122413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H-high </a:t>
            </a:r>
            <a:r>
              <a:rPr lang="en-US" altLang="zh-CN" dirty="0" err="1" smtClean="0"/>
              <a:t>lum</a:t>
            </a:r>
            <a:endParaRPr lang="zh-CN" altLang="en-US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550989"/>
            <a:ext cx="3672409" cy="2209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64088" y="2348880"/>
            <a:ext cx="86409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H-low power</a:t>
            </a:r>
            <a:endParaRPr lang="zh-CN" altLang="en-US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15" y="4077072"/>
            <a:ext cx="3715494" cy="2232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4941168"/>
            <a:ext cx="36004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Z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427983" y="5940179"/>
            <a:ext cx="4592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For Z, error </a:t>
            </a:r>
            <a:r>
              <a:rPr lang="en-US" altLang="zh-CN" dirty="0"/>
              <a:t>of bunch length:  ~-1.5% (8 ring)</a:t>
            </a:r>
          </a:p>
        </p:txBody>
      </p:sp>
      <p:sp>
        <p:nvSpPr>
          <p:cNvPr id="7" name="矩形 6"/>
          <p:cNvSpPr/>
          <p:nvPr/>
        </p:nvSpPr>
        <p:spPr>
          <a:xfrm>
            <a:off x="4427983" y="5125834"/>
            <a:ext cx="42484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For H-high </a:t>
            </a:r>
            <a:r>
              <a:rPr lang="en-US" altLang="zh-CN" dirty="0" err="1" smtClean="0"/>
              <a:t>lum</a:t>
            </a:r>
            <a:r>
              <a:rPr lang="en-US" altLang="zh-CN" dirty="0" smtClean="0"/>
              <a:t>., error </a:t>
            </a:r>
            <a:r>
              <a:rPr lang="en-US" altLang="zh-CN" dirty="0"/>
              <a:t>of bunch length:   ~-3% (8 ring)</a:t>
            </a:r>
          </a:p>
        </p:txBody>
      </p:sp>
      <p:sp>
        <p:nvSpPr>
          <p:cNvPr id="8" name="矩形 7"/>
          <p:cNvSpPr/>
          <p:nvPr/>
        </p:nvSpPr>
        <p:spPr>
          <a:xfrm>
            <a:off x="4427984" y="4275532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For H-low power, error </a:t>
            </a:r>
            <a:r>
              <a:rPr lang="en-US" altLang="zh-CN" dirty="0"/>
              <a:t>of bunch length:  ~-4% (6 ring), ~-3% (8 ring)</a:t>
            </a:r>
          </a:p>
        </p:txBody>
      </p:sp>
    </p:spTree>
    <p:extLst>
      <p:ext uri="{BB962C8B-B14F-4D97-AF65-F5344CB8AC3E}">
        <p14:creationId xmlns:p14="http://schemas.microsoft.com/office/powerpoint/2010/main" val="355994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Luminosity </a:t>
            </a:r>
            <a:r>
              <a:rPr lang="en-US" altLang="zh-CN" dirty="0" smtClean="0"/>
              <a:t>change </a:t>
            </a:r>
            <a:r>
              <a:rPr lang="en-US" altLang="zh-CN" dirty="0"/>
              <a:t>with RF phase adjustment</a:t>
            </a:r>
            <a:endParaRPr lang="zh-CN" alt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84784"/>
            <a:ext cx="3594224" cy="2160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1142"/>
            <a:ext cx="3517701" cy="211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51" y="4149080"/>
            <a:ext cx="3736129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23628" y="1979548"/>
            <a:ext cx="122413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H-high </a:t>
            </a:r>
            <a:r>
              <a:rPr lang="en-US" altLang="zh-CN" dirty="0" err="1" smtClean="0"/>
              <a:t>lum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6012160" y="1687926"/>
            <a:ext cx="139268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altLang="zh-CN" dirty="0">
                <a:solidFill>
                  <a:prstClr val="black"/>
                </a:solidFill>
              </a:rPr>
              <a:t>H-low power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3648" y="4653136"/>
            <a:ext cx="36004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Z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532873" y="4006805"/>
            <a:ext cx="43512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For H-high </a:t>
            </a:r>
            <a:r>
              <a:rPr lang="en-US" altLang="zh-CN" dirty="0" err="1" smtClean="0"/>
              <a:t>lum</a:t>
            </a:r>
            <a:r>
              <a:rPr lang="en-US" altLang="zh-CN" dirty="0" smtClean="0"/>
              <a:t>., error </a:t>
            </a:r>
            <a:r>
              <a:rPr lang="en-US" altLang="zh-CN" dirty="0"/>
              <a:t>of luminosity:   ~3% (8 ring)</a:t>
            </a:r>
          </a:p>
        </p:txBody>
      </p:sp>
      <p:sp>
        <p:nvSpPr>
          <p:cNvPr id="9" name="矩形 8"/>
          <p:cNvSpPr/>
          <p:nvPr/>
        </p:nvSpPr>
        <p:spPr>
          <a:xfrm>
            <a:off x="4532873" y="4942038"/>
            <a:ext cx="4071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For H-low power, error </a:t>
            </a:r>
            <a:r>
              <a:rPr lang="en-US" altLang="zh-CN" dirty="0"/>
              <a:t>of luminosity:  ~ 3.5% (6 ring), ~2.4% (8 ring)</a:t>
            </a:r>
          </a:p>
        </p:txBody>
      </p:sp>
      <p:sp>
        <p:nvSpPr>
          <p:cNvPr id="10" name="矩形 9"/>
          <p:cNvSpPr/>
          <p:nvPr/>
        </p:nvSpPr>
        <p:spPr>
          <a:xfrm>
            <a:off x="4532872" y="5877272"/>
            <a:ext cx="4268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For Z, error </a:t>
            </a:r>
            <a:r>
              <a:rPr lang="en-US" altLang="zh-CN" dirty="0"/>
              <a:t>of luminosity:  ~1.7% (8 ring)</a:t>
            </a:r>
          </a:p>
        </p:txBody>
      </p:sp>
    </p:spTree>
    <p:extLst>
      <p:ext uri="{BB962C8B-B14F-4D97-AF65-F5344CB8AC3E}">
        <p14:creationId xmlns:p14="http://schemas.microsoft.com/office/powerpoint/2010/main" val="40797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RF voltage </a:t>
            </a:r>
            <a:r>
              <a:rPr lang="en-US" altLang="zh-CN" dirty="0" smtClean="0"/>
              <a:t>change </a:t>
            </a:r>
            <a:r>
              <a:rPr lang="en-US" altLang="zh-CN" dirty="0"/>
              <a:t>with RF phase adjustment</a:t>
            </a:r>
            <a:endParaRPr lang="zh-CN" alt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93096"/>
            <a:ext cx="382828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50" y="1580863"/>
            <a:ext cx="3799110" cy="228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036" y="1580863"/>
            <a:ext cx="3852111" cy="2315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94334" y="1979548"/>
            <a:ext cx="122413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H-high </a:t>
            </a:r>
            <a:r>
              <a:rPr lang="en-US" altLang="zh-CN" dirty="0" err="1" smtClean="0"/>
              <a:t>lum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5508104" y="1844824"/>
            <a:ext cx="139268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/>
              <a:t>H-low power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23628" y="4756502"/>
            <a:ext cx="36004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Z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510545" y="5735300"/>
            <a:ext cx="3704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For Z, error </a:t>
            </a:r>
            <a:r>
              <a:rPr lang="en-US" altLang="zh-CN" dirty="0"/>
              <a:t>of VRF:  ~ 2.6% (8 ring)</a:t>
            </a:r>
          </a:p>
        </p:txBody>
      </p:sp>
      <p:sp>
        <p:nvSpPr>
          <p:cNvPr id="5" name="矩形 4"/>
          <p:cNvSpPr/>
          <p:nvPr/>
        </p:nvSpPr>
        <p:spPr>
          <a:xfrm>
            <a:off x="4510545" y="4293096"/>
            <a:ext cx="4687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For H-high </a:t>
            </a:r>
            <a:r>
              <a:rPr lang="en-US" altLang="zh-CN" dirty="0" err="1" smtClean="0"/>
              <a:t>lum</a:t>
            </a:r>
            <a:r>
              <a:rPr lang="en-US" altLang="zh-CN" dirty="0" smtClean="0"/>
              <a:t>., error </a:t>
            </a:r>
            <a:r>
              <a:rPr lang="en-US" altLang="zh-CN" dirty="0"/>
              <a:t>of VRF:  ~ 2.6% (8 ring)</a:t>
            </a:r>
          </a:p>
        </p:txBody>
      </p:sp>
      <p:sp>
        <p:nvSpPr>
          <p:cNvPr id="7" name="矩形 6"/>
          <p:cNvSpPr/>
          <p:nvPr/>
        </p:nvSpPr>
        <p:spPr>
          <a:xfrm>
            <a:off x="4510545" y="4938861"/>
            <a:ext cx="43561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For H-low power, error </a:t>
            </a:r>
            <a:r>
              <a:rPr lang="en-US" altLang="zh-CN" dirty="0"/>
              <a:t>of RF acceptance:  ~ </a:t>
            </a:r>
            <a:r>
              <a:rPr lang="en-US" altLang="zh-CN" dirty="0" smtClean="0"/>
              <a:t>2.8% </a:t>
            </a:r>
            <a:r>
              <a:rPr lang="en-US" altLang="zh-CN" dirty="0"/>
              <a:t>(6 ring), ~ </a:t>
            </a:r>
            <a:r>
              <a:rPr lang="en-US" altLang="zh-CN" dirty="0" smtClean="0"/>
              <a:t>2% </a:t>
            </a:r>
            <a:r>
              <a:rPr lang="en-US" altLang="zh-CN" dirty="0"/>
              <a:t>(8 ring)</a:t>
            </a:r>
          </a:p>
        </p:txBody>
      </p:sp>
      <p:sp>
        <p:nvSpPr>
          <p:cNvPr id="9" name="矩形 8"/>
          <p:cNvSpPr/>
          <p:nvPr/>
        </p:nvSpPr>
        <p:spPr>
          <a:xfrm>
            <a:off x="4510545" y="6255019"/>
            <a:ext cx="4656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FF0000"/>
                </a:solidFill>
              </a:rPr>
              <a:t>RF efficiency will be a little lower than 100%.</a:t>
            </a:r>
          </a:p>
        </p:txBody>
      </p:sp>
    </p:spTree>
    <p:extLst>
      <p:ext uri="{BB962C8B-B14F-4D97-AF65-F5344CB8AC3E}">
        <p14:creationId xmlns:p14="http://schemas.microsoft.com/office/powerpoint/2010/main" val="201949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BS life time with RF phase adjustment</a:t>
            </a:r>
            <a:endParaRPr lang="zh-CN" alt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624" y="1412776"/>
            <a:ext cx="4072961" cy="244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86" y="1379803"/>
            <a:ext cx="4072805" cy="2448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539552" y="4437112"/>
            <a:ext cx="5336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For H-high </a:t>
            </a:r>
            <a:r>
              <a:rPr lang="en-US" altLang="zh-CN" dirty="0" err="1" smtClean="0"/>
              <a:t>lum</a:t>
            </a:r>
            <a:r>
              <a:rPr lang="en-US" altLang="zh-CN" dirty="0" smtClean="0"/>
              <a:t>., error </a:t>
            </a:r>
            <a:r>
              <a:rPr lang="en-US" altLang="zh-CN" dirty="0"/>
              <a:t>of BS life time:  ~-36% (8 ring)</a:t>
            </a:r>
          </a:p>
        </p:txBody>
      </p:sp>
      <p:sp>
        <p:nvSpPr>
          <p:cNvPr id="4" name="矩形 3"/>
          <p:cNvSpPr/>
          <p:nvPr/>
        </p:nvSpPr>
        <p:spPr>
          <a:xfrm>
            <a:off x="539552" y="5157192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For H-low power, error </a:t>
            </a:r>
            <a:r>
              <a:rPr lang="en-US" altLang="zh-CN" dirty="0"/>
              <a:t>of BS life time:  ~-37% (6 ring), ~-30% (8 ring)</a:t>
            </a:r>
          </a:p>
        </p:txBody>
      </p:sp>
      <p:sp>
        <p:nvSpPr>
          <p:cNvPr id="5" name="矩形 4"/>
          <p:cNvSpPr/>
          <p:nvPr/>
        </p:nvSpPr>
        <p:spPr>
          <a:xfrm>
            <a:off x="1547664" y="2250320"/>
            <a:ext cx="1217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altLang="zh-CN" dirty="0">
                <a:solidFill>
                  <a:prstClr val="black"/>
                </a:solidFill>
              </a:rPr>
              <a:t>H-high </a:t>
            </a:r>
            <a:r>
              <a:rPr lang="en-US" altLang="zh-CN" dirty="0" err="1">
                <a:solidFill>
                  <a:prstClr val="black"/>
                </a:solidFill>
              </a:rPr>
              <a:t>lum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136" y="2237000"/>
            <a:ext cx="86409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H-low power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539552" y="5867915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FF0000"/>
                </a:solidFill>
              </a:rPr>
              <a:t>BS life time will be lower than the requirement!!</a:t>
            </a:r>
          </a:p>
        </p:txBody>
      </p:sp>
    </p:spTree>
    <p:extLst>
      <p:ext uri="{BB962C8B-B14F-4D97-AF65-F5344CB8AC3E}">
        <p14:creationId xmlns:p14="http://schemas.microsoft.com/office/powerpoint/2010/main" val="326921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/>
          <a:lstStyle/>
          <a:p>
            <a:r>
              <a:rPr lang="en-US" altLang="zh-CN" dirty="0" smtClean="0"/>
              <a:t>CEPC damping ring requirement</a:t>
            </a:r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91" y="1124744"/>
            <a:ext cx="806103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9107" y="429309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Energy: 1.1GeV         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38184" y="429329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srgbClr val="C00000"/>
                </a:solidFill>
              </a:rPr>
              <a:t>Storage time: 20ms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9107" y="4797152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Injected </a:t>
            </a:r>
            <a:r>
              <a:rPr lang="en-US" altLang="zh-CN" dirty="0" err="1" smtClean="0"/>
              <a:t>emittance</a:t>
            </a:r>
            <a:r>
              <a:rPr lang="en-US" altLang="zh-CN" dirty="0" smtClean="0"/>
              <a:t> (</a:t>
            </a:r>
            <a:r>
              <a:rPr lang="en-US" altLang="zh-CN" dirty="0"/>
              <a:t>normalized): 3500 </a:t>
            </a:r>
            <a:r>
              <a:rPr lang="en-US" altLang="zh-CN" dirty="0" smtClean="0"/>
              <a:t>mm-</a:t>
            </a:r>
            <a:r>
              <a:rPr lang="en-US" altLang="zh-CN" dirty="0" err="1" smtClean="0"/>
              <a:t>mrad</a:t>
            </a:r>
            <a:r>
              <a:rPr lang="en-US" altLang="zh-CN" dirty="0" smtClean="0"/>
              <a:t>, injected energy spread ~ 0.25%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580526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Extracted </a:t>
            </a:r>
            <a:r>
              <a:rPr lang="en-US" altLang="zh-CN" dirty="0"/>
              <a:t>energy spread &lt;1×10-3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6309320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srgbClr val="002060"/>
                </a:solidFill>
              </a:rPr>
              <a:t>No strong requirement for the extracted </a:t>
            </a:r>
            <a:r>
              <a:rPr lang="en-US" altLang="zh-CN" dirty="0" err="1" smtClean="0">
                <a:solidFill>
                  <a:srgbClr val="002060"/>
                </a:solidFill>
              </a:rPr>
              <a:t>emittance</a:t>
            </a:r>
            <a:r>
              <a:rPr lang="en-US" altLang="zh-CN" dirty="0" smtClean="0">
                <a:solidFill>
                  <a:srgbClr val="002060"/>
                </a:solidFill>
              </a:rPr>
              <a:t> (&lt;0.5</a:t>
            </a:r>
            <a:r>
              <a:rPr lang="en-US" altLang="zh-CN" dirty="0" smtClean="0">
                <a:solidFill>
                  <a:srgbClr val="002060"/>
                </a:solidFill>
                <a:sym typeface="Symbol"/>
              </a:rPr>
              <a:t></a:t>
            </a:r>
            <a:r>
              <a:rPr lang="en-US" altLang="zh-CN" baseline="-25000" dirty="0" smtClean="0">
                <a:solidFill>
                  <a:srgbClr val="002060"/>
                </a:solidFill>
                <a:sym typeface="Symbol"/>
              </a:rPr>
              <a:t>inj</a:t>
            </a:r>
            <a:r>
              <a:rPr lang="en-US" altLang="zh-CN" dirty="0" smtClean="0">
                <a:solidFill>
                  <a:srgbClr val="002060"/>
                </a:solidFill>
              </a:rPr>
              <a:t>)!</a:t>
            </a:r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9107" y="5326509"/>
            <a:ext cx="6046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/>
              <a:t>Transverse acceptance &gt; 3*injection beam size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215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/>
          <a:lstStyle/>
          <a:p>
            <a:r>
              <a:rPr lang="en-US" altLang="zh-CN" dirty="0" smtClean="0"/>
              <a:t>CEPC DR design</a:t>
            </a:r>
            <a:endParaRPr lang="zh-CN" alt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28800"/>
            <a:ext cx="4608512" cy="4828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154171"/>
              </p:ext>
            </p:extLst>
          </p:nvPr>
        </p:nvGraphicFramePr>
        <p:xfrm>
          <a:off x="5076056" y="980728"/>
          <a:ext cx="3960440" cy="577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438"/>
                <a:gridCol w="1512002"/>
              </a:tblGrid>
              <a:tr h="370840"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DR</a:t>
                      </a:r>
                      <a:r>
                        <a:rPr lang="en-US" altLang="zh-CN" sz="1600" baseline="0" dirty="0" smtClean="0"/>
                        <a:t> V1.0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Energy (</a:t>
                      </a:r>
                      <a:r>
                        <a:rPr lang="en-US" altLang="zh-CN" sz="1600" dirty="0" err="1" smtClean="0"/>
                        <a:t>GeV</a:t>
                      </a:r>
                      <a:r>
                        <a:rPr lang="en-US" altLang="zh-CN" sz="1600" dirty="0" smtClean="0"/>
                        <a:t>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1.1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circumference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58.5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Bending radius (m)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3.6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B0 (T)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1.01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U0 (</a:t>
                      </a:r>
                      <a:r>
                        <a:rPr lang="en-US" altLang="zh-CN" sz="1600" dirty="0" err="1" smtClean="0"/>
                        <a:t>keV</a:t>
                      </a:r>
                      <a:r>
                        <a:rPr lang="en-US" altLang="zh-CN" sz="1600" dirty="0" smtClean="0"/>
                        <a:t>/turn)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35.8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Damping time x/y/z (</a:t>
                      </a:r>
                      <a:r>
                        <a:rPr lang="en-US" altLang="zh-CN" sz="1600" dirty="0" err="1" smtClean="0"/>
                        <a:t>ms</a:t>
                      </a:r>
                      <a:r>
                        <a:rPr lang="en-US" altLang="zh-CN" sz="1600" dirty="0" smtClean="0"/>
                        <a:t>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12/12/6 </a:t>
                      </a:r>
                    </a:p>
                    <a:p>
                      <a:pPr algn="ctr"/>
                      <a:r>
                        <a:rPr lang="en-US" altLang="zh-CN" sz="1600" dirty="0" smtClean="0"/>
                        <a:t>(61538 turns)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ym typeface="Symbol"/>
                        </a:rPr>
                        <a:t></a:t>
                      </a:r>
                      <a:r>
                        <a:rPr lang="en-US" altLang="zh-CN" sz="1600" dirty="0" smtClean="0">
                          <a:sym typeface="Symbol"/>
                        </a:rPr>
                        <a:t>0 (%)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0.049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sym typeface="Symbol"/>
                        </a:rPr>
                        <a:t></a:t>
                      </a:r>
                      <a:r>
                        <a:rPr lang="en-US" altLang="zh-CN" sz="1600" dirty="0" smtClean="0">
                          <a:sym typeface="Symbol"/>
                        </a:rPr>
                        <a:t>0 (</a:t>
                      </a:r>
                      <a:r>
                        <a:rPr lang="en-US" altLang="zh-CN" sz="1600" dirty="0" err="1" smtClean="0">
                          <a:sym typeface="Symbol"/>
                        </a:rPr>
                        <a:t>mm.mrad</a:t>
                      </a:r>
                      <a:r>
                        <a:rPr lang="en-US" altLang="zh-CN" sz="1600" dirty="0" smtClean="0">
                          <a:sym typeface="Symbol"/>
                        </a:rPr>
                        <a:t>)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302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Nature </a:t>
                      </a:r>
                      <a:r>
                        <a:rPr lang="en-US" altLang="zh-CN" sz="1600" dirty="0" smtClean="0">
                          <a:sym typeface="Symbol"/>
                        </a:rPr>
                        <a:t>z (</a:t>
                      </a:r>
                      <a:r>
                        <a:rPr lang="en-US" altLang="zh-CN" sz="1600" dirty="0" smtClean="0"/>
                        <a:t>mm</a:t>
                      </a:r>
                      <a:r>
                        <a:rPr lang="en-US" altLang="zh-CN" sz="1600" dirty="0" smtClean="0">
                          <a:sym typeface="Symbol"/>
                        </a:rPr>
                        <a:t>)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7 (23ps)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Extract</a:t>
                      </a:r>
                      <a:r>
                        <a:rPr lang="en-US" altLang="zh-CN" sz="1600" baseline="0" dirty="0" smtClean="0"/>
                        <a:t> </a:t>
                      </a:r>
                      <a:r>
                        <a:rPr lang="en-US" altLang="zh-CN" sz="1600" dirty="0" smtClean="0">
                          <a:sym typeface="Symbol"/>
                        </a:rPr>
                        <a:t>z (</a:t>
                      </a:r>
                      <a:r>
                        <a:rPr lang="en-US" altLang="zh-CN" sz="1600" dirty="0" smtClean="0"/>
                        <a:t>mm</a:t>
                      </a:r>
                      <a:r>
                        <a:rPr lang="en-US" altLang="zh-CN" sz="1600" dirty="0" smtClean="0">
                          <a:sym typeface="Symbol"/>
                        </a:rPr>
                        <a:t>)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~7 (23ps)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ym typeface="Symbol"/>
                        </a:rPr>
                        <a:t></a:t>
                      </a:r>
                      <a:r>
                        <a:rPr lang="en-US" altLang="zh-CN" sz="1600" dirty="0" err="1" smtClean="0">
                          <a:sym typeface="Symbol"/>
                        </a:rPr>
                        <a:t>inj</a:t>
                      </a:r>
                      <a:r>
                        <a:rPr lang="en-US" altLang="zh-CN" sz="1600" dirty="0" smtClean="0">
                          <a:sym typeface="Symbol"/>
                        </a:rPr>
                        <a:t> (</a:t>
                      </a:r>
                      <a:r>
                        <a:rPr lang="en-US" altLang="zh-CN" sz="1600" dirty="0" err="1" smtClean="0">
                          <a:sym typeface="Symbol"/>
                        </a:rPr>
                        <a:t>mm.mrad</a:t>
                      </a:r>
                      <a:r>
                        <a:rPr lang="en-US" altLang="zh-CN" sz="1600" dirty="0" smtClean="0">
                          <a:sym typeface="Symbol"/>
                        </a:rPr>
                        <a:t>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3500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>
                          <a:sym typeface="Symbol"/>
                        </a:rPr>
                        <a:t></a:t>
                      </a:r>
                      <a:r>
                        <a:rPr lang="en-US" altLang="zh-CN" sz="1600" dirty="0" err="1" smtClean="0">
                          <a:sym typeface="Symbol"/>
                        </a:rPr>
                        <a:t>ext</a:t>
                      </a:r>
                      <a:r>
                        <a:rPr lang="en-US" altLang="zh-CN" sz="1600" dirty="0" smtClean="0">
                          <a:sym typeface="Symbol"/>
                        </a:rPr>
                        <a:t> x/y (</a:t>
                      </a:r>
                      <a:r>
                        <a:rPr lang="en-US" altLang="zh-CN" sz="1600" dirty="0" err="1" smtClean="0">
                          <a:sym typeface="Symbol"/>
                        </a:rPr>
                        <a:t>mm.mrad</a:t>
                      </a:r>
                      <a:r>
                        <a:rPr lang="en-US" altLang="zh-CN" sz="1600" dirty="0" smtClean="0">
                          <a:sym typeface="Symbol"/>
                        </a:rPr>
                        <a:t>)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434/145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sym typeface="Symbol"/>
                        </a:rPr>
                        <a:t></a:t>
                      </a:r>
                      <a:r>
                        <a:rPr lang="en-US" altLang="zh-CN" sz="1600" dirty="0" err="1" smtClean="0">
                          <a:sym typeface="Symbol"/>
                        </a:rPr>
                        <a:t>inj</a:t>
                      </a:r>
                      <a:r>
                        <a:rPr lang="en-US" altLang="zh-CN" sz="1600" dirty="0" smtClean="0">
                          <a:sym typeface="Symbol"/>
                        </a:rPr>
                        <a:t> /</a:t>
                      </a:r>
                      <a:r>
                        <a:rPr lang="zh-CN" altLang="en-US" sz="1600" dirty="0" smtClean="0">
                          <a:sym typeface="Symbol"/>
                        </a:rPr>
                        <a:t></a:t>
                      </a:r>
                      <a:r>
                        <a:rPr lang="en-US" altLang="zh-CN" sz="1600" dirty="0" err="1" smtClean="0">
                          <a:sym typeface="Symbol"/>
                        </a:rPr>
                        <a:t>ext</a:t>
                      </a:r>
                      <a:r>
                        <a:rPr lang="en-US" altLang="zh-CN" sz="1600" dirty="0" smtClean="0">
                          <a:sym typeface="Symbol"/>
                        </a:rPr>
                        <a:t> (%)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0.25 /0.05</a:t>
                      </a:r>
                      <a:endParaRPr lang="zh-CN" alt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sym typeface="Symbol"/>
                        </a:rPr>
                        <a:t>Energy acceptance by RF(%)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1.0</a:t>
                      </a:r>
                      <a:endParaRPr lang="zh-CN" alt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521" y="162880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err="1" smtClean="0"/>
              <a:t>f</a:t>
            </a:r>
            <a:r>
              <a:rPr lang="en-US" altLang="zh-CN" baseline="-25000" dirty="0" err="1" smtClean="0"/>
              <a:t>RF</a:t>
            </a:r>
            <a:r>
              <a:rPr lang="en-US" altLang="zh-CN" dirty="0" smtClean="0"/>
              <a:t>=650MHz</a:t>
            </a:r>
          </a:p>
          <a:p>
            <a:r>
              <a:rPr lang="en-US" altLang="zh-CN" i="1" dirty="0" smtClean="0"/>
              <a:t>V</a:t>
            </a:r>
            <a:r>
              <a:rPr lang="en-US" altLang="zh-CN" baseline="-25000" dirty="0" smtClean="0"/>
              <a:t>RF</a:t>
            </a:r>
            <a:r>
              <a:rPr lang="en-US" altLang="zh-CN" dirty="0" smtClean="0"/>
              <a:t>=1.8MV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3707904" y="6163244"/>
            <a:ext cx="576064" cy="288032"/>
          </a:xfrm>
          <a:prstGeom prst="rect">
            <a:avLst/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274729" y="6525343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Bunch compressor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12512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00658"/>
            <a:ext cx="8229600" cy="952078"/>
          </a:xfrm>
        </p:spPr>
        <p:txBody>
          <a:bodyPr/>
          <a:lstStyle/>
          <a:p>
            <a:r>
              <a:rPr lang="en-US" altLang="zh-CN" dirty="0" smtClean="0"/>
              <a:t>DR lattice design</a:t>
            </a:r>
            <a:endParaRPr lang="zh-CN" alt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3" t="4471" r="11346" b="9383"/>
          <a:stretch/>
        </p:blipFill>
        <p:spPr bwMode="auto">
          <a:xfrm>
            <a:off x="291669" y="1218679"/>
            <a:ext cx="3600400" cy="2835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6" t="3336" r="9741" b="8816"/>
          <a:stretch/>
        </p:blipFill>
        <p:spPr bwMode="auto">
          <a:xfrm>
            <a:off x="4067944" y="1124745"/>
            <a:ext cx="3960440" cy="3038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7" t="2960" r="10410" b="8816"/>
          <a:stretch/>
        </p:blipFill>
        <p:spPr bwMode="auto">
          <a:xfrm>
            <a:off x="291668" y="4018384"/>
            <a:ext cx="3560251" cy="2803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078903"/>
              </p:ext>
            </p:extLst>
          </p:nvPr>
        </p:nvGraphicFramePr>
        <p:xfrm>
          <a:off x="4860032" y="4213329"/>
          <a:ext cx="3744416" cy="25958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592288"/>
                <a:gridCol w="115212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FODO length (m)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2.4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Phase per cell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60</a:t>
                      </a:r>
                      <a:r>
                        <a:rPr lang="en-US" altLang="zh-CN" sz="1600" dirty="0" smtClean="0">
                          <a:sym typeface="Symbol"/>
                        </a:rPr>
                        <a:t>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Dipole</a:t>
                      </a:r>
                      <a:r>
                        <a:rPr lang="en-US" altLang="zh-CN" sz="1600" baseline="0" dirty="0" smtClean="0"/>
                        <a:t> length (m)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0.71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Dipole strength (T)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1.0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err="1" smtClean="0"/>
                        <a:t>Quadrupole</a:t>
                      </a:r>
                      <a:r>
                        <a:rPr lang="en-US" altLang="zh-CN" sz="1600" dirty="0" smtClean="0"/>
                        <a:t> length (m)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0.2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err="1" smtClean="0"/>
                        <a:t>Quadrupole</a:t>
                      </a:r>
                      <a:r>
                        <a:rPr lang="en-US" altLang="zh-CN" sz="1600" dirty="0" smtClean="0"/>
                        <a:t> strength (m</a:t>
                      </a:r>
                      <a:r>
                        <a:rPr lang="en-US" altLang="zh-CN" sz="1600" baseline="30000" dirty="0" smtClean="0"/>
                        <a:t>-2</a:t>
                      </a:r>
                      <a:r>
                        <a:rPr lang="en-US" altLang="zh-CN" sz="1600" dirty="0" smtClean="0"/>
                        <a:t>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4.1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err="1" smtClean="0"/>
                        <a:t>Sextupole</a:t>
                      </a:r>
                      <a:r>
                        <a:rPr lang="en-US" altLang="zh-CN" sz="1600" dirty="0" smtClean="0"/>
                        <a:t> length (m)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0.06</a:t>
                      </a:r>
                      <a:endParaRPr lang="zh-CN" alt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046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9" t="1405" r="14446" b="16204"/>
          <a:stretch/>
        </p:blipFill>
        <p:spPr bwMode="auto">
          <a:xfrm>
            <a:off x="3347864" y="2025985"/>
            <a:ext cx="4824536" cy="384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51520" y="1916832"/>
            <a:ext cx="223224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prstClr val="black"/>
                </a:solidFill>
                <a:sym typeface="Symbol"/>
              </a:rPr>
              <a:t></a:t>
            </a:r>
            <a:r>
              <a:rPr lang="en-US" altLang="zh-CN" sz="2800" baseline="-25000" dirty="0" err="1" smtClean="0">
                <a:solidFill>
                  <a:prstClr val="black"/>
                </a:solidFill>
                <a:sym typeface="Symbol"/>
              </a:rPr>
              <a:t>inj</a:t>
            </a:r>
            <a:r>
              <a:rPr lang="en-US" altLang="zh-CN" sz="2800" dirty="0" smtClean="0">
                <a:solidFill>
                  <a:prstClr val="black"/>
                </a:solidFill>
                <a:sym typeface="Symbol"/>
              </a:rPr>
              <a:t> /</a:t>
            </a:r>
            <a:r>
              <a:rPr lang="zh-CN" altLang="en-US" sz="2800" dirty="0">
                <a:solidFill>
                  <a:prstClr val="black"/>
                </a:solidFill>
                <a:sym typeface="Symbol"/>
              </a:rPr>
              <a:t> </a:t>
            </a:r>
            <a:r>
              <a:rPr lang="zh-CN" altLang="en-US" sz="2800" dirty="0" smtClean="0">
                <a:solidFill>
                  <a:prstClr val="black"/>
                </a:solidFill>
                <a:sym typeface="Symbol"/>
              </a:rPr>
              <a:t></a:t>
            </a:r>
            <a:r>
              <a:rPr lang="en-US" altLang="zh-CN" sz="2800" baseline="-25000" dirty="0" smtClean="0">
                <a:solidFill>
                  <a:prstClr val="black"/>
                </a:solidFill>
                <a:sym typeface="Symbol"/>
              </a:rPr>
              <a:t>0</a:t>
            </a:r>
            <a:r>
              <a:rPr lang="en-US" altLang="zh-CN" sz="2800" dirty="0" smtClean="0">
                <a:solidFill>
                  <a:prstClr val="black"/>
                </a:solidFill>
                <a:sym typeface="Symbol"/>
              </a:rPr>
              <a:t>=11.6 </a:t>
            </a:r>
            <a:endParaRPr lang="zh-CN" altLang="en-US" sz="2800" dirty="0"/>
          </a:p>
          <a:p>
            <a:pPr lvl="0"/>
            <a:r>
              <a:rPr lang="zh-CN" altLang="en-US" sz="2800" dirty="0" smtClean="0">
                <a:solidFill>
                  <a:prstClr val="black"/>
                </a:solidFill>
                <a:sym typeface="Symbol"/>
              </a:rPr>
              <a:t></a:t>
            </a:r>
            <a:r>
              <a:rPr lang="en-US" altLang="zh-CN" sz="2800" baseline="-25000" dirty="0" err="1" smtClean="0">
                <a:solidFill>
                  <a:prstClr val="black"/>
                </a:solidFill>
                <a:sym typeface="Symbol"/>
              </a:rPr>
              <a:t>inj</a:t>
            </a:r>
            <a:r>
              <a:rPr lang="en-US" altLang="zh-CN" sz="2800" dirty="0" smtClean="0">
                <a:solidFill>
                  <a:prstClr val="black"/>
                </a:solidFill>
                <a:sym typeface="Symbol"/>
              </a:rPr>
              <a:t> </a:t>
            </a:r>
            <a:r>
              <a:rPr lang="en-US" altLang="zh-CN" sz="2800" dirty="0">
                <a:solidFill>
                  <a:prstClr val="black"/>
                </a:solidFill>
                <a:sym typeface="Symbol"/>
              </a:rPr>
              <a:t>/</a:t>
            </a:r>
            <a:r>
              <a:rPr lang="zh-CN" altLang="en-US" sz="2800" dirty="0">
                <a:solidFill>
                  <a:prstClr val="black"/>
                </a:solidFill>
                <a:sym typeface="Symbol"/>
              </a:rPr>
              <a:t> </a:t>
            </a:r>
            <a:r>
              <a:rPr lang="zh-CN" altLang="en-US" sz="2800" dirty="0" smtClean="0">
                <a:solidFill>
                  <a:prstClr val="black"/>
                </a:solidFill>
                <a:sym typeface="Symbol"/>
              </a:rPr>
              <a:t></a:t>
            </a:r>
            <a:r>
              <a:rPr lang="en-US" altLang="zh-CN" sz="2800" baseline="-25000" dirty="0" smtClean="0">
                <a:solidFill>
                  <a:prstClr val="black"/>
                </a:solidFill>
                <a:sym typeface="Symbol"/>
              </a:rPr>
              <a:t>0</a:t>
            </a:r>
            <a:r>
              <a:rPr lang="en-US" altLang="zh-CN" sz="2800" dirty="0" smtClean="0">
                <a:solidFill>
                  <a:prstClr val="black"/>
                </a:solidFill>
                <a:sym typeface="Symbol"/>
              </a:rPr>
              <a:t>=3.4 </a:t>
            </a:r>
            <a:endParaRPr lang="zh-CN" altLang="en-US" sz="2800" dirty="0">
              <a:solidFill>
                <a:prstClr val="black"/>
              </a:solidFill>
            </a:endParaRPr>
          </a:p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3147938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prstClr val="black"/>
                </a:solidFill>
                <a:sym typeface="Symbol"/>
              </a:rPr>
              <a:t></a:t>
            </a:r>
            <a:r>
              <a:rPr lang="en-US" altLang="zh-CN" sz="2000" baseline="-25000" dirty="0" err="1" smtClean="0">
                <a:solidFill>
                  <a:prstClr val="black"/>
                </a:solidFill>
                <a:sym typeface="Symbol"/>
              </a:rPr>
              <a:t>inj,max</a:t>
            </a:r>
            <a:r>
              <a:rPr lang="en-US" altLang="zh-CN" sz="2000" dirty="0" smtClean="0">
                <a:solidFill>
                  <a:prstClr val="black"/>
                </a:solidFill>
                <a:sym typeface="Symbol"/>
              </a:rPr>
              <a:t>=</a:t>
            </a:r>
            <a:r>
              <a:rPr lang="en-US" altLang="zh-CN" sz="2000" dirty="0" err="1" smtClean="0">
                <a:solidFill>
                  <a:prstClr val="black"/>
                </a:solidFill>
                <a:sym typeface="Symbol"/>
              </a:rPr>
              <a:t>sqrt</a:t>
            </a:r>
            <a:r>
              <a:rPr lang="en-US" altLang="zh-CN" sz="2000" dirty="0" smtClean="0">
                <a:solidFill>
                  <a:prstClr val="black"/>
                </a:solidFill>
                <a:sym typeface="Symbol"/>
              </a:rPr>
              <a:t>(1.626um*4m)</a:t>
            </a:r>
          </a:p>
          <a:p>
            <a:r>
              <a:rPr lang="en-US" altLang="zh-CN" sz="2000" dirty="0" smtClean="0">
                <a:solidFill>
                  <a:prstClr val="black"/>
                </a:solidFill>
                <a:sym typeface="Symbol"/>
              </a:rPr>
              <a:t>= 2.55mm</a:t>
            </a:r>
            <a:endParaRPr lang="zh-CN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851920" y="156238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Tracking 240000turns </a:t>
            </a:r>
            <a:r>
              <a:rPr lang="zh-CN" altLang="en-US" dirty="0" smtClean="0"/>
              <a:t>（</a:t>
            </a:r>
            <a:r>
              <a:rPr lang="en-US" altLang="zh-CN" dirty="0" smtClean="0"/>
              <a:t>4 damping time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3089512" y="2143651"/>
            <a:ext cx="5902969" cy="3607370"/>
            <a:chOff x="3193408" y="2985496"/>
            <a:chExt cx="5902969" cy="360737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3408" y="2985496"/>
              <a:ext cx="5902969" cy="3607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弧形 9"/>
            <p:cNvSpPr/>
            <p:nvPr/>
          </p:nvSpPr>
          <p:spPr>
            <a:xfrm>
              <a:off x="5364088" y="5900096"/>
              <a:ext cx="432048" cy="553240"/>
            </a:xfrm>
            <a:prstGeom prst="arc">
              <a:avLst>
                <a:gd name="adj1" fmla="val 11096959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1" name="直接箭头连接符 10"/>
          <p:cNvCxnSpPr/>
          <p:nvPr/>
        </p:nvCxnSpPr>
        <p:spPr>
          <a:xfrm flipV="1">
            <a:off x="5260192" y="5157192"/>
            <a:ext cx="103896" cy="8640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12020" y="6205954"/>
            <a:ext cx="352839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5 times of injection beam size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1257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168" y="1590727"/>
            <a:ext cx="5637288" cy="1340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Primary design for bunch compressor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76056" y="2879153"/>
            <a:ext cx="201622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Dispersive section</a:t>
            </a:r>
            <a:endParaRPr lang="zh-CN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149080"/>
            <a:ext cx="239077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115" y="4079221"/>
            <a:ext cx="2632342" cy="2508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直接箭头连接符 6"/>
          <p:cNvCxnSpPr/>
          <p:nvPr/>
        </p:nvCxnSpPr>
        <p:spPr>
          <a:xfrm>
            <a:off x="2339752" y="3295363"/>
            <a:ext cx="0" cy="5656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6001286" y="3295363"/>
            <a:ext cx="0" cy="5656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578402"/>
              </p:ext>
            </p:extLst>
          </p:nvPr>
        </p:nvGraphicFramePr>
        <p:xfrm>
          <a:off x="30577" y="6093296"/>
          <a:ext cx="2309175" cy="566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8" name="Equation" r:id="rId6" imgW="1981200" imgH="482600" progId="Equation.DSMT4">
                  <p:embed/>
                </p:oleObj>
              </mc:Choice>
              <mc:Fallback>
                <p:oleObj name="Equation" r:id="rId6" imgW="19812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7" y="6093296"/>
                        <a:ext cx="2309175" cy="5661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282625"/>
              </p:ext>
            </p:extLst>
          </p:nvPr>
        </p:nvGraphicFramePr>
        <p:xfrm>
          <a:off x="7164288" y="6093296"/>
          <a:ext cx="1942159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9" name="Equation" r:id="rId8" imgW="1498320" imgH="444240" progId="Equation.DSMT4">
                  <p:embed/>
                </p:oleObj>
              </mc:Choice>
              <mc:Fallback>
                <p:oleObj name="Equation" r:id="rId8" imgW="14983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164288" y="6093296"/>
                        <a:ext cx="1942159" cy="576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组合 17"/>
          <p:cNvGrpSpPr/>
          <p:nvPr/>
        </p:nvGrpSpPr>
        <p:grpSpPr>
          <a:xfrm>
            <a:off x="1237792" y="2003969"/>
            <a:ext cx="2240920" cy="1059850"/>
            <a:chOff x="1331640" y="2466345"/>
            <a:chExt cx="2240920" cy="1059850"/>
          </a:xfrm>
        </p:grpSpPr>
        <p:sp>
          <p:nvSpPr>
            <p:cNvPr id="3" name="圆角矩形 2"/>
            <p:cNvSpPr/>
            <p:nvPr/>
          </p:nvSpPr>
          <p:spPr>
            <a:xfrm>
              <a:off x="1691680" y="2466345"/>
              <a:ext cx="1584176" cy="64435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63688" y="2603855"/>
              <a:ext cx="1440160" cy="3693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RF structure</a:t>
              </a:r>
              <a:endParaRPr lang="zh-CN" alt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31640" y="3064530"/>
              <a:ext cx="5760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i="1" dirty="0" smtClean="0"/>
                <a:t>E</a:t>
              </a:r>
              <a:r>
                <a:rPr lang="en-US" altLang="zh-CN" sz="2400" baseline="-25000" dirty="0" smtClean="0"/>
                <a:t>0</a:t>
              </a:r>
              <a:endParaRPr lang="zh-CN" altLang="en-US" sz="2400" baseline="-25000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3133016" y="3064530"/>
              <a:ext cx="4395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2400" i="1" dirty="0" smtClean="0">
                  <a:solidFill>
                    <a:prstClr val="black"/>
                  </a:solidFill>
                </a:rPr>
                <a:t>E</a:t>
              </a:r>
              <a:r>
                <a:rPr lang="en-US" altLang="zh-CN" sz="2400" baseline="-25000" dirty="0" smtClean="0">
                  <a:solidFill>
                    <a:prstClr val="black"/>
                  </a:solidFill>
                </a:rPr>
                <a:t>1</a:t>
              </a:r>
              <a:endParaRPr lang="zh-CN" altLang="en-US" sz="2400" baseline="-250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15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43204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parameters for CEPC double ring</a:t>
            </a:r>
            <a:br>
              <a:rPr lang="en-US" altLang="zh-CN" dirty="0" smtClean="0"/>
            </a:br>
            <a:r>
              <a:rPr lang="zh-CN" altLang="en-US" sz="2200" dirty="0" smtClean="0"/>
              <a:t>（</a:t>
            </a:r>
            <a:r>
              <a:rPr lang="en-US" altLang="zh-CN" sz="2200" dirty="0" smtClean="0"/>
              <a:t>wangdou20161219-100km_1mm</a:t>
            </a:r>
            <a:r>
              <a:rPr lang="en-US" altLang="zh-CN" sz="2200" dirty="0" smtClean="0">
                <a:sym typeface="Symbol"/>
              </a:rPr>
              <a:t>y</a:t>
            </a:r>
            <a:r>
              <a:rPr lang="zh-CN" altLang="en-US" sz="2200" dirty="0" smtClean="0"/>
              <a:t>）</a:t>
            </a:r>
            <a:endParaRPr lang="zh-CN" altLang="en-US" sz="22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522398"/>
              </p:ext>
            </p:extLst>
          </p:nvPr>
        </p:nvGraphicFramePr>
        <p:xfrm>
          <a:off x="179512" y="836712"/>
          <a:ext cx="8820472" cy="5983494"/>
        </p:xfrm>
        <a:graphic>
          <a:graphicData uri="http://schemas.openxmlformats.org/drawingml/2006/table">
            <a:tbl>
              <a:tblPr firstRow="1" bandRow="1"/>
              <a:tblGrid>
                <a:gridCol w="1979712"/>
                <a:gridCol w="864096"/>
                <a:gridCol w="864096"/>
                <a:gridCol w="1080120"/>
                <a:gridCol w="1224136"/>
                <a:gridCol w="936104"/>
                <a:gridCol w="936104"/>
                <a:gridCol w="936104"/>
              </a:tblGrid>
              <a:tr h="40565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tt</a:t>
                      </a:r>
                      <a:endParaRPr lang="en-US" altLang="zh-CN" sz="1600" b="1" i="1" kern="100" dirty="0" smtClean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H-high </a:t>
                      </a:r>
                      <a:r>
                        <a:rPr lang="en-US" altLang="zh-CN" sz="1600" b="1" i="1" kern="100" baseline="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lumi</a:t>
                      </a: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.</a:t>
                      </a:r>
                      <a:endParaRPr lang="zh-CN" sz="1600" b="1" i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H-low power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W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Z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175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100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7.55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Half crossing angle (</a:t>
                      </a:r>
                      <a:r>
                        <a:rPr lang="en-US" altLang="zh-CN" sz="12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angle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1.41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1.12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1.12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1.05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0.46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0.46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98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555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333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16666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65716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6.64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29.97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17.98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50.6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367.7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1449.7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30</a:t>
                      </a:r>
                      <a:endParaRPr lang="zh-CN" altLang="en-US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16.7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12.7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1.3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0.2/0.002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0.3/0.00</a:t>
                      </a:r>
                      <a:r>
                        <a:rPr lang="en-US" altLang="zh-CN" sz="1200" b="1" kern="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1</a:t>
                      </a:r>
                      <a:endParaRPr lang="zh-CN" altLang="zh-CN" sz="1200" b="1" kern="1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0.3/0.00</a:t>
                      </a:r>
                      <a:r>
                        <a:rPr lang="en-US" altLang="zh-CN" sz="1200" b="1" kern="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1</a:t>
                      </a:r>
                      <a:endParaRPr lang="zh-CN" altLang="zh-CN" sz="1200" b="1" kern="1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 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0.12/0.001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0.12/0.001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3.19/0.0097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1.01/0.0031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1.01/0.0031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2.68/0.008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0.93/0.0049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0.93/0.0049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69.97/0.15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25.3/0.14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17.4/0.055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17.4/0.055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16.4/0.09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10.5/0.07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10.5/0.07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i="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y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/IP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0.118/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0.083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0.016/0.055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0.029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0.029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0.0082/0.055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0.0075/0.054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0.0075/0.054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Phase (degree)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153.0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122.2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0.083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0.083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149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160.8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160.8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8.92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0.63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  (harmonic)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(217800)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(217800)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3.93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3.93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3.6 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0.53(5cell)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0.75(2cell)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0.45(2cell)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 (2cell)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1.6(1cell)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6.25(1cell)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0.037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0.037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03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2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0.89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0.62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5.42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3.25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4.08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18.0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70.97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660232" y="647396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 dirty="0"/>
          </a:p>
        </p:txBody>
      </p:sp>
      <p:sp>
        <p:nvSpPr>
          <p:cNvPr id="8" name="椭圆 7"/>
          <p:cNvSpPr/>
          <p:nvPr/>
        </p:nvSpPr>
        <p:spPr>
          <a:xfrm>
            <a:off x="3779912" y="5459632"/>
            <a:ext cx="2592288" cy="345632"/>
          </a:xfrm>
          <a:prstGeom prst="ellipse">
            <a:avLst/>
          </a:prstGeom>
          <a:solidFill>
            <a:schemeClr val="bg1">
              <a:alpha val="0"/>
            </a:schemeClr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7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Parameter design</a:t>
            </a:r>
            <a:endParaRPr lang="zh-CN" alt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64739"/>
              </p:ext>
            </p:extLst>
          </p:nvPr>
        </p:nvGraphicFramePr>
        <p:xfrm>
          <a:off x="2411760" y="2852936"/>
          <a:ext cx="4062574" cy="3816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Equation" r:id="rId3" imgW="2806560" imgH="2641320" progId="Equation.DSMT4">
                  <p:embed/>
                </p:oleObj>
              </mc:Choice>
              <mc:Fallback>
                <p:oleObj name="Equation" r:id="rId3" imgW="2806560" imgH="264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2852936"/>
                        <a:ext cx="4062574" cy="38164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31640" y="1469952"/>
            <a:ext cx="6264696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入口：</a:t>
            </a:r>
            <a:r>
              <a:rPr lang="zh-CN" altLang="en-US" sz="2400" dirty="0" smtClean="0">
                <a:sym typeface="Symbol"/>
              </a:rPr>
              <a:t></a:t>
            </a:r>
            <a:r>
              <a:rPr lang="en-US" altLang="zh-CN" sz="2400" baseline="-25000" dirty="0" smtClean="0">
                <a:sym typeface="Symbol"/>
              </a:rPr>
              <a:t>0</a:t>
            </a:r>
            <a:r>
              <a:rPr lang="en-US" altLang="zh-CN" sz="2400" dirty="0" smtClean="0">
                <a:sym typeface="Symbol"/>
              </a:rPr>
              <a:t>=7mm</a:t>
            </a:r>
            <a:r>
              <a:rPr lang="zh-CN" altLang="en-US" sz="2400" dirty="0" smtClean="0">
                <a:sym typeface="Symbol"/>
              </a:rPr>
              <a:t>，  </a:t>
            </a:r>
            <a:r>
              <a:rPr lang="en-US" altLang="zh-CN" sz="2400" baseline="-25000" dirty="0" smtClean="0">
                <a:sym typeface="Symbol"/>
              </a:rPr>
              <a:t>0</a:t>
            </a:r>
            <a:r>
              <a:rPr lang="en-US" altLang="zh-CN" sz="2400" dirty="0" smtClean="0">
                <a:sym typeface="Symbol"/>
              </a:rPr>
              <a:t>=0.05%</a:t>
            </a:r>
            <a:r>
              <a:rPr lang="zh-CN" altLang="en-US" sz="2400" dirty="0" smtClean="0">
                <a:sym typeface="Symbol"/>
              </a:rPr>
              <a:t>，        </a:t>
            </a:r>
            <a:r>
              <a:rPr lang="en-US" altLang="zh-CN" sz="2400" dirty="0" smtClean="0">
                <a:sym typeface="Symbol"/>
              </a:rPr>
              <a:t>E</a:t>
            </a:r>
            <a:r>
              <a:rPr lang="en-US" altLang="zh-CN" sz="2400" baseline="-25000" dirty="0" smtClean="0">
                <a:sym typeface="Symbol"/>
              </a:rPr>
              <a:t>0</a:t>
            </a:r>
            <a:r>
              <a:rPr lang="en-US" altLang="zh-CN" sz="2400" dirty="0" smtClean="0">
                <a:sym typeface="Symbol"/>
              </a:rPr>
              <a:t>=1.1 </a:t>
            </a:r>
            <a:r>
              <a:rPr lang="en-US" altLang="zh-CN" sz="2400" dirty="0" err="1" smtClean="0">
                <a:sym typeface="Symbol"/>
              </a:rPr>
              <a:t>GeV</a:t>
            </a:r>
            <a:endParaRPr lang="en-US" altLang="zh-CN" sz="2400" dirty="0" smtClean="0">
              <a:sym typeface="Symbol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sym typeface="Symbol"/>
              </a:rPr>
              <a:t>出口：</a:t>
            </a:r>
            <a:r>
              <a:rPr lang="en-US" altLang="zh-CN" sz="2400" baseline="-25000" dirty="0" smtClean="0">
                <a:sym typeface="Symbol"/>
              </a:rPr>
              <a:t>1</a:t>
            </a:r>
            <a:r>
              <a:rPr lang="en-US" altLang="zh-CN" sz="2400" dirty="0" smtClean="0">
                <a:sym typeface="Symbol"/>
              </a:rPr>
              <a:t>&lt;3mm</a:t>
            </a:r>
            <a:r>
              <a:rPr lang="zh-CN" altLang="en-US" sz="2400" dirty="0">
                <a:sym typeface="Symbol"/>
              </a:rPr>
              <a:t>，  </a:t>
            </a:r>
            <a:r>
              <a:rPr lang="zh-CN" altLang="en-US" sz="2400" dirty="0" smtClean="0">
                <a:sym typeface="Symbol"/>
              </a:rPr>
              <a:t></a:t>
            </a:r>
            <a:r>
              <a:rPr lang="en-US" altLang="zh-CN" sz="2400" baseline="-25000" dirty="0" smtClean="0">
                <a:sym typeface="Symbol"/>
              </a:rPr>
              <a:t>1</a:t>
            </a:r>
            <a:r>
              <a:rPr lang="en-US" altLang="zh-CN" sz="2400" dirty="0" smtClean="0">
                <a:sym typeface="Symbol"/>
              </a:rPr>
              <a:t>=??(0.1%)</a:t>
            </a:r>
            <a:r>
              <a:rPr lang="zh-CN" altLang="en-US" sz="2400" dirty="0">
                <a:sym typeface="Symbol"/>
              </a:rPr>
              <a:t>，</a:t>
            </a:r>
            <a:r>
              <a:rPr lang="zh-CN" altLang="en-US" sz="2400" dirty="0" smtClean="0">
                <a:sym typeface="Symbol"/>
              </a:rPr>
              <a:t> </a:t>
            </a:r>
            <a:r>
              <a:rPr lang="en-US" altLang="zh-CN" sz="2400" dirty="0" smtClean="0">
                <a:sym typeface="Symbol"/>
              </a:rPr>
              <a:t>E</a:t>
            </a:r>
            <a:r>
              <a:rPr lang="en-US" altLang="zh-CN" sz="2400" baseline="-25000" dirty="0" smtClean="0">
                <a:sym typeface="Symbol"/>
              </a:rPr>
              <a:t>1</a:t>
            </a:r>
            <a:r>
              <a:rPr lang="en-US" altLang="zh-CN" sz="2400" dirty="0">
                <a:sym typeface="Symbol"/>
              </a:rPr>
              <a:t>=1.1 </a:t>
            </a:r>
            <a:r>
              <a:rPr lang="en-US" altLang="zh-CN" sz="2400" dirty="0" err="1">
                <a:sym typeface="Symbol"/>
              </a:rPr>
              <a:t>GeV</a:t>
            </a:r>
            <a:endParaRPr lang="en-US" altLang="zh-CN" sz="2400" dirty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309205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Parameters of CEPC bunch compressor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710235"/>
              </p:ext>
            </p:extLst>
          </p:nvPr>
        </p:nvGraphicFramePr>
        <p:xfrm>
          <a:off x="395536" y="1988840"/>
          <a:ext cx="5976664" cy="4526280"/>
        </p:xfrm>
        <a:graphic>
          <a:graphicData uri="http://schemas.openxmlformats.org/drawingml/2006/table">
            <a:tbl>
              <a:tblPr lastCol="1" bandRow="1" bandCol="1">
                <a:tableStyleId>{616DA210-FB5B-4158-B5E0-FEB733F419BA}</a:tableStyleId>
              </a:tblPr>
              <a:tblGrid>
                <a:gridCol w="2160240"/>
                <a:gridCol w="1872208"/>
                <a:gridCol w="1944216"/>
              </a:tblGrid>
              <a:tr h="2413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effectLst/>
                        </a:rPr>
                        <a:t>BC (case I)</a:t>
                      </a:r>
                      <a:endParaRPr lang="zh-CN" sz="18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00" dirty="0" smtClean="0">
                          <a:effectLst/>
                        </a:rPr>
                        <a:t>BC (case II)</a:t>
                      </a:r>
                      <a:endParaRPr lang="zh-CN" altLang="zh-CN" sz="1800" kern="100" dirty="0" smtClean="0">
                        <a:effectLst/>
                        <a:latin typeface="Times New Roman"/>
                        <a:ea typeface="+mn-ea"/>
                      </a:endParaRPr>
                    </a:p>
                  </a:txBody>
                  <a:tcPr marL="68580" marR="68580" marT="0" marB="0"/>
                </a:tc>
              </a:tr>
              <a:tr h="2533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初始能量</a:t>
                      </a:r>
                      <a:r>
                        <a:rPr lang="en-US" sz="1800" kern="100" dirty="0">
                          <a:effectLst/>
                        </a:rPr>
                        <a:t> (</a:t>
                      </a:r>
                      <a:r>
                        <a:rPr lang="en-US" sz="1800" kern="100" dirty="0" err="1">
                          <a:effectLst/>
                        </a:rPr>
                        <a:t>GeV</a:t>
                      </a:r>
                      <a:r>
                        <a:rPr lang="en-US" sz="1800" kern="100" dirty="0">
                          <a:effectLst/>
                        </a:rPr>
                        <a:t>)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</a:rPr>
                        <a:t>1.1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effectLst/>
                          <a:latin typeface="Times New Roman"/>
                          <a:ea typeface="宋体"/>
                        </a:rPr>
                        <a:t>1.1</a:t>
                      </a:r>
                      <a:endParaRPr lang="zh-CN" sz="1800" b="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413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初始能散</a:t>
                      </a:r>
                      <a:r>
                        <a:rPr lang="en-US" sz="1800" kern="100">
                          <a:effectLst/>
                        </a:rPr>
                        <a:t> (%)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0.05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effectLst/>
                          <a:latin typeface="Times New Roman"/>
                          <a:ea typeface="宋体"/>
                        </a:rPr>
                        <a:t>0.05</a:t>
                      </a:r>
                      <a:endParaRPr lang="zh-CN" sz="1800" b="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533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初始束长</a:t>
                      </a:r>
                      <a:r>
                        <a:rPr lang="en-US" sz="1800" kern="100" dirty="0">
                          <a:effectLst/>
                        </a:rPr>
                        <a:t> (mm)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</a:rPr>
                        <a:t>7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effectLst/>
                          <a:latin typeface="Times New Roman"/>
                          <a:ea typeface="宋体"/>
                        </a:rPr>
                        <a:t>7</a:t>
                      </a:r>
                      <a:endParaRPr lang="zh-CN" sz="1800" b="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533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effectLst/>
                          <a:latin typeface="Times New Roman"/>
                          <a:ea typeface="宋体"/>
                        </a:rPr>
                        <a:t>高频频率 </a:t>
                      </a:r>
                      <a:r>
                        <a:rPr lang="en-US" altLang="zh-CN" sz="1800" kern="100" dirty="0" smtClean="0">
                          <a:effectLst/>
                          <a:latin typeface="Times New Roman"/>
                          <a:ea typeface="宋体"/>
                        </a:rPr>
                        <a:t>(MHz)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Times New Roman"/>
                          <a:ea typeface="宋体"/>
                        </a:rPr>
                        <a:t>2856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effectLst/>
                          <a:latin typeface="Times New Roman"/>
                          <a:ea typeface="宋体"/>
                        </a:rPr>
                        <a:t>2856</a:t>
                      </a:r>
                      <a:endParaRPr lang="zh-CN" sz="1800" b="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413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 smtClean="0">
                          <a:effectLst/>
                        </a:rPr>
                        <a:t>高频</a:t>
                      </a:r>
                      <a:r>
                        <a:rPr lang="zh-CN" altLang="en-US" sz="1800" kern="100" dirty="0" smtClean="0">
                          <a:effectLst/>
                        </a:rPr>
                        <a:t>腔</a:t>
                      </a:r>
                      <a:r>
                        <a:rPr lang="zh-CN" sz="1800" kern="100" dirty="0" smtClean="0">
                          <a:effectLst/>
                        </a:rPr>
                        <a:t>压</a:t>
                      </a:r>
                      <a:r>
                        <a:rPr lang="en-US" sz="1800" kern="100" dirty="0" smtClean="0">
                          <a:effectLst/>
                        </a:rPr>
                        <a:t> (MV</a:t>
                      </a:r>
                      <a:r>
                        <a:rPr lang="en-US" sz="1800" kern="100" dirty="0">
                          <a:effectLst/>
                        </a:rPr>
                        <a:t>)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14.5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effectLst/>
                          <a:latin typeface="Times New Roman"/>
                          <a:ea typeface="宋体"/>
                        </a:rPr>
                        <a:t>19.3</a:t>
                      </a:r>
                      <a:endParaRPr lang="zh-CN" sz="1800" b="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533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加速相位</a:t>
                      </a:r>
                      <a:r>
                        <a:rPr lang="en-US" sz="1800" kern="100" dirty="0">
                          <a:effectLst/>
                        </a:rPr>
                        <a:t> (</a:t>
                      </a:r>
                      <a:r>
                        <a:rPr lang="zh-CN" sz="1800" kern="100" dirty="0">
                          <a:effectLst/>
                        </a:rPr>
                        <a:t>度</a:t>
                      </a:r>
                      <a:r>
                        <a:rPr lang="en-US" sz="1800" kern="100" dirty="0">
                          <a:effectLst/>
                        </a:rPr>
                        <a:t>)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</a:rPr>
                        <a:t>86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effectLst/>
                          <a:latin typeface="Times New Roman"/>
                          <a:ea typeface="宋体"/>
                        </a:rPr>
                        <a:t>87</a:t>
                      </a:r>
                      <a:endParaRPr lang="zh-CN" sz="1800" b="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413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R</a:t>
                      </a:r>
                      <a:r>
                        <a:rPr lang="en-US" sz="1800" kern="100" baseline="-25000" dirty="0">
                          <a:effectLst/>
                        </a:rPr>
                        <a:t>56</a:t>
                      </a:r>
                      <a:r>
                        <a:rPr lang="en-US" sz="1800" kern="100" dirty="0">
                          <a:effectLst/>
                        </a:rPr>
                        <a:t> (</a:t>
                      </a:r>
                      <a:r>
                        <a:rPr lang="en-US" sz="1800" kern="100" dirty="0" smtClean="0">
                          <a:effectLst/>
                        </a:rPr>
                        <a:t>m)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-4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effectLst/>
                          <a:latin typeface="Times New Roman"/>
                          <a:ea typeface="宋体"/>
                        </a:rPr>
                        <a:t>-3</a:t>
                      </a:r>
                      <a:endParaRPr lang="zh-CN" sz="1800" b="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533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effectLst/>
                        </a:rPr>
                        <a:t>出口</a:t>
                      </a:r>
                      <a:r>
                        <a:rPr lang="zh-CN" sz="1800" kern="100" dirty="0" smtClean="0">
                          <a:effectLst/>
                        </a:rPr>
                        <a:t>能量</a:t>
                      </a:r>
                      <a:r>
                        <a:rPr lang="en-US" sz="1800" kern="100" dirty="0" smtClean="0">
                          <a:effectLst/>
                        </a:rPr>
                        <a:t> </a:t>
                      </a:r>
                      <a:r>
                        <a:rPr lang="en-US" sz="1800" kern="100" dirty="0">
                          <a:effectLst/>
                        </a:rPr>
                        <a:t>(</a:t>
                      </a:r>
                      <a:r>
                        <a:rPr lang="en-US" sz="1800" kern="100" dirty="0" err="1">
                          <a:effectLst/>
                        </a:rPr>
                        <a:t>GeV</a:t>
                      </a:r>
                      <a:r>
                        <a:rPr lang="en-US" sz="1800" kern="100" dirty="0">
                          <a:effectLst/>
                        </a:rPr>
                        <a:t>)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1.101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effectLst/>
                          <a:latin typeface="Times New Roman"/>
                          <a:ea typeface="宋体"/>
                        </a:rPr>
                        <a:t>1.101</a:t>
                      </a:r>
                      <a:endParaRPr lang="zh-CN" sz="1800" b="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413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effectLst/>
                        </a:rPr>
                        <a:t>出口</a:t>
                      </a:r>
                      <a:r>
                        <a:rPr lang="zh-CN" sz="1800" kern="100" dirty="0" smtClean="0">
                          <a:effectLst/>
                        </a:rPr>
                        <a:t>能</a:t>
                      </a:r>
                      <a:r>
                        <a:rPr lang="zh-CN" sz="1800" kern="100" dirty="0">
                          <a:effectLst/>
                        </a:rPr>
                        <a:t>散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smtClean="0">
                          <a:effectLst/>
                        </a:rPr>
                        <a:t>(%)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</a:rPr>
                        <a:t>0.17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effectLst/>
                          <a:latin typeface="Times New Roman"/>
                          <a:ea typeface="宋体"/>
                        </a:rPr>
                        <a:t>0.23</a:t>
                      </a:r>
                      <a:endParaRPr lang="zh-CN" sz="1800" b="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  <a:tr h="2533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effectLst/>
                        </a:rPr>
                        <a:t>出口</a:t>
                      </a:r>
                      <a:r>
                        <a:rPr lang="zh-CN" sz="1800" kern="100" dirty="0" smtClean="0">
                          <a:effectLst/>
                        </a:rPr>
                        <a:t>束</a:t>
                      </a:r>
                      <a:r>
                        <a:rPr lang="zh-CN" sz="1800" kern="100" dirty="0">
                          <a:effectLst/>
                        </a:rPr>
                        <a:t>长</a:t>
                      </a:r>
                      <a:r>
                        <a:rPr lang="en-US" sz="1800" kern="100" dirty="0">
                          <a:effectLst/>
                        </a:rPr>
                        <a:t> (mm)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</a:rPr>
                        <a:t>2 (6.7ps)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800" b="0" kern="100" dirty="0" smtClean="0">
                          <a:effectLst/>
                          <a:latin typeface="Times New Roman"/>
                          <a:ea typeface="宋体"/>
                        </a:rPr>
                        <a:t>1.5 (5ps)</a:t>
                      </a:r>
                      <a:endParaRPr lang="zh-CN" sz="1800" b="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60232" y="2492896"/>
            <a:ext cx="230425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 smtClean="0"/>
              <a:t>Compression ratio</a:t>
            </a:r>
            <a:r>
              <a:rPr lang="zh-CN" altLang="en-US" sz="2000" dirty="0" smtClean="0"/>
              <a:t>：</a:t>
            </a:r>
            <a:r>
              <a:rPr lang="en-US" altLang="zh-CN" sz="2000" dirty="0" smtClean="0"/>
              <a:t>3.5~4.7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60232" y="3862834"/>
            <a:ext cx="223224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Compression ratio is flexible.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495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BC energy spread and VRF vs. bunch length</a:t>
            </a:r>
            <a:endParaRPr lang="zh-CN" altLang="en-US" sz="3600" dirty="0"/>
          </a:p>
        </p:txBody>
      </p:sp>
      <p:pic>
        <p:nvPicPr>
          <p:cNvPr id="4099" name="Picture 3" descr="E:\50km_Circular_collider\Chou\CEPC Damping Ring\bunch compressor\VR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878766"/>
            <a:ext cx="5822498" cy="295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:\50km_Circular_collider\Chou\CEPC Damping Ring\bunch compressor\energy spre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4852533" cy="256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1960" y="1605634"/>
            <a:ext cx="4536504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000" dirty="0" smtClean="0"/>
              <a:t>At the end of bunch compressor, shorter bunch length gives larger energy spread and need higher RF voltage.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573143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43204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parameters for CEPC double ring</a:t>
            </a:r>
            <a:br>
              <a:rPr lang="en-US" altLang="zh-CN" dirty="0" smtClean="0"/>
            </a:br>
            <a:r>
              <a:rPr lang="zh-CN" altLang="en-US" sz="2200" dirty="0" smtClean="0"/>
              <a:t>（</a:t>
            </a:r>
            <a:r>
              <a:rPr lang="en-US" altLang="zh-CN" sz="2200" dirty="0" smtClean="0"/>
              <a:t>wangdou20161202-100km_2mm</a:t>
            </a:r>
            <a:r>
              <a:rPr lang="en-US" altLang="zh-CN" sz="2200" dirty="0" smtClean="0">
                <a:sym typeface="Symbol"/>
              </a:rPr>
              <a:t>y</a:t>
            </a:r>
            <a:r>
              <a:rPr lang="zh-CN" altLang="en-US" sz="2200" dirty="0" smtClean="0"/>
              <a:t>）</a:t>
            </a:r>
            <a:endParaRPr lang="zh-CN" altLang="en-US" sz="22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544883"/>
              </p:ext>
            </p:extLst>
          </p:nvPr>
        </p:nvGraphicFramePr>
        <p:xfrm>
          <a:off x="520089" y="952266"/>
          <a:ext cx="7796328" cy="5722814"/>
        </p:xfrm>
        <a:graphic>
          <a:graphicData uri="http://schemas.openxmlformats.org/drawingml/2006/table">
            <a:tbl>
              <a:tblPr firstRow="1" bandRow="1"/>
              <a:tblGrid>
                <a:gridCol w="3115807"/>
                <a:gridCol w="1584176"/>
                <a:gridCol w="1584176"/>
                <a:gridCol w="1512169"/>
              </a:tblGrid>
              <a:tr h="40565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H-high </a:t>
                      </a:r>
                      <a:r>
                        <a:rPr lang="en-US" altLang="zh-CN" sz="1600" b="1" i="1" kern="100" baseline="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lumi</a:t>
                      </a: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.</a:t>
                      </a:r>
                      <a:endParaRPr lang="zh-CN" sz="1600" b="1" i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H-low power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Half crossing angle (</a:t>
                      </a:r>
                      <a:r>
                        <a:rPr lang="en-US" altLang="zh-CN" sz="12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angle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0.97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0.97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644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425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29.97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19.8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33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0.144 /0.002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0.144 /0.002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1.56/0.0047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1.56/0.0047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69.97/0.15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15/0.097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15/0.097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i="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y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/IP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0.118/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0.083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0.0126/0.083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0.0126/0.083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Phase (degree)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153.0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131.2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131.2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  (harmonic)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(217800)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(217800)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3.6 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0.64 (2cell)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0.42 (2cell)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520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2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660232" y="647396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 dirty="0"/>
          </a:p>
        </p:txBody>
      </p:sp>
      <p:sp>
        <p:nvSpPr>
          <p:cNvPr id="8" name="椭圆 7"/>
          <p:cNvSpPr/>
          <p:nvPr/>
        </p:nvSpPr>
        <p:spPr>
          <a:xfrm>
            <a:off x="5436096" y="5459632"/>
            <a:ext cx="2592288" cy="345632"/>
          </a:xfrm>
          <a:prstGeom prst="ellipse">
            <a:avLst/>
          </a:prstGeom>
          <a:solidFill>
            <a:schemeClr val="bg1">
              <a:alpha val="0"/>
            </a:schemeClr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27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43204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parameter for CEPC partial double ring</a:t>
            </a:r>
            <a:br>
              <a:rPr lang="en-US" altLang="zh-CN" dirty="0" smtClean="0"/>
            </a:br>
            <a:r>
              <a:rPr lang="zh-CN" altLang="en-US" sz="2200" dirty="0" smtClean="0"/>
              <a:t>（</a:t>
            </a:r>
            <a:r>
              <a:rPr lang="en-US" altLang="zh-CN" sz="2200" dirty="0" smtClean="0"/>
              <a:t>wangdou20161109-61km</a:t>
            </a:r>
            <a:r>
              <a:rPr lang="zh-CN" altLang="en-US" sz="2200" dirty="0" smtClean="0"/>
              <a:t>）</a:t>
            </a:r>
            <a:endParaRPr lang="zh-CN" altLang="en-US" sz="22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775425"/>
              </p:ext>
            </p:extLst>
          </p:nvPr>
        </p:nvGraphicFramePr>
        <p:xfrm>
          <a:off x="179512" y="1340768"/>
          <a:ext cx="8820471" cy="4672854"/>
        </p:xfrm>
        <a:graphic>
          <a:graphicData uri="http://schemas.openxmlformats.org/drawingml/2006/table">
            <a:tbl>
              <a:tblPr firstRow="1" bandRow="1"/>
              <a:tblGrid>
                <a:gridCol w="2376264"/>
                <a:gridCol w="936104"/>
                <a:gridCol w="1152128"/>
                <a:gridCol w="1296144"/>
                <a:gridCol w="1008112"/>
                <a:gridCol w="1008112"/>
                <a:gridCol w="1043607"/>
              </a:tblGrid>
              <a:tr h="40565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H-high </a:t>
                      </a:r>
                      <a:r>
                        <a:rPr lang="en-US" altLang="zh-CN" sz="1600" b="1" i="1" kern="100" baseline="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lumi</a:t>
                      </a: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.</a:t>
                      </a:r>
                      <a:endParaRPr lang="zh-CN" sz="1600" b="1" i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H-low power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W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Z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Z-5cell</a:t>
                      </a:r>
                      <a:endParaRPr lang="zh-CN" altLang="zh-CN" sz="1600" b="1" i="1" kern="1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4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4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0.58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0.061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0.061</a:t>
                      </a:r>
                      <a:endParaRPr lang="zh-CN" altLang="en-US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4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4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4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4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4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1.98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0.85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0.6</a:t>
                      </a:r>
                      <a:endParaRPr lang="zh-CN" alt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0.6</a:t>
                      </a:r>
                      <a:endParaRPr lang="zh-CN" altLang="zh-CN" sz="14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4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107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70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400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1100</a:t>
                      </a:r>
                      <a:endParaRPr lang="zh-CN" altLang="zh-CN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700</a:t>
                      </a:r>
                      <a:endParaRPr lang="zh-CN" altLang="zh-CN" sz="14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32.5</a:t>
                      </a:r>
                      <a:endParaRPr lang="zh-CN" alt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15.7</a:t>
                      </a:r>
                      <a:endParaRPr lang="zh-CN" alt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3.2</a:t>
                      </a:r>
                      <a:endParaRPr lang="zh-CN" alt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2.0</a:t>
                      </a:r>
                      <a:endParaRPr lang="zh-CN" altLang="en-US" sz="14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4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4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0.272/0.0013</a:t>
                      </a:r>
                      <a:endParaRPr lang="zh-CN" altLang="zh-CN" sz="14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0.275 /0.0013</a:t>
                      </a:r>
                      <a:endParaRPr lang="zh-CN" altLang="zh-CN" sz="14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0.16/0.001</a:t>
                      </a:r>
                      <a:endParaRPr lang="zh-CN" altLang="zh-CN" sz="14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0.12/0.001</a:t>
                      </a:r>
                      <a:endParaRPr lang="zh-CN" altLang="zh-CN" sz="14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0.12/0.001</a:t>
                      </a:r>
                      <a:endParaRPr lang="zh-CN" altLang="zh-CN" sz="1400" kern="1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2.05/0.0062</a:t>
                      </a:r>
                      <a:endParaRPr lang="zh-CN" altLang="zh-CN" sz="14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2.05 /0.0062</a:t>
                      </a:r>
                      <a:endParaRPr lang="zh-CN" altLang="zh-CN" sz="14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0.93/0.003</a:t>
                      </a:r>
                      <a:endParaRPr lang="zh-CN" altLang="zh-CN" sz="14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0.87/0.0046</a:t>
                      </a:r>
                      <a:endParaRPr lang="zh-CN" altLang="zh-CN" sz="14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0.87/0.0046</a:t>
                      </a:r>
                      <a:endParaRPr lang="zh-CN" altLang="zh-CN" sz="1400" kern="1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4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4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0.041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0.042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0.0145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0.0098</a:t>
                      </a:r>
                      <a:endParaRPr lang="zh-CN" altLang="zh-CN" sz="14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0.0098</a:t>
                      </a:r>
                      <a:endParaRPr lang="zh-CN" altLang="zh-CN" sz="1400" kern="1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4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4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0.083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0.084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0.073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0.073</a:t>
                      </a: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4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4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3.48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3.51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zh-CN" altLang="en-US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4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4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(MHz)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4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4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3.23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zh-CN" altLang="en-US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4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4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4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4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2.95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3.35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4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3.6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0.74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0.48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0.47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0.59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0.93</a:t>
                      </a:r>
                      <a:endParaRPr lang="zh-CN" altLang="en-US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4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4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4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03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4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4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4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4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37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37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4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4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4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4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4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4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4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3.1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2.01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3.5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3.44</a:t>
                      </a:r>
                      <a:endParaRPr lang="zh-CN" altLang="zh-CN" sz="14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zh-CN" sz="14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660232" y="647396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8100392" y="2579204"/>
            <a:ext cx="720080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8121240" y="4725144"/>
            <a:ext cx="720080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8121240" y="5805264"/>
            <a:ext cx="720080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22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43204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parameters for CEPC double ring</a:t>
            </a:r>
            <a:br>
              <a:rPr lang="en-US" altLang="zh-CN" dirty="0" smtClean="0"/>
            </a:br>
            <a:r>
              <a:rPr lang="zh-CN" altLang="en-US" sz="2200" dirty="0" smtClean="0"/>
              <a:t>（</a:t>
            </a:r>
            <a:r>
              <a:rPr lang="en-US" altLang="zh-CN" sz="2200" dirty="0" smtClean="0"/>
              <a:t>wangdou20161219-100km_1mm</a:t>
            </a:r>
            <a:r>
              <a:rPr lang="en-US" altLang="zh-CN" sz="2200" dirty="0" smtClean="0">
                <a:sym typeface="Symbol"/>
              </a:rPr>
              <a:t>y</a:t>
            </a:r>
            <a:r>
              <a:rPr lang="zh-CN" altLang="en-US" sz="2200" dirty="0" smtClean="0"/>
              <a:t>）</a:t>
            </a:r>
            <a:endParaRPr lang="zh-CN" altLang="en-US" sz="22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1650"/>
              </p:ext>
            </p:extLst>
          </p:nvPr>
        </p:nvGraphicFramePr>
        <p:xfrm>
          <a:off x="179512" y="1124744"/>
          <a:ext cx="8820472" cy="5400602"/>
        </p:xfrm>
        <a:graphic>
          <a:graphicData uri="http://schemas.openxmlformats.org/drawingml/2006/table">
            <a:tbl>
              <a:tblPr firstRow="1" bandRow="1"/>
              <a:tblGrid>
                <a:gridCol w="1979712"/>
                <a:gridCol w="864096"/>
                <a:gridCol w="864096"/>
                <a:gridCol w="1080120"/>
                <a:gridCol w="1224136"/>
                <a:gridCol w="936104"/>
                <a:gridCol w="936104"/>
                <a:gridCol w="936104"/>
              </a:tblGrid>
              <a:tr h="5273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tt</a:t>
                      </a:r>
                      <a:endParaRPr lang="en-US" altLang="zh-CN" sz="1600" b="1" i="1" kern="100" dirty="0" smtClean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H-high </a:t>
                      </a:r>
                      <a:r>
                        <a:rPr lang="en-US" altLang="zh-CN" sz="1600" b="1" i="1" kern="100" baseline="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lumi</a:t>
                      </a: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.</a:t>
                      </a:r>
                      <a:endParaRPr lang="zh-CN" sz="1600" b="1" i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H-low power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W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Z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37722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175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722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100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722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7.55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722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1.41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1.12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1.12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1.05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0.46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0.46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722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98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555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333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16666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65716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722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30</a:t>
                      </a:r>
                      <a:endParaRPr lang="zh-CN" altLang="en-US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16.7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12.7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7722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0.2/0.002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0.3/0.00</a:t>
                      </a:r>
                      <a:r>
                        <a:rPr lang="en-US" altLang="zh-CN" sz="1200" b="1" kern="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1</a:t>
                      </a:r>
                      <a:endParaRPr lang="zh-CN" altLang="zh-CN" sz="1200" b="1" kern="1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0.3/0.00</a:t>
                      </a:r>
                      <a:r>
                        <a:rPr lang="en-US" altLang="zh-CN" sz="1200" b="1" kern="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1</a:t>
                      </a:r>
                      <a:endParaRPr lang="zh-CN" altLang="zh-CN" sz="1200" b="1" kern="1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 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0.12/0.001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0.12/0.001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7722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3.19/0.0097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1.01/0.0031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1.01/0.0031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2.68/0.008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0.93/0.0049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0.93/0.0049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722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i="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y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/IP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0.118/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0.083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0.016/0.055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0.029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0.029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0.0082/0.055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0.0075/0.054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0.0075/0.054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722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Phase (degree)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153.0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122.2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0.083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0.083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149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160.8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160.8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722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8.92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0.63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722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  (harmonic)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(217800)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(217800)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37722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3.93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3.93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7722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722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3.6 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0.53(5cell)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0.75(2cell)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0.45(2cell)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 (2cell)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1.6(1cell)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6.25(1cell)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6583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722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444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722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0.62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5.42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3.25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4.08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18.0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70.97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660232" y="647396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 dirty="0"/>
          </a:p>
        </p:txBody>
      </p:sp>
      <p:sp>
        <p:nvSpPr>
          <p:cNvPr id="8" name="椭圆 7"/>
          <p:cNvSpPr/>
          <p:nvPr/>
        </p:nvSpPr>
        <p:spPr>
          <a:xfrm>
            <a:off x="3779912" y="5157192"/>
            <a:ext cx="2592288" cy="345632"/>
          </a:xfrm>
          <a:prstGeom prst="ellipse">
            <a:avLst/>
          </a:prstGeom>
          <a:solidFill>
            <a:schemeClr val="bg1">
              <a:alpha val="0"/>
            </a:schemeClr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30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1783</TotalTime>
  <Words>3621</Words>
  <Application>Microsoft Office PowerPoint</Application>
  <PresentationFormat>全屏显示(4:3)</PresentationFormat>
  <Paragraphs>1616</Paragraphs>
  <Slides>62</Slides>
  <Notes>8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62</vt:i4>
      </vt:variant>
    </vt:vector>
  </HeadingPairs>
  <TitlesOfParts>
    <vt:vector size="64" baseType="lpstr">
      <vt:lpstr>Office 主题</vt:lpstr>
      <vt:lpstr>Equation</vt:lpstr>
      <vt:lpstr>CEPC parameters and lattice design</vt:lpstr>
      <vt:lpstr>Machine constraints / given parameters</vt:lpstr>
      <vt:lpstr>Constraints for parameter choice</vt:lpstr>
      <vt:lpstr>parameter for CEPC partial double ring （wangdou20160325-54km）</vt:lpstr>
      <vt:lpstr>parameter for CEPC partial double ring （wangdou20161109-61km）</vt:lpstr>
      <vt:lpstr>parameters for CEPC double ring （wangdou20161219-100km_1mmy）</vt:lpstr>
      <vt:lpstr>parameters for CEPC double ring （wangdou20161202-100km_2mmy）</vt:lpstr>
      <vt:lpstr>parameter for CEPC partial double ring （wangdou20161109-61km）</vt:lpstr>
      <vt:lpstr>parameters for CEPC double ring （wangdou20161219-100km_1mmy）</vt:lpstr>
      <vt:lpstr>100km CEPC luminosity potential  (50MW/beam)</vt:lpstr>
      <vt:lpstr>parameters for CEPC double ring （wangdou20161202-100km_2mmy）</vt:lpstr>
      <vt:lpstr>PowerPoint 演示文稿</vt:lpstr>
      <vt:lpstr>FCC-ee</vt:lpstr>
      <vt:lpstr>PowerPoint 演示文稿</vt:lpstr>
      <vt:lpstr>Parameter for single ring-100km （wangdou20161122）</vt:lpstr>
      <vt:lpstr>Beam-beam simulation-54km</vt:lpstr>
      <vt:lpstr>Beam-beam simulation-61km</vt:lpstr>
      <vt:lpstr>Beam-beam simulation-100km</vt:lpstr>
      <vt:lpstr>Beam-beam simulation-100km</vt:lpstr>
      <vt:lpstr>Beam-beam simulation-100km</vt:lpstr>
      <vt:lpstr>Beam-beam simulation-100km</vt:lpstr>
      <vt:lpstr>CEPC Higgs luminosity vs. crossing angle</vt:lpstr>
      <vt:lpstr>CEPC Higgs Luminosity vs beam power</vt:lpstr>
      <vt:lpstr>CEPC PDR Luminosity vs circumference</vt:lpstr>
      <vt:lpstr>100km CEPC PDR vs Fcc-ee</vt:lpstr>
      <vt:lpstr>Non-interleave sextupoles in arc (90/90 FODO)</vt:lpstr>
      <vt:lpstr> Partial double ring FFS design with crab sextupoles</vt:lpstr>
      <vt:lpstr>CEPC IR sextupole strength</vt:lpstr>
      <vt:lpstr>Combine with partial double ring lattice</vt:lpstr>
      <vt:lpstr>DA bandwidth optimization with MODE  (knob arc sextupoles)</vt:lpstr>
      <vt:lpstr>Arc design for 100km CEPC</vt:lpstr>
      <vt:lpstr>Final doublet + triplet</vt:lpstr>
      <vt:lpstr>FFS optics</vt:lpstr>
      <vt:lpstr>W function</vt:lpstr>
      <vt:lpstr>Whole ring</vt:lpstr>
      <vt:lpstr>Pure Arc</vt:lpstr>
      <vt:lpstr>Arc DA (2 fam)</vt:lpstr>
      <vt:lpstr>Arc + FFS</vt:lpstr>
      <vt:lpstr>Arc + FFS</vt:lpstr>
      <vt:lpstr>Arc + FFS (2 fam)</vt:lpstr>
      <vt:lpstr>Arc + FFS (104 fam)</vt:lpstr>
      <vt:lpstr>Arc + FFS (104 fam)</vt:lpstr>
      <vt:lpstr>FFS optics-smaller betax*</vt:lpstr>
      <vt:lpstr>Chromaticity of FFS</vt:lpstr>
      <vt:lpstr>W function of whole ring</vt:lpstr>
      <vt:lpstr>Tuning phase of FFS</vt:lpstr>
      <vt:lpstr>Arc + FFS (2 fam)</vt:lpstr>
      <vt:lpstr>Arc + FFS (104 fam)</vt:lpstr>
      <vt:lpstr>PowerPoint 演示文稿</vt:lpstr>
      <vt:lpstr>PowerPoint 演示文稿</vt:lpstr>
      <vt:lpstr>Bunch length error with RF phase adjustment</vt:lpstr>
      <vt:lpstr>Luminosity change with RF phase adjustment</vt:lpstr>
      <vt:lpstr>RF voltage change with RF phase adjustment</vt:lpstr>
      <vt:lpstr>BS life time with RF phase adjustment</vt:lpstr>
      <vt:lpstr>CEPC damping ring requirement</vt:lpstr>
      <vt:lpstr>CEPC DR design</vt:lpstr>
      <vt:lpstr>DR lattice design</vt:lpstr>
      <vt:lpstr>DA</vt:lpstr>
      <vt:lpstr>Primary design for bunch compressor</vt:lpstr>
      <vt:lpstr>Parameter design</vt:lpstr>
      <vt:lpstr>Parameters of CEPC bunch compressor</vt:lpstr>
      <vt:lpstr>BC energy spread and VRF vs. bunch length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</dc:title>
  <dc:creator>Dou</dc:creator>
  <cp:lastModifiedBy>Dou</cp:lastModifiedBy>
  <cp:revision>46</cp:revision>
  <dcterms:created xsi:type="dcterms:W3CDTF">2016-10-27T08:38:42Z</dcterms:created>
  <dcterms:modified xsi:type="dcterms:W3CDTF">2017-01-12T07:33:22Z</dcterms:modified>
</cp:coreProperties>
</file>