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9" r:id="rId3"/>
    <p:sldId id="260" r:id="rId4"/>
    <p:sldId id="261" r:id="rId5"/>
    <p:sldId id="264" r:id="rId6"/>
    <p:sldId id="262" r:id="rId7"/>
    <p:sldId id="263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15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734088-C3BA-4D03-8774-0B11D35EAE7B}" type="datetimeFigureOut">
              <a:rPr lang="zh-CN" altLang="en-US" smtClean="0"/>
              <a:t>2017/1/11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5A35BB-4474-4C07-8BCA-E63C9F710E5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1105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118E6E-2117-415A-8AA4-8A0B8F4B0CD9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2025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1A53F5-0534-4B7C-866D-88710EC5A783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484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C20DF-83CF-45C0-89FB-F6E5060DADF2}" type="datetimeFigureOut">
              <a:rPr lang="zh-CN" altLang="en-US" smtClean="0"/>
              <a:t>2017/1/11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4D8BF-B036-4595-BA07-F5C8C863B6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36839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C20DF-83CF-45C0-89FB-F6E5060DADF2}" type="datetimeFigureOut">
              <a:rPr lang="zh-CN" altLang="en-US" smtClean="0"/>
              <a:t>2017/1/11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4D8BF-B036-4595-BA07-F5C8C863B6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765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C20DF-83CF-45C0-89FB-F6E5060DADF2}" type="datetimeFigureOut">
              <a:rPr lang="zh-CN" altLang="en-US" smtClean="0"/>
              <a:t>2017/1/11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4D8BF-B036-4595-BA07-F5C8C863B6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1195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C20DF-83CF-45C0-89FB-F6E5060DADF2}" type="datetimeFigureOut">
              <a:rPr lang="zh-CN" altLang="en-US" smtClean="0"/>
              <a:t>2017/1/11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4D8BF-B036-4595-BA07-F5C8C863B6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74038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C20DF-83CF-45C0-89FB-F6E5060DADF2}" type="datetimeFigureOut">
              <a:rPr lang="zh-CN" altLang="en-US" smtClean="0"/>
              <a:t>2017/1/11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4D8BF-B036-4595-BA07-F5C8C863B6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667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C20DF-83CF-45C0-89FB-F6E5060DADF2}" type="datetimeFigureOut">
              <a:rPr lang="zh-CN" altLang="en-US" smtClean="0"/>
              <a:t>2017/1/11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4D8BF-B036-4595-BA07-F5C8C863B6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48431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C20DF-83CF-45C0-89FB-F6E5060DADF2}" type="datetimeFigureOut">
              <a:rPr lang="zh-CN" altLang="en-US" smtClean="0"/>
              <a:t>2017/1/11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4D8BF-B036-4595-BA07-F5C8C863B6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61839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C20DF-83CF-45C0-89FB-F6E5060DADF2}" type="datetimeFigureOut">
              <a:rPr lang="zh-CN" altLang="en-US" smtClean="0"/>
              <a:t>2017/1/11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4D8BF-B036-4595-BA07-F5C8C863B6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3061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C20DF-83CF-45C0-89FB-F6E5060DADF2}" type="datetimeFigureOut">
              <a:rPr lang="zh-CN" altLang="en-US" smtClean="0"/>
              <a:t>2017/1/11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4D8BF-B036-4595-BA07-F5C8C863B6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0566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C20DF-83CF-45C0-89FB-F6E5060DADF2}" type="datetimeFigureOut">
              <a:rPr lang="zh-CN" altLang="en-US" smtClean="0"/>
              <a:t>2017/1/11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4D8BF-B036-4595-BA07-F5C8C863B6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98895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C20DF-83CF-45C0-89FB-F6E5060DADF2}" type="datetimeFigureOut">
              <a:rPr lang="zh-CN" altLang="en-US" smtClean="0"/>
              <a:t>2017/1/11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4D8BF-B036-4595-BA07-F5C8C863B6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51099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BC20DF-83CF-45C0-89FB-F6E5060DADF2}" type="datetimeFigureOut">
              <a:rPr lang="zh-CN" altLang="en-US" smtClean="0"/>
              <a:t>2017/1/11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4D8BF-B036-4595-BA07-F5C8C863B6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6586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zhangy@ihep.ac.cn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emf"/><Relationship Id="rId4" Type="http://schemas.openxmlformats.org/officeDocument/2006/relationships/image" Target="../media/image2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emf"/><Relationship Id="rId4" Type="http://schemas.openxmlformats.org/officeDocument/2006/relationships/image" Target="../media/image28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emf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3.png"/><Relationship Id="rId4" Type="http://schemas.openxmlformats.org/officeDocument/2006/relationships/image" Target="../media/image32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7.emf"/><Relationship Id="rId4" Type="http://schemas.openxmlformats.org/officeDocument/2006/relationships/image" Target="../media/image36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CEPC Beam </a:t>
            </a:r>
            <a:r>
              <a:rPr lang="en-US" altLang="zh-CN" dirty="0" err="1" smtClean="0"/>
              <a:t>Beam</a:t>
            </a:r>
            <a:r>
              <a:rPr lang="en-US" altLang="zh-CN" dirty="0" smtClean="0"/>
              <a:t> Simulation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Yuan Zhang</a:t>
            </a:r>
          </a:p>
          <a:p>
            <a:r>
              <a:rPr lang="en-US" altLang="zh-CN" dirty="0" smtClean="0">
                <a:hlinkClick r:id="rId2"/>
              </a:rPr>
              <a:t>zhangy@ihep.ac.cn</a:t>
            </a:r>
            <a:endParaRPr lang="en-US" altLang="zh-CN" dirty="0" smtClean="0"/>
          </a:p>
          <a:p>
            <a:r>
              <a:rPr lang="en-US" altLang="zh-CN" dirty="0" smtClean="0"/>
              <a:t>Jan, 2017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923041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Working point (0.51,0.55)</a:t>
            </a:r>
            <a:r>
              <a:rPr lang="en-US" altLang="zh-CN" dirty="0"/>
              <a:t/>
            </a:r>
            <a:br>
              <a:rPr lang="en-US" altLang="zh-CN" dirty="0"/>
            </a:br>
            <a:r>
              <a:rPr lang="en-US" altLang="zh-CN" dirty="0"/>
              <a:t>could help suppress the &lt;</a:t>
            </a:r>
            <a:r>
              <a:rPr lang="en-US" altLang="zh-CN" dirty="0" err="1"/>
              <a:t>xz</a:t>
            </a:r>
            <a:r>
              <a:rPr lang="en-US" altLang="zh-CN" dirty="0"/>
              <a:t>&gt; oscillation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428" y="2092484"/>
            <a:ext cx="3150870" cy="190881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6104" y="2092484"/>
            <a:ext cx="3139440" cy="186309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0726" y="4268153"/>
            <a:ext cx="3147060" cy="184404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24194" y="4227748"/>
            <a:ext cx="3181350" cy="1870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71669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Working point (0.53,0.58)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 smtClean="0"/>
              <a:t>&lt;</a:t>
            </a:r>
            <a:r>
              <a:rPr lang="en-US" altLang="zh-CN" dirty="0" err="1" smtClean="0"/>
              <a:t>xz</a:t>
            </a:r>
            <a:r>
              <a:rPr lang="en-US" altLang="zh-CN" dirty="0" smtClean="0"/>
              <a:t>&gt; unstable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1825625"/>
            <a:ext cx="3372172" cy="2019566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1678" y="1876368"/>
            <a:ext cx="3290915" cy="1968823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161" y="4220942"/>
            <a:ext cx="3105150" cy="183832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81678" y="4150618"/>
            <a:ext cx="3372172" cy="1978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6030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568952" cy="432048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CEPC </a:t>
            </a:r>
            <a:r>
              <a:rPr lang="en-US" altLang="zh-CN" dirty="0" smtClean="0"/>
              <a:t>double ring</a:t>
            </a:r>
            <a:br>
              <a:rPr lang="en-US" altLang="zh-CN" dirty="0" smtClean="0"/>
            </a:br>
            <a:r>
              <a:rPr lang="zh-CN" altLang="en-US" sz="2200" dirty="0" smtClean="0"/>
              <a:t>（</a:t>
            </a:r>
            <a:r>
              <a:rPr lang="en-US" altLang="zh-CN" sz="2200" dirty="0" smtClean="0"/>
              <a:t>wangdou20161202-100km_2mm</a:t>
            </a:r>
            <a:r>
              <a:rPr lang="en-US" altLang="zh-CN" sz="2200" dirty="0" smtClean="0">
                <a:sym typeface="Symbol"/>
              </a:rPr>
              <a:t>y</a:t>
            </a:r>
            <a:r>
              <a:rPr lang="zh-CN" altLang="en-US" sz="2200" dirty="0" smtClean="0"/>
              <a:t>）</a:t>
            </a:r>
            <a:endParaRPr lang="zh-CN" altLang="en-US" sz="22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/>
          </p:nvPr>
        </p:nvGraphicFramePr>
        <p:xfrm>
          <a:off x="179512" y="908720"/>
          <a:ext cx="8856986" cy="5892054"/>
        </p:xfrm>
        <a:graphic>
          <a:graphicData uri="http://schemas.openxmlformats.org/drawingml/2006/table">
            <a:tbl>
              <a:tblPr firstRow="1" bandRow="1"/>
              <a:tblGrid>
                <a:gridCol w="2088232"/>
                <a:gridCol w="936104"/>
                <a:gridCol w="1152128"/>
                <a:gridCol w="1224136"/>
                <a:gridCol w="1152128"/>
                <a:gridCol w="1152128"/>
                <a:gridCol w="1152130"/>
              </a:tblGrid>
              <a:tr h="405654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 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Pre-CDR</a:t>
                      </a: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H-high </a:t>
                      </a:r>
                      <a:r>
                        <a:rPr lang="en-US" altLang="zh-CN" sz="1600" b="1" i="1" kern="100" baseline="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lumi</a:t>
                      </a: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.</a:t>
                      </a:r>
                      <a:endParaRPr lang="zh-CN" sz="1600" b="1" i="1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baseline="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H-low power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W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Z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Number of IPs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120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80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Circumference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loss/turn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0.034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0.034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Half crossing angle (</a:t>
                      </a:r>
                      <a:r>
                        <a:rPr lang="en-US" altLang="zh-CN" sz="1200" kern="10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mrad</a:t>
                      </a: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err="1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Piwinski</a:t>
                      </a: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 angle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5.69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5.69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/bunch (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1200" kern="100" baseline="30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11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3.79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0.97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0.97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1.05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0.46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0.46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Bunch number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644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425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10520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65716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 current (mA)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16.6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29.97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19.8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50.6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232.1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1449.7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power /beam (MW)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51.7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33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16.7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8.0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Bending radius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Momentum compaction (10</a:t>
                      </a:r>
                      <a:r>
                        <a:rPr lang="en-US" sz="1200" kern="100" baseline="30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-5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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x/y (m)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0.8/0.0012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0.144 /0.002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0.144 /0.002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 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0.12/0.001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0.12/0.001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Emittance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 x/y (nm)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6.12/0.018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1.56/0.0047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1.56/0.0047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2.68/0.008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0.93/0.0049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0.93/0.0049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Transverse  </a:t>
                      </a: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(um)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69.97/0.15</a:t>
                      </a: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15/0.097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15/0.097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16.4/0.09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10.5/0.07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10.5/0.07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x</a:t>
                      </a:r>
                      <a:r>
                        <a:rPr lang="en-US" sz="1200" i="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y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/IP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0.118/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0.083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0.0126/0.083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0.0126/0.083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0.0082/0.055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0.0075/0.054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0.0075/0.054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RF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 Phase (degree)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153.0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131.2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131.2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149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200" b="0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200" b="0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160.8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200" b="0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200" b="0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160.8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V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(GV)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6.87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0.63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 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(MHz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  (harmonic)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 (217800)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 (217800)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 (217800)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 (217800)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smtClean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Nature 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z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2.14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2.72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2.72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3.8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3.93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3.93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  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2.65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HOM power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/cavity (kw)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3.6 </a:t>
                      </a: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(5cell)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0.64 (2cell)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0.42 (2cell)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 (2cell)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 (1cell)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6.25(1cell)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spread (%)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0.065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0.037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0.037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acceptance (%)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Energy acceptance  by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RF 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(%)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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0.23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0.26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0.26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0.26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803">
                <a:tc>
                  <a:txBody>
                    <a:bodyPr/>
                    <a:lstStyle/>
                    <a:p>
                      <a:pPr marL="29210"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Life time due 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to</a:t>
                      </a:r>
                      <a:r>
                        <a:rPr lang="en-US" sz="120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 err="1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beamstrahlung_cal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(minute)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47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52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(hour glass)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0.68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</a:t>
                      </a:r>
                      <a:r>
                        <a:rPr lang="en-US" sz="1200" i="1" kern="100" baseline="-250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max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34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cm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-2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-1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2.04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3.1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2.05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4.08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11.36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70.97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6660232" y="6473968"/>
            <a:ext cx="2133600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12</a:t>
            </a:fld>
            <a:endParaRPr lang="zh-CN" altLang="en-US" dirty="0"/>
          </a:p>
        </p:txBody>
      </p:sp>
      <p:sp>
        <p:nvSpPr>
          <p:cNvPr id="8" name="椭圆 7"/>
          <p:cNvSpPr/>
          <p:nvPr/>
        </p:nvSpPr>
        <p:spPr>
          <a:xfrm>
            <a:off x="3059832" y="5459632"/>
            <a:ext cx="2592288" cy="278740"/>
          </a:xfrm>
          <a:prstGeom prst="ellipse">
            <a:avLst/>
          </a:prstGeom>
          <a:solidFill>
            <a:schemeClr val="bg1">
              <a:alpha val="0"/>
            </a:schemeClr>
          </a:solidFill>
          <a:ln w="222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7133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altLang="zh-CN" dirty="0"/>
              <a:t>161202-100km-2mm-h-highlum, </a:t>
            </a:r>
            <a:r>
              <a:rPr lang="en-US" altLang="zh-CN" dirty="0"/>
              <a:t>(</a:t>
            </a:r>
            <a:r>
              <a:rPr lang="en-US" altLang="zh-CN" dirty="0" smtClean="0"/>
              <a:t>0.51,0.55,0.037</a:t>
            </a:r>
            <a:r>
              <a:rPr lang="en-US" altLang="zh-CN" dirty="0"/>
              <a:t>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3421" y="1825625"/>
            <a:ext cx="3703320" cy="226314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3421" y="4142722"/>
            <a:ext cx="3703319" cy="2169177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1214" y="4100195"/>
            <a:ext cx="3944136" cy="2312669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59497" y="1898650"/>
            <a:ext cx="3961757" cy="2244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47630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wangdou20161202-100km_1mm</a:t>
            </a:r>
            <a:r>
              <a:rPr lang="en-US" altLang="zh-CN" dirty="0">
                <a:sym typeface="Symbol"/>
              </a:rPr>
              <a:t>y_W (</a:t>
            </a:r>
            <a:r>
              <a:rPr lang="en-US" altLang="zh-CN" dirty="0" smtClean="0">
                <a:sym typeface="Symbol"/>
              </a:rPr>
              <a:t>0.535, </a:t>
            </a:r>
            <a:r>
              <a:rPr lang="en-US" altLang="zh-CN" dirty="0">
                <a:sym typeface="Symbol"/>
              </a:rPr>
              <a:t>0.61, 0.0425)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1825625"/>
            <a:ext cx="3133725" cy="18669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3807" y="1825625"/>
            <a:ext cx="3331543" cy="1938377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8650" y="3965555"/>
            <a:ext cx="3331543" cy="1938377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01765" y="4034630"/>
            <a:ext cx="3095625" cy="1800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7677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wangdou20161202-100km_1mm</a:t>
            </a:r>
            <a:r>
              <a:rPr lang="en-US" altLang="zh-CN" dirty="0">
                <a:sym typeface="Symbol"/>
              </a:rPr>
              <a:t></a:t>
            </a:r>
            <a:r>
              <a:rPr lang="en-US" altLang="zh-CN" dirty="0" smtClean="0">
                <a:sym typeface="Symbol"/>
              </a:rPr>
              <a:t>y_z </a:t>
            </a:r>
            <a:r>
              <a:rPr lang="en-US" altLang="zh-CN" dirty="0">
                <a:sym typeface="Symbol"/>
              </a:rPr>
              <a:t>(0.54, 0.61, </a:t>
            </a:r>
            <a:r>
              <a:rPr lang="en-US" altLang="zh-CN" dirty="0" smtClean="0">
                <a:sym typeface="Symbol"/>
              </a:rPr>
              <a:t>0.0256)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712" y="1861522"/>
            <a:ext cx="3290915" cy="2009417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16009" y="1956592"/>
            <a:ext cx="3076575" cy="181927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7084" y="4218288"/>
            <a:ext cx="3331543" cy="1958675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88524" y="4218288"/>
            <a:ext cx="3331543" cy="1928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3246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 for PDR/DR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The main parameter is well optimized considering the beam-beam effect</a:t>
            </a:r>
          </a:p>
          <a:p>
            <a:r>
              <a:rPr lang="en-US" altLang="zh-CN" dirty="0" smtClean="0"/>
              <a:t>The </a:t>
            </a:r>
            <a:r>
              <a:rPr lang="en-US" altLang="zh-CN" dirty="0"/>
              <a:t>strong-strong simulation shows complicated beam dynamics </a:t>
            </a:r>
            <a:r>
              <a:rPr lang="en-US" altLang="zh-CN" dirty="0" smtClean="0"/>
              <a:t>phenomenon</a:t>
            </a:r>
            <a:r>
              <a:rPr lang="en-US" altLang="zh-CN" dirty="0"/>
              <a:t> </a:t>
            </a:r>
            <a:r>
              <a:rPr lang="en-US" altLang="zh-CN" dirty="0" smtClean="0"/>
              <a:t>in &lt;</a:t>
            </a:r>
            <a:r>
              <a:rPr lang="en-US" altLang="zh-CN" dirty="0" err="1" smtClean="0"/>
              <a:t>xz</a:t>
            </a:r>
            <a:r>
              <a:rPr lang="en-US" altLang="zh-CN" dirty="0" smtClean="0"/>
              <a:t>&gt; oscillation</a:t>
            </a:r>
          </a:p>
          <a:p>
            <a:r>
              <a:rPr lang="en-US" altLang="zh-CN" dirty="0" smtClean="0"/>
              <a:t>It </a:t>
            </a:r>
            <a:r>
              <a:rPr lang="en-US" altLang="zh-CN" dirty="0"/>
              <a:t>seems we could optimize the working point to suppress the “resonance”</a:t>
            </a:r>
            <a:endParaRPr lang="zh-CN" altLang="en-US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31346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>
                <a:solidFill>
                  <a:srgbClr val="0000FF"/>
                </a:solidFill>
                <a:latin typeface="Arial" charset="0"/>
              </a:rPr>
              <a:t>Pretzel </a:t>
            </a:r>
            <a:r>
              <a:rPr lang="en-US" altLang="zh-CN" b="1" dirty="0">
                <a:solidFill>
                  <a:srgbClr val="0000FF"/>
                </a:solidFill>
                <a:latin typeface="Arial" charset="0"/>
              </a:rPr>
              <a:t>scheme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r>
                  <a:rPr lang="en-US" altLang="zh-CN" dirty="0" smtClean="0"/>
                  <a:t>the phase advance between parasitic crossing point should be a integer number of 2*Pi, </a:t>
                </a:r>
              </a:p>
              <a:p>
                <a:pPr>
                  <a:buFont typeface="Wingdings" panose="05000000000000000000" pitchFamily="2" charset="2"/>
                  <a:buChar char="Ø"/>
                  <a:defRPr/>
                </a:pPr>
                <a:r>
                  <a:rPr lang="en-US" altLang="zh-CN" dirty="0"/>
                  <a:t>Designed for 50 bunches/beam, </a:t>
                </a:r>
                <a:r>
                  <a:rPr lang="en-US" altLang="zh-CN" dirty="0"/>
                  <a:t>one collision </a:t>
                </a:r>
                <a:r>
                  <a:rPr lang="en-US" altLang="zh-CN" dirty="0" smtClean="0"/>
                  <a:t>point  </a:t>
                </a:r>
                <a:r>
                  <a:rPr lang="en-US" altLang="zh-CN" dirty="0"/>
                  <a:t>every </a:t>
                </a:r>
                <a:r>
                  <a:rPr lang="en-US" altLang="zh-CN" dirty="0" smtClean="0"/>
                  <a:t>4Pi </a:t>
                </a:r>
                <a:r>
                  <a:rPr lang="en-US" altLang="zh-CN" dirty="0"/>
                  <a:t>phase </a:t>
                </a:r>
                <a:r>
                  <a:rPr lang="en-US" altLang="zh-CN" dirty="0" smtClean="0"/>
                  <a:t>advance</a:t>
                </a:r>
                <a:endParaRPr lang="en-US" altLang="zh-CN" dirty="0"/>
              </a:p>
              <a:p>
                <a:pPr>
                  <a:buFont typeface="Wingdings" panose="05000000000000000000" pitchFamily="2" charset="2"/>
                  <a:buChar char="Ø"/>
                  <a:defRPr/>
                </a:pPr>
                <a:r>
                  <a:rPr lang="en-US" altLang="zh-CN" dirty="0"/>
                  <a:t>Horizontal separation is adopted to avoid big coupling</a:t>
                </a:r>
              </a:p>
              <a:p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</a:rPr>
                      <m:t>10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zh-CN" altLang="en-US" dirty="0"/>
                  <a:t> </a:t>
                </a:r>
                <a:r>
                  <a:rPr lang="en-US" altLang="zh-CN" dirty="0"/>
                  <a:t>separation is assumed in horizontal direction</a:t>
                </a:r>
              </a:p>
              <a:p>
                <a:r>
                  <a:rPr lang="en-US" altLang="zh-CN" dirty="0"/>
                  <a:t>50 bunches per beam, 100 parasitic crossings totally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𝜉</m:t>
                            </m:r>
                          </m:e>
                          <m:sub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𝜉</m:t>
                            </m:r>
                          </m:e>
                          <m:sub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e>
                    </m:d>
                    <m:r>
                      <a:rPr lang="en-US" altLang="zh-CN" i="1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𝑁</m:t>
                        </m:r>
                        <m:sSub>
                          <m:sSub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sub>
                        </m:sSub>
                      </m:num>
                      <m:den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𝜋𝛾</m:t>
                        </m:r>
                      </m:den>
                    </m:f>
                    <m:f>
                      <m:f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𝛽</m:t>
                            </m:r>
                          </m:e>
                          <m:sub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𝛽</m:t>
                            </m:r>
                          </m:e>
                          <m:sub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)(</m:t>
                        </m:r>
                        <m:sSup>
                          <m:sSup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sSup>
                          <m:sSup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n-US" altLang="zh-CN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altLang="zh-CN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n-US" altLang="zh-CN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p>
                                    <m:r>
                                      <a:rPr lang="en-US" altLang="zh-CN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d>
                          </m:e>
                          <m:sup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zh-CN" altLang="en-US" dirty="0"/>
                  <a:t> </a:t>
                </a:r>
                <a:r>
                  <a:rPr lang="zh-CN" altLang="en-US" dirty="0" smtClean="0"/>
                  <a:t>，</a:t>
                </a:r>
                <a:r>
                  <a:rPr lang="en-US" altLang="zh-CN" dirty="0"/>
                  <a:t>It could be estimated that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𝜉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altLang="zh-CN" i="1">
                        <a:latin typeface="Cambria Math" panose="02040503050406030204" pitchFamily="18" charset="0"/>
                      </a:rPr>
                      <m:t>=0.00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07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𝑝𝑐</m:t>
                    </m:r>
                  </m:oMath>
                </a14:m>
                <a:r>
                  <a:rPr lang="en-US" altLang="zh-CN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𝜉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𝑡𝑜𝑡𝑎𝑙</m:t>
                        </m:r>
                      </m:sub>
                    </m:sSub>
                    <m:r>
                      <a:rPr lang="en-US" altLang="zh-CN" i="1">
                        <a:latin typeface="Cambria Math" panose="02040503050406030204" pitchFamily="18" charset="0"/>
                      </a:rPr>
                      <m:t>=0.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07</m:t>
                    </m:r>
                  </m:oMath>
                </a14:m>
                <a:endParaRPr lang="zh-CN" altLang="en-US" dirty="0"/>
              </a:p>
              <a:p>
                <a:endParaRPr lang="zh-CN" altLang="en-US" dirty="0"/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1159" t="-2101" r="-1236" b="-336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21265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标题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altLang="zh-CN" sz="4000" dirty="0" smtClean="0"/>
                  <a:t>Different Separation: 10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4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4000" b="0" i="1" smtClean="0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altLang="zh-CN" sz="4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zh-CN" altLang="en-US" sz="4000" dirty="0" smtClean="0"/>
                  <a:t> </a:t>
                </a:r>
                <a:r>
                  <a:rPr lang="en-US" altLang="zh-CN" sz="4000" dirty="0" smtClean="0"/>
                  <a:t>vs 15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4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4000" b="0" i="1" smtClean="0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altLang="zh-CN" sz="4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endParaRPr lang="zh-CN" altLang="en-US" sz="4000" dirty="0"/>
              </a:p>
            </p:txBody>
          </p:sp>
        </mc:Choice>
        <mc:Fallback>
          <p:sp>
            <p:nvSpPr>
              <p:cNvPr id="2" name="标题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 l="-270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组合 4"/>
          <p:cNvGrpSpPr/>
          <p:nvPr/>
        </p:nvGrpSpPr>
        <p:grpSpPr>
          <a:xfrm>
            <a:off x="1151500" y="1880674"/>
            <a:ext cx="2892992" cy="4095462"/>
            <a:chOff x="1535332" y="1364565"/>
            <a:chExt cx="3857323" cy="5460616"/>
          </a:xfrm>
        </p:grpSpPr>
        <p:pic>
          <p:nvPicPr>
            <p:cNvPr id="6" name="图片 5"/>
            <p:cNvPicPr>
              <a:picLocks noChangeAspect="1"/>
            </p:cNvPicPr>
            <p:nvPr/>
          </p:nvPicPr>
          <p:blipFill rotWithShape="1">
            <a:blip r:embed="rId3"/>
            <a:srcRect l="4659" t="5379" r="5986" b="2077"/>
            <a:stretch/>
          </p:blipFill>
          <p:spPr>
            <a:xfrm>
              <a:off x="1535332" y="4067907"/>
              <a:ext cx="3533794" cy="2757274"/>
            </a:xfrm>
            <a:prstGeom prst="rect">
              <a:avLst/>
            </a:prstGeom>
          </p:spPr>
        </p:pic>
        <p:pic>
          <p:nvPicPr>
            <p:cNvPr id="7" name="图片 6"/>
            <p:cNvPicPr>
              <a:picLocks noChangeAspect="1"/>
            </p:cNvPicPr>
            <p:nvPr/>
          </p:nvPicPr>
          <p:blipFill rotWithShape="1">
            <a:blip r:embed="rId4"/>
            <a:srcRect l="3337" t="4024" r="4356" b="11080"/>
            <a:stretch/>
          </p:blipFill>
          <p:spPr>
            <a:xfrm>
              <a:off x="1566242" y="1364565"/>
              <a:ext cx="3826413" cy="2568239"/>
            </a:xfrm>
            <a:prstGeom prst="rect">
              <a:avLst/>
            </a:prstGeom>
          </p:spPr>
        </p:pic>
      </p:grpSp>
      <p:sp>
        <p:nvSpPr>
          <p:cNvPr id="9" name="文本框 8"/>
          <p:cNvSpPr txBox="1"/>
          <p:nvPr/>
        </p:nvSpPr>
        <p:spPr>
          <a:xfrm>
            <a:off x="3812504" y="4506593"/>
            <a:ext cx="961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/>
              <a:t>Lifetime</a:t>
            </a:r>
            <a:endParaRPr lang="zh-CN" altLang="en-US" b="1" dirty="0"/>
          </a:p>
        </p:txBody>
      </p:sp>
      <p:grpSp>
        <p:nvGrpSpPr>
          <p:cNvPr id="14" name="组合 13"/>
          <p:cNvGrpSpPr/>
          <p:nvPr/>
        </p:nvGrpSpPr>
        <p:grpSpPr>
          <a:xfrm>
            <a:off x="4712874" y="1880674"/>
            <a:ext cx="2862286" cy="4120076"/>
            <a:chOff x="6537831" y="1364565"/>
            <a:chExt cx="3816381" cy="5493435"/>
          </a:xfrm>
        </p:grpSpPr>
        <p:pic>
          <p:nvPicPr>
            <p:cNvPr id="12" name="图片 11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537831" y="1364565"/>
              <a:ext cx="3816381" cy="2883878"/>
            </a:xfrm>
            <a:prstGeom prst="rect">
              <a:avLst/>
            </a:prstGeom>
          </p:spPr>
        </p:pic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550322" y="3901767"/>
              <a:ext cx="3451807" cy="2956233"/>
            </a:xfrm>
            <a:prstGeom prst="rect">
              <a:avLst/>
            </a:prstGeom>
          </p:spPr>
        </p:pic>
      </p:grpSp>
      <p:sp>
        <p:nvSpPr>
          <p:cNvPr id="8" name="文本框 7"/>
          <p:cNvSpPr txBox="1"/>
          <p:nvPr/>
        </p:nvSpPr>
        <p:spPr>
          <a:xfrm>
            <a:off x="3722272" y="2792935"/>
            <a:ext cx="1233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/>
              <a:t>Luminosity</a:t>
            </a:r>
            <a:endParaRPr lang="zh-CN" altLang="en-US" b="1" dirty="0"/>
          </a:p>
        </p:txBody>
      </p:sp>
      <p:sp>
        <p:nvSpPr>
          <p:cNvPr id="11" name="文本框 10"/>
          <p:cNvSpPr txBox="1"/>
          <p:nvPr/>
        </p:nvSpPr>
        <p:spPr>
          <a:xfrm>
            <a:off x="525101" y="6077465"/>
            <a:ext cx="4721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Lifetime reduction due to transverse aperture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文本框 2"/>
              <p:cNvSpPr txBox="1"/>
              <p:nvPr/>
            </p:nvSpPr>
            <p:spPr>
              <a:xfrm>
                <a:off x="2017453" y="1321357"/>
                <a:ext cx="587569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 smtClean="0"/>
                  <a:t>10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US" altLang="zh-CN" dirty="0" smtClean="0"/>
                  <a:t> separation is not enough without any compensation</a:t>
                </a:r>
              </a:p>
            </p:txBody>
          </p:sp>
        </mc:Choice>
        <mc:Fallback>
          <p:sp>
            <p:nvSpPr>
              <p:cNvPr id="3" name="文本框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7453" y="1321357"/>
                <a:ext cx="5875698" cy="369332"/>
              </a:xfrm>
              <a:prstGeom prst="rect">
                <a:avLst/>
              </a:prstGeom>
              <a:blipFill rotWithShape="0">
                <a:blip r:embed="rId7"/>
                <a:stretch>
                  <a:fillRect l="-934" t="-10000" b="-266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文本框 3"/>
          <p:cNvSpPr txBox="1"/>
          <p:nvPr/>
        </p:nvSpPr>
        <p:spPr>
          <a:xfrm>
            <a:off x="262550" y="1530036"/>
            <a:ext cx="1367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LIFETRAC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08964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71822" y="817660"/>
            <a:ext cx="8184331" cy="324036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CEPC </a:t>
            </a:r>
            <a:r>
              <a:rPr lang="en-US" altLang="zh-CN" dirty="0" smtClean="0"/>
              <a:t>partial double ring</a:t>
            </a:r>
            <a:br>
              <a:rPr lang="en-US" altLang="zh-CN" dirty="0" smtClean="0"/>
            </a:br>
            <a:r>
              <a:rPr lang="zh-CN" altLang="en-US" sz="1650" dirty="0"/>
              <a:t>（</a:t>
            </a:r>
            <a:r>
              <a:rPr lang="en-US" altLang="zh-CN" sz="1650" b="1" dirty="0"/>
              <a:t>wangdou20161012</a:t>
            </a:r>
            <a:r>
              <a:rPr lang="zh-CN" altLang="en-US" sz="1650" dirty="0"/>
              <a:t>）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/>
          </p:nvPr>
        </p:nvGraphicFramePr>
        <p:xfrm>
          <a:off x="1385646" y="1484784"/>
          <a:ext cx="6156684" cy="4419041"/>
        </p:xfrm>
        <a:graphic>
          <a:graphicData uri="http://schemas.openxmlformats.org/drawingml/2006/table">
            <a:tbl>
              <a:tblPr firstRow="1" bandRow="1"/>
              <a:tblGrid>
                <a:gridCol w="1566174"/>
                <a:gridCol w="972108"/>
                <a:gridCol w="972108"/>
                <a:gridCol w="972108"/>
                <a:gridCol w="810090"/>
                <a:gridCol w="864096"/>
              </a:tblGrid>
              <a:tr h="30424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 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b="1" i="1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Pre-CDR</a:t>
                      </a:r>
                    </a:p>
                  </a:txBody>
                  <a:tcPr marL="32280" marR="322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H-high </a:t>
                      </a:r>
                      <a:r>
                        <a:rPr lang="en-US" altLang="zh-CN" sz="1200" b="1" i="1" kern="100" baseline="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lumi</a:t>
                      </a:r>
                      <a:r>
                        <a:rPr lang="en-US" altLang="zh-CN" sz="12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.</a:t>
                      </a:r>
                      <a:endParaRPr lang="zh-CN" sz="1200" b="1" i="1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i="1" kern="100" baseline="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H-low power</a:t>
                      </a:r>
                      <a:endParaRPr lang="zh-CN" altLang="zh-CN" sz="12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32280" marR="322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W</a:t>
                      </a:r>
                      <a:endParaRPr lang="zh-CN" altLang="zh-CN" sz="12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32280" marR="322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Z</a:t>
                      </a:r>
                      <a:endParaRPr lang="zh-CN" altLang="zh-CN" sz="12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32280" marR="322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Number of IPs</a:t>
                      </a:r>
                      <a:endParaRPr lang="zh-CN" sz="9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9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(</a:t>
                      </a:r>
                      <a:r>
                        <a:rPr lang="en-US" sz="9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9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9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120</a:t>
                      </a:r>
                      <a:endParaRPr lang="zh-CN" sz="9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80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45.5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Circumference (km)</a:t>
                      </a:r>
                      <a:endParaRPr lang="zh-CN" sz="9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54</a:t>
                      </a:r>
                      <a:endParaRPr lang="zh-CN" sz="9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61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61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61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61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loss/turn (</a:t>
                      </a:r>
                      <a:r>
                        <a:rPr lang="en-US" sz="9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9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9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3.1</a:t>
                      </a:r>
                      <a:endParaRPr lang="zh-CN" sz="9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0.58</a:t>
                      </a:r>
                      <a:endParaRPr lang="zh-CN" alt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0.061</a:t>
                      </a:r>
                      <a:endParaRPr lang="zh-CN" alt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Half crossing angle (</a:t>
                      </a:r>
                      <a:r>
                        <a:rPr lang="en-US" altLang="zh-CN" sz="900" kern="10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mrad</a:t>
                      </a:r>
                      <a:r>
                        <a:rPr lang="en-US" altLang="zh-CN" sz="9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)</a:t>
                      </a:r>
                      <a:endParaRPr lang="zh-CN" sz="9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900" kern="100" dirty="0" err="1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Piwinski</a:t>
                      </a:r>
                      <a:r>
                        <a:rPr lang="en-US" altLang="zh-CN" sz="9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 angle</a:t>
                      </a:r>
                      <a:endParaRPr lang="zh-CN" sz="9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9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1.88</a:t>
                      </a:r>
                      <a:endParaRPr lang="zh-CN" alt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1.84</a:t>
                      </a:r>
                      <a:endParaRPr lang="zh-CN" alt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4.11</a:t>
                      </a:r>
                      <a:endParaRPr lang="zh-CN" alt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5.86</a:t>
                      </a:r>
                      <a:endParaRPr lang="zh-CN" alt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9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9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</a:t>
                      </a:r>
                      <a:r>
                        <a:rPr lang="en-US" sz="9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/bunch (</a:t>
                      </a:r>
                      <a:r>
                        <a:rPr lang="en-US" sz="9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900" kern="100" baseline="30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11</a:t>
                      </a:r>
                      <a:r>
                        <a:rPr lang="en-US" sz="9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9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3.79</a:t>
                      </a:r>
                      <a:endParaRPr lang="zh-CN" sz="9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2.0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1.98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0.85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0.6</a:t>
                      </a:r>
                      <a:endParaRPr lang="zh-CN" altLang="zh-CN" sz="9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Bunch number</a:t>
                      </a:r>
                      <a:endParaRPr lang="zh-CN" sz="9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50</a:t>
                      </a:r>
                      <a:endParaRPr lang="zh-CN" sz="9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107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70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400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1100</a:t>
                      </a:r>
                      <a:endParaRPr lang="zh-CN" altLang="zh-CN" sz="9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 current (mA)</a:t>
                      </a:r>
                      <a:endParaRPr lang="zh-CN" sz="9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16.6</a:t>
                      </a:r>
                      <a:endParaRPr lang="zh-CN" sz="9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16.9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11.0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26.8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52.0</a:t>
                      </a:r>
                      <a:endParaRPr lang="zh-CN" altLang="zh-CN" sz="9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power /beam (MW)</a:t>
                      </a:r>
                      <a:endParaRPr lang="zh-CN" sz="9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51.7</a:t>
                      </a:r>
                      <a:endParaRPr lang="zh-CN" sz="9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altLang="en-US" sz="9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32.5</a:t>
                      </a:r>
                      <a:endParaRPr lang="zh-CN" altLang="en-US" sz="9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15.7</a:t>
                      </a:r>
                      <a:endParaRPr lang="zh-CN" altLang="en-US" sz="9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3.2</a:t>
                      </a:r>
                      <a:endParaRPr lang="zh-CN" altLang="en-US" sz="9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Bending radius (km)</a:t>
                      </a:r>
                      <a:endParaRPr lang="zh-CN" sz="9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</a:t>
                      </a:r>
                      <a:endParaRPr lang="zh-CN" sz="9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Momentum compaction (10</a:t>
                      </a:r>
                      <a:r>
                        <a:rPr lang="en-US" sz="900" kern="100" baseline="30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-5</a:t>
                      </a:r>
                      <a:r>
                        <a:rPr lang="en-US" sz="9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9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3.4</a:t>
                      </a:r>
                      <a:endParaRPr lang="zh-CN" sz="9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1.48</a:t>
                      </a:r>
                      <a:endParaRPr lang="zh-CN" alt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1.48</a:t>
                      </a:r>
                      <a:endParaRPr lang="zh-CN" alt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1.48</a:t>
                      </a:r>
                      <a:endParaRPr lang="zh-CN" alt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</a:t>
                      </a:r>
                      <a:endParaRPr lang="zh-CN" alt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9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</a:t>
                      </a:r>
                      <a:r>
                        <a:rPr lang="en-US" sz="9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9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x/y (m)</a:t>
                      </a:r>
                      <a:endParaRPr lang="zh-CN" sz="9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0.8/0.0012</a:t>
                      </a:r>
                      <a:endParaRPr lang="zh-CN" sz="9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0.272/0.0013</a:t>
                      </a:r>
                      <a:endParaRPr lang="zh-CN" altLang="zh-CN" sz="9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0.275 /0.0013</a:t>
                      </a:r>
                      <a:endParaRPr lang="zh-CN" altLang="zh-CN" sz="9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0.16/0.001</a:t>
                      </a:r>
                      <a:endParaRPr lang="zh-CN" altLang="zh-CN" sz="9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0.12/0.001</a:t>
                      </a:r>
                      <a:endParaRPr lang="zh-CN" altLang="zh-CN" sz="9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9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Emittance</a:t>
                      </a:r>
                      <a:r>
                        <a:rPr lang="en-US" sz="9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 x/y (nm)</a:t>
                      </a:r>
                      <a:endParaRPr lang="zh-CN" sz="9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6.12/0.018</a:t>
                      </a:r>
                      <a:endParaRPr lang="zh-CN" sz="9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2.05/0.0062</a:t>
                      </a:r>
                      <a:endParaRPr lang="zh-CN" altLang="zh-CN" sz="9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2.05 /0.0062</a:t>
                      </a:r>
                      <a:endParaRPr lang="zh-CN" altLang="zh-CN" sz="9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0.93/0.003</a:t>
                      </a:r>
                      <a:endParaRPr lang="zh-CN" altLang="zh-CN" sz="9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0.87/0.0046</a:t>
                      </a:r>
                      <a:endParaRPr lang="zh-CN" altLang="zh-CN" sz="9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Transverse  </a:t>
                      </a:r>
                      <a:r>
                        <a:rPr lang="en-US" sz="9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sz="9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9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(um)</a:t>
                      </a:r>
                      <a:endParaRPr lang="zh-CN" sz="9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69.97/0.15</a:t>
                      </a: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23.7/0.09</a:t>
                      </a:r>
                      <a:endParaRPr lang="zh-CN" altLang="zh-CN" sz="9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23.7/0.09</a:t>
                      </a:r>
                      <a:endParaRPr lang="zh-CN" altLang="zh-CN" sz="9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12.2/0.056</a:t>
                      </a:r>
                      <a:endParaRPr lang="zh-CN" altLang="zh-CN" sz="9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10.2/0.068</a:t>
                      </a:r>
                      <a:endParaRPr lang="zh-CN" altLang="zh-CN" sz="9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9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9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x</a:t>
                      </a:r>
                      <a:r>
                        <a:rPr lang="en-US" sz="9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9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0.118</a:t>
                      </a:r>
                      <a:endParaRPr lang="zh-CN" sz="9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0.041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0.042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0.0145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0.0098</a:t>
                      </a:r>
                      <a:endParaRPr lang="zh-CN" altLang="zh-CN" sz="9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9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9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y</a:t>
                      </a:r>
                      <a:r>
                        <a:rPr lang="en-US" sz="9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9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0.083</a:t>
                      </a:r>
                      <a:endParaRPr lang="zh-CN" sz="9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0.084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0.073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9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V</a:t>
                      </a:r>
                      <a:r>
                        <a:rPr lang="en-US" sz="9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 </a:t>
                      </a:r>
                      <a:r>
                        <a:rPr lang="en-US" sz="9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(GV)</a:t>
                      </a:r>
                      <a:endParaRPr lang="zh-CN" sz="9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6.87</a:t>
                      </a:r>
                      <a:endParaRPr lang="zh-CN" sz="9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3.48</a:t>
                      </a:r>
                      <a:endParaRPr lang="zh-CN" altLang="en-US" sz="9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3.51</a:t>
                      </a:r>
                      <a:endParaRPr lang="zh-CN" altLang="en-US" sz="9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</a:t>
                      </a:r>
                      <a:endParaRPr lang="zh-CN" altLang="en-US" sz="9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0.12</a:t>
                      </a:r>
                      <a:endParaRPr lang="zh-CN" altLang="en-US" sz="9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9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 </a:t>
                      </a:r>
                      <a:r>
                        <a:rPr lang="en-US" sz="9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</a:t>
                      </a:r>
                      <a:r>
                        <a:rPr lang="en-US" sz="9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(MHz)</a:t>
                      </a:r>
                      <a:endParaRPr lang="zh-CN" sz="9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650</a:t>
                      </a:r>
                      <a:endParaRPr lang="zh-CN" sz="9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900" i="1" kern="100" dirty="0" smtClean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Nature </a:t>
                      </a:r>
                      <a:r>
                        <a:rPr lang="en-US" sz="9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z</a:t>
                      </a:r>
                      <a:r>
                        <a:rPr lang="en-US" sz="9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(mm)</a:t>
                      </a:r>
                      <a:endParaRPr lang="zh-CN" sz="9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2.14</a:t>
                      </a:r>
                      <a:endParaRPr lang="zh-CN" sz="9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</a:t>
                      </a:r>
                      <a:endParaRPr lang="zh-CN" alt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</a:t>
                      </a:r>
                      <a:endParaRPr lang="zh-CN" alt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3.23</a:t>
                      </a:r>
                      <a:endParaRPr lang="zh-CN" alt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</a:t>
                      </a:r>
                      <a:endParaRPr lang="zh-CN" alt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</a:t>
                      </a:r>
                      <a:r>
                        <a:rPr lang="en-US" altLang="zh-CN" sz="9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  </a:t>
                      </a:r>
                      <a:r>
                        <a:rPr lang="en-US" altLang="zh-CN" sz="9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altLang="zh-CN" sz="9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</a:t>
                      </a:r>
                      <a:r>
                        <a:rPr lang="en-US" altLang="zh-CN" sz="9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(mm)</a:t>
                      </a:r>
                      <a:endParaRPr lang="zh-CN" sz="9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2.65</a:t>
                      </a:r>
                      <a:endParaRPr lang="zh-CN" sz="9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2.95</a:t>
                      </a:r>
                      <a:endParaRPr lang="zh-CN" alt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3.35</a:t>
                      </a:r>
                      <a:endParaRPr lang="zh-CN" alt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HOM power</a:t>
                      </a:r>
                      <a:r>
                        <a:rPr lang="en-US" altLang="zh-CN" sz="9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/cavity (kw)</a:t>
                      </a:r>
                      <a:endParaRPr lang="zh-CN" sz="9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3.6</a:t>
                      </a:r>
                      <a:endParaRPr lang="zh-CN" sz="9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0.74</a:t>
                      </a:r>
                      <a:endParaRPr lang="zh-CN" alt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0.48</a:t>
                      </a:r>
                      <a:endParaRPr lang="zh-CN" alt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0.47</a:t>
                      </a:r>
                      <a:endParaRPr lang="zh-CN" alt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0.59</a:t>
                      </a:r>
                      <a:endParaRPr lang="zh-CN" alt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spread (%)</a:t>
                      </a:r>
                      <a:endParaRPr lang="zh-CN" sz="9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0.13</a:t>
                      </a:r>
                      <a:endParaRPr lang="zh-CN" sz="9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0.087</a:t>
                      </a:r>
                      <a:endParaRPr lang="zh-CN" alt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0.05</a:t>
                      </a:r>
                      <a:endParaRPr lang="zh-CN" alt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acceptance (%)</a:t>
                      </a:r>
                      <a:endParaRPr lang="zh-CN" sz="9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9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Energy acceptance  by</a:t>
                      </a:r>
                      <a:r>
                        <a:rPr lang="en-US" altLang="zh-CN" sz="900" kern="100" baseline="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RF </a:t>
                      </a:r>
                      <a:r>
                        <a:rPr lang="en-US" altLang="zh-CN" sz="9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(%)</a:t>
                      </a:r>
                      <a:endParaRPr lang="zh-CN" altLang="zh-CN" sz="9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32280" marR="322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</a:t>
                      </a:r>
                      <a:endParaRPr lang="zh-CN" sz="9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</a:t>
                      </a:r>
                      <a:endParaRPr lang="zh-CN" altLang="en-US" sz="9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</a:t>
                      </a:r>
                      <a:endParaRPr lang="zh-CN" altLang="en-US" sz="9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  <a:endParaRPr lang="zh-CN" altLang="en-US" sz="9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9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9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9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</a:t>
                      </a:r>
                      <a:endParaRPr lang="zh-CN" sz="9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0.23</a:t>
                      </a:r>
                      <a:endParaRPr lang="zh-CN" sz="9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0.35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0.34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0.28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0.24</a:t>
                      </a:r>
                      <a:endParaRPr lang="zh-CN" altLang="zh-CN" sz="9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29210" algn="l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Life time due </a:t>
                      </a:r>
                      <a:r>
                        <a:rPr lang="en-US" sz="9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to</a:t>
                      </a:r>
                      <a:r>
                        <a:rPr lang="en-US" sz="90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900" kern="100" dirty="0" err="1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beamstrahlung_cal</a:t>
                      </a:r>
                      <a:r>
                        <a:rPr lang="en-US" sz="9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9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(minute)</a:t>
                      </a:r>
                      <a:endParaRPr lang="zh-CN" sz="9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47</a:t>
                      </a:r>
                      <a:endParaRPr lang="zh-CN" sz="9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37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37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9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</a:t>
                      </a:r>
                      <a:r>
                        <a:rPr lang="en-US" sz="9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(hour glass)</a:t>
                      </a:r>
                      <a:endParaRPr lang="zh-CN" sz="9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0.68</a:t>
                      </a:r>
                      <a:endParaRPr lang="zh-CN" sz="9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0.82</a:t>
                      </a:r>
                      <a:endParaRPr lang="zh-CN" alt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0.82</a:t>
                      </a:r>
                      <a:endParaRPr lang="zh-CN" alt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0.89</a:t>
                      </a:r>
                      <a:endParaRPr lang="zh-CN" alt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0.92</a:t>
                      </a:r>
                      <a:endParaRPr lang="zh-CN" alt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900" i="1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</a:t>
                      </a:r>
                      <a:r>
                        <a:rPr lang="en-US" sz="900" i="1" kern="100" baseline="-250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max</a:t>
                      </a:r>
                      <a:r>
                        <a:rPr lang="en-US" sz="9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 (10</a:t>
                      </a:r>
                      <a:r>
                        <a:rPr lang="en-US" sz="9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34</a:t>
                      </a:r>
                      <a:r>
                        <a:rPr lang="en-US" sz="9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cm</a:t>
                      </a:r>
                      <a:r>
                        <a:rPr lang="en-US" sz="9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-2</a:t>
                      </a:r>
                      <a:r>
                        <a:rPr lang="en-US" sz="9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</a:t>
                      </a:r>
                      <a:r>
                        <a:rPr lang="en-US" sz="9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-1</a:t>
                      </a:r>
                      <a:r>
                        <a:rPr lang="en-US" sz="9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9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2.04</a:t>
                      </a:r>
                      <a:endParaRPr lang="zh-CN" sz="9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3.1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2.01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3.5</a:t>
                      </a:r>
                      <a:endParaRPr lang="zh-CN" sz="9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3.44</a:t>
                      </a:r>
                      <a:endParaRPr lang="zh-CN" altLang="zh-CN" sz="9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6138174" y="5712727"/>
            <a:ext cx="1600200" cy="273844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4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5578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000" dirty="0" smtClean="0"/>
              <a:t>Beam-Beam Simulation: H-low </a:t>
            </a:r>
            <a:r>
              <a:rPr lang="en-US" altLang="zh-CN" sz="4000" dirty="0" smtClean="0"/>
              <a:t>power</a:t>
            </a:r>
            <a:br>
              <a:rPr lang="en-US" altLang="zh-CN" sz="4000" dirty="0" smtClean="0"/>
            </a:br>
            <a:r>
              <a:rPr lang="zh-CN" altLang="en-US" sz="4000" dirty="0"/>
              <a:t>（</a:t>
            </a:r>
            <a:r>
              <a:rPr lang="en-US" altLang="zh-CN" sz="4000" dirty="0"/>
              <a:t>161012</a:t>
            </a:r>
            <a:r>
              <a:rPr lang="zh-CN" altLang="en-US" sz="4000" dirty="0"/>
              <a:t>）</a:t>
            </a:r>
            <a:endParaRPr lang="zh-CN" altLang="en-US" sz="4000" dirty="0"/>
          </a:p>
        </p:txBody>
      </p:sp>
      <p:sp>
        <p:nvSpPr>
          <p:cNvPr id="7" name="文本框 6"/>
          <p:cNvSpPr txBox="1"/>
          <p:nvPr/>
        </p:nvSpPr>
        <p:spPr>
          <a:xfrm>
            <a:off x="4217217" y="1953617"/>
            <a:ext cx="42981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350" dirty="0"/>
              <a:t>Track </a:t>
            </a:r>
            <a:r>
              <a:rPr lang="en-US" altLang="zh-CN" sz="1350" dirty="0" err="1"/>
              <a:t>marco</a:t>
            </a:r>
            <a:r>
              <a:rPr lang="en-US" altLang="zh-CN" sz="1350" dirty="0"/>
              <a:t> </a:t>
            </a:r>
            <a:r>
              <a:rPr lang="en-US" altLang="zh-CN" sz="1350" dirty="0" err="1"/>
              <a:t>particels</a:t>
            </a:r>
            <a:r>
              <a:rPr lang="en-US" altLang="zh-CN" sz="1350" dirty="0"/>
              <a:t>: 2*10</a:t>
            </a:r>
            <a:r>
              <a:rPr lang="en-US" altLang="zh-CN" sz="1350" baseline="30000" dirty="0"/>
              <a:t>6</a:t>
            </a:r>
          </a:p>
          <a:p>
            <a:r>
              <a:rPr lang="en-US" altLang="zh-CN" sz="1350" dirty="0"/>
              <a:t>Collision: 10</a:t>
            </a:r>
            <a:r>
              <a:rPr lang="en-US" altLang="zh-CN" sz="1350" baseline="30000" dirty="0"/>
              <a:t>4</a:t>
            </a:r>
          </a:p>
          <a:p>
            <a:r>
              <a:rPr lang="en-US" altLang="zh-CN" sz="1350" dirty="0"/>
              <a:t>Particles Lost: 127 =&gt; </a:t>
            </a:r>
            <a:r>
              <a:rPr lang="en-US" altLang="zh-CN" sz="1500" dirty="0" err="1">
                <a:solidFill>
                  <a:srgbClr val="FF0000"/>
                </a:solidFill>
              </a:rPr>
              <a:t>Beamstrahlung</a:t>
            </a:r>
            <a:r>
              <a:rPr lang="en-US" altLang="zh-CN" sz="1500" dirty="0">
                <a:solidFill>
                  <a:srgbClr val="FF0000"/>
                </a:solidFill>
              </a:rPr>
              <a:t> </a:t>
            </a:r>
            <a:r>
              <a:rPr lang="en-US" altLang="zh-CN" sz="1500" dirty="0" err="1">
                <a:solidFill>
                  <a:srgbClr val="FF0000"/>
                </a:solidFill>
              </a:rPr>
              <a:t>Liftime</a:t>
            </a:r>
            <a:r>
              <a:rPr lang="en-US" altLang="zh-CN" sz="1500" dirty="0">
                <a:solidFill>
                  <a:srgbClr val="FF0000"/>
                </a:solidFill>
              </a:rPr>
              <a:t>: 260min</a:t>
            </a:r>
          </a:p>
        </p:txBody>
      </p:sp>
      <p:pic>
        <p:nvPicPr>
          <p:cNvPr id="8" name="内容占位符 7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28650" y="2773777"/>
            <a:ext cx="3886200" cy="2168888"/>
          </a:xfrm>
          <a:prstGeom prst="rect">
            <a:avLst/>
          </a:prstGeom>
        </p:spPr>
      </p:pic>
      <p:pic>
        <p:nvPicPr>
          <p:cNvPr id="10" name="内容占位符 9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629150" y="2783484"/>
            <a:ext cx="3886200" cy="214947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文本框 10"/>
              <p:cNvSpPr txBox="1"/>
              <p:nvPr/>
            </p:nvSpPr>
            <p:spPr>
              <a:xfrm>
                <a:off x="4227130" y="3086100"/>
                <a:ext cx="1423467" cy="20774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61ED66AA-2EE8-428F-8D02-380D9CFE98FB}" type="mathplaceholder">
                        <a:rPr lang="zh-CN" altLang="en-US" sz="1350" i="1">
                          <a:latin typeface="Cambria Math" panose="02040503050406030204" pitchFamily="18" charset="0"/>
                        </a:rPr>
                        <a:t>在此处键入公式。</a:t>
                      </a:fld>
                    </m:oMath>
                  </m:oMathPara>
                </a14:m>
                <a:endParaRPr lang="zh-CN" altLang="en-US" sz="1350" dirty="0"/>
              </a:p>
            </p:txBody>
          </p:sp>
        </mc:Choice>
        <mc:Fallback xmlns="">
          <p:sp>
            <p:nvSpPr>
              <p:cNvPr id="11" name="文本框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6172" y="2971800"/>
                <a:ext cx="1899558" cy="276999"/>
              </a:xfrm>
              <a:prstGeom prst="rect">
                <a:avLst/>
              </a:prstGeom>
              <a:blipFill rotWithShape="0">
                <a:blip r:embed="rId4"/>
                <a:stretch>
                  <a:fillRect l="-3859" t="-13333" r="-4502" b="-2444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文本框 11"/>
          <p:cNvSpPr txBox="1"/>
          <p:nvPr/>
        </p:nvSpPr>
        <p:spPr>
          <a:xfrm>
            <a:off x="839514" y="2045949"/>
            <a:ext cx="203375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500" dirty="0"/>
              <a:t>IBB: Strong-Strong, </a:t>
            </a:r>
            <a:r>
              <a:rPr lang="en-US" altLang="zh-CN" sz="1500" dirty="0" err="1"/>
              <a:t>Beamstrahlung</a:t>
            </a:r>
            <a:r>
              <a:rPr lang="en-US" altLang="zh-CN" sz="1500" dirty="0"/>
              <a:t> ON</a:t>
            </a:r>
            <a:endParaRPr lang="zh-CN" altLang="en-US" sz="1500" dirty="0"/>
          </a:p>
        </p:txBody>
      </p:sp>
    </p:spTree>
    <p:extLst>
      <p:ext uri="{BB962C8B-B14F-4D97-AF65-F5344CB8AC3E}">
        <p14:creationId xmlns:p14="http://schemas.microsoft.com/office/powerpoint/2010/main" val="2032548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Beam-Beam Simulation: W </a:t>
            </a:r>
            <a:r>
              <a:rPr lang="zh-CN" altLang="en-US" dirty="0"/>
              <a:t>（</a:t>
            </a:r>
            <a:r>
              <a:rPr lang="en-US" altLang="zh-CN" dirty="0" smtClean="0"/>
              <a:t>161012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839514" y="2045949"/>
            <a:ext cx="203375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500" dirty="0"/>
              <a:t>IBB: Strong-Strong, </a:t>
            </a:r>
            <a:r>
              <a:rPr lang="en-US" altLang="zh-CN" sz="1500" dirty="0" err="1"/>
              <a:t>Beamstrahlung</a:t>
            </a:r>
            <a:r>
              <a:rPr lang="en-US" altLang="zh-CN" sz="1500" dirty="0"/>
              <a:t> ON</a:t>
            </a:r>
            <a:endParaRPr lang="zh-CN" altLang="en-US" sz="1500" dirty="0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2691054"/>
            <a:ext cx="4194372" cy="236925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2683" y="2691054"/>
            <a:ext cx="4194372" cy="236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75160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Beam-Beam Simulation: Z </a:t>
            </a:r>
            <a:r>
              <a:rPr lang="zh-CN" altLang="en-US" dirty="0" smtClean="0"/>
              <a:t>（</a:t>
            </a:r>
            <a:r>
              <a:rPr lang="en-US" altLang="zh-CN" dirty="0" smtClean="0"/>
              <a:t>161012</a:t>
            </a:r>
            <a:r>
              <a:rPr lang="zh-CN" altLang="en-US" dirty="0" smtClean="0"/>
              <a:t>）</a:t>
            </a:r>
            <a:r>
              <a:rPr lang="en-US" altLang="zh-CN" dirty="0" smtClean="0"/>
              <a:t> </a:t>
            </a:r>
            <a:endParaRPr lang="zh-CN" altLang="en-US" dirty="0"/>
          </a:p>
        </p:txBody>
      </p:sp>
      <p:sp>
        <p:nvSpPr>
          <p:cNvPr id="10" name="文本框 9"/>
          <p:cNvSpPr txBox="1"/>
          <p:nvPr/>
        </p:nvSpPr>
        <p:spPr>
          <a:xfrm>
            <a:off x="839514" y="2045949"/>
            <a:ext cx="203375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500" dirty="0"/>
              <a:t>IBB: Strong-Strong, </a:t>
            </a:r>
            <a:r>
              <a:rPr lang="en-US" altLang="zh-CN" sz="1500" dirty="0" err="1"/>
              <a:t>Beamstrahlung</a:t>
            </a:r>
            <a:r>
              <a:rPr lang="en-US" altLang="zh-CN" sz="1500" dirty="0"/>
              <a:t> ON</a:t>
            </a:r>
            <a:endParaRPr lang="zh-CN" altLang="en-US" sz="1500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2807112"/>
            <a:ext cx="4194372" cy="23692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23022" y="2807112"/>
            <a:ext cx="4194372" cy="236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1746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568952" cy="432048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CEPC </a:t>
            </a:r>
            <a:r>
              <a:rPr lang="en-US" altLang="zh-CN" dirty="0" smtClean="0"/>
              <a:t>double ring</a:t>
            </a:r>
            <a:br>
              <a:rPr lang="en-US" altLang="zh-CN" dirty="0" smtClean="0"/>
            </a:br>
            <a:r>
              <a:rPr lang="zh-CN" altLang="en-US" sz="2200" dirty="0" smtClean="0"/>
              <a:t>（</a:t>
            </a:r>
            <a:r>
              <a:rPr lang="en-US" altLang="zh-CN" sz="2200" dirty="0" smtClean="0"/>
              <a:t>wangdou20161110-100km_1mm</a:t>
            </a:r>
            <a:r>
              <a:rPr lang="en-US" altLang="zh-CN" sz="2200" dirty="0">
                <a:sym typeface="Symbol"/>
              </a:rPr>
              <a:t>y</a:t>
            </a:r>
            <a:r>
              <a:rPr lang="zh-CN" altLang="en-US" sz="2200" dirty="0" smtClean="0"/>
              <a:t>）</a:t>
            </a:r>
            <a:endParaRPr lang="zh-CN" altLang="en-US" sz="22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/>
          </p:nvPr>
        </p:nvGraphicFramePr>
        <p:xfrm>
          <a:off x="323528" y="908720"/>
          <a:ext cx="8352930" cy="5892054"/>
        </p:xfrm>
        <a:graphic>
          <a:graphicData uri="http://schemas.openxmlformats.org/drawingml/2006/table">
            <a:tbl>
              <a:tblPr firstRow="1" bandRow="1"/>
              <a:tblGrid>
                <a:gridCol w="2398366"/>
                <a:gridCol w="1488641"/>
                <a:gridCol w="1488641"/>
                <a:gridCol w="1488641"/>
                <a:gridCol w="1488641"/>
              </a:tblGrid>
              <a:tr h="405654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 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Pre-CDR</a:t>
                      </a: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H-high </a:t>
                      </a:r>
                      <a:r>
                        <a:rPr lang="en-US" altLang="zh-CN" sz="1600" b="1" i="1" kern="100" baseline="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lumi</a:t>
                      </a: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.</a:t>
                      </a:r>
                      <a:endParaRPr lang="zh-CN" sz="1600" b="1" i="1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baseline="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H-low power I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baseline="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H-low power II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Number of IPs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120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Circumference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loss/turn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Half crossing angle (</a:t>
                      </a:r>
                      <a:r>
                        <a:rPr lang="en-US" altLang="zh-CN" sz="1200" kern="10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mrad</a:t>
                      </a: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err="1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Piwinski</a:t>
                      </a: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 angle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/bunch (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1200" kern="100" baseline="30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11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3.79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1.12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1.12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1.12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Bunch number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555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333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211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 current (mA)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16.6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29.97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17.98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11.4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power /beam (MW)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51.7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altLang="en-US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30</a:t>
                      </a:r>
                      <a:endParaRPr lang="zh-CN" altLang="en-US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19</a:t>
                      </a:r>
                      <a:endParaRPr lang="zh-CN" altLang="en-US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Bending radius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Momentum compaction (10</a:t>
                      </a:r>
                      <a:r>
                        <a:rPr lang="en-US" sz="1200" kern="100" baseline="30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-5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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x/y (m)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0.8/0.0012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0.3/0.00</a:t>
                      </a:r>
                      <a:r>
                        <a:rPr lang="en-US" altLang="zh-CN" sz="1200" b="1" kern="1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1</a:t>
                      </a:r>
                      <a:endParaRPr lang="zh-CN" altLang="zh-CN" sz="1200" b="1" kern="1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0.3/0.00</a:t>
                      </a:r>
                      <a:r>
                        <a:rPr lang="en-US" altLang="zh-CN" sz="1200" b="1" kern="1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1</a:t>
                      </a:r>
                      <a:endParaRPr lang="zh-CN" altLang="zh-CN" sz="1200" b="1" kern="1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0.3 /0.00</a:t>
                      </a:r>
                      <a:r>
                        <a:rPr lang="en-US" altLang="zh-CN" sz="1200" b="1" kern="1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1</a:t>
                      </a:r>
                      <a:endParaRPr lang="zh-CN" altLang="zh-CN" sz="1200" b="1" kern="1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Emittance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 x/y (nm)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6.12/0.018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1.01/0.0031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1.01/0.0031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1.01/0.0031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Transverse  </a:t>
                      </a: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(um)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69.97/0.15</a:t>
                      </a: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17.4/0.055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17.4/0.055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17.4/0.055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0.029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0.029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0.029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y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0.083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0.083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0.083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0.083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V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(GV)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6.87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 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(MHz)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smtClean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Nature 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z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2.14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2.72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2.72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2.72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  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2.65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HOM power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/cavity (kw)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3.6</a:t>
                      </a: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(5cell)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0.75(2cell)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0.45(2cell)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0.28(2cell)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spread (%)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acceptance (%)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Energy acceptance  by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RF 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(%)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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0.23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0.26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0.26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0.26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803">
                <a:tc>
                  <a:txBody>
                    <a:bodyPr/>
                    <a:lstStyle/>
                    <a:p>
                      <a:pPr marL="29210"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Life time due 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to</a:t>
                      </a:r>
                      <a:r>
                        <a:rPr lang="en-US" sz="120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 err="1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beamstrahlung_cal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(minute)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47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52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(hour glass)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0.68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</a:t>
                      </a:r>
                      <a:r>
                        <a:rPr lang="en-US" sz="1200" i="1" kern="100" baseline="-250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max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34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cm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-2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-1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2.04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5.42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3.25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2.06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6660232" y="6473968"/>
            <a:ext cx="2133600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8</a:t>
            </a:fld>
            <a:endParaRPr lang="zh-CN" altLang="en-US" dirty="0"/>
          </a:p>
        </p:txBody>
      </p:sp>
      <p:sp>
        <p:nvSpPr>
          <p:cNvPr id="5" name="椭圆 4"/>
          <p:cNvSpPr/>
          <p:nvPr/>
        </p:nvSpPr>
        <p:spPr>
          <a:xfrm>
            <a:off x="4225637" y="1039092"/>
            <a:ext cx="1357745" cy="5800002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1966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wangdou20161110-100km_1mm</a:t>
            </a:r>
            <a:r>
              <a:rPr lang="en-US" altLang="zh-CN" dirty="0">
                <a:sym typeface="Symbol"/>
              </a:rPr>
              <a:t></a:t>
            </a:r>
            <a:r>
              <a:rPr lang="en-US" altLang="zh-CN" dirty="0" smtClean="0">
                <a:sym typeface="Symbol"/>
              </a:rPr>
              <a:t>y, Higgs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825625"/>
            <a:ext cx="3137592" cy="979706"/>
          </a:xfrm>
        </p:spPr>
        <p:txBody>
          <a:bodyPr>
            <a:normAutofit lnSpcReduction="10000"/>
          </a:bodyPr>
          <a:lstStyle/>
          <a:p>
            <a:r>
              <a:rPr lang="en-US" altLang="zh-CN" dirty="0" smtClean="0"/>
              <a:t>Luminosity: 5e34, </a:t>
            </a:r>
          </a:p>
          <a:p>
            <a:r>
              <a:rPr lang="en-US" altLang="zh-CN" dirty="0" smtClean="0"/>
              <a:t>Lifetime: 400min</a:t>
            </a:r>
          </a:p>
          <a:p>
            <a:endParaRPr lang="zh-CN" altLang="en-US" dirty="0"/>
          </a:p>
        </p:txBody>
      </p:sp>
      <p:grpSp>
        <p:nvGrpSpPr>
          <p:cNvPr id="19" name="组合 18"/>
          <p:cNvGrpSpPr/>
          <p:nvPr/>
        </p:nvGrpSpPr>
        <p:grpSpPr>
          <a:xfrm>
            <a:off x="846923" y="2776996"/>
            <a:ext cx="6820483" cy="3950380"/>
            <a:chOff x="846923" y="2776996"/>
            <a:chExt cx="6820483" cy="3950380"/>
          </a:xfrm>
        </p:grpSpPr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46923" y="2776996"/>
              <a:ext cx="3211830" cy="1916430"/>
            </a:xfrm>
            <a:prstGeom prst="rect">
              <a:avLst/>
            </a:prstGeom>
          </p:spPr>
        </p:pic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489866" y="2805331"/>
              <a:ext cx="3177540" cy="1851660"/>
            </a:xfrm>
            <a:prstGeom prst="rect">
              <a:avLst/>
            </a:prstGeom>
          </p:spPr>
        </p:pic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00263" y="4879526"/>
              <a:ext cx="3150870" cy="1847850"/>
            </a:xfrm>
            <a:prstGeom prst="rect">
              <a:avLst/>
            </a:prstGeom>
          </p:spPr>
        </p:pic>
      </p:grpSp>
      <p:sp>
        <p:nvSpPr>
          <p:cNvPr id="21" name="文本框 20"/>
          <p:cNvSpPr txBox="1"/>
          <p:nvPr/>
        </p:nvSpPr>
        <p:spPr>
          <a:xfrm>
            <a:off x="4967965" y="2062174"/>
            <a:ext cx="18378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(0.54, 0.61) with nus = 0.0272</a:t>
            </a:r>
            <a:endParaRPr lang="zh-CN" altLang="en-US" dirty="0"/>
          </a:p>
        </p:txBody>
      </p:sp>
      <p:pic>
        <p:nvPicPr>
          <p:cNvPr id="17" name="图片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4915998"/>
            <a:ext cx="3130122" cy="1811378"/>
          </a:xfrm>
          <a:prstGeom prst="rect">
            <a:avLst/>
          </a:prstGeom>
        </p:spPr>
      </p:pic>
      <p:sp>
        <p:nvSpPr>
          <p:cNvPr id="20" name="文本框 19"/>
          <p:cNvSpPr txBox="1"/>
          <p:nvPr/>
        </p:nvSpPr>
        <p:spPr>
          <a:xfrm>
            <a:off x="2730417" y="4629267"/>
            <a:ext cx="31775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In Phase &lt;</a:t>
            </a:r>
            <a:r>
              <a:rPr lang="en-US" altLang="zh-CN" dirty="0" err="1" smtClean="0"/>
              <a:t>xz</a:t>
            </a:r>
            <a:r>
              <a:rPr lang="en-US" altLang="zh-CN" dirty="0" smtClean="0"/>
              <a:t>&gt; oscillation in the first few hundred collisions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7270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311</TotalTime>
  <Words>1136</Words>
  <Application>Microsoft Office PowerPoint</Application>
  <PresentationFormat>全屏显示(4:3)</PresentationFormat>
  <Paragraphs>578</Paragraphs>
  <Slides>16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5" baseType="lpstr">
      <vt:lpstr>宋体</vt:lpstr>
      <vt:lpstr>Arial</vt:lpstr>
      <vt:lpstr>Calibri</vt:lpstr>
      <vt:lpstr>Calibri Light</vt:lpstr>
      <vt:lpstr>Cambria Math</vt:lpstr>
      <vt:lpstr>Symbol</vt:lpstr>
      <vt:lpstr>Times New Roman</vt:lpstr>
      <vt:lpstr>Wingdings</vt:lpstr>
      <vt:lpstr>Office 主题</vt:lpstr>
      <vt:lpstr>CEPC Beam Beam Simulation</vt:lpstr>
      <vt:lpstr>Pretzel scheme</vt:lpstr>
      <vt:lpstr>Different Separation: 10σ_x vs 15σ_x</vt:lpstr>
      <vt:lpstr>CEPC partial double ring （wangdou20161012）</vt:lpstr>
      <vt:lpstr>Beam-Beam Simulation: H-low power （161012）</vt:lpstr>
      <vt:lpstr>Beam-Beam Simulation: W （161012）</vt:lpstr>
      <vt:lpstr>Beam-Beam Simulation: Z （161012） </vt:lpstr>
      <vt:lpstr>CEPC double ring （wangdou20161110-100km_1mmy）</vt:lpstr>
      <vt:lpstr>wangdou20161110-100km_1mmy, Higgs</vt:lpstr>
      <vt:lpstr>Working point (0.51,0.55) could help suppress the &lt;xz&gt; oscillation</vt:lpstr>
      <vt:lpstr>Working point (0.53,0.58) &lt;xz&gt; unstable</vt:lpstr>
      <vt:lpstr>CEPC double ring （wangdou20161202-100km_2mmy）</vt:lpstr>
      <vt:lpstr>161202-100km-2mm-h-highlum, (0.51,0.55,0.037)</vt:lpstr>
      <vt:lpstr>wangdou20161202-100km_1mmy_W (0.535, 0.61, 0.0425)</vt:lpstr>
      <vt:lpstr>wangdou20161202-100km_1mmy_z (0.54, 0.61, 0.0256)</vt:lpstr>
      <vt:lpstr>Summary for PDR/DR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CEPC Beam Beam Simulation</dc:title>
  <dc:creator>Yuan Zhang</dc:creator>
  <cp:lastModifiedBy>Yuan Zhang</cp:lastModifiedBy>
  <cp:revision>26</cp:revision>
  <dcterms:created xsi:type="dcterms:W3CDTF">2017-01-11T01:21:32Z</dcterms:created>
  <dcterms:modified xsi:type="dcterms:W3CDTF">2017-01-11T06:32:34Z</dcterms:modified>
</cp:coreProperties>
</file>