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4" r:id="rId3"/>
    <p:sldId id="262" r:id="rId4"/>
    <p:sldId id="261" r:id="rId5"/>
    <p:sldId id="285" r:id="rId6"/>
    <p:sldId id="286" r:id="rId7"/>
    <p:sldId id="287" r:id="rId8"/>
    <p:sldId id="289" r:id="rId9"/>
    <p:sldId id="288" r:id="rId10"/>
    <p:sldId id="290" r:id="rId11"/>
    <p:sldId id="291" r:id="rId12"/>
    <p:sldId id="269" r:id="rId13"/>
    <p:sldId id="263" r:id="rId14"/>
    <p:sldId id="268" r:id="rId15"/>
    <p:sldId id="271" r:id="rId16"/>
    <p:sldId id="270" r:id="rId17"/>
    <p:sldId id="274" r:id="rId18"/>
    <p:sldId id="292" r:id="rId19"/>
    <p:sldId id="293" r:id="rId20"/>
    <p:sldId id="282" r:id="rId21"/>
    <p:sldId id="281" r:id="rId22"/>
    <p:sldId id="295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2" autoAdjust="0"/>
    <p:restoredTop sz="94753"/>
  </p:normalViewPr>
  <p:slideViewPr>
    <p:cSldViewPr snapToGrid="0">
      <p:cViewPr varScale="1">
        <p:scale>
          <a:sx n="74" d="100"/>
          <a:sy n="74" d="100"/>
        </p:scale>
        <p:origin x="14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656D-7F2E-4275-AE97-E8412D3CF306}" type="datetimeFigureOut">
              <a:rPr lang="zh-CN" altLang="en-US" smtClean="0"/>
              <a:t>2017/1/12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0E7-CEF1-4FD3-931D-77F7D1F001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08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656D-7F2E-4275-AE97-E8412D3CF306}" type="datetimeFigureOut">
              <a:rPr lang="zh-CN" altLang="en-US" smtClean="0"/>
              <a:t>2017/1/12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0E7-CEF1-4FD3-931D-77F7D1F001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5690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656D-7F2E-4275-AE97-E8412D3CF306}" type="datetimeFigureOut">
              <a:rPr lang="zh-CN" altLang="en-US" smtClean="0"/>
              <a:t>2017/1/12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0E7-CEF1-4FD3-931D-77F7D1F001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611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656D-7F2E-4275-AE97-E8412D3CF306}" type="datetimeFigureOut">
              <a:rPr lang="zh-CN" altLang="en-US" smtClean="0"/>
              <a:t>2017/1/12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0E7-CEF1-4FD3-931D-77F7D1F001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753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656D-7F2E-4275-AE97-E8412D3CF306}" type="datetimeFigureOut">
              <a:rPr lang="zh-CN" altLang="en-US" smtClean="0"/>
              <a:t>2017/1/12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0E7-CEF1-4FD3-931D-77F7D1F001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035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656D-7F2E-4275-AE97-E8412D3CF306}" type="datetimeFigureOut">
              <a:rPr lang="zh-CN" altLang="en-US" smtClean="0"/>
              <a:t>2017/1/12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0E7-CEF1-4FD3-931D-77F7D1F001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84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656D-7F2E-4275-AE97-E8412D3CF306}" type="datetimeFigureOut">
              <a:rPr lang="zh-CN" altLang="en-US" smtClean="0"/>
              <a:t>2017/1/12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0E7-CEF1-4FD3-931D-77F7D1F001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82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656D-7F2E-4275-AE97-E8412D3CF306}" type="datetimeFigureOut">
              <a:rPr lang="zh-CN" altLang="en-US" smtClean="0"/>
              <a:t>2017/1/12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0E7-CEF1-4FD3-931D-77F7D1F001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409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656D-7F2E-4275-AE97-E8412D3CF306}" type="datetimeFigureOut">
              <a:rPr lang="zh-CN" altLang="en-US" smtClean="0"/>
              <a:t>2017/1/12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0E7-CEF1-4FD3-931D-77F7D1F001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109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656D-7F2E-4275-AE97-E8412D3CF306}" type="datetimeFigureOut">
              <a:rPr lang="zh-CN" altLang="en-US" smtClean="0"/>
              <a:t>2017/1/12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0E7-CEF1-4FD3-931D-77F7D1F001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300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656D-7F2E-4275-AE97-E8412D3CF306}" type="datetimeFigureOut">
              <a:rPr lang="zh-CN" altLang="en-US" smtClean="0"/>
              <a:t>2017/1/12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0E7-CEF1-4FD3-931D-77F7D1F001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0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A656D-7F2E-4275-AE97-E8412D3CF306}" type="datetimeFigureOut">
              <a:rPr lang="zh-CN" altLang="en-US" smtClean="0"/>
              <a:t>2017/1/12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F10E7-CEF1-4FD3-931D-77F7D1F001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15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27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5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1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7" Type="http://schemas.openxmlformats.org/officeDocument/2006/relationships/image" Target="../media/image47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200.png"/><Relationship Id="rId7" Type="http://schemas.openxmlformats.org/officeDocument/2006/relationships/image" Target="../media/image2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0.png"/><Relationship Id="rId5" Type="http://schemas.openxmlformats.org/officeDocument/2006/relationships/image" Target="../media/image48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jp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1.emf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5.png"/><Relationship Id="rId17" Type="http://schemas.openxmlformats.org/officeDocument/2006/relationships/image" Target="../media/image70.emf"/><Relationship Id="rId2" Type="http://schemas.openxmlformats.org/officeDocument/2006/relationships/image" Target="../media/image54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4.png"/><Relationship Id="rId5" Type="http://schemas.openxmlformats.org/officeDocument/2006/relationships/image" Target="../media/image57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19" Type="http://schemas.openxmlformats.org/officeDocument/2006/relationships/image" Target="../media/image72.emf"/><Relationship Id="rId4" Type="http://schemas.openxmlformats.org/officeDocument/2006/relationships/image" Target="../media/image56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openxmlformats.org/officeDocument/2006/relationships/image" Target="../media/image170.png"/><Relationship Id="rId3" Type="http://schemas.openxmlformats.org/officeDocument/2006/relationships/image" Target="../media/image70.png"/><Relationship Id="rId7" Type="http://schemas.openxmlformats.org/officeDocument/2006/relationships/image" Target="../media/image110.png"/><Relationship Id="rId12" Type="http://schemas.openxmlformats.org/officeDocument/2006/relationships/image" Target="../media/image16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100.png"/><Relationship Id="rId5" Type="http://schemas.openxmlformats.org/officeDocument/2006/relationships/image" Target="../media/image17.png"/><Relationship Id="rId15" Type="http://schemas.openxmlformats.org/officeDocument/2006/relationships/image" Target="../media/image190.png"/><Relationship Id="rId10" Type="http://schemas.openxmlformats.org/officeDocument/2006/relationships/image" Target="../media/image140.png"/><Relationship Id="rId4" Type="http://schemas.openxmlformats.org/officeDocument/2006/relationships/image" Target="../media/image80.png"/><Relationship Id="rId9" Type="http://schemas.openxmlformats.org/officeDocument/2006/relationships/image" Target="../media/image19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83957" y="1568447"/>
            <a:ext cx="64378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Beam Loading Effect in </a:t>
            </a: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CEPC Single Ring &amp; APDR</a:t>
            </a:r>
            <a:endParaRPr kumimoji="0" lang="zh-CN" alt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759483" y="4312508"/>
            <a:ext cx="14285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smtClean="0"/>
              <a:t>ILC</a:t>
            </a:r>
            <a:r>
              <a:rPr lang="zh-CN" altLang="en-US" sz="2400" b="1" dirty="0" smtClean="0"/>
              <a:t>组</a:t>
            </a:r>
            <a:endParaRPr lang="en-US" altLang="zh-CN" sz="2400" b="1" dirty="0" smtClean="0"/>
          </a:p>
          <a:p>
            <a:pPr algn="ctr"/>
            <a:endParaRPr lang="en-US" altLang="zh-CN" sz="2400" b="1" dirty="0" smtClean="0"/>
          </a:p>
          <a:p>
            <a:pPr algn="ctr"/>
            <a:r>
              <a:rPr lang="zh-CN" altLang="en-US" sz="2400" b="1" dirty="0"/>
              <a:t>宫殿</a:t>
            </a:r>
            <a:r>
              <a:rPr lang="zh-CN" altLang="en-US" sz="2400" b="1" dirty="0" smtClean="0"/>
              <a:t>君</a:t>
            </a:r>
            <a:endParaRPr lang="en-US" altLang="zh-CN" sz="2400" b="1" dirty="0" smtClean="0"/>
          </a:p>
          <a:p>
            <a:pPr algn="ctr"/>
            <a:endParaRPr lang="en-US" altLang="zh-CN" sz="2400" b="1" dirty="0" smtClean="0"/>
          </a:p>
          <a:p>
            <a:pPr algn="ctr"/>
            <a:r>
              <a:rPr lang="en-US" altLang="zh-CN" sz="2400" b="1" dirty="0" smtClean="0"/>
              <a:t>20170112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5307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4781055"/>
                  </p:ext>
                </p:extLst>
              </p:nvPr>
            </p:nvGraphicFramePr>
            <p:xfrm>
              <a:off x="824248" y="476521"/>
              <a:ext cx="7012547" cy="6080389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2666330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247464"/>
                    <a:gridCol w="1164459"/>
                    <a:gridCol w="918628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1015666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</a:tblGrid>
                  <a:tr h="553898"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l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APDR</a:t>
                          </a:r>
                          <a:endParaRPr kumimoji="0" lang="zh-CN" altLang="en-US" sz="1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38100" dist="38100" dir="2700000" algn="tl">
                                  <a:srgbClr val="FFFFFF"/>
                                </a:outerShdw>
                              </a:effectLst>
                            </a:rPr>
                            <a:t>Higgs 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38100" dist="38100" dir="2700000" algn="tl">
                                  <a:srgbClr val="FFFFFF"/>
                                </a:outerShdw>
                              </a:effectLst>
                            </a:rPr>
                            <a:t>Low power</a:t>
                          </a:r>
                          <a:endParaRPr kumimoji="0" lang="en-US" altLang="zh-CN" sz="1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+mn-lt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38100" dist="38100" dir="2700000" algn="tl">
                                  <a:srgbClr val="FFFFFF"/>
                                </a:outerShdw>
                              </a:effectLst>
                            </a:rPr>
                            <a:t>Higgs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38100" dist="38100" dir="2700000" algn="tl">
                                  <a:srgbClr val="FFFFFF"/>
                                </a:outerShdw>
                              </a:effectLst>
                            </a:rPr>
                            <a:t>Low power</a:t>
                          </a:r>
                          <a:endParaRPr kumimoji="0" lang="en-US" altLang="zh-CN" sz="1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+mn-lt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38100" dist="38100" dir="2700000" algn="tl">
                                  <a:srgbClr val="FFFFFF"/>
                                </a:outerShdw>
                              </a:effectLst>
                            </a:rPr>
                            <a:t>Z</a:t>
                          </a:r>
                          <a:endParaRPr kumimoji="0" lang="en-US" altLang="zh-CN" sz="1400" b="1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38100" dist="38100" dir="2700000" algn="tl">
                                  <a:srgbClr val="FFFFFF"/>
                                </a:outerShdw>
                              </a:effectLst>
                            </a:rPr>
                            <a:t>Z</a:t>
                          </a:r>
                          <a:endParaRPr kumimoji="0" lang="en-US" altLang="zh-CN" sz="1400" b="1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3890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Cavity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</a:rPr>
                            <a:t>5-cell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</a:rPr>
                            <a:t>2-cell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</a:rPr>
                            <a:t>2-cell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</a:rPr>
                            <a:t>1-cell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38909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Bunch charge</a:t>
                          </a:r>
                          <a:r>
                            <a:rPr kumimoji="0" lang="zh-CN" altLang="en-US" sz="1400" u="none" strike="noStrike" cap="none" normalizeH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 </a:t>
                          </a:r>
                          <a:r>
                            <a:rPr kumimoji="0" lang="en-US" altLang="zh-CN" sz="1400" u="none" strike="noStrike" cap="none" normalizeH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(</a:t>
                          </a:r>
                          <a:r>
                            <a:rPr kumimoji="0" lang="en-US" altLang="zh-CN" sz="140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nC</a:t>
                          </a:r>
                          <a:r>
                            <a:rPr kumimoji="0" lang="en-US" altLang="zh-CN" sz="1400" u="none" strike="noStrike" cap="none" normalizeH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)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32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32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12.5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12.5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38909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Bunch number</a:t>
                          </a:r>
                          <a:endParaRPr kumimoji="0" lang="zh-CN" altLang="en-US" sz="1400" b="0" i="0" u="none" strike="noStrike" cap="none" normalizeH="0" baseline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70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70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1100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1100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338909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Bunch spacing</a:t>
                          </a:r>
                          <a:r>
                            <a:rPr kumimoji="0" lang="zh-CN" altLang="en-US" sz="1400" u="none" strike="noStrike" cap="none" normalizeH="0" baseline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（</a:t>
                          </a:r>
                          <a:r>
                            <a:rPr kumimoji="0" lang="en-US" altLang="zh-CN" sz="1400" u="none" strike="noStrike" cap="none" normalizeH="0" baseline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ns</a:t>
                          </a:r>
                          <a:r>
                            <a:rPr kumimoji="0" lang="zh-CN" altLang="en-US" sz="1400" u="none" strike="noStrike" cap="none" normalizeH="0" baseline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）</a:t>
                          </a:r>
                          <a:endParaRPr kumimoji="0" lang="zh-CN" altLang="en-US" sz="1400" b="0" i="0" u="none" strike="noStrike" cap="none" normalizeH="0" baseline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185</a:t>
                          </a:r>
                          <a:endParaRPr kumimoji="0" lang="en-US" altLang="zh-CN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185</a:t>
                          </a:r>
                          <a:endParaRPr kumimoji="0" lang="en-US" altLang="zh-CN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12.1</a:t>
                          </a:r>
                          <a:endParaRPr kumimoji="0" lang="en-US" altLang="zh-CN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12.1</a:t>
                          </a:r>
                          <a:endParaRPr kumimoji="0" lang="en-US" altLang="zh-CN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338909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Cavity voltage (MV)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7.31</a:t>
                          </a:r>
                          <a:endParaRPr kumimoji="0" lang="en-US" altLang="zh-CN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7.31</a:t>
                          </a:r>
                          <a:endParaRPr kumimoji="0" lang="en-US" altLang="zh-CN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3.75</a:t>
                          </a:r>
                          <a:endParaRPr kumimoji="0" lang="en-US" altLang="zh-CN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3.75</a:t>
                          </a:r>
                          <a:endParaRPr kumimoji="0" lang="en-US" altLang="zh-CN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37884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u="none" strike="noStrike" dirty="0" smtClean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Input Power/Cavity(kw)</a:t>
                          </a:r>
                          <a:endParaRPr lang="en-US" altLang="zh-CN" sz="1400" b="0" i="0" u="none" strike="noStrike" dirty="0" smtClean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u="none" strike="noStrike" dirty="0" smtClean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135.9</a:t>
                          </a:r>
                          <a:endParaRPr lang="en-US" altLang="zh-CN" sz="1400" b="0" i="0" u="none" strike="noStrike" dirty="0" smtClean="0">
                            <a:solidFill>
                              <a:sysClr val="windowText" lastClr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u="none" strike="noStrike" dirty="0" smtClean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135.9</a:t>
                          </a:r>
                          <a:endParaRPr lang="en-US" altLang="zh-CN" sz="1400" b="0" i="0" u="none" strike="noStrike" dirty="0" smtClean="0">
                            <a:solidFill>
                              <a:sysClr val="windowText" lastClr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u="none" strike="noStrike" dirty="0" smtClean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257.5 </a:t>
                          </a:r>
                          <a:endParaRPr lang="en-US" altLang="zh-CN" sz="1400" b="0" i="0" u="none" strike="noStrike" dirty="0" smtClean="0">
                            <a:solidFill>
                              <a:sysClr val="windowText" lastClr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altLang="zh-CN" sz="1400" u="none" strike="noStrike" dirty="0" smtClean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257.5</a:t>
                          </a:r>
                          <a:endParaRPr kumimoji="0" lang="en-US" altLang="zh-CN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  <a:tr h="33890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R/Q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</a:rPr>
                            <a:t>514</a:t>
                          </a:r>
                          <a:endParaRPr kumimoji="0" lang="en-US" altLang="zh-CN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</a:rPr>
                            <a:t>213</a:t>
                          </a:r>
                          <a:endParaRPr kumimoji="0" lang="en-US" altLang="zh-CN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</a:rPr>
                            <a:t>213</a:t>
                          </a:r>
                          <a:endParaRPr kumimoji="0" lang="en-US" altLang="zh-CN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</a:rPr>
                            <a:t>106</a:t>
                          </a:r>
                          <a:endParaRPr kumimoji="0" lang="en-US" altLang="zh-CN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6"/>
                      </a:ext>
                    </a:extLst>
                  </a:tr>
                  <a:tr h="33890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Cavity</a:t>
                          </a:r>
                          <a:r>
                            <a:rPr kumimoji="0" lang="zh-CN" altLang="en-US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 </a:t>
                          </a: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number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480</a:t>
                          </a:r>
                          <a:endParaRPr kumimoji="0" lang="en-US" altLang="zh-CN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480</a:t>
                          </a:r>
                          <a:endParaRPr kumimoji="0" lang="en-US" altLang="zh-CN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32</a:t>
                          </a:r>
                          <a:endParaRPr kumimoji="0" lang="en-US" altLang="zh-CN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32</a:t>
                          </a:r>
                          <a:endParaRPr kumimoji="0" lang="en-US" altLang="zh-CN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7"/>
                      </a:ext>
                    </a:extLst>
                  </a:tr>
                  <a:tr h="33890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altLang="zh-CN" sz="140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40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0" lang="en-US" altLang="zh-CN" sz="140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</a:rPr>
                                    <m:t>acc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(MV/m)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6.33</a:t>
                          </a:r>
                          <a:endParaRPr kumimoji="0" lang="en-US" altLang="zh-CN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15.83</a:t>
                          </a:r>
                          <a:endParaRPr kumimoji="0" lang="en-US" altLang="zh-CN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8.12</a:t>
                          </a:r>
                          <a:endParaRPr kumimoji="0" lang="en-US" altLang="zh-CN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16.24</a:t>
                          </a:r>
                          <a:endParaRPr kumimoji="0" lang="en-US" altLang="zh-CN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8"/>
                      </a:ext>
                    </a:extLst>
                  </a:tr>
                  <a:tr h="48727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Synchrotron phase(deg) (π-arcsin</a:t>
                          </a:r>
                          <a:r>
                            <a:rPr kumimoji="0" lang="zh-CN" altLang="en-US" sz="1400" u="none" strike="noStrike" cap="none" normalizeH="0" baseline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）</a:t>
                          </a:r>
                          <a:endParaRPr kumimoji="0" lang="zh-CN" altLang="en-US" sz="1400" b="0" i="0" u="none" strike="noStrike" cap="none" normalizeH="0" baseline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123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123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146</a:t>
                          </a:r>
                          <a:endParaRPr kumimoji="0" lang="zh-CN" altLang="en-US" sz="1400" b="0" i="0" u="none" strike="noStrike" cap="none" normalizeH="0" baseline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146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9"/>
                      </a:ext>
                    </a:extLst>
                  </a:tr>
                  <a:tr h="487275"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l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maximum voltage decrease</a:t>
                          </a:r>
                          <a:r>
                            <a:rPr kumimoji="0" lang="en-US" altLang="zh-CN" sz="140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</a:rPr>
                            <a:t>(1+1)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16.5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11.5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latin typeface="Calibri" charset="0"/>
                              <a:ea typeface="宋体" charset="0"/>
                            </a:rPr>
                            <a:t>/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70 %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10"/>
                      </a:ext>
                    </a:extLst>
                  </a:tr>
                  <a:tr h="48727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maximum phase shift(</a:t>
                          </a:r>
                          <a:r>
                            <a:rPr kumimoji="0" lang="en-US" altLang="zh-CN" sz="140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deg</a:t>
                          </a:r>
                          <a:r>
                            <a:rPr kumimoji="0" lang="en-US" altLang="zh-CN" sz="1400" u="none" strike="noStrike" cap="none" normalizeH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) </a:t>
                          </a:r>
                          <a:r>
                            <a:rPr kumimoji="0" lang="en-US" altLang="zh-CN" sz="140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</a:rPr>
                            <a:t>(1+1)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30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12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/</a:t>
                          </a:r>
                          <a:endParaRPr kumimoji="0" lang="zh-CN" altLang="en-US" sz="1400" b="0" i="0" u="none" strike="noStrike" cap="none" normalizeH="0" baseline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49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11"/>
                      </a:ext>
                    </a:extLst>
                  </a:tr>
                  <a:tr h="487275"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l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maximum voltage decrease</a:t>
                          </a:r>
                          <a:r>
                            <a:rPr kumimoji="0" lang="en-US" altLang="zh-CN" sz="140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</a:rPr>
                            <a:t>(4+4)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6.9%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3.3%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35 %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22.6 </a:t>
                          </a:r>
                          <a:r>
                            <a:rPr kumimoji="0" lang="en-US" altLang="zh-CN" sz="1400" u="none" strike="noStrike" cap="none" normalizeH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%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12"/>
                      </a:ext>
                    </a:extLst>
                  </a:tr>
                  <a:tr h="48727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maximum phase shift(</a:t>
                          </a:r>
                          <a:r>
                            <a:rPr kumimoji="0" lang="en-US" altLang="zh-CN" sz="140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deg</a:t>
                          </a:r>
                          <a:r>
                            <a:rPr kumimoji="0" lang="en-US" altLang="zh-CN" sz="1400" u="none" strike="noStrike" cap="none" normalizeH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) </a:t>
                          </a: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</a:rPr>
                            <a:t>(4+4)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7.2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3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24.6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12.3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1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4781055"/>
                  </p:ext>
                </p:extLst>
              </p:nvPr>
            </p:nvGraphicFramePr>
            <p:xfrm>
              <a:off x="824248" y="476521"/>
              <a:ext cx="7012547" cy="6080389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266633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247464"/>
                    <a:gridCol w="1164459"/>
                    <a:gridCol w="91862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01566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</a:tblGrid>
                  <a:tr h="553898"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l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APDR</a:t>
                          </a:r>
                          <a:endParaRPr kumimoji="0" lang="zh-CN" altLang="en-US" sz="1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38100" dist="38100" dir="2700000" algn="tl">
                                  <a:srgbClr val="FFFFFF"/>
                                </a:outerShdw>
                              </a:effectLst>
                            </a:rPr>
                            <a:t>Higgs 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38100" dist="38100" dir="2700000" algn="tl">
                                  <a:srgbClr val="FFFFFF"/>
                                </a:outerShdw>
                              </a:effectLst>
                            </a:rPr>
                            <a:t>Low power</a:t>
                          </a:r>
                          <a:endParaRPr kumimoji="0" lang="en-US" altLang="zh-CN" sz="1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+mn-lt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38100" dist="38100" dir="2700000" algn="tl">
                                  <a:srgbClr val="FFFFFF"/>
                                </a:outerShdw>
                              </a:effectLst>
                            </a:rPr>
                            <a:t>Higgs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38100" dist="38100" dir="2700000" algn="tl">
                                  <a:srgbClr val="FFFFFF"/>
                                </a:outerShdw>
                              </a:effectLst>
                            </a:rPr>
                            <a:t>Low power</a:t>
                          </a:r>
                          <a:endParaRPr kumimoji="0" lang="en-US" altLang="zh-CN" sz="1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+mn-lt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38100" dist="38100" dir="2700000" algn="tl">
                                  <a:srgbClr val="FFFFFF"/>
                                </a:outerShdw>
                              </a:effectLst>
                            </a:rPr>
                            <a:t>Z</a:t>
                          </a:r>
                          <a:endParaRPr kumimoji="0" lang="en-US" altLang="zh-CN" sz="1400" b="1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38100" dist="38100" dir="2700000" algn="tl">
                                  <a:srgbClr val="FFFFFF"/>
                                </a:outerShdw>
                              </a:effectLst>
                            </a:rPr>
                            <a:t>Z</a:t>
                          </a:r>
                          <a:endParaRPr kumimoji="0" lang="en-US" altLang="zh-CN" sz="1400" b="1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3890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Cavity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</a:rPr>
                            <a:t>5-cell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</a:rPr>
                            <a:t>2-cell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</a:rPr>
                            <a:t>2-cell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</a:rPr>
                            <a:t>1-cell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38909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Bunch charge</a:t>
                          </a:r>
                          <a:r>
                            <a:rPr kumimoji="0" lang="zh-CN" altLang="en-US" sz="1400" u="none" strike="noStrike" cap="none" normalizeH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 </a:t>
                          </a:r>
                          <a:r>
                            <a:rPr kumimoji="0" lang="en-US" altLang="zh-CN" sz="1400" u="none" strike="noStrike" cap="none" normalizeH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(</a:t>
                          </a:r>
                          <a:r>
                            <a:rPr kumimoji="0" lang="en-US" altLang="zh-CN" sz="140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nC</a:t>
                          </a:r>
                          <a:r>
                            <a:rPr kumimoji="0" lang="en-US" altLang="zh-CN" sz="1400" u="none" strike="noStrike" cap="none" normalizeH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)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32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32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12.5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12.5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38909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Bunch number</a:t>
                          </a:r>
                          <a:endParaRPr kumimoji="0" lang="zh-CN" altLang="en-US" sz="1400" b="0" i="0" u="none" strike="noStrike" cap="none" normalizeH="0" baseline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70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70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1100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1100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38909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Bunch spacing</a:t>
                          </a:r>
                          <a:r>
                            <a:rPr kumimoji="0" lang="zh-CN" altLang="en-US" sz="1400" u="none" strike="noStrike" cap="none" normalizeH="0" baseline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（</a:t>
                          </a:r>
                          <a:r>
                            <a:rPr kumimoji="0" lang="en-US" altLang="zh-CN" sz="1400" u="none" strike="noStrike" cap="none" normalizeH="0" baseline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ns</a:t>
                          </a:r>
                          <a:r>
                            <a:rPr kumimoji="0" lang="zh-CN" altLang="en-US" sz="1400" u="none" strike="noStrike" cap="none" normalizeH="0" baseline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）</a:t>
                          </a:r>
                          <a:endParaRPr kumimoji="0" lang="zh-CN" altLang="en-US" sz="1400" b="0" i="0" u="none" strike="noStrike" cap="none" normalizeH="0" baseline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185</a:t>
                          </a:r>
                          <a:endParaRPr kumimoji="0" lang="en-US" altLang="zh-CN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185</a:t>
                          </a:r>
                          <a:endParaRPr kumimoji="0" lang="en-US" altLang="zh-CN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12.1</a:t>
                          </a:r>
                          <a:endParaRPr kumimoji="0" lang="en-US" altLang="zh-CN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12.1</a:t>
                          </a:r>
                          <a:endParaRPr kumimoji="0" lang="en-US" altLang="zh-CN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38909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Cavity voltage (MV)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7.31</a:t>
                          </a:r>
                          <a:endParaRPr kumimoji="0" lang="en-US" altLang="zh-CN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7.31</a:t>
                          </a:r>
                          <a:endParaRPr kumimoji="0" lang="en-US" altLang="zh-CN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3.75</a:t>
                          </a:r>
                          <a:endParaRPr kumimoji="0" lang="en-US" altLang="zh-CN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3.75</a:t>
                          </a:r>
                          <a:endParaRPr kumimoji="0" lang="en-US" altLang="zh-CN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37884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u="none" strike="noStrike" dirty="0" smtClean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Input Power/Cavity(kw)</a:t>
                          </a:r>
                          <a:endParaRPr lang="en-US" altLang="zh-CN" sz="1400" b="0" i="0" u="none" strike="noStrike" dirty="0" smtClean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u="none" strike="noStrike" dirty="0" smtClean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135.9</a:t>
                          </a:r>
                          <a:endParaRPr lang="en-US" altLang="zh-CN" sz="1400" b="0" i="0" u="none" strike="noStrike" dirty="0" smtClean="0">
                            <a:solidFill>
                              <a:sysClr val="windowText" lastClr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u="none" strike="noStrike" dirty="0" smtClean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135.9</a:t>
                          </a:r>
                          <a:endParaRPr lang="en-US" altLang="zh-CN" sz="1400" b="0" i="0" u="none" strike="noStrike" dirty="0" smtClean="0">
                            <a:solidFill>
                              <a:sysClr val="windowText" lastClr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u="none" strike="noStrike" dirty="0" smtClean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257.5 </a:t>
                          </a:r>
                          <a:endParaRPr lang="en-US" altLang="zh-CN" sz="1400" b="0" i="0" u="none" strike="noStrike" dirty="0" smtClean="0">
                            <a:solidFill>
                              <a:sysClr val="windowText" lastClr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altLang="zh-CN" sz="1400" u="none" strike="noStrike" dirty="0" smtClean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257.5</a:t>
                          </a:r>
                          <a:endParaRPr kumimoji="0" lang="en-US" altLang="zh-CN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  <a:tr h="33890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R/Q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</a:rPr>
                            <a:t>514</a:t>
                          </a:r>
                          <a:endParaRPr kumimoji="0" lang="en-US" altLang="zh-CN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</a:rPr>
                            <a:t>213</a:t>
                          </a:r>
                          <a:endParaRPr kumimoji="0" lang="en-US" altLang="zh-CN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</a:rPr>
                            <a:t>213</a:t>
                          </a:r>
                          <a:endParaRPr kumimoji="0" lang="en-US" altLang="zh-CN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</a:rPr>
                            <a:t>106</a:t>
                          </a:r>
                          <a:endParaRPr kumimoji="0" lang="en-US" altLang="zh-CN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6"/>
                      </a:ext>
                    </a:extLst>
                  </a:tr>
                  <a:tr h="33890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Cavity</a:t>
                          </a:r>
                          <a:r>
                            <a:rPr kumimoji="0" lang="zh-CN" altLang="en-US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 </a:t>
                          </a: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number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480</a:t>
                          </a:r>
                          <a:endParaRPr kumimoji="0" lang="en-US" altLang="zh-CN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480</a:t>
                          </a:r>
                          <a:endParaRPr kumimoji="0" lang="en-US" altLang="zh-CN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32</a:t>
                          </a:r>
                          <a:endParaRPr kumimoji="0" lang="en-US" altLang="zh-CN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32</a:t>
                          </a:r>
                          <a:endParaRPr kumimoji="0" lang="en-US" altLang="zh-CN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7"/>
                      </a:ext>
                    </a:extLst>
                  </a:tr>
                  <a:tr h="33890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685" t="-969643" r="-163242" b="-7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6.33</a:t>
                          </a:r>
                          <a:endParaRPr kumimoji="0" lang="en-US" altLang="zh-CN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15.83</a:t>
                          </a:r>
                          <a:endParaRPr kumimoji="0" lang="en-US" altLang="zh-CN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8.12</a:t>
                          </a:r>
                          <a:endParaRPr kumimoji="0" lang="en-US" altLang="zh-CN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16.24</a:t>
                          </a:r>
                          <a:endParaRPr kumimoji="0" lang="en-US" altLang="zh-CN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8"/>
                      </a:ext>
                    </a:extLst>
                  </a:tr>
                  <a:tr h="48727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Synchrotron phase(deg) (π-arcsin</a:t>
                          </a:r>
                          <a:r>
                            <a:rPr kumimoji="0" lang="zh-CN" altLang="en-US" sz="1400" u="none" strike="noStrike" cap="none" normalizeH="0" baseline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）</a:t>
                          </a:r>
                          <a:endParaRPr kumimoji="0" lang="zh-CN" altLang="en-US" sz="1400" b="0" i="0" u="none" strike="noStrike" cap="none" normalizeH="0" baseline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123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123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146</a:t>
                          </a:r>
                          <a:endParaRPr kumimoji="0" lang="zh-CN" altLang="en-US" sz="1400" b="0" i="0" u="none" strike="noStrike" cap="none" normalizeH="0" baseline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146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9"/>
                      </a:ext>
                    </a:extLst>
                  </a:tr>
                  <a:tr h="487275"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l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maximum voltage decrease</a:t>
                          </a:r>
                          <a:r>
                            <a:rPr kumimoji="0" lang="en-US" altLang="zh-CN" sz="140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</a:rPr>
                            <a:t>(1+1)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16.5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11.5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latin typeface="Calibri" charset="0"/>
                              <a:ea typeface="宋体" charset="0"/>
                            </a:rPr>
                            <a:t>/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70 %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10"/>
                      </a:ext>
                    </a:extLst>
                  </a:tr>
                  <a:tr h="48727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maximum phase shift(</a:t>
                          </a:r>
                          <a:r>
                            <a:rPr kumimoji="0" lang="en-US" altLang="zh-CN" sz="140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deg</a:t>
                          </a:r>
                          <a:r>
                            <a:rPr kumimoji="0" lang="en-US" altLang="zh-CN" sz="1400" u="none" strike="noStrike" cap="none" normalizeH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) </a:t>
                          </a:r>
                          <a:r>
                            <a:rPr kumimoji="0" lang="en-US" altLang="zh-CN" sz="140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</a:rPr>
                            <a:t>(1+1)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30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12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/</a:t>
                          </a:r>
                          <a:endParaRPr kumimoji="0" lang="zh-CN" altLang="en-US" sz="1400" b="0" i="0" u="none" strike="noStrike" cap="none" normalizeH="0" baseline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49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11"/>
                      </a:ext>
                    </a:extLst>
                  </a:tr>
                  <a:tr h="487275"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l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maximum voltage decrease</a:t>
                          </a:r>
                          <a:r>
                            <a:rPr kumimoji="0" lang="en-US" altLang="zh-CN" sz="140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</a:rPr>
                            <a:t>(4+4)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6.9%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3.3%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35 %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22.6 </a:t>
                          </a:r>
                          <a:r>
                            <a:rPr kumimoji="0" lang="en-US" altLang="zh-CN" sz="1400" u="none" strike="noStrike" cap="none" normalizeH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%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12"/>
                      </a:ext>
                    </a:extLst>
                  </a:tr>
                  <a:tr h="48727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9144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9144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maximum phase shift(</a:t>
                          </a:r>
                          <a:r>
                            <a:rPr kumimoji="0" lang="en-US" altLang="zh-CN" sz="140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deg</a:t>
                          </a:r>
                          <a:r>
                            <a:rPr kumimoji="0" lang="en-US" altLang="zh-CN" sz="1400" u="none" strike="noStrike" cap="none" normalizeH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) </a:t>
                          </a: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</a:rPr>
                            <a:t>(4+4)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7.2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3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24.6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lvl1pPr marL="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1pPr>
                          <a:lvl2pPr marL="742950" indent="-28575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4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2pPr>
                          <a:lvl3pPr marL="11430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20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3pPr>
                          <a:lvl4pPr marL="16002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4pPr>
                          <a:lvl5pPr marL="2057400" indent="-228600" algn="l" defTabSz="685800" rtl="0" eaLnBrk="1" latinLnBrk="0" hangingPunct="1">
                            <a:spcBef>
                              <a:spcPct val="20000"/>
                            </a:spcBef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5pPr>
                          <a:lvl6pPr marL="25146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6pPr>
                          <a:lvl7pPr marL="29718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7pPr>
                          <a:lvl8pPr marL="34290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8pPr>
                          <a:lvl9pPr marL="3886200" indent="-228600" algn="l" defTabSz="685800" rtl="0" eaLnBrk="0" fontAlgn="base" latinLnBrk="0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defRPr sz="1800" kern="1200">
                              <a:solidFill>
                                <a:schemeClr val="tx1"/>
                              </a:solidFill>
                              <a:latin typeface="Calibri" charset="0"/>
                              <a:ea typeface="宋体" charset="0"/>
                            </a:defRPr>
                          </a:lvl9pPr>
                        </a:lstStyle>
                        <a:p>
                          <a:pPr marL="0" marR="0" lvl="0" indent="0" algn="ctr" defTabSz="6858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CN" sz="140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12.3</a:t>
                          </a:r>
                          <a:endParaRPr kumimoji="0" lang="zh-CN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latin typeface="Calibri" charset="0"/>
                            <a:ea typeface="宋体" charset="0"/>
                          </a:endParaRPr>
                        </a:p>
                      </a:txBody>
                      <a:tcPr marL="91422" marR="91422" marT="45701" marB="45701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1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文本框 3"/>
          <p:cNvSpPr txBox="1"/>
          <p:nvPr/>
        </p:nvSpPr>
        <p:spPr>
          <a:xfrm>
            <a:off x="283335" y="14856"/>
            <a:ext cx="4804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+mj-lt"/>
              </a:rPr>
              <a:t>Phase shift of different cavity in APDR:</a:t>
            </a:r>
            <a:endParaRPr lang="zh-CN" altLang="en-US" sz="24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24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2570054"/>
                  </p:ext>
                </p:extLst>
              </p:nvPr>
            </p:nvGraphicFramePr>
            <p:xfrm>
              <a:off x="146140" y="412124"/>
              <a:ext cx="8933466" cy="6118041"/>
            </p:xfrm>
            <a:graphic>
              <a:graphicData uri="http://schemas.openxmlformats.org/drawingml/2006/table">
                <a:tbl>
                  <a:tblPr firstRow="1"/>
                  <a:tblGrid>
                    <a:gridCol w="1868777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225750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1218321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166319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1166319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1166319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1121661">
                      <a:extLst>
                        <a:ext uri="{9D8B030D-6E8A-4147-A177-3AD203B41FA5}">
                          <a16:colId xmlns="" xmlns:a16="http://schemas.microsoft.com/office/drawing/2014/main" val="20006"/>
                        </a:ext>
                      </a:extLst>
                    </a:gridCol>
                  </a:tblGrid>
                  <a:tr h="46860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 fontAlgn="ctr"/>
                          <a:endParaRPr lang="zh-CN" alt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 fontAlgn="ctr"/>
                          <a:r>
                            <a:rPr lang="en-US" sz="1400" b="1" u="none" strike="noStrike" dirty="0">
                              <a:effectLst/>
                            </a:rPr>
                            <a:t>BEPCII-Collider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 fontAlgn="ctr"/>
                          <a:r>
                            <a:rPr lang="en-US" sz="1400" b="1" u="none" strike="noStrike" dirty="0">
                              <a:effectLst/>
                            </a:rPr>
                            <a:t>BEPCII-SR light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400" b="1" i="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宋体" charset="0"/>
                            </a:rPr>
                            <a:t>LEP</a:t>
                          </a:r>
                          <a:endParaRPr lang="en-US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400" b="1" i="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宋体" charset="0"/>
                            </a:rPr>
                            <a:t>LEP2</a:t>
                          </a:r>
                          <a:endParaRPr lang="en-US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400" b="1" u="none" strike="noStrike" dirty="0" smtClean="0">
                              <a:effectLst/>
                            </a:rPr>
                            <a:t>CEPC </a:t>
                          </a:r>
                          <a:endParaRPr lang="en-US" altLang="zh-CN" sz="1400" b="1" u="none" strike="noStrike" dirty="0" smtClean="0">
                            <a:effectLst/>
                          </a:endParaRPr>
                        </a:p>
                        <a:p>
                          <a:pPr algn="ctr" fontAlgn="ctr"/>
                          <a:r>
                            <a:rPr lang="en-US" sz="1400" b="1" u="none" strike="noStrike" dirty="0" smtClean="0">
                              <a:effectLst/>
                            </a:rPr>
                            <a:t>H-</a:t>
                          </a:r>
                          <a:r>
                            <a:rPr lang="en-US" altLang="zh-CN" sz="1400" b="1" u="none" strike="noStrike" dirty="0" smtClean="0">
                              <a:effectLst/>
                            </a:rPr>
                            <a:t>Single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400" b="1" u="none" strike="noStrike" dirty="0" smtClean="0">
                              <a:effectLst/>
                            </a:rPr>
                            <a:t>CEPC</a:t>
                          </a:r>
                        </a:p>
                        <a:p>
                          <a:pPr algn="ctr" fontAlgn="ctr"/>
                          <a:r>
                            <a:rPr lang="en-US" sz="1400" b="1" u="none" strike="noStrike" dirty="0" smtClean="0">
                              <a:effectLst/>
                            </a:rPr>
                            <a:t>H-low </a:t>
                          </a:r>
                          <a:r>
                            <a:rPr lang="en-US" sz="1400" b="1" u="none" strike="noStrike" dirty="0">
                              <a:effectLst/>
                            </a:rPr>
                            <a:t>power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 fontAlgn="ctr"/>
                          <a:r>
                            <a:rPr lang="en-US" sz="1000" u="none" strike="noStrike">
                              <a:effectLst/>
                            </a:rPr>
                            <a:t>Main Ring Type</a:t>
                          </a:r>
                          <a:endParaRPr lang="en-US" sz="1000" b="1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 fontAlgn="ctr"/>
                          <a:r>
                            <a:rPr lang="en-US" sz="1000" u="none" strike="noStrike">
                              <a:effectLst/>
                            </a:rPr>
                            <a:t>Double ring</a:t>
                          </a:r>
                          <a:endParaRPr lang="en-US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 fontAlgn="ctr"/>
                          <a:r>
                            <a:rPr lang="en-US" sz="1000" u="none" strike="noStrike" dirty="0">
                              <a:effectLst/>
                            </a:rPr>
                            <a:t>Single </a:t>
                          </a:r>
                          <a:r>
                            <a:rPr lang="en-US" sz="1000" u="none" strike="noStrike" dirty="0" smtClean="0">
                              <a:effectLst/>
                            </a:rPr>
                            <a:t>Ring</a:t>
                          </a:r>
                          <a:r>
                            <a:rPr lang="en-US" altLang="zh-CN" sz="1000" u="none" strike="noStrike" dirty="0" smtClean="0">
                              <a:effectLst/>
                            </a:rPr>
                            <a:t>(outer)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Single</a:t>
                          </a:r>
                          <a:r>
                            <a:rPr lang="zh-CN" altLang="en-US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 </a:t>
                          </a:r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Ring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Single</a:t>
                          </a:r>
                          <a:r>
                            <a:rPr lang="zh-CN" altLang="en-US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 </a:t>
                          </a:r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Ring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sz="1000" u="none" strike="noStrike" dirty="0">
                              <a:effectLst/>
                            </a:rPr>
                            <a:t>single ring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sz="1000" u="none" strike="noStrike">
                              <a:effectLst/>
                            </a:rPr>
                            <a:t>8 double rings</a:t>
                          </a:r>
                          <a:endParaRPr lang="en-US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en-US" sz="1000" u="none" strike="noStrike" dirty="0">
                              <a:effectLst/>
                            </a:rPr>
                            <a:t>Number of IPs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en-US" altLang="zh-CN" sz="1000" u="none" strike="noStrike" dirty="0">
                              <a:effectLst/>
                            </a:rPr>
                            <a:t>1</a:t>
                          </a:r>
                          <a:endParaRPr lang="en-US" altLang="zh-C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mr-IN" sz="1000" u="none" strike="noStrike">
                              <a:effectLst/>
                            </a:rPr>
                            <a:t>/</a:t>
                          </a:r>
                          <a:endParaRPr lang="mr-IN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4</a:t>
                          </a:r>
                          <a:endParaRPr lang="is-I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4</a:t>
                          </a:r>
                          <a:endParaRPr lang="is-I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is-IS" sz="1000" u="none" strike="noStrike" dirty="0">
                              <a:effectLst/>
                            </a:rPr>
                            <a:t>2</a:t>
                          </a:r>
                          <a:endParaRPr lang="is-I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is-IS" sz="1000" u="none" strike="noStrike">
                              <a:effectLst/>
                            </a:rPr>
                            <a:t>2</a:t>
                          </a:r>
                          <a:endParaRPr lang="is-IS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 fontAlgn="ctr"/>
                          <a:r>
                            <a:rPr lang="en-US" sz="1000" u="none" strike="noStrike">
                              <a:effectLst/>
                            </a:rPr>
                            <a:t>Luminosity/IP </a:t>
                          </a:r>
                          <a:endParaRPr lang="en-US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nb-NO" sz="1000" u="none" strike="noStrike" dirty="0">
                              <a:effectLst/>
                            </a:rPr>
                            <a:t>0.038</a:t>
                          </a:r>
                          <a:endParaRPr lang="nb-NO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mr-IN" sz="1000" u="none" strike="noStrike">
                              <a:effectLst/>
                            </a:rPr>
                            <a:t>/</a:t>
                          </a:r>
                          <a:endParaRPr lang="mr-IN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2E31</a:t>
                          </a:r>
                          <a:endParaRPr lang="hr-H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4E31</a:t>
                          </a:r>
                          <a:endParaRPr lang="hr-H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hr-HR" sz="1000" u="none" strike="noStrike" dirty="0">
                              <a:effectLst/>
                            </a:rPr>
                            <a:t>2.0 </a:t>
                          </a:r>
                          <a:endParaRPr lang="hr-H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hr-HR" sz="1000" u="none" strike="noStrike">
                              <a:effectLst/>
                            </a:rPr>
                            <a:t>2.0 </a:t>
                          </a:r>
                          <a:endParaRPr lang="hr-HR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en-US" sz="1000" u="none" strike="noStrike">
                              <a:effectLst/>
                            </a:rPr>
                            <a:t>Energy (GeV)</a:t>
                          </a:r>
                          <a:endParaRPr lang="en-US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nb-NO" sz="1000" u="none" strike="noStrike" dirty="0">
                              <a:effectLst/>
                            </a:rPr>
                            <a:t>1.89</a:t>
                          </a:r>
                          <a:endParaRPr lang="nb-NO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hr-HR" sz="1000" u="none" strike="noStrike">
                              <a:effectLst/>
                            </a:rPr>
                            <a:t>2.5</a:t>
                          </a:r>
                          <a:endParaRPr lang="hr-HR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45.6</a:t>
                          </a:r>
                          <a:endParaRPr lang="is-I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101.0</a:t>
                          </a:r>
                          <a:endParaRPr lang="is-I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is-IS" sz="1000" u="none" strike="noStrike" dirty="0">
                              <a:effectLst/>
                            </a:rPr>
                            <a:t>120</a:t>
                          </a:r>
                          <a:endParaRPr lang="is-I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is-IS" sz="1000" u="none" strike="noStrike">
                              <a:effectLst/>
                            </a:rPr>
                            <a:t>120</a:t>
                          </a:r>
                          <a:endParaRPr lang="is-IS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en-US" sz="1000" u="none" strike="noStrike">
                              <a:effectLst/>
                            </a:rPr>
                            <a:t>Circumference (km)</a:t>
                          </a:r>
                          <a:endParaRPr lang="en-US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is-IS" sz="1000" u="none" strike="noStrike" dirty="0">
                              <a:effectLst/>
                            </a:rPr>
                            <a:t>237.5m</a:t>
                          </a:r>
                          <a:endParaRPr lang="is-I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hr-HR" sz="1000" u="none" strike="noStrike">
                              <a:effectLst/>
                            </a:rPr>
                            <a:t>241.1m</a:t>
                          </a:r>
                          <a:endParaRPr lang="hr-HR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26.66</a:t>
                          </a:r>
                          <a:endParaRPr lang="en-US" altLang="zh-C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26.66</a:t>
                          </a:r>
                          <a:endParaRPr lang="en-US" altLang="zh-C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000" u="none" strike="noStrike">
                              <a:effectLst/>
                            </a:rPr>
                            <a:t>61</a:t>
                          </a:r>
                          <a:endParaRPr lang="en-US" altLang="zh-CN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000" u="none" strike="noStrike">
                              <a:effectLst/>
                            </a:rPr>
                            <a:t>61</a:t>
                          </a:r>
                          <a:endParaRPr lang="en-US" altLang="zh-CN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ctr"/>
                          <a:r>
                            <a:rPr lang="en-US" sz="1000" u="none" strike="noStrike">
                              <a:effectLst/>
                            </a:rPr>
                            <a:t>N</a:t>
                          </a:r>
                          <a:r>
                            <a:rPr lang="en-US" sz="1000" u="none" strike="noStrike" baseline="-25000">
                              <a:effectLst/>
                            </a:rPr>
                            <a:t>e</a:t>
                          </a:r>
                          <a:r>
                            <a:rPr lang="en-US" sz="1000" u="none" strike="noStrike">
                              <a:effectLst/>
                            </a:rPr>
                            <a:t>/bunch (10</a:t>
                          </a:r>
                          <a:r>
                            <a:rPr lang="en-US" sz="1000" u="none" strike="noStrike" baseline="30000">
                              <a:effectLst/>
                            </a:rPr>
                            <a:t>11</a:t>
                          </a:r>
                          <a:r>
                            <a:rPr lang="en-US" sz="1000" u="none" strike="noStrike">
                              <a:effectLst/>
                            </a:rPr>
                            <a:t>)</a:t>
                          </a:r>
                          <a:endParaRPr lang="en-US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ctr"/>
                          <a:r>
                            <a:rPr lang="nb-NO" sz="1000" u="none" strike="noStrike">
                              <a:effectLst/>
                            </a:rPr>
                            <a:t>0.485</a:t>
                          </a:r>
                          <a:endParaRPr lang="nb-NO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ctr"/>
                          <a:r>
                            <a:rPr lang="hr-HR" sz="1000" u="none" strike="noStrike">
                              <a:effectLst/>
                            </a:rPr>
                            <a:t>0.135</a:t>
                          </a:r>
                          <a:endParaRPr lang="hr-HR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1.66</a:t>
                          </a:r>
                          <a:endParaRPr lang="hr-H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2.78</a:t>
                          </a:r>
                          <a:endParaRPr lang="hr-H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hr-HR" sz="1000" u="none" strike="noStrike">
                              <a:effectLst/>
                            </a:rPr>
                            <a:t>3.91</a:t>
                          </a:r>
                          <a:endParaRPr lang="hr-HR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hr-HR" sz="1000" u="none" strike="noStrike">
                              <a:effectLst/>
                            </a:rPr>
                            <a:t>2.0 </a:t>
                          </a:r>
                          <a:endParaRPr lang="hr-HR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6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en-US" sz="1000" u="none" strike="noStrike" dirty="0">
                              <a:effectLst/>
                            </a:rPr>
                            <a:t>revolution frequency(kHz)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is-IS" sz="1000" u="none" strike="noStrike" dirty="0">
                              <a:effectLst/>
                            </a:rPr>
                            <a:t>1.262</a:t>
                          </a:r>
                          <a:endParaRPr lang="is-I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hr-HR" sz="1000" u="none" strike="noStrike">
                              <a:effectLst/>
                            </a:rPr>
                            <a:t>1.243</a:t>
                          </a:r>
                          <a:endParaRPr lang="hr-HR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11.25</a:t>
                          </a:r>
                          <a:endParaRPr lang="nb-NO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11.25</a:t>
                          </a:r>
                          <a:endParaRPr lang="nb-NO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nb-NO" sz="1000" u="none" strike="noStrike">
                              <a:effectLst/>
                            </a:rPr>
                            <a:t>5.47</a:t>
                          </a:r>
                          <a:endParaRPr lang="nb-NO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hr-HR" sz="1000" u="none" strike="noStrike">
                              <a:effectLst/>
                            </a:rPr>
                            <a:t>4.92</a:t>
                          </a:r>
                          <a:endParaRPr lang="hr-HR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9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en-US" sz="1000" u="none" strike="noStrike">
                              <a:effectLst/>
                            </a:rPr>
                            <a:t>pulse frequency（kHz）</a:t>
                          </a:r>
                          <a:endParaRPr lang="en-US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mr-IN" sz="1000" u="none" strike="noStrike">
                              <a:effectLst/>
                            </a:rPr>
                            <a:t>1.25*10^5</a:t>
                          </a:r>
                          <a:endParaRPr lang="mr-IN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mr-IN" sz="1000" u="none" strike="noStrike">
                              <a:effectLst/>
                            </a:rPr>
                            <a:t>1.25*10^5</a:t>
                          </a:r>
                          <a:endParaRPr lang="mr-IN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45.01</a:t>
                          </a:r>
                          <a:endParaRPr lang="is-I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45.01</a:t>
                          </a:r>
                          <a:endParaRPr lang="is-I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is-IS" sz="1000" u="none" strike="noStrike">
                              <a:effectLst/>
                            </a:rPr>
                            <a:t>273.5</a:t>
                          </a:r>
                          <a:endParaRPr lang="is-IS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hr-HR" sz="1000" u="none" strike="noStrike">
                              <a:effectLst/>
                            </a:rPr>
                            <a:t>19.68</a:t>
                          </a:r>
                          <a:endParaRPr lang="hr-HR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10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en-US" sz="1000" u="none" strike="noStrike" dirty="0">
                              <a:effectLst/>
                            </a:rPr>
                            <a:t>bunch number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is-IS" sz="1000" u="none" strike="noStrike" dirty="0">
                              <a:effectLst/>
                            </a:rPr>
                            <a:t>93</a:t>
                          </a:r>
                          <a:endParaRPr lang="is-I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is-IS" sz="1000" u="none" strike="noStrike" dirty="0">
                              <a:effectLst/>
                            </a:rPr>
                            <a:t>93</a:t>
                          </a:r>
                          <a:endParaRPr lang="is-I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4</a:t>
                          </a:r>
                          <a:endParaRPr lang="en-US" altLang="zh-C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4</a:t>
                          </a:r>
                          <a:endParaRPr lang="en-US" altLang="zh-C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u="none" strike="noStrike">
                              <a:effectLst/>
                            </a:rPr>
                            <a:t>54</a:t>
                          </a:r>
                          <a:endParaRPr lang="en-US" altLang="zh-CN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mr-IN" sz="1000" u="none" strike="noStrike" dirty="0">
                              <a:effectLst/>
                            </a:rPr>
                            <a:t>18*4</a:t>
                          </a:r>
                          <a:endParaRPr lang="mr-I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11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en-US" sz="1000" u="none" strike="noStrike" dirty="0">
                              <a:effectLst/>
                            </a:rPr>
                            <a:t>train </a:t>
                          </a:r>
                          <a:r>
                            <a:rPr lang="en-US" sz="1000" u="none" strike="noStrike" dirty="0" err="1">
                              <a:effectLst/>
                            </a:rPr>
                            <a:t>spacing（us</a:t>
                          </a:r>
                          <a:r>
                            <a:rPr lang="en-US" sz="1000" u="none" strike="noStrike" dirty="0">
                              <a:effectLst/>
                            </a:rPr>
                            <a:t>）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mr-IN" sz="1000" u="none" strike="noStrike" dirty="0">
                              <a:effectLst/>
                            </a:rPr>
                            <a:t>/</a:t>
                          </a:r>
                          <a:endParaRPr lang="mr-I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mr-IN" sz="1000" u="none" strike="noStrike" dirty="0">
                              <a:effectLst/>
                            </a:rPr>
                            <a:t>/</a:t>
                          </a:r>
                          <a:endParaRPr lang="mr-I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/</a:t>
                          </a:r>
                          <a:endParaRPr lang="mr-I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/</a:t>
                          </a:r>
                          <a:endParaRPr lang="mr-I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mr-IN" sz="1000" u="none" strike="noStrike" dirty="0">
                              <a:effectLst/>
                            </a:rPr>
                            <a:t>/</a:t>
                          </a:r>
                          <a:endParaRPr lang="mr-I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nb-NO" sz="1000" u="none" strike="noStrike" dirty="0" smtClean="0">
                              <a:effectLst/>
                            </a:rPr>
                            <a:t>2</a:t>
                          </a:r>
                          <a:r>
                            <a:rPr lang="en-US" altLang="zh-CN" sz="1000" u="none" strike="noStrike" dirty="0" smtClean="0">
                              <a:effectLst/>
                            </a:rPr>
                            <a:t>2.1</a:t>
                          </a:r>
                          <a:endParaRPr lang="nb-NO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12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en-US" sz="1000" u="none" strike="noStrike">
                              <a:effectLst/>
                            </a:rPr>
                            <a:t>pulse length（us）</a:t>
                          </a:r>
                          <a:endParaRPr lang="en-US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mr-IN" sz="1000" u="none" strike="noStrike">
                              <a:effectLst/>
                            </a:rPr>
                            <a:t>/</a:t>
                          </a:r>
                          <a:endParaRPr lang="mr-IN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mr-IN" sz="1000" u="none" strike="noStrike">
                              <a:effectLst/>
                            </a:rPr>
                            <a:t>/</a:t>
                          </a:r>
                          <a:endParaRPr lang="mr-IN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/</a:t>
                          </a:r>
                          <a:endParaRPr lang="mr-I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/</a:t>
                          </a:r>
                          <a:endParaRPr lang="mr-I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mr-IN" sz="1000" u="none" strike="noStrike">
                              <a:effectLst/>
                            </a:rPr>
                            <a:t>/</a:t>
                          </a:r>
                          <a:endParaRPr lang="mr-IN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hr-HR" sz="1000" u="none" strike="noStrike">
                              <a:effectLst/>
                            </a:rPr>
                            <a:t>3.33</a:t>
                          </a:r>
                          <a:endParaRPr lang="hr-HR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13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en-US" sz="1000" u="none" strike="noStrike">
                              <a:effectLst/>
                            </a:rPr>
                            <a:t>bunch spacing (ns)</a:t>
                          </a:r>
                          <a:endParaRPr lang="en-US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en-US" altLang="zh-CN" sz="1000" u="none" strike="noStrike">
                              <a:effectLst/>
                            </a:rPr>
                            <a:t>8</a:t>
                          </a:r>
                          <a:endParaRPr lang="en-US" altLang="zh-CN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en-US" altLang="zh-CN" sz="1000" u="none" strike="noStrike" dirty="0">
                              <a:effectLst/>
                            </a:rPr>
                            <a:t>8</a:t>
                          </a:r>
                          <a:endParaRPr lang="en-US" altLang="zh-C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88.9μs</a:t>
                          </a:r>
                          <a:endParaRPr lang="is-I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l-GR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88.9μs</a:t>
                          </a: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is-IS" sz="1000" u="none" strike="noStrike">
                              <a:effectLst/>
                            </a:rPr>
                            <a:t>3765 </a:t>
                          </a:r>
                          <a:endParaRPr lang="is-IS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fi-FI" sz="1000" u="none" strike="noStrike">
                              <a:effectLst/>
                            </a:rPr>
                            <a:t>185</a:t>
                          </a:r>
                          <a:endParaRPr lang="fi-FI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14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en-US" sz="1000" u="none" strike="noStrike" dirty="0">
                              <a:effectLst/>
                            </a:rPr>
                            <a:t>bunch charge (</a:t>
                          </a:r>
                          <a:r>
                            <a:rPr lang="en-US" sz="1000" u="none" strike="noStrike" dirty="0" err="1">
                              <a:effectLst/>
                            </a:rPr>
                            <a:t>nC</a:t>
                          </a:r>
                          <a:r>
                            <a:rPr lang="en-US" sz="1000" u="none" strike="noStrike" dirty="0">
                              <a:effectLst/>
                            </a:rPr>
                            <a:t>)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nb-NO" sz="1000" u="none" strike="noStrike" dirty="0">
                              <a:effectLst/>
                            </a:rPr>
                            <a:t>7.75</a:t>
                          </a:r>
                          <a:endParaRPr lang="nb-NO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hr-HR" sz="1000" u="none" strike="noStrike" dirty="0">
                              <a:effectLst/>
                            </a:rPr>
                            <a:t>2.16</a:t>
                          </a:r>
                          <a:endParaRPr lang="hr-H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26.56</a:t>
                          </a:r>
                          <a:endParaRPr lang="hr-H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44.8</a:t>
                          </a:r>
                          <a:endParaRPr lang="hr-H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hr-HR" sz="1000" u="none" strike="noStrike" dirty="0">
                              <a:effectLst/>
                            </a:rPr>
                            <a:t>62.56</a:t>
                          </a:r>
                          <a:endParaRPr lang="hr-H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is-IS" sz="1000" u="none" strike="noStrike" dirty="0">
                              <a:effectLst/>
                            </a:rPr>
                            <a:t>32</a:t>
                          </a:r>
                          <a:endParaRPr lang="is-I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15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en-US" sz="1000" u="none" strike="noStrike">
                              <a:effectLst/>
                            </a:rPr>
                            <a:t>beam current（mA）</a:t>
                          </a:r>
                          <a:endParaRPr lang="en-US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en-US" altLang="zh-CN" sz="1000" u="none" strike="noStrike">
                              <a:effectLst/>
                            </a:rPr>
                            <a:t>910</a:t>
                          </a:r>
                          <a:endParaRPr lang="en-US" altLang="zh-CN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is-IS" sz="1000" u="none" strike="noStrike">
                              <a:effectLst/>
                            </a:rPr>
                            <a:t>250</a:t>
                          </a:r>
                          <a:endParaRPr lang="is-IS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1.2</a:t>
                          </a:r>
                          <a:endParaRPr lang="hr-H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2</a:t>
                          </a:r>
                          <a:endParaRPr lang="hr-H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hr-HR" sz="1000" u="none" strike="noStrike">
                              <a:effectLst/>
                            </a:rPr>
                            <a:t>16.63</a:t>
                          </a:r>
                          <a:endParaRPr lang="hr-HR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nb-NO" sz="1000" u="none" strike="noStrike">
                              <a:effectLst/>
                            </a:rPr>
                            <a:t>11.02 </a:t>
                          </a:r>
                          <a:endParaRPr lang="nb-NO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16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en-US" sz="1000" u="none" strike="noStrike" dirty="0">
                              <a:effectLst/>
                            </a:rPr>
                            <a:t>SR loss/turn (</a:t>
                          </a:r>
                          <a:r>
                            <a:rPr lang="en-US" sz="1000" u="none" strike="noStrike" dirty="0" err="1">
                              <a:effectLst/>
                            </a:rPr>
                            <a:t>GeV</a:t>
                          </a:r>
                          <a:r>
                            <a:rPr lang="en-US" sz="1000" u="none" strike="noStrike" dirty="0">
                              <a:effectLst/>
                            </a:rPr>
                            <a:t>)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cs-CZ" sz="1000" u="none" strike="noStrike" dirty="0">
                              <a:effectLst/>
                            </a:rPr>
                            <a:t>121keV</a:t>
                          </a:r>
                          <a:endParaRPr lang="cs-CZ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nl-NL" sz="1000" u="none" strike="noStrike">
                              <a:effectLst/>
                            </a:rPr>
                            <a:t>336keV</a:t>
                          </a:r>
                          <a:endParaRPr lang="nl-NL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0.134</a:t>
                          </a:r>
                          <a:endParaRPr lang="hr-H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2.05</a:t>
                          </a:r>
                          <a:endParaRPr lang="hr-H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hr-HR" sz="1000" u="none" strike="noStrike">
                              <a:effectLst/>
                            </a:rPr>
                            <a:t>3.0 </a:t>
                          </a:r>
                          <a:endParaRPr lang="hr-HR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hr-HR" sz="1000" u="none" strike="noStrike" dirty="0">
                              <a:effectLst/>
                            </a:rPr>
                            <a:t>2.96</a:t>
                          </a:r>
                          <a:endParaRPr lang="hr-H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18"/>
                      </a:ext>
                    </a:extLst>
                  </a:tr>
                  <a:tr h="16947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en-US" sz="1000" u="none" strike="noStrike" dirty="0">
                              <a:effectLst/>
                            </a:rPr>
                            <a:t>SR power(2 Beams)(MW)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is-IS" sz="1000" u="none" strike="noStrike" dirty="0" smtClean="0">
                              <a:effectLst/>
                            </a:rPr>
                            <a:t>220.22kw</a:t>
                          </a:r>
                          <a:endParaRPr lang="is-I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is-IS" sz="1000" u="none" strike="noStrike" dirty="0" smtClean="0">
                              <a:effectLst/>
                            </a:rPr>
                            <a:t>168kw</a:t>
                          </a:r>
                          <a:endParaRPr lang="is-I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0.65</a:t>
                          </a:r>
                          <a:endParaRPr lang="nb-NO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8.23</a:t>
                          </a:r>
                          <a:endParaRPr lang="nb-NO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nb-NO" sz="1000" u="none" strike="noStrike">
                              <a:effectLst/>
                            </a:rPr>
                            <a:t>99.78 </a:t>
                          </a:r>
                          <a:endParaRPr lang="nb-NO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hr-HR" sz="1000" u="none" strike="noStrike">
                              <a:effectLst/>
                            </a:rPr>
                            <a:t>65.24 </a:t>
                          </a:r>
                          <a:endParaRPr lang="hr-HR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19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en-US" sz="1000" b="1" u="none" strike="noStrike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Pulse</a:t>
                          </a:r>
                          <a:r>
                            <a:rPr lang="en-US" altLang="zh-CN" sz="1000" b="1" u="none" strike="noStrike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(beam)</a:t>
                          </a:r>
                          <a:r>
                            <a:rPr lang="en-US" sz="1000" b="1" u="none" strike="noStrike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0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power loss (MW)</a:t>
                          </a:r>
                          <a:endParaRPr lang="en-US" sz="10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en-US" altLang="zh-CN" sz="1000" b="1" i="0" u="none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</a:rPr>
                            <a:t>122kw</a:t>
                          </a:r>
                          <a:endParaRPr lang="mr-IN" sz="10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en-US" altLang="zh-CN" sz="1000" b="1" i="0" u="none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</a:rPr>
                            <a:t>96kw</a:t>
                          </a:r>
                          <a:endParaRPr lang="mr-IN" sz="10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000" b="1" i="0" u="none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宋体" charset="0"/>
                            </a:rPr>
                            <a:t>0.16</a:t>
                          </a:r>
                          <a:endParaRPr lang="mr-IN" sz="10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000" b="1" i="0" u="none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宋体" charset="0"/>
                            </a:rPr>
                            <a:t>4.10</a:t>
                          </a:r>
                          <a:endParaRPr lang="mr-IN" sz="10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000" b="1" i="0" u="none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</a:rPr>
                            <a:t>50</a:t>
                          </a:r>
                          <a:endParaRPr lang="mr-IN" sz="10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hr-HR" sz="10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512.00 </a:t>
                          </a:r>
                          <a:endParaRPr lang="hr-HR" sz="10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20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en-US" sz="1000" u="none" strike="noStrike" dirty="0">
                              <a:effectLst/>
                            </a:rPr>
                            <a:t>RF frequency(MHz)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hr-HR" sz="1000" u="none" strike="noStrike" dirty="0">
                              <a:effectLst/>
                            </a:rPr>
                            <a:t>499.8</a:t>
                          </a:r>
                          <a:endParaRPr lang="hr-H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hr-HR" sz="1000" u="none" strike="noStrike">
                              <a:effectLst/>
                            </a:rPr>
                            <a:t>499.8</a:t>
                          </a:r>
                          <a:endParaRPr lang="hr-HR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355.2</a:t>
                          </a:r>
                          <a:endParaRPr lang="en-US" altLang="zh-C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355.2</a:t>
                          </a:r>
                          <a:endParaRPr lang="en-US" altLang="zh-C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u="none" strike="noStrike">
                              <a:effectLst/>
                            </a:rPr>
                            <a:t>650</a:t>
                          </a:r>
                          <a:endParaRPr lang="en-US" altLang="zh-CN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000" u="none" strike="noStrike" dirty="0">
                              <a:effectLst/>
                            </a:rPr>
                            <a:t>650</a:t>
                          </a:r>
                          <a:endParaRPr lang="en-US" altLang="zh-C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21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en-US" sz="1000" u="none" strike="noStrike" dirty="0">
                              <a:effectLst/>
                            </a:rPr>
                            <a:t>Cavity Cell number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en-US" altLang="zh-CN" sz="1000" u="none" strike="noStrike">
                              <a:effectLst/>
                            </a:rPr>
                            <a:t>1</a:t>
                          </a:r>
                          <a:endParaRPr lang="en-US" altLang="zh-CN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en-US" altLang="zh-CN" sz="1000" u="none" strike="noStrike" dirty="0">
                              <a:effectLst/>
                            </a:rPr>
                            <a:t>1</a:t>
                          </a:r>
                          <a:endParaRPr lang="en-US" altLang="zh-C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5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4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000" u="none" strike="noStrike">
                              <a:effectLst/>
                            </a:rPr>
                            <a:t>5-cell</a:t>
                          </a:r>
                          <a:endParaRPr lang="en-US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sz="1000" u="none" strike="noStrike">
                              <a:effectLst/>
                            </a:rPr>
                            <a:t>2-cell</a:t>
                          </a:r>
                          <a:endParaRPr lang="en-US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22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en-US" sz="1000" u="none" strike="noStrike">
                              <a:effectLst/>
                            </a:rPr>
                            <a:t>Rf voltage (GV)</a:t>
                          </a:r>
                          <a:endParaRPr lang="en-US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pt-BR" sz="1000" u="none" strike="noStrike" dirty="0">
                              <a:effectLst/>
                            </a:rPr>
                            <a:t>1.5MV</a:t>
                          </a:r>
                          <a:endParaRPr lang="pt-B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pt-BR" sz="1000" u="none" strike="noStrike" dirty="0" smtClean="0">
                              <a:effectLst/>
                            </a:rPr>
                            <a:t>1.5MV</a:t>
                          </a:r>
                          <a:endParaRPr lang="pt-B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0.38</a:t>
                          </a:r>
                          <a:endParaRPr lang="hr-H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2.34</a:t>
                          </a:r>
                          <a:endParaRPr lang="hr-H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hr-HR" sz="1000" u="none" strike="noStrike">
                              <a:effectLst/>
                            </a:rPr>
                            <a:t>6.99</a:t>
                          </a:r>
                          <a:endParaRPr lang="hr-HR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hr-HR" sz="1000" u="none" strike="noStrike">
                              <a:effectLst/>
                            </a:rPr>
                            <a:t>3.51</a:t>
                          </a:r>
                          <a:endParaRPr lang="hr-HR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23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en-US" sz="1000" u="none" strike="noStrike" dirty="0">
                              <a:effectLst/>
                            </a:rPr>
                            <a:t>Synchrotron </a:t>
                          </a:r>
                          <a:r>
                            <a:rPr lang="en-US" sz="1000" u="none" strike="noStrike" dirty="0" err="1">
                              <a:effectLst/>
                            </a:rPr>
                            <a:t>Phase（deg</a:t>
                          </a:r>
                          <a:r>
                            <a:rPr lang="en-US" sz="1000" u="none" strike="noStrike" dirty="0">
                              <a:effectLst/>
                            </a:rPr>
                            <a:t>）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hr-HR" sz="1000" u="none" strike="noStrike" dirty="0">
                              <a:effectLst/>
                            </a:rPr>
                            <a:t>173.4</a:t>
                          </a:r>
                          <a:endParaRPr lang="hr-H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hr-HR" sz="1000" u="none" strike="noStrike">
                              <a:effectLst/>
                            </a:rPr>
                            <a:t>166.1</a:t>
                          </a:r>
                          <a:endParaRPr lang="hr-HR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159.4</a:t>
                          </a:r>
                          <a:endParaRPr lang="hr-H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116.8</a:t>
                          </a:r>
                          <a:endParaRPr lang="hr-H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hr-HR" sz="1000" u="none" strike="noStrike" dirty="0">
                              <a:effectLst/>
                            </a:rPr>
                            <a:t>154.6</a:t>
                          </a:r>
                          <a:endParaRPr lang="hr-H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is-IS" sz="1000" u="none" strike="noStrike">
                              <a:effectLst/>
                            </a:rPr>
                            <a:t>123</a:t>
                          </a:r>
                          <a:endParaRPr lang="is-IS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24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en-US" sz="1000" u="none" strike="noStrike" dirty="0">
                              <a:effectLst/>
                            </a:rPr>
                            <a:t>Cavity number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en-US" altLang="zh-CN" sz="1000" u="none" strike="noStrike" dirty="0">
                              <a:effectLst/>
                            </a:rPr>
                            <a:t>1</a:t>
                          </a:r>
                          <a:endParaRPr lang="en-US" altLang="zh-C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en-US" altLang="zh-CN" sz="1000" u="none" strike="noStrike" dirty="0">
                              <a:effectLst/>
                            </a:rPr>
                            <a:t>1</a:t>
                          </a:r>
                          <a:endParaRPr lang="en-US" altLang="zh-C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128</a:t>
                          </a:r>
                          <a:endParaRPr lang="en-US" altLang="zh-C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288</a:t>
                          </a:r>
                          <a:endParaRPr lang="en-US" altLang="zh-C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u="none" strike="noStrike">
                              <a:effectLst/>
                            </a:rPr>
                            <a:t>384</a:t>
                          </a:r>
                          <a:endParaRPr lang="en-US" altLang="zh-CN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is-IS" sz="1000" u="none" strike="noStrike">
                              <a:effectLst/>
                            </a:rPr>
                            <a:t>480</a:t>
                          </a:r>
                          <a:endParaRPr lang="is-IS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26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en-US" sz="1000" u="none" strike="noStrike" dirty="0">
                              <a:effectLst/>
                            </a:rPr>
                            <a:t>effective </a:t>
                          </a:r>
                          <a:r>
                            <a:rPr lang="en-US" sz="1000" u="none" strike="noStrike" dirty="0" err="1">
                              <a:effectLst/>
                            </a:rPr>
                            <a:t>length（m</a:t>
                          </a:r>
                          <a:r>
                            <a:rPr lang="en-US" sz="1000" u="none" strike="noStrike" dirty="0">
                              <a:effectLst/>
                            </a:rPr>
                            <a:t>）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nb-NO" sz="1000" u="none" strike="noStrike" dirty="0">
                              <a:effectLst/>
                            </a:rPr>
                            <a:t>0.3</a:t>
                          </a:r>
                          <a:endParaRPr lang="nb-NO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nb-NO" sz="1000" u="none" strike="noStrike" dirty="0">
                              <a:effectLst/>
                            </a:rPr>
                            <a:t>0.3</a:t>
                          </a:r>
                          <a:endParaRPr lang="nb-NO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2.06</a:t>
                          </a:r>
                          <a:endParaRPr lang="nb-NO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1.7</a:t>
                          </a:r>
                          <a:endParaRPr lang="nb-NO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nb-NO" sz="1000" u="none" strike="noStrike" dirty="0">
                              <a:effectLst/>
                            </a:rPr>
                            <a:t>1.147</a:t>
                          </a:r>
                          <a:endParaRPr lang="nb-NO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nb-NO" sz="1000" u="none" strike="noStrike" dirty="0">
                              <a:effectLst/>
                            </a:rPr>
                            <a:t>0.462</a:t>
                          </a:r>
                          <a:endParaRPr lang="nb-NO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27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en-US" sz="1000" u="none" strike="noStrike">
                              <a:effectLst/>
                            </a:rPr>
                            <a:t>cavity/module</a:t>
                          </a:r>
                          <a:endParaRPr lang="en-US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en-US" altLang="zh-CN" sz="1000" u="none" strike="noStrike">
                              <a:effectLst/>
                            </a:rPr>
                            <a:t>1</a:t>
                          </a:r>
                          <a:endParaRPr lang="en-US" altLang="zh-CN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en-US" altLang="zh-CN" sz="1000" u="none" strike="noStrike">
                              <a:effectLst/>
                            </a:rPr>
                            <a:t>1</a:t>
                          </a:r>
                          <a:endParaRPr lang="en-US" altLang="zh-CN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8</a:t>
                          </a:r>
                          <a:endParaRPr lang="en-US" altLang="zh-C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4</a:t>
                          </a:r>
                          <a:endParaRPr lang="en-US" altLang="zh-C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u="none" strike="noStrike" dirty="0">
                              <a:effectLst/>
                            </a:rPr>
                            <a:t>4</a:t>
                          </a:r>
                          <a:endParaRPr lang="en-US" altLang="zh-C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000" u="none" strike="noStrike" dirty="0">
                              <a:effectLst/>
                            </a:rPr>
                            <a:t>6</a:t>
                          </a:r>
                          <a:endParaRPr lang="en-US" altLang="zh-C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28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en-US" sz="1000" u="none" strike="noStrike">
                              <a:effectLst/>
                            </a:rPr>
                            <a:t>module/station</a:t>
                          </a:r>
                          <a:endParaRPr lang="en-US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mr-IN" sz="1000" u="none" strike="noStrike" dirty="0">
                              <a:effectLst/>
                            </a:rPr>
                            <a:t>/</a:t>
                          </a:r>
                          <a:endParaRPr lang="mr-I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mr-IN" sz="1000" u="none" strike="noStrike" dirty="0">
                              <a:effectLst/>
                            </a:rPr>
                            <a:t>/</a:t>
                          </a:r>
                          <a:endParaRPr lang="mr-I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8</a:t>
                          </a:r>
                          <a:endParaRPr lang="is-I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18</a:t>
                          </a:r>
                          <a:endParaRPr lang="is-I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is-IS" sz="1000" u="none" strike="noStrike">
                              <a:effectLst/>
                            </a:rPr>
                            <a:t>12</a:t>
                          </a:r>
                          <a:endParaRPr lang="is-IS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u="none" strike="noStrike">
                              <a:effectLst/>
                            </a:rPr>
                            <a:t>10</a:t>
                          </a:r>
                          <a:endParaRPr lang="en-US" altLang="zh-CN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29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en-US" sz="1000" u="none" strike="noStrike">
                              <a:effectLst/>
                            </a:rPr>
                            <a:t>total module</a:t>
                          </a:r>
                          <a:endParaRPr lang="en-US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en-US" altLang="zh-CN" sz="1000" u="none" strike="noStrike">
                              <a:effectLst/>
                            </a:rPr>
                            <a:t>1</a:t>
                          </a:r>
                          <a:endParaRPr lang="en-US" altLang="zh-CN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en-US" altLang="zh-CN" sz="1000" u="none" strike="noStrike">
                              <a:effectLst/>
                            </a:rPr>
                            <a:t>1</a:t>
                          </a:r>
                          <a:endParaRPr lang="en-US" altLang="zh-CN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16</a:t>
                          </a:r>
                          <a:endParaRPr lang="en-US" altLang="zh-C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72</a:t>
                          </a:r>
                          <a:endParaRPr lang="en-US" altLang="zh-C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u="none" strike="noStrike">
                              <a:effectLst/>
                            </a:rPr>
                            <a:t>96</a:t>
                          </a:r>
                          <a:endParaRPr lang="en-US" altLang="zh-CN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u="none" strike="noStrike">
                              <a:effectLst/>
                            </a:rPr>
                            <a:t>80</a:t>
                          </a:r>
                          <a:endParaRPr lang="en-US" altLang="zh-CN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30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 fontAlgn="ctr"/>
                          <a:r>
                            <a:rPr lang="en-US" sz="1000" u="none" strike="noStrike" dirty="0">
                              <a:effectLst/>
                            </a:rPr>
                            <a:t>Cavity Voltage(MV)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nb-NO" sz="1000" u="none" strike="noStrike">
                              <a:effectLst/>
                            </a:rPr>
                            <a:t>1.5</a:t>
                          </a:r>
                          <a:endParaRPr lang="nb-NO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en-US" sz="1000" u="none" strike="noStrike" dirty="0" smtClean="0">
                              <a:effectLst/>
                            </a:rPr>
                            <a:t>1.5</a:t>
                          </a:r>
                          <a:r>
                            <a:rPr lang="hr-HR" sz="1000" u="none" strike="noStrike" dirty="0" smtClean="0">
                              <a:effectLst/>
                            </a:rPr>
                            <a:t> </a:t>
                          </a:r>
                          <a:endParaRPr lang="hr-H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2.97</a:t>
                          </a:r>
                          <a:endParaRPr lang="hr-H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8.12</a:t>
                          </a:r>
                          <a:endParaRPr lang="hr-H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hr-HR" sz="1000" u="none" strike="noStrike">
                              <a:effectLst/>
                            </a:rPr>
                            <a:t>18.20 </a:t>
                          </a:r>
                          <a:endParaRPr lang="hr-HR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nb-NO" sz="1000" u="none" strike="noStrike">
                              <a:effectLst/>
                            </a:rPr>
                            <a:t>7.31 </a:t>
                          </a:r>
                          <a:endParaRPr lang="nb-NO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31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 font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acc</m:t>
                                    </m:r>
                                  </m:sub>
                                </m:sSub>
                                <m:r>
                                  <a:rPr lang="zh-CN" altLang="en-US" sz="10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（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0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MV</m:t>
                                </m:r>
                                <m:r>
                                  <a:rPr lang="en-US" altLang="zh-CN" sz="10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0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a:rPr lang="zh-CN" altLang="en-US" sz="10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）</m:t>
                                </m:r>
                              </m:oMath>
                            </m:oMathPara>
                          </a14:m>
                          <a:endParaRPr lang="zh-CN" alt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en-US" altLang="zh-CN" sz="1000" u="none" strike="noStrike" dirty="0">
                              <a:effectLst/>
                            </a:rPr>
                            <a:t>5</a:t>
                          </a:r>
                          <a:endParaRPr lang="en-US" altLang="zh-C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en-US" altLang="zh-CN" sz="1000" u="none" strike="noStrike" dirty="0">
                              <a:effectLst/>
                            </a:rPr>
                            <a:t>8</a:t>
                          </a:r>
                          <a:endParaRPr lang="en-US" altLang="zh-C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fi-FI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1.4</a:t>
                          </a:r>
                          <a:endParaRPr lang="fi-FI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fi-FI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6</a:t>
                          </a:r>
                          <a:endParaRPr lang="fi-FI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fi-FI" sz="1000" u="none" strike="noStrike" dirty="0">
                              <a:effectLst/>
                            </a:rPr>
                            <a:t>15.87 </a:t>
                          </a:r>
                          <a:endParaRPr lang="fi-FI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nb-NO" sz="1000" u="none" strike="noStrike" dirty="0">
                              <a:effectLst/>
                            </a:rPr>
                            <a:t>15.83 </a:t>
                          </a:r>
                          <a:endParaRPr lang="nb-NO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32"/>
                      </a:ext>
                    </a:extLst>
                  </a:tr>
                  <a:tr h="18455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en-US" sz="1000" u="none" strike="noStrike">
                              <a:effectLst/>
                            </a:rPr>
                            <a:t>Quality Factor Q0 @2K</a:t>
                          </a:r>
                          <a:endParaRPr lang="en-US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mr-IN" sz="1000" u="none" strike="noStrike">
                              <a:effectLst/>
                            </a:rPr>
                            <a:t>1.00E+09</a:t>
                          </a:r>
                          <a:endParaRPr lang="mr-IN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mr-IN" sz="1000" u="none" strike="noStrike">
                              <a:effectLst/>
                            </a:rPr>
                            <a:t>1.00E+09</a:t>
                          </a:r>
                          <a:endParaRPr lang="mr-IN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2E4</a:t>
                          </a:r>
                          <a:endParaRPr lang="mr-I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3.2E9(4.5K)</a:t>
                          </a:r>
                          <a:endParaRPr lang="mr-I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mr-IN" sz="1000" u="none" strike="noStrike" dirty="0">
                              <a:effectLst/>
                            </a:rPr>
                            <a:t>4.E+10</a:t>
                          </a:r>
                          <a:endParaRPr lang="mr-I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mr-IN" sz="1000" u="none" strike="noStrike" dirty="0">
                              <a:effectLst/>
                            </a:rPr>
                            <a:t>2.E+10</a:t>
                          </a:r>
                          <a:endParaRPr lang="mr-I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33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mr-IN" sz="1000" u="none" strike="noStrike" dirty="0" err="1">
                              <a:effectLst/>
                            </a:rPr>
                            <a:t>R</a:t>
                          </a:r>
                          <a:r>
                            <a:rPr lang="mr-IN" sz="1000" u="none" strike="noStrike" dirty="0">
                              <a:effectLst/>
                            </a:rPr>
                            <a:t>/</a:t>
                          </a:r>
                          <a:r>
                            <a:rPr lang="mr-IN" sz="1000" u="none" strike="noStrike" dirty="0" err="1">
                              <a:effectLst/>
                            </a:rPr>
                            <a:t>Q</a:t>
                          </a:r>
                          <a:r>
                            <a:rPr lang="mr-IN" sz="1000" u="none" strike="noStrike" dirty="0">
                              <a:effectLst/>
                            </a:rPr>
                            <a:t> （</a:t>
                          </a:r>
                          <a:r>
                            <a:rPr lang="mr-IN" sz="1000" u="none" strike="noStrike" dirty="0" err="1">
                              <a:effectLst/>
                            </a:rPr>
                            <a:t>Ω</a:t>
                          </a:r>
                          <a:r>
                            <a:rPr lang="mr-IN" sz="1000" u="none" strike="noStrike" dirty="0">
                              <a:effectLst/>
                            </a:rPr>
                            <a:t>）</a:t>
                          </a:r>
                          <a:endParaRPr lang="mr-I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nb-NO" sz="1000" u="none" strike="noStrike">
                              <a:effectLst/>
                            </a:rPr>
                            <a:t>95.3</a:t>
                          </a:r>
                          <a:endParaRPr lang="nb-NO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nb-NO" sz="1000" u="none" strike="noStrike" dirty="0">
                              <a:effectLst/>
                            </a:rPr>
                            <a:t>95.3</a:t>
                          </a:r>
                          <a:endParaRPr lang="nb-NO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1300</a:t>
                          </a:r>
                          <a:endParaRPr lang="uk-UA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232</a:t>
                          </a:r>
                          <a:endParaRPr lang="uk-UA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uk-UA" sz="1000" u="none" strike="noStrike">
                              <a:effectLst/>
                            </a:rPr>
                            <a:t>514</a:t>
                          </a:r>
                          <a:endParaRPr lang="uk-UA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is-IS" sz="1000" u="none" strike="noStrike">
                              <a:effectLst/>
                            </a:rPr>
                            <a:t>213</a:t>
                          </a:r>
                          <a:endParaRPr lang="is-IS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34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 font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0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0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10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zh-CN" sz="10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@4.5</m:t>
                              </m:r>
                              <m:r>
                                <a:rPr lang="en-US" altLang="zh-CN" sz="10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oMath>
                          </a14:m>
                          <a:r>
                            <a:rPr lang="zh-CN" altLang="en-US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（</a:t>
                          </a:r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kW</a:t>
                          </a:r>
                          <a:r>
                            <a:rPr lang="zh-CN" altLang="en-US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）</a:t>
                          </a:r>
                          <a:endParaRPr lang="zh-CN" alt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mr-IN" sz="1000" u="none" strike="noStrike">
                              <a:effectLst/>
                            </a:rPr>
                            <a:t>/</a:t>
                          </a:r>
                          <a:endParaRPr lang="mr-IN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mr-IN" sz="1000" u="none" strike="noStrike" dirty="0">
                              <a:effectLst/>
                            </a:rPr>
                            <a:t>/</a:t>
                          </a:r>
                          <a:endParaRPr lang="mr-I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is-IS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339</a:t>
                          </a:r>
                          <a:endParaRPr lang="is-I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is-IS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64</a:t>
                          </a:r>
                          <a:endParaRPr lang="is-I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is-IS" sz="1000" u="none" strike="noStrike">
                              <a:effectLst/>
                            </a:rPr>
                            <a:t>23</a:t>
                          </a:r>
                          <a:endParaRPr lang="is-IS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hr-HR" sz="1000" u="none" strike="noStrike">
                              <a:effectLst/>
                            </a:rPr>
                            <a:t>22.5</a:t>
                          </a:r>
                          <a:endParaRPr lang="hr-HR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35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en-US" sz="1000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Input Power/Cavity(kw)</a:t>
                          </a:r>
                          <a:endParaRPr lang="en-US" sz="10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fi-FI" sz="1000" b="0" i="0" u="none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</a:rPr>
                            <a:t>220</a:t>
                          </a:r>
                          <a:endParaRPr lang="fi-FI" sz="10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is-IS" sz="1000" b="0" i="0" u="none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</a:rPr>
                            <a:t>170</a:t>
                          </a:r>
                          <a:endParaRPr lang="is-IS" sz="10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sz="1000" b="0" i="0" u="none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宋体" charset="0"/>
                            </a:rPr>
                            <a:t>5.07</a:t>
                          </a:r>
                          <a:endParaRPr lang="hr-HR" sz="10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sz="1000" b="0" i="0" u="none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宋体" charset="0"/>
                            </a:rPr>
                            <a:t>28.6</a:t>
                          </a:r>
                          <a:endParaRPr lang="hr-HR" sz="10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hr-HR" sz="1000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259.8 </a:t>
                          </a:r>
                          <a:endParaRPr lang="hr-HR" sz="10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sk-SK" sz="1000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135.9 </a:t>
                          </a:r>
                          <a:endParaRPr lang="sk-SK" sz="10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36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da-DK" sz="1000" u="none" strike="noStrike" dirty="0" err="1">
                              <a:effectLst/>
                            </a:rPr>
                            <a:t>Loss</a:t>
                          </a:r>
                          <a:r>
                            <a:rPr lang="da-DK" sz="1000" u="none" strike="noStrike" dirty="0">
                              <a:effectLst/>
                            </a:rPr>
                            <a:t> Factor(V/pC）</a:t>
                          </a:r>
                          <a:endParaRPr lang="da-DK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hr-HR" sz="1000" u="none" strike="noStrike" dirty="0">
                              <a:effectLst/>
                            </a:rPr>
                            <a:t>0.075</a:t>
                          </a:r>
                          <a:endParaRPr lang="hr-H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hr-HR" sz="1000" u="none" strike="noStrike" dirty="0">
                              <a:effectLst/>
                            </a:rPr>
                            <a:t>0.075</a:t>
                          </a:r>
                          <a:endParaRPr lang="hr-H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nb-NO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0.158</a:t>
                          </a:r>
                          <a:endParaRPr lang="nb-NO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nb-NO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5</a:t>
                          </a:r>
                          <a:endParaRPr lang="nb-NO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nb-NO" sz="1000" u="none" strike="noStrike" dirty="0" smtClean="0">
                              <a:effectLst/>
                            </a:rPr>
                            <a:t>1.78 </a:t>
                          </a:r>
                          <a:endParaRPr lang="nb-NO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nb-NO" sz="1000" u="none" strike="noStrike" dirty="0">
                              <a:effectLst/>
                            </a:rPr>
                            <a:t>0.58 </a:t>
                          </a:r>
                          <a:endParaRPr lang="nb-NO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37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en-US" altLang="zh-CN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 charset="0"/>
                            </a:rPr>
                            <a:t>Maximum</a:t>
                          </a:r>
                          <a:r>
                            <a:rPr lang="zh-CN" altLang="en-US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 charset="0"/>
                            </a:rPr>
                            <a:t> </a:t>
                          </a:r>
                          <a:r>
                            <a:rPr lang="en-US" altLang="zh-CN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 charset="0"/>
                            </a:rPr>
                            <a:t>voltage</a:t>
                          </a:r>
                          <a:r>
                            <a:rPr lang="zh-CN" altLang="en-US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 charset="0"/>
                            </a:rPr>
                            <a:t> </a:t>
                          </a:r>
                          <a:r>
                            <a:rPr lang="en-US" altLang="zh-CN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 charset="0"/>
                            </a:rPr>
                            <a:t>decrease</a:t>
                          </a:r>
                          <a:endParaRPr lang="en-US" sz="10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宋体" charset="0"/>
                            </a:rPr>
                            <a:t>0.3%</a:t>
                          </a:r>
                          <a:endParaRPr lang="is-IS" sz="10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宋体" charset="0"/>
                            </a:rPr>
                            <a:t>0.065%</a:t>
                          </a:r>
                          <a:endParaRPr lang="is-IS" sz="10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宋体" charset="0"/>
                            </a:rPr>
                            <a:t>0.31%</a:t>
                          </a:r>
                          <a:r>
                            <a:rPr lang="zh-CN" altLang="en-US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宋体" charset="0"/>
                            </a:rPr>
                            <a:t>（</a:t>
                          </a:r>
                          <a:r>
                            <a:rPr lang="en-US" altLang="zh-CN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宋体" charset="0"/>
                            </a:rPr>
                            <a:t>transient</a:t>
                          </a:r>
                          <a:endParaRPr lang="hr-HR" sz="10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宋体" charset="0"/>
                            </a:rPr>
                            <a:t>0.41</a:t>
                          </a:r>
                          <a:r>
                            <a:rPr lang="en-US" altLang="zh-CN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宋体" charset="0"/>
                            </a:rPr>
                            <a:t>%</a:t>
                          </a:r>
                          <a:r>
                            <a:rPr lang="zh-CN" altLang="en-US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宋体" charset="0"/>
                            </a:rPr>
                            <a:t>（</a:t>
                          </a:r>
                          <a:r>
                            <a:rPr lang="en-US" altLang="zh-CN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宋体" charset="0"/>
                            </a:rPr>
                            <a:t>transient</a:t>
                          </a:r>
                          <a:r>
                            <a:rPr lang="zh-CN" altLang="en-US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宋体" charset="0"/>
                            </a:rPr>
                            <a:t>）</a:t>
                          </a:r>
                          <a:endParaRPr lang="hr-HR" sz="10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宋体" charset="0"/>
                            </a:rPr>
                            <a:t>0.14</a:t>
                          </a:r>
                          <a:r>
                            <a:rPr lang="en-US" altLang="zh-CN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宋体" charset="0"/>
                            </a:rPr>
                            <a:t>%</a:t>
                          </a:r>
                          <a:r>
                            <a:rPr lang="en-US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宋体" charset="0"/>
                            </a:rPr>
                            <a:t>(transient)</a:t>
                          </a:r>
                          <a:endParaRPr lang="hr-HR" sz="10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宋体" charset="0"/>
                            </a:rPr>
                            <a:t>3%</a:t>
                          </a:r>
                          <a:endParaRPr lang="nb-NO" sz="10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38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en-US" altLang="zh-CN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 charset="0"/>
                            </a:rPr>
                            <a:t>Maximum</a:t>
                          </a:r>
                          <a:r>
                            <a:rPr lang="zh-CN" altLang="en-US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 charset="0"/>
                            </a:rPr>
                            <a:t> </a:t>
                          </a:r>
                          <a:r>
                            <a:rPr lang="en-US" altLang="zh-CN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 charset="0"/>
                            </a:rPr>
                            <a:t>phase</a:t>
                          </a:r>
                          <a:r>
                            <a:rPr lang="zh-CN" altLang="en-US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 charset="0"/>
                            </a:rPr>
                            <a:t> </a:t>
                          </a:r>
                          <a:r>
                            <a:rPr lang="en-US" altLang="zh-CN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 charset="0"/>
                            </a:rPr>
                            <a:t>shift</a:t>
                          </a:r>
                          <a:r>
                            <a:rPr lang="zh-CN" altLang="en-US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 charset="0"/>
                            </a:rPr>
                            <a:t> </a:t>
                          </a:r>
                          <a:r>
                            <a:rPr lang="en-US" altLang="zh-CN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 charset="0"/>
                            </a:rPr>
                            <a:t>(</a:t>
                          </a:r>
                          <a:r>
                            <a:rPr lang="en-US" altLang="zh-CN" sz="1000" b="1" i="0" u="none" strike="noStrike" dirty="0" err="1" smtClean="0">
                              <a:solidFill>
                                <a:srgbClr val="C00000"/>
                              </a:solidFill>
                              <a:effectLst/>
                              <a:latin typeface="Times New Roman" charset="0"/>
                            </a:rPr>
                            <a:t>deg</a:t>
                          </a:r>
                          <a:r>
                            <a:rPr lang="en-US" altLang="zh-CN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 charset="0"/>
                            </a:rPr>
                            <a:t>)</a:t>
                          </a:r>
                          <a:endParaRPr lang="en-US" sz="10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宋体" charset="0"/>
                            </a:rPr>
                            <a:t>0.23</a:t>
                          </a:r>
                          <a:endParaRPr lang="is-IS" sz="10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宋体" charset="0"/>
                            </a:rPr>
                            <a:t>0.063</a:t>
                          </a:r>
                          <a:endParaRPr lang="is-IS" sz="10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宋体" charset="0"/>
                            </a:rPr>
                            <a:t>0.6</a:t>
                          </a:r>
                          <a:r>
                            <a:rPr lang="zh-CN" altLang="en-US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宋体" charset="0"/>
                            </a:rPr>
                            <a:t>（</a:t>
                          </a:r>
                          <a:r>
                            <a:rPr lang="en-US" altLang="zh-CN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宋体" charset="0"/>
                            </a:rPr>
                            <a:t>transient</a:t>
                          </a:r>
                          <a:endParaRPr lang="hr-HR" sz="10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宋体" charset="0"/>
                            </a:rPr>
                            <a:t>0.93</a:t>
                          </a:r>
                          <a:r>
                            <a:rPr lang="zh-CN" altLang="en-US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宋体" charset="0"/>
                            </a:rPr>
                            <a:t>（</a:t>
                          </a:r>
                          <a:r>
                            <a:rPr lang="en-US" altLang="zh-CN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宋体" charset="0"/>
                            </a:rPr>
                            <a:t>transient</a:t>
                          </a:r>
                          <a:r>
                            <a:rPr lang="zh-CN" altLang="en-US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宋体" charset="0"/>
                            </a:rPr>
                            <a:t>）</a:t>
                          </a:r>
                          <a:endParaRPr lang="hr-HR" sz="10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宋体" charset="0"/>
                            </a:rPr>
                            <a:t>0.36(transient)</a:t>
                          </a:r>
                          <a:endParaRPr lang="hr-HR" sz="10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宋体" charset="0"/>
                            </a:rPr>
                            <a:t>3.3</a:t>
                          </a:r>
                          <a:endParaRPr lang="nb-NO" sz="10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3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2570054"/>
                  </p:ext>
                </p:extLst>
              </p:nvPr>
            </p:nvGraphicFramePr>
            <p:xfrm>
              <a:off x="146140" y="412124"/>
              <a:ext cx="8933466" cy="6118041"/>
            </p:xfrm>
            <a:graphic>
              <a:graphicData uri="http://schemas.openxmlformats.org/drawingml/2006/table">
                <a:tbl>
                  <a:tblPr firstRow="1"/>
                  <a:tblGrid>
                    <a:gridCol w="186877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22575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2183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16631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16631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  <a:gridCol w="116631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5"/>
                        </a:ext>
                      </a:extLst>
                    </a:gridCol>
                    <a:gridCol w="112166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6"/>
                        </a:ext>
                      </a:extLst>
                    </a:gridCol>
                  </a:tblGrid>
                  <a:tr h="46860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 fontAlgn="ctr"/>
                          <a:endParaRPr lang="zh-CN" alt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 fontAlgn="ctr"/>
                          <a:r>
                            <a:rPr lang="en-US" sz="1400" b="1" u="none" strike="noStrike" dirty="0">
                              <a:effectLst/>
                            </a:rPr>
                            <a:t>BEPCII-Collider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 fontAlgn="ctr"/>
                          <a:r>
                            <a:rPr lang="en-US" sz="1400" b="1" u="none" strike="noStrike" dirty="0">
                              <a:effectLst/>
                            </a:rPr>
                            <a:t>BEPCII-SR light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400" b="1" i="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宋体" charset="0"/>
                            </a:rPr>
                            <a:t>LEP</a:t>
                          </a:r>
                          <a:endParaRPr lang="en-US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400" b="1" i="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宋体" charset="0"/>
                            </a:rPr>
                            <a:t>LEP2</a:t>
                          </a:r>
                          <a:endParaRPr lang="en-US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400" b="1" u="none" strike="noStrike" dirty="0" smtClean="0">
                              <a:effectLst/>
                            </a:rPr>
                            <a:t>CEPC </a:t>
                          </a:r>
                          <a:endParaRPr lang="en-US" altLang="zh-CN" sz="1400" b="1" u="none" strike="noStrike" dirty="0" smtClean="0">
                            <a:effectLst/>
                          </a:endParaRPr>
                        </a:p>
                        <a:p>
                          <a:pPr algn="ctr" fontAlgn="ctr"/>
                          <a:r>
                            <a:rPr lang="en-US" sz="1400" b="1" u="none" strike="noStrike" dirty="0" smtClean="0">
                              <a:effectLst/>
                            </a:rPr>
                            <a:t>H-</a:t>
                          </a:r>
                          <a:r>
                            <a:rPr lang="en-US" altLang="zh-CN" sz="1400" b="1" u="none" strike="noStrike" dirty="0" smtClean="0">
                              <a:effectLst/>
                            </a:rPr>
                            <a:t>Single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400" b="1" u="none" strike="noStrike" dirty="0" smtClean="0">
                              <a:effectLst/>
                            </a:rPr>
                            <a:t>CEPC</a:t>
                          </a:r>
                        </a:p>
                        <a:p>
                          <a:pPr algn="ctr" fontAlgn="ctr"/>
                          <a:r>
                            <a:rPr lang="en-US" sz="1400" b="1" u="none" strike="noStrike" dirty="0" smtClean="0">
                              <a:effectLst/>
                            </a:rPr>
                            <a:t>H-low </a:t>
                          </a:r>
                          <a:r>
                            <a:rPr lang="en-US" sz="1400" b="1" u="none" strike="noStrike" dirty="0">
                              <a:effectLst/>
                            </a:rPr>
                            <a:t>power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 fontAlgn="ctr"/>
                          <a:r>
                            <a:rPr lang="en-US" sz="1000" u="none" strike="noStrike">
                              <a:effectLst/>
                            </a:rPr>
                            <a:t>Main Ring Type</a:t>
                          </a:r>
                          <a:endParaRPr lang="en-US" sz="1000" b="1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 fontAlgn="ctr"/>
                          <a:r>
                            <a:rPr lang="en-US" sz="1000" u="none" strike="noStrike">
                              <a:effectLst/>
                            </a:rPr>
                            <a:t>Double ring</a:t>
                          </a:r>
                          <a:endParaRPr lang="en-US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 fontAlgn="ctr"/>
                          <a:r>
                            <a:rPr lang="en-US" sz="1000" u="none" strike="noStrike" dirty="0">
                              <a:effectLst/>
                            </a:rPr>
                            <a:t>Single </a:t>
                          </a:r>
                          <a:r>
                            <a:rPr lang="en-US" sz="1000" u="none" strike="noStrike" dirty="0" smtClean="0">
                              <a:effectLst/>
                            </a:rPr>
                            <a:t>Ring</a:t>
                          </a:r>
                          <a:r>
                            <a:rPr lang="en-US" altLang="zh-CN" sz="1000" u="none" strike="noStrike" dirty="0" smtClean="0">
                              <a:effectLst/>
                            </a:rPr>
                            <a:t>(outer)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Single</a:t>
                          </a:r>
                          <a:r>
                            <a:rPr lang="zh-CN" altLang="en-US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 </a:t>
                          </a:r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Ring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Single</a:t>
                          </a:r>
                          <a:r>
                            <a:rPr lang="zh-CN" altLang="en-US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 </a:t>
                          </a:r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Ring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sz="1000" u="none" strike="noStrike" dirty="0">
                              <a:effectLst/>
                            </a:rPr>
                            <a:t>single ring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sz="1000" u="none" strike="noStrike">
                              <a:effectLst/>
                            </a:rPr>
                            <a:t>8 double rings</a:t>
                          </a:r>
                          <a:endParaRPr lang="en-US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en-US" sz="1000" u="none" strike="noStrike" dirty="0">
                              <a:effectLst/>
                            </a:rPr>
                            <a:t>Number of IPs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en-US" altLang="zh-CN" sz="1000" u="none" strike="noStrike" dirty="0">
                              <a:effectLst/>
                            </a:rPr>
                            <a:t>1</a:t>
                          </a:r>
                          <a:endParaRPr lang="en-US" altLang="zh-C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mr-IN" sz="1000" u="none" strike="noStrike">
                              <a:effectLst/>
                            </a:rPr>
                            <a:t>/</a:t>
                          </a:r>
                          <a:endParaRPr lang="mr-IN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4</a:t>
                          </a:r>
                          <a:endParaRPr lang="is-I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4</a:t>
                          </a:r>
                          <a:endParaRPr lang="is-I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is-IS" sz="1000" u="none" strike="noStrike" dirty="0">
                              <a:effectLst/>
                            </a:rPr>
                            <a:t>2</a:t>
                          </a:r>
                          <a:endParaRPr lang="is-I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is-IS" sz="1000" u="none" strike="noStrike">
                              <a:effectLst/>
                            </a:rPr>
                            <a:t>2</a:t>
                          </a:r>
                          <a:endParaRPr lang="is-IS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 fontAlgn="ctr"/>
                          <a:r>
                            <a:rPr lang="en-US" sz="1000" u="none" strike="noStrike">
                              <a:effectLst/>
                            </a:rPr>
                            <a:t>Luminosity/IP </a:t>
                          </a:r>
                          <a:endParaRPr lang="en-US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nb-NO" sz="1000" u="none" strike="noStrike" dirty="0">
                              <a:effectLst/>
                            </a:rPr>
                            <a:t>0.038</a:t>
                          </a:r>
                          <a:endParaRPr lang="nb-NO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mr-IN" sz="1000" u="none" strike="noStrike">
                              <a:effectLst/>
                            </a:rPr>
                            <a:t>/</a:t>
                          </a:r>
                          <a:endParaRPr lang="mr-IN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2E31</a:t>
                          </a:r>
                          <a:endParaRPr lang="hr-H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4E31</a:t>
                          </a:r>
                          <a:endParaRPr lang="hr-H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hr-HR" sz="1000" u="none" strike="noStrike" dirty="0">
                              <a:effectLst/>
                            </a:rPr>
                            <a:t>2.0 </a:t>
                          </a:r>
                          <a:endParaRPr lang="hr-H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hr-HR" sz="1000" u="none" strike="noStrike">
                              <a:effectLst/>
                            </a:rPr>
                            <a:t>2.0 </a:t>
                          </a:r>
                          <a:endParaRPr lang="hr-HR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en-US" sz="1000" u="none" strike="noStrike">
                              <a:effectLst/>
                            </a:rPr>
                            <a:t>Energy (GeV)</a:t>
                          </a:r>
                          <a:endParaRPr lang="en-US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nb-NO" sz="1000" u="none" strike="noStrike" dirty="0">
                              <a:effectLst/>
                            </a:rPr>
                            <a:t>1.89</a:t>
                          </a:r>
                          <a:endParaRPr lang="nb-NO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hr-HR" sz="1000" u="none" strike="noStrike">
                              <a:effectLst/>
                            </a:rPr>
                            <a:t>2.5</a:t>
                          </a:r>
                          <a:endParaRPr lang="hr-HR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45.6</a:t>
                          </a:r>
                          <a:endParaRPr lang="is-I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101.0</a:t>
                          </a:r>
                          <a:endParaRPr lang="is-I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is-IS" sz="1000" u="none" strike="noStrike" dirty="0">
                              <a:effectLst/>
                            </a:rPr>
                            <a:t>120</a:t>
                          </a:r>
                          <a:endParaRPr lang="is-I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is-IS" sz="1000" u="none" strike="noStrike">
                              <a:effectLst/>
                            </a:rPr>
                            <a:t>120</a:t>
                          </a:r>
                          <a:endParaRPr lang="is-IS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en-US" sz="1000" u="none" strike="noStrike">
                              <a:effectLst/>
                            </a:rPr>
                            <a:t>Circumference (km)</a:t>
                          </a:r>
                          <a:endParaRPr lang="en-US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is-IS" sz="1000" u="none" strike="noStrike" dirty="0">
                              <a:effectLst/>
                            </a:rPr>
                            <a:t>237.5m</a:t>
                          </a:r>
                          <a:endParaRPr lang="is-I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hr-HR" sz="1000" u="none" strike="noStrike">
                              <a:effectLst/>
                            </a:rPr>
                            <a:t>241.1m</a:t>
                          </a:r>
                          <a:endParaRPr lang="hr-HR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26.66</a:t>
                          </a:r>
                          <a:endParaRPr lang="en-US" altLang="zh-C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26.66</a:t>
                          </a:r>
                          <a:endParaRPr lang="en-US" altLang="zh-C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000" u="none" strike="noStrike">
                              <a:effectLst/>
                            </a:rPr>
                            <a:t>61</a:t>
                          </a:r>
                          <a:endParaRPr lang="en-US" altLang="zh-CN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000" u="none" strike="noStrike">
                              <a:effectLst/>
                            </a:rPr>
                            <a:t>61</a:t>
                          </a:r>
                          <a:endParaRPr lang="en-US" altLang="zh-CN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ctr"/>
                          <a:r>
                            <a:rPr lang="en-US" sz="1000" u="none" strike="noStrike">
                              <a:effectLst/>
                            </a:rPr>
                            <a:t>N</a:t>
                          </a:r>
                          <a:r>
                            <a:rPr lang="en-US" sz="1000" u="none" strike="noStrike" baseline="-25000">
                              <a:effectLst/>
                            </a:rPr>
                            <a:t>e</a:t>
                          </a:r>
                          <a:r>
                            <a:rPr lang="en-US" sz="1000" u="none" strike="noStrike">
                              <a:effectLst/>
                            </a:rPr>
                            <a:t>/bunch (10</a:t>
                          </a:r>
                          <a:r>
                            <a:rPr lang="en-US" sz="1000" u="none" strike="noStrike" baseline="30000">
                              <a:effectLst/>
                            </a:rPr>
                            <a:t>11</a:t>
                          </a:r>
                          <a:r>
                            <a:rPr lang="en-US" sz="1000" u="none" strike="noStrike">
                              <a:effectLst/>
                            </a:rPr>
                            <a:t>)</a:t>
                          </a:r>
                          <a:endParaRPr lang="en-US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ctr"/>
                          <a:r>
                            <a:rPr lang="nb-NO" sz="1000" u="none" strike="noStrike">
                              <a:effectLst/>
                            </a:rPr>
                            <a:t>0.485</a:t>
                          </a:r>
                          <a:endParaRPr lang="nb-NO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ctr"/>
                          <a:r>
                            <a:rPr lang="hr-HR" sz="1000" u="none" strike="noStrike">
                              <a:effectLst/>
                            </a:rPr>
                            <a:t>0.135</a:t>
                          </a:r>
                          <a:endParaRPr lang="hr-HR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1.66</a:t>
                          </a:r>
                          <a:endParaRPr lang="hr-H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2.78</a:t>
                          </a:r>
                          <a:endParaRPr lang="hr-H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hr-HR" sz="1000" u="none" strike="noStrike">
                              <a:effectLst/>
                            </a:rPr>
                            <a:t>3.91</a:t>
                          </a:r>
                          <a:endParaRPr lang="hr-HR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hr-HR" sz="1000" u="none" strike="noStrike">
                              <a:effectLst/>
                            </a:rPr>
                            <a:t>2.0 </a:t>
                          </a:r>
                          <a:endParaRPr lang="hr-HR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6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en-US" sz="1000" u="none" strike="noStrike" dirty="0">
                              <a:effectLst/>
                            </a:rPr>
                            <a:t>revolution frequency(kHz)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is-IS" sz="1000" u="none" strike="noStrike" dirty="0">
                              <a:effectLst/>
                            </a:rPr>
                            <a:t>1.262</a:t>
                          </a:r>
                          <a:endParaRPr lang="is-I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hr-HR" sz="1000" u="none" strike="noStrike">
                              <a:effectLst/>
                            </a:rPr>
                            <a:t>1.243</a:t>
                          </a:r>
                          <a:endParaRPr lang="hr-HR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11.25</a:t>
                          </a:r>
                          <a:endParaRPr lang="nb-NO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11.25</a:t>
                          </a:r>
                          <a:endParaRPr lang="nb-NO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nb-NO" sz="1000" u="none" strike="noStrike">
                              <a:effectLst/>
                            </a:rPr>
                            <a:t>5.47</a:t>
                          </a:r>
                          <a:endParaRPr lang="nb-NO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hr-HR" sz="1000" u="none" strike="noStrike">
                              <a:effectLst/>
                            </a:rPr>
                            <a:t>4.92</a:t>
                          </a:r>
                          <a:endParaRPr lang="hr-HR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9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en-US" sz="1000" u="none" strike="noStrike">
                              <a:effectLst/>
                            </a:rPr>
                            <a:t>pulse frequency（kHz）</a:t>
                          </a:r>
                          <a:endParaRPr lang="en-US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mr-IN" sz="1000" u="none" strike="noStrike">
                              <a:effectLst/>
                            </a:rPr>
                            <a:t>1.25*10^5</a:t>
                          </a:r>
                          <a:endParaRPr lang="mr-IN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mr-IN" sz="1000" u="none" strike="noStrike">
                              <a:effectLst/>
                            </a:rPr>
                            <a:t>1.25*10^5</a:t>
                          </a:r>
                          <a:endParaRPr lang="mr-IN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45.01</a:t>
                          </a:r>
                          <a:endParaRPr lang="is-I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45.01</a:t>
                          </a:r>
                          <a:endParaRPr lang="is-I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is-IS" sz="1000" u="none" strike="noStrike">
                              <a:effectLst/>
                            </a:rPr>
                            <a:t>273.5</a:t>
                          </a:r>
                          <a:endParaRPr lang="is-IS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hr-HR" sz="1000" u="none" strike="noStrike">
                              <a:effectLst/>
                            </a:rPr>
                            <a:t>19.68</a:t>
                          </a:r>
                          <a:endParaRPr lang="hr-HR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10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en-US" sz="1000" u="none" strike="noStrike" dirty="0">
                              <a:effectLst/>
                            </a:rPr>
                            <a:t>bunch number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is-IS" sz="1000" u="none" strike="noStrike" dirty="0">
                              <a:effectLst/>
                            </a:rPr>
                            <a:t>93</a:t>
                          </a:r>
                          <a:endParaRPr lang="is-I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is-IS" sz="1000" u="none" strike="noStrike" dirty="0">
                              <a:effectLst/>
                            </a:rPr>
                            <a:t>93</a:t>
                          </a:r>
                          <a:endParaRPr lang="is-I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4</a:t>
                          </a:r>
                          <a:endParaRPr lang="en-US" altLang="zh-C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4</a:t>
                          </a:r>
                          <a:endParaRPr lang="en-US" altLang="zh-C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u="none" strike="noStrike">
                              <a:effectLst/>
                            </a:rPr>
                            <a:t>54</a:t>
                          </a:r>
                          <a:endParaRPr lang="en-US" altLang="zh-CN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mr-IN" sz="1000" u="none" strike="noStrike" dirty="0">
                              <a:effectLst/>
                            </a:rPr>
                            <a:t>18*4</a:t>
                          </a:r>
                          <a:endParaRPr lang="mr-I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11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en-US" sz="1000" u="none" strike="noStrike" dirty="0">
                              <a:effectLst/>
                            </a:rPr>
                            <a:t>train </a:t>
                          </a:r>
                          <a:r>
                            <a:rPr lang="en-US" sz="1000" u="none" strike="noStrike" dirty="0" err="1">
                              <a:effectLst/>
                            </a:rPr>
                            <a:t>spacing（us</a:t>
                          </a:r>
                          <a:r>
                            <a:rPr lang="en-US" sz="1000" u="none" strike="noStrike" dirty="0">
                              <a:effectLst/>
                            </a:rPr>
                            <a:t>）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mr-IN" sz="1000" u="none" strike="noStrike" dirty="0">
                              <a:effectLst/>
                            </a:rPr>
                            <a:t>/</a:t>
                          </a:r>
                          <a:endParaRPr lang="mr-I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mr-IN" sz="1000" u="none" strike="noStrike" dirty="0">
                              <a:effectLst/>
                            </a:rPr>
                            <a:t>/</a:t>
                          </a:r>
                          <a:endParaRPr lang="mr-I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/</a:t>
                          </a:r>
                          <a:endParaRPr lang="mr-I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/</a:t>
                          </a:r>
                          <a:endParaRPr lang="mr-I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mr-IN" sz="1000" u="none" strike="noStrike" dirty="0">
                              <a:effectLst/>
                            </a:rPr>
                            <a:t>/</a:t>
                          </a:r>
                          <a:endParaRPr lang="mr-I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nb-NO" sz="1000" u="none" strike="noStrike" dirty="0" smtClean="0">
                              <a:effectLst/>
                            </a:rPr>
                            <a:t>2</a:t>
                          </a:r>
                          <a:r>
                            <a:rPr lang="en-US" altLang="zh-CN" sz="1000" u="none" strike="noStrike" dirty="0" smtClean="0">
                              <a:effectLst/>
                            </a:rPr>
                            <a:t>2.1</a:t>
                          </a:r>
                          <a:endParaRPr lang="nb-NO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12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en-US" sz="1000" u="none" strike="noStrike">
                              <a:effectLst/>
                            </a:rPr>
                            <a:t>pulse length（us）</a:t>
                          </a:r>
                          <a:endParaRPr lang="en-US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mr-IN" sz="1000" u="none" strike="noStrike">
                              <a:effectLst/>
                            </a:rPr>
                            <a:t>/</a:t>
                          </a:r>
                          <a:endParaRPr lang="mr-IN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mr-IN" sz="1000" u="none" strike="noStrike">
                              <a:effectLst/>
                            </a:rPr>
                            <a:t>/</a:t>
                          </a:r>
                          <a:endParaRPr lang="mr-IN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/</a:t>
                          </a:r>
                          <a:endParaRPr lang="mr-I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/</a:t>
                          </a:r>
                          <a:endParaRPr lang="mr-I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mr-IN" sz="1000" u="none" strike="noStrike">
                              <a:effectLst/>
                            </a:rPr>
                            <a:t>/</a:t>
                          </a:r>
                          <a:endParaRPr lang="mr-IN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hr-HR" sz="1000" u="none" strike="noStrike">
                              <a:effectLst/>
                            </a:rPr>
                            <a:t>3.33</a:t>
                          </a:r>
                          <a:endParaRPr lang="hr-HR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13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en-US" sz="1000" u="none" strike="noStrike">
                              <a:effectLst/>
                            </a:rPr>
                            <a:t>bunch spacing (ns)</a:t>
                          </a:r>
                          <a:endParaRPr lang="en-US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en-US" altLang="zh-CN" sz="1000" u="none" strike="noStrike">
                              <a:effectLst/>
                            </a:rPr>
                            <a:t>8</a:t>
                          </a:r>
                          <a:endParaRPr lang="en-US" altLang="zh-CN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en-US" altLang="zh-CN" sz="1000" u="none" strike="noStrike" dirty="0">
                              <a:effectLst/>
                            </a:rPr>
                            <a:t>8</a:t>
                          </a:r>
                          <a:endParaRPr lang="en-US" altLang="zh-C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88.9μs</a:t>
                          </a:r>
                          <a:endParaRPr lang="is-I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l-GR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88.9μs</a:t>
                          </a: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is-IS" sz="1000" u="none" strike="noStrike">
                              <a:effectLst/>
                            </a:rPr>
                            <a:t>3765 </a:t>
                          </a:r>
                          <a:endParaRPr lang="is-IS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fi-FI" sz="1000" u="none" strike="noStrike">
                              <a:effectLst/>
                            </a:rPr>
                            <a:t>185</a:t>
                          </a:r>
                          <a:endParaRPr lang="fi-FI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14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en-US" sz="1000" u="none" strike="noStrike" dirty="0">
                              <a:effectLst/>
                            </a:rPr>
                            <a:t>bunch charge (</a:t>
                          </a:r>
                          <a:r>
                            <a:rPr lang="en-US" sz="1000" u="none" strike="noStrike" dirty="0" err="1">
                              <a:effectLst/>
                            </a:rPr>
                            <a:t>nC</a:t>
                          </a:r>
                          <a:r>
                            <a:rPr lang="en-US" sz="1000" u="none" strike="noStrike" dirty="0">
                              <a:effectLst/>
                            </a:rPr>
                            <a:t>)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nb-NO" sz="1000" u="none" strike="noStrike" dirty="0">
                              <a:effectLst/>
                            </a:rPr>
                            <a:t>7.75</a:t>
                          </a:r>
                          <a:endParaRPr lang="nb-NO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hr-HR" sz="1000" u="none" strike="noStrike" dirty="0">
                              <a:effectLst/>
                            </a:rPr>
                            <a:t>2.16</a:t>
                          </a:r>
                          <a:endParaRPr lang="hr-H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26.56</a:t>
                          </a:r>
                          <a:endParaRPr lang="hr-H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44.8</a:t>
                          </a:r>
                          <a:endParaRPr lang="hr-H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hr-HR" sz="1000" u="none" strike="noStrike" dirty="0">
                              <a:effectLst/>
                            </a:rPr>
                            <a:t>62.56</a:t>
                          </a:r>
                          <a:endParaRPr lang="hr-H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is-IS" sz="1000" u="none" strike="noStrike" dirty="0">
                              <a:effectLst/>
                            </a:rPr>
                            <a:t>32</a:t>
                          </a:r>
                          <a:endParaRPr lang="is-I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15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en-US" sz="1000" u="none" strike="noStrike">
                              <a:effectLst/>
                            </a:rPr>
                            <a:t>beam current（mA）</a:t>
                          </a:r>
                          <a:endParaRPr lang="en-US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en-US" altLang="zh-CN" sz="1000" u="none" strike="noStrike">
                              <a:effectLst/>
                            </a:rPr>
                            <a:t>910</a:t>
                          </a:r>
                          <a:endParaRPr lang="en-US" altLang="zh-CN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is-IS" sz="1000" u="none" strike="noStrike">
                              <a:effectLst/>
                            </a:rPr>
                            <a:t>250</a:t>
                          </a:r>
                          <a:endParaRPr lang="is-IS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1.2</a:t>
                          </a:r>
                          <a:endParaRPr lang="hr-H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2</a:t>
                          </a:r>
                          <a:endParaRPr lang="hr-H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hr-HR" sz="1000" u="none" strike="noStrike">
                              <a:effectLst/>
                            </a:rPr>
                            <a:t>16.63</a:t>
                          </a:r>
                          <a:endParaRPr lang="hr-HR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nb-NO" sz="1000" u="none" strike="noStrike">
                              <a:effectLst/>
                            </a:rPr>
                            <a:t>11.02 </a:t>
                          </a:r>
                          <a:endParaRPr lang="nb-NO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16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en-US" sz="1000" u="none" strike="noStrike" dirty="0">
                              <a:effectLst/>
                            </a:rPr>
                            <a:t>SR loss/turn (</a:t>
                          </a:r>
                          <a:r>
                            <a:rPr lang="en-US" sz="1000" u="none" strike="noStrike" dirty="0" err="1">
                              <a:effectLst/>
                            </a:rPr>
                            <a:t>GeV</a:t>
                          </a:r>
                          <a:r>
                            <a:rPr lang="en-US" sz="1000" u="none" strike="noStrike" dirty="0">
                              <a:effectLst/>
                            </a:rPr>
                            <a:t>)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cs-CZ" sz="1000" u="none" strike="noStrike" dirty="0">
                              <a:effectLst/>
                            </a:rPr>
                            <a:t>121keV</a:t>
                          </a:r>
                          <a:endParaRPr lang="cs-CZ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nl-NL" sz="1000" u="none" strike="noStrike">
                              <a:effectLst/>
                            </a:rPr>
                            <a:t>336keV</a:t>
                          </a:r>
                          <a:endParaRPr lang="nl-NL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0.134</a:t>
                          </a:r>
                          <a:endParaRPr lang="hr-H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2.05</a:t>
                          </a:r>
                          <a:endParaRPr lang="hr-H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hr-HR" sz="1000" u="none" strike="noStrike">
                              <a:effectLst/>
                            </a:rPr>
                            <a:t>3.0 </a:t>
                          </a:r>
                          <a:endParaRPr lang="hr-HR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hr-HR" sz="1000" u="none" strike="noStrike" dirty="0">
                              <a:effectLst/>
                            </a:rPr>
                            <a:t>2.96</a:t>
                          </a:r>
                          <a:endParaRPr lang="hr-H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18"/>
                      </a:ext>
                    </a:extLst>
                  </a:tr>
                  <a:tr h="16947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en-US" sz="1000" u="none" strike="noStrike" dirty="0">
                              <a:effectLst/>
                            </a:rPr>
                            <a:t>SR power(2 Beams)(MW)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is-IS" sz="1000" u="none" strike="noStrike" dirty="0" smtClean="0">
                              <a:effectLst/>
                            </a:rPr>
                            <a:t>220.22kw</a:t>
                          </a:r>
                          <a:endParaRPr lang="is-I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is-IS" sz="1000" u="none" strike="noStrike" dirty="0" smtClean="0">
                              <a:effectLst/>
                            </a:rPr>
                            <a:t>168kw</a:t>
                          </a:r>
                          <a:endParaRPr lang="is-I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0.65</a:t>
                          </a:r>
                          <a:endParaRPr lang="nb-NO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8.23</a:t>
                          </a:r>
                          <a:endParaRPr lang="nb-NO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nb-NO" sz="1000" u="none" strike="noStrike">
                              <a:effectLst/>
                            </a:rPr>
                            <a:t>99.78 </a:t>
                          </a:r>
                          <a:endParaRPr lang="nb-NO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hr-HR" sz="1000" u="none" strike="noStrike">
                              <a:effectLst/>
                            </a:rPr>
                            <a:t>65.24 </a:t>
                          </a:r>
                          <a:endParaRPr lang="hr-HR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19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en-US" sz="1000" b="1" u="none" strike="noStrike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Pulse</a:t>
                          </a:r>
                          <a:r>
                            <a:rPr lang="en-US" altLang="zh-CN" sz="1000" b="1" u="none" strike="noStrike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(beam)</a:t>
                          </a:r>
                          <a:r>
                            <a:rPr lang="en-US" sz="1000" b="1" u="none" strike="noStrike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0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power loss (MW)</a:t>
                          </a:r>
                          <a:endParaRPr lang="en-US" sz="10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en-US" altLang="zh-CN" sz="1000" b="1" i="0" u="none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</a:rPr>
                            <a:t>122kw</a:t>
                          </a:r>
                          <a:endParaRPr lang="mr-IN" sz="10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en-US" altLang="zh-CN" sz="1000" b="1" i="0" u="none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</a:rPr>
                            <a:t>96kw</a:t>
                          </a:r>
                          <a:endParaRPr lang="mr-IN" sz="10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000" b="1" i="0" u="none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宋体" charset="0"/>
                            </a:rPr>
                            <a:t>0.16</a:t>
                          </a:r>
                          <a:endParaRPr lang="mr-IN" sz="10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000" b="1" i="0" u="none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宋体" charset="0"/>
                            </a:rPr>
                            <a:t>4.10</a:t>
                          </a:r>
                          <a:endParaRPr lang="mr-IN" sz="10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000" b="1" i="0" u="none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</a:rPr>
                            <a:t>50</a:t>
                          </a:r>
                          <a:endParaRPr lang="mr-IN" sz="10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hr-HR" sz="10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512.00 </a:t>
                          </a:r>
                          <a:endParaRPr lang="hr-HR" sz="10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20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en-US" sz="1000" u="none" strike="noStrike" dirty="0">
                              <a:effectLst/>
                            </a:rPr>
                            <a:t>RF frequency(MHz)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hr-HR" sz="1000" u="none" strike="noStrike" dirty="0">
                              <a:effectLst/>
                            </a:rPr>
                            <a:t>499.8</a:t>
                          </a:r>
                          <a:endParaRPr lang="hr-H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hr-HR" sz="1000" u="none" strike="noStrike">
                              <a:effectLst/>
                            </a:rPr>
                            <a:t>499.8</a:t>
                          </a:r>
                          <a:endParaRPr lang="hr-HR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355.2</a:t>
                          </a:r>
                          <a:endParaRPr lang="en-US" altLang="zh-C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355.2</a:t>
                          </a:r>
                          <a:endParaRPr lang="en-US" altLang="zh-C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u="none" strike="noStrike">
                              <a:effectLst/>
                            </a:rPr>
                            <a:t>650</a:t>
                          </a:r>
                          <a:endParaRPr lang="en-US" altLang="zh-CN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000" u="none" strike="noStrike" dirty="0">
                              <a:effectLst/>
                            </a:rPr>
                            <a:t>650</a:t>
                          </a:r>
                          <a:endParaRPr lang="en-US" altLang="zh-C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21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en-US" sz="1000" u="none" strike="noStrike" dirty="0">
                              <a:effectLst/>
                            </a:rPr>
                            <a:t>Cavity Cell number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en-US" altLang="zh-CN" sz="1000" u="none" strike="noStrike">
                              <a:effectLst/>
                            </a:rPr>
                            <a:t>1</a:t>
                          </a:r>
                          <a:endParaRPr lang="en-US" altLang="zh-CN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en-US" altLang="zh-CN" sz="1000" u="none" strike="noStrike" dirty="0">
                              <a:effectLst/>
                            </a:rPr>
                            <a:t>1</a:t>
                          </a:r>
                          <a:endParaRPr lang="en-US" altLang="zh-C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5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4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000" u="none" strike="noStrike">
                              <a:effectLst/>
                            </a:rPr>
                            <a:t>5-cell</a:t>
                          </a:r>
                          <a:endParaRPr lang="en-US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sz="1000" u="none" strike="noStrike">
                              <a:effectLst/>
                            </a:rPr>
                            <a:t>2-cell</a:t>
                          </a:r>
                          <a:endParaRPr lang="en-US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22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en-US" sz="1000" u="none" strike="noStrike">
                              <a:effectLst/>
                            </a:rPr>
                            <a:t>Rf voltage (GV)</a:t>
                          </a:r>
                          <a:endParaRPr lang="en-US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pt-BR" sz="1000" u="none" strike="noStrike" dirty="0">
                              <a:effectLst/>
                            </a:rPr>
                            <a:t>1.5MV</a:t>
                          </a:r>
                          <a:endParaRPr lang="pt-B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pt-BR" sz="1000" u="none" strike="noStrike" dirty="0" smtClean="0">
                              <a:effectLst/>
                            </a:rPr>
                            <a:t>1.5MV</a:t>
                          </a:r>
                          <a:endParaRPr lang="pt-B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0.38</a:t>
                          </a:r>
                          <a:endParaRPr lang="hr-H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2.34</a:t>
                          </a:r>
                          <a:endParaRPr lang="hr-H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hr-HR" sz="1000" u="none" strike="noStrike">
                              <a:effectLst/>
                            </a:rPr>
                            <a:t>6.99</a:t>
                          </a:r>
                          <a:endParaRPr lang="hr-HR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hr-HR" sz="1000" u="none" strike="noStrike">
                              <a:effectLst/>
                            </a:rPr>
                            <a:t>3.51</a:t>
                          </a:r>
                          <a:endParaRPr lang="hr-HR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23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en-US" sz="1000" u="none" strike="noStrike" dirty="0">
                              <a:effectLst/>
                            </a:rPr>
                            <a:t>Synchrotron </a:t>
                          </a:r>
                          <a:r>
                            <a:rPr lang="en-US" sz="1000" u="none" strike="noStrike" dirty="0" err="1">
                              <a:effectLst/>
                            </a:rPr>
                            <a:t>Phase（deg</a:t>
                          </a:r>
                          <a:r>
                            <a:rPr lang="en-US" sz="1000" u="none" strike="noStrike" dirty="0">
                              <a:effectLst/>
                            </a:rPr>
                            <a:t>）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hr-HR" sz="1000" u="none" strike="noStrike" dirty="0">
                              <a:effectLst/>
                            </a:rPr>
                            <a:t>173.4</a:t>
                          </a:r>
                          <a:endParaRPr lang="hr-H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hr-HR" sz="1000" u="none" strike="noStrike">
                              <a:effectLst/>
                            </a:rPr>
                            <a:t>166.1</a:t>
                          </a:r>
                          <a:endParaRPr lang="hr-HR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159.4</a:t>
                          </a:r>
                          <a:endParaRPr lang="hr-H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116.8</a:t>
                          </a:r>
                          <a:endParaRPr lang="hr-H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hr-HR" sz="1000" u="none" strike="noStrike" dirty="0">
                              <a:effectLst/>
                            </a:rPr>
                            <a:t>154.6</a:t>
                          </a:r>
                          <a:endParaRPr lang="hr-H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is-IS" sz="1000" u="none" strike="noStrike">
                              <a:effectLst/>
                            </a:rPr>
                            <a:t>123</a:t>
                          </a:r>
                          <a:endParaRPr lang="is-IS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24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en-US" sz="1000" u="none" strike="noStrike" dirty="0">
                              <a:effectLst/>
                            </a:rPr>
                            <a:t>Cavity number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en-US" altLang="zh-CN" sz="1000" u="none" strike="noStrike" dirty="0">
                              <a:effectLst/>
                            </a:rPr>
                            <a:t>1</a:t>
                          </a:r>
                          <a:endParaRPr lang="en-US" altLang="zh-C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en-US" altLang="zh-CN" sz="1000" u="none" strike="noStrike" dirty="0">
                              <a:effectLst/>
                            </a:rPr>
                            <a:t>1</a:t>
                          </a:r>
                          <a:endParaRPr lang="en-US" altLang="zh-C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128</a:t>
                          </a:r>
                          <a:endParaRPr lang="en-US" altLang="zh-C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288</a:t>
                          </a:r>
                          <a:endParaRPr lang="en-US" altLang="zh-C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u="none" strike="noStrike">
                              <a:effectLst/>
                            </a:rPr>
                            <a:t>384</a:t>
                          </a:r>
                          <a:endParaRPr lang="en-US" altLang="zh-CN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is-IS" sz="1000" u="none" strike="noStrike">
                              <a:effectLst/>
                            </a:rPr>
                            <a:t>480</a:t>
                          </a:r>
                          <a:endParaRPr lang="is-IS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26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en-US" sz="1000" u="none" strike="noStrike" dirty="0">
                              <a:effectLst/>
                            </a:rPr>
                            <a:t>effective </a:t>
                          </a:r>
                          <a:r>
                            <a:rPr lang="en-US" sz="1000" u="none" strike="noStrike" dirty="0" err="1">
                              <a:effectLst/>
                            </a:rPr>
                            <a:t>length（m</a:t>
                          </a:r>
                          <a:r>
                            <a:rPr lang="en-US" sz="1000" u="none" strike="noStrike" dirty="0">
                              <a:effectLst/>
                            </a:rPr>
                            <a:t>）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nb-NO" sz="1000" u="none" strike="noStrike" dirty="0">
                              <a:effectLst/>
                            </a:rPr>
                            <a:t>0.3</a:t>
                          </a:r>
                          <a:endParaRPr lang="nb-NO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nb-NO" sz="1000" u="none" strike="noStrike" dirty="0">
                              <a:effectLst/>
                            </a:rPr>
                            <a:t>0.3</a:t>
                          </a:r>
                          <a:endParaRPr lang="nb-NO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2.06</a:t>
                          </a:r>
                          <a:endParaRPr lang="nb-NO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1.7</a:t>
                          </a:r>
                          <a:endParaRPr lang="nb-NO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nb-NO" sz="1000" u="none" strike="noStrike" dirty="0">
                              <a:effectLst/>
                            </a:rPr>
                            <a:t>1.147</a:t>
                          </a:r>
                          <a:endParaRPr lang="nb-NO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nb-NO" sz="1000" u="none" strike="noStrike" dirty="0">
                              <a:effectLst/>
                            </a:rPr>
                            <a:t>0.462</a:t>
                          </a:r>
                          <a:endParaRPr lang="nb-NO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27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en-US" sz="1000" u="none" strike="noStrike">
                              <a:effectLst/>
                            </a:rPr>
                            <a:t>cavity/module</a:t>
                          </a:r>
                          <a:endParaRPr lang="en-US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en-US" altLang="zh-CN" sz="1000" u="none" strike="noStrike">
                              <a:effectLst/>
                            </a:rPr>
                            <a:t>1</a:t>
                          </a:r>
                          <a:endParaRPr lang="en-US" altLang="zh-CN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en-US" altLang="zh-CN" sz="1000" u="none" strike="noStrike">
                              <a:effectLst/>
                            </a:rPr>
                            <a:t>1</a:t>
                          </a:r>
                          <a:endParaRPr lang="en-US" altLang="zh-CN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8</a:t>
                          </a:r>
                          <a:endParaRPr lang="en-US" altLang="zh-C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4</a:t>
                          </a:r>
                          <a:endParaRPr lang="en-US" altLang="zh-C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u="none" strike="noStrike" dirty="0">
                              <a:effectLst/>
                            </a:rPr>
                            <a:t>4</a:t>
                          </a:r>
                          <a:endParaRPr lang="en-US" altLang="zh-C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000" u="none" strike="noStrike" dirty="0">
                              <a:effectLst/>
                            </a:rPr>
                            <a:t>6</a:t>
                          </a:r>
                          <a:endParaRPr lang="en-US" altLang="zh-C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28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en-US" sz="1000" u="none" strike="noStrike">
                              <a:effectLst/>
                            </a:rPr>
                            <a:t>module/station</a:t>
                          </a:r>
                          <a:endParaRPr lang="en-US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mr-IN" sz="1000" u="none" strike="noStrike" dirty="0">
                              <a:effectLst/>
                            </a:rPr>
                            <a:t>/</a:t>
                          </a:r>
                          <a:endParaRPr lang="mr-I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mr-IN" sz="1000" u="none" strike="noStrike" dirty="0">
                              <a:effectLst/>
                            </a:rPr>
                            <a:t>/</a:t>
                          </a:r>
                          <a:endParaRPr lang="mr-I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8</a:t>
                          </a:r>
                          <a:endParaRPr lang="is-I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18</a:t>
                          </a:r>
                          <a:endParaRPr lang="is-I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is-IS" sz="1000" u="none" strike="noStrike">
                              <a:effectLst/>
                            </a:rPr>
                            <a:t>12</a:t>
                          </a:r>
                          <a:endParaRPr lang="is-IS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u="none" strike="noStrike">
                              <a:effectLst/>
                            </a:rPr>
                            <a:t>10</a:t>
                          </a:r>
                          <a:endParaRPr lang="en-US" altLang="zh-CN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29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en-US" sz="1000" u="none" strike="noStrike">
                              <a:effectLst/>
                            </a:rPr>
                            <a:t>total module</a:t>
                          </a:r>
                          <a:endParaRPr lang="en-US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en-US" altLang="zh-CN" sz="1000" u="none" strike="noStrike">
                              <a:effectLst/>
                            </a:rPr>
                            <a:t>1</a:t>
                          </a:r>
                          <a:endParaRPr lang="en-US" altLang="zh-CN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en-US" altLang="zh-CN" sz="1000" u="none" strike="noStrike">
                              <a:effectLst/>
                            </a:rPr>
                            <a:t>1</a:t>
                          </a:r>
                          <a:endParaRPr lang="en-US" altLang="zh-CN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16</a:t>
                          </a:r>
                          <a:endParaRPr lang="en-US" altLang="zh-C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charset="0"/>
                            </a:rPr>
                            <a:t>72</a:t>
                          </a:r>
                          <a:endParaRPr lang="en-US" altLang="zh-C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u="none" strike="noStrike">
                              <a:effectLst/>
                            </a:rPr>
                            <a:t>96</a:t>
                          </a:r>
                          <a:endParaRPr lang="en-US" altLang="zh-CN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000" u="none" strike="noStrike">
                              <a:effectLst/>
                            </a:rPr>
                            <a:t>80</a:t>
                          </a:r>
                          <a:endParaRPr lang="en-US" altLang="zh-CN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30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l" fontAlgn="ctr"/>
                          <a:r>
                            <a:rPr lang="en-US" sz="1000" u="none" strike="noStrike" dirty="0">
                              <a:effectLst/>
                            </a:rPr>
                            <a:t>Cavity Voltage(MV)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nb-NO" sz="1000" u="none" strike="noStrike">
                              <a:effectLst/>
                            </a:rPr>
                            <a:t>1.5</a:t>
                          </a:r>
                          <a:endParaRPr lang="nb-NO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en-US" sz="1000" u="none" strike="noStrike" dirty="0" smtClean="0">
                              <a:effectLst/>
                            </a:rPr>
                            <a:t>1.5</a:t>
                          </a:r>
                          <a:r>
                            <a:rPr lang="hr-HR" sz="1000" u="none" strike="noStrike" dirty="0" smtClean="0">
                              <a:effectLst/>
                            </a:rPr>
                            <a:t> </a:t>
                          </a:r>
                          <a:endParaRPr lang="hr-H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2.97</a:t>
                          </a:r>
                          <a:endParaRPr lang="hr-H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8.12</a:t>
                          </a:r>
                          <a:endParaRPr lang="hr-H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hr-HR" sz="1000" u="none" strike="noStrike">
                              <a:effectLst/>
                            </a:rPr>
                            <a:t>18.20 </a:t>
                          </a:r>
                          <a:endParaRPr lang="hr-HR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nb-NO" sz="1000" u="none" strike="noStrike">
                              <a:effectLst/>
                            </a:rPr>
                            <a:t>7.31 </a:t>
                          </a:r>
                          <a:endParaRPr lang="nb-NO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31"/>
                      </a:ext>
                    </a:extLst>
                  </a:tr>
                  <a:tr h="16046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326" t="-2944444" r="-379153" b="-74444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en-US" altLang="zh-CN" sz="1000" u="none" strike="noStrike" dirty="0">
                              <a:effectLst/>
                            </a:rPr>
                            <a:t>5</a:t>
                          </a:r>
                          <a:endParaRPr lang="en-US" altLang="zh-C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en-US" altLang="zh-CN" sz="1000" u="none" strike="noStrike" dirty="0">
                              <a:effectLst/>
                            </a:rPr>
                            <a:t>8</a:t>
                          </a:r>
                          <a:endParaRPr lang="en-US" altLang="zh-C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fi-FI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1.4</a:t>
                          </a:r>
                          <a:endParaRPr lang="fi-FI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fi-FI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6</a:t>
                          </a:r>
                          <a:endParaRPr lang="fi-FI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fi-FI" sz="1000" u="none" strike="noStrike" dirty="0">
                              <a:effectLst/>
                            </a:rPr>
                            <a:t>15.87 </a:t>
                          </a:r>
                          <a:endParaRPr lang="fi-FI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nb-NO" sz="1000" u="none" strike="noStrike" dirty="0">
                              <a:effectLst/>
                            </a:rPr>
                            <a:t>15.83 </a:t>
                          </a:r>
                          <a:endParaRPr lang="nb-NO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32"/>
                      </a:ext>
                    </a:extLst>
                  </a:tr>
                  <a:tr h="18455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en-US" sz="1000" u="none" strike="noStrike">
                              <a:effectLst/>
                            </a:rPr>
                            <a:t>Quality Factor Q0 @2K</a:t>
                          </a:r>
                          <a:endParaRPr lang="en-US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mr-IN" sz="1000" u="none" strike="noStrike">
                              <a:effectLst/>
                            </a:rPr>
                            <a:t>1.00E+09</a:t>
                          </a:r>
                          <a:endParaRPr lang="mr-IN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mr-IN" sz="1000" u="none" strike="noStrike">
                              <a:effectLst/>
                            </a:rPr>
                            <a:t>1.00E+09</a:t>
                          </a:r>
                          <a:endParaRPr lang="mr-IN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2E4</a:t>
                          </a:r>
                          <a:endParaRPr lang="mr-I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3.2E9(4.5K)</a:t>
                          </a:r>
                          <a:endParaRPr lang="mr-I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mr-IN" sz="1000" u="none" strike="noStrike" dirty="0">
                              <a:effectLst/>
                            </a:rPr>
                            <a:t>4.E+10</a:t>
                          </a:r>
                          <a:endParaRPr lang="mr-I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mr-IN" sz="1000" u="none" strike="noStrike" dirty="0">
                              <a:effectLst/>
                            </a:rPr>
                            <a:t>2.E+10</a:t>
                          </a:r>
                          <a:endParaRPr lang="mr-I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33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mr-IN" sz="1000" u="none" strike="noStrike" dirty="0" err="1">
                              <a:effectLst/>
                            </a:rPr>
                            <a:t>R</a:t>
                          </a:r>
                          <a:r>
                            <a:rPr lang="mr-IN" sz="1000" u="none" strike="noStrike" dirty="0">
                              <a:effectLst/>
                            </a:rPr>
                            <a:t>/</a:t>
                          </a:r>
                          <a:r>
                            <a:rPr lang="mr-IN" sz="1000" u="none" strike="noStrike" dirty="0" err="1">
                              <a:effectLst/>
                            </a:rPr>
                            <a:t>Q</a:t>
                          </a:r>
                          <a:r>
                            <a:rPr lang="mr-IN" sz="1000" u="none" strike="noStrike" dirty="0">
                              <a:effectLst/>
                            </a:rPr>
                            <a:t> （</a:t>
                          </a:r>
                          <a:r>
                            <a:rPr lang="mr-IN" sz="1000" u="none" strike="noStrike" dirty="0" err="1">
                              <a:effectLst/>
                            </a:rPr>
                            <a:t>Ω</a:t>
                          </a:r>
                          <a:r>
                            <a:rPr lang="mr-IN" sz="1000" u="none" strike="noStrike" dirty="0">
                              <a:effectLst/>
                            </a:rPr>
                            <a:t>）</a:t>
                          </a:r>
                          <a:endParaRPr lang="mr-I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nb-NO" sz="1000" u="none" strike="noStrike">
                              <a:effectLst/>
                            </a:rPr>
                            <a:t>95.3</a:t>
                          </a:r>
                          <a:endParaRPr lang="nb-NO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nb-NO" sz="1000" u="none" strike="noStrike" dirty="0">
                              <a:effectLst/>
                            </a:rPr>
                            <a:t>95.3</a:t>
                          </a:r>
                          <a:endParaRPr lang="nb-NO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1300</a:t>
                          </a:r>
                          <a:endParaRPr lang="uk-UA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232</a:t>
                          </a:r>
                          <a:endParaRPr lang="uk-UA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uk-UA" sz="1000" u="none" strike="noStrike">
                              <a:effectLst/>
                            </a:rPr>
                            <a:t>514</a:t>
                          </a:r>
                          <a:endParaRPr lang="uk-UA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is-IS" sz="1000" u="none" strike="noStrike">
                              <a:effectLst/>
                            </a:rPr>
                            <a:t>213</a:t>
                          </a:r>
                          <a:endParaRPr lang="is-IS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34"/>
                      </a:ext>
                    </a:extLst>
                  </a:tr>
                  <a:tr h="16046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326" t="-3251852" r="-379153" b="-43703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mr-IN" sz="1000" u="none" strike="noStrike">
                              <a:effectLst/>
                            </a:rPr>
                            <a:t>/</a:t>
                          </a:r>
                          <a:endParaRPr lang="mr-IN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mr-IN" sz="1000" u="none" strike="noStrike" dirty="0">
                              <a:effectLst/>
                            </a:rPr>
                            <a:t>/</a:t>
                          </a:r>
                          <a:endParaRPr lang="mr-IN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is-IS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339</a:t>
                          </a:r>
                          <a:endParaRPr lang="is-I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is-IS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64</a:t>
                          </a:r>
                          <a:endParaRPr lang="is-I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is-IS" sz="1000" u="none" strike="noStrike">
                              <a:effectLst/>
                            </a:rPr>
                            <a:t>23</a:t>
                          </a:r>
                          <a:endParaRPr lang="is-IS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hr-HR" sz="1000" u="none" strike="noStrike">
                              <a:effectLst/>
                            </a:rPr>
                            <a:t>22.5</a:t>
                          </a:r>
                          <a:endParaRPr lang="hr-HR" sz="10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35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en-US" sz="1000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Input Power/Cavity(kw)</a:t>
                          </a:r>
                          <a:endParaRPr lang="en-US" sz="10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fi-FI" sz="1000" b="0" i="0" u="none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</a:rPr>
                            <a:t>220</a:t>
                          </a:r>
                          <a:endParaRPr lang="fi-FI" sz="10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is-IS" sz="1000" b="0" i="0" u="none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</a:rPr>
                            <a:t>170</a:t>
                          </a:r>
                          <a:endParaRPr lang="is-IS" sz="10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sz="1000" b="0" i="0" u="none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宋体" charset="0"/>
                            </a:rPr>
                            <a:t>5.07</a:t>
                          </a:r>
                          <a:endParaRPr lang="hr-HR" sz="10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sz="1000" b="0" i="0" u="none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宋体" charset="0"/>
                            </a:rPr>
                            <a:t>28.6</a:t>
                          </a:r>
                          <a:endParaRPr lang="hr-HR" sz="10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hr-HR" sz="1000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259.8 </a:t>
                          </a:r>
                          <a:endParaRPr lang="hr-HR" sz="10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sk-SK" sz="1000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135.9 </a:t>
                          </a:r>
                          <a:endParaRPr lang="sk-SK" sz="10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36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da-DK" sz="1000" u="none" strike="noStrike" dirty="0" err="1">
                              <a:effectLst/>
                            </a:rPr>
                            <a:t>Loss</a:t>
                          </a:r>
                          <a:r>
                            <a:rPr lang="da-DK" sz="1000" u="none" strike="noStrike" dirty="0">
                              <a:effectLst/>
                            </a:rPr>
                            <a:t> Factor(V/pC）</a:t>
                          </a:r>
                          <a:endParaRPr lang="da-DK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hr-HR" sz="1000" u="none" strike="noStrike" dirty="0">
                              <a:effectLst/>
                            </a:rPr>
                            <a:t>0.075</a:t>
                          </a:r>
                          <a:endParaRPr lang="hr-H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rtl="0" fontAlgn="b"/>
                          <a:r>
                            <a:rPr lang="hr-HR" sz="1000" u="none" strike="noStrike" dirty="0">
                              <a:effectLst/>
                            </a:rPr>
                            <a:t>0.075</a:t>
                          </a:r>
                          <a:endParaRPr lang="hr-H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nb-NO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0.158</a:t>
                          </a:r>
                          <a:endParaRPr lang="nb-NO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nb-NO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charset="0"/>
                            </a:rPr>
                            <a:t>5</a:t>
                          </a:r>
                          <a:endParaRPr lang="nb-NO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nb-NO" sz="1000" u="none" strike="noStrike" dirty="0" smtClean="0">
                              <a:effectLst/>
                            </a:rPr>
                            <a:t>1.78 </a:t>
                          </a:r>
                          <a:endParaRPr lang="nb-NO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nb-NO" sz="1000" u="none" strike="noStrike" dirty="0">
                              <a:effectLst/>
                            </a:rPr>
                            <a:t>0.58 </a:t>
                          </a:r>
                          <a:endParaRPr lang="nb-NO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37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en-US" altLang="zh-CN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 charset="0"/>
                            </a:rPr>
                            <a:t>Maximum</a:t>
                          </a:r>
                          <a:r>
                            <a:rPr lang="zh-CN" altLang="en-US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 charset="0"/>
                            </a:rPr>
                            <a:t> </a:t>
                          </a:r>
                          <a:r>
                            <a:rPr lang="en-US" altLang="zh-CN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 charset="0"/>
                            </a:rPr>
                            <a:t>voltage</a:t>
                          </a:r>
                          <a:r>
                            <a:rPr lang="zh-CN" altLang="en-US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 charset="0"/>
                            </a:rPr>
                            <a:t> </a:t>
                          </a:r>
                          <a:r>
                            <a:rPr lang="en-US" altLang="zh-CN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 charset="0"/>
                            </a:rPr>
                            <a:t>decrease</a:t>
                          </a:r>
                          <a:endParaRPr lang="en-US" sz="10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宋体" charset="0"/>
                            </a:rPr>
                            <a:t>0.3%</a:t>
                          </a:r>
                          <a:endParaRPr lang="is-IS" sz="10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宋体" charset="0"/>
                            </a:rPr>
                            <a:t>0.065%</a:t>
                          </a:r>
                          <a:endParaRPr lang="is-IS" sz="10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宋体" charset="0"/>
                            </a:rPr>
                            <a:t>0.31%</a:t>
                          </a:r>
                          <a:r>
                            <a:rPr lang="zh-CN" altLang="en-US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宋体" charset="0"/>
                            </a:rPr>
                            <a:t>（</a:t>
                          </a:r>
                          <a:r>
                            <a:rPr lang="en-US" altLang="zh-CN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宋体" charset="0"/>
                            </a:rPr>
                            <a:t>transient</a:t>
                          </a:r>
                          <a:endParaRPr lang="hr-HR" sz="10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宋体" charset="0"/>
                            </a:rPr>
                            <a:t>0.41</a:t>
                          </a:r>
                          <a:r>
                            <a:rPr lang="en-US" altLang="zh-CN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宋体" charset="0"/>
                            </a:rPr>
                            <a:t>%</a:t>
                          </a:r>
                          <a:r>
                            <a:rPr lang="zh-CN" altLang="en-US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宋体" charset="0"/>
                            </a:rPr>
                            <a:t>（</a:t>
                          </a:r>
                          <a:r>
                            <a:rPr lang="en-US" altLang="zh-CN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宋体" charset="0"/>
                            </a:rPr>
                            <a:t>transient</a:t>
                          </a:r>
                          <a:r>
                            <a:rPr lang="zh-CN" altLang="en-US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宋体" charset="0"/>
                            </a:rPr>
                            <a:t>）</a:t>
                          </a:r>
                          <a:endParaRPr lang="hr-HR" sz="10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宋体" charset="0"/>
                            </a:rPr>
                            <a:t>0.14</a:t>
                          </a:r>
                          <a:r>
                            <a:rPr lang="en-US" altLang="zh-CN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宋体" charset="0"/>
                            </a:rPr>
                            <a:t>%</a:t>
                          </a:r>
                          <a:r>
                            <a:rPr lang="en-US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宋体" charset="0"/>
                            </a:rPr>
                            <a:t>(transient)</a:t>
                          </a:r>
                          <a:endParaRPr lang="hr-HR" sz="10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宋体" charset="0"/>
                            </a:rPr>
                            <a:t>3%</a:t>
                          </a:r>
                          <a:endParaRPr lang="nb-NO" sz="10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38"/>
                      </a:ext>
                    </a:extLst>
                  </a:tr>
                  <a:tr h="16046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 rtl="0" fontAlgn="b"/>
                          <a:r>
                            <a:rPr lang="en-US" altLang="zh-CN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 charset="0"/>
                            </a:rPr>
                            <a:t>Maximum</a:t>
                          </a:r>
                          <a:r>
                            <a:rPr lang="zh-CN" altLang="en-US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 charset="0"/>
                            </a:rPr>
                            <a:t> </a:t>
                          </a:r>
                          <a:r>
                            <a:rPr lang="en-US" altLang="zh-CN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 charset="0"/>
                            </a:rPr>
                            <a:t>phase</a:t>
                          </a:r>
                          <a:r>
                            <a:rPr lang="zh-CN" altLang="en-US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 charset="0"/>
                            </a:rPr>
                            <a:t> </a:t>
                          </a:r>
                          <a:r>
                            <a:rPr lang="en-US" altLang="zh-CN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 charset="0"/>
                            </a:rPr>
                            <a:t>shift</a:t>
                          </a:r>
                          <a:r>
                            <a:rPr lang="zh-CN" altLang="en-US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 charset="0"/>
                            </a:rPr>
                            <a:t> </a:t>
                          </a:r>
                          <a:r>
                            <a:rPr lang="en-US" altLang="zh-CN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 charset="0"/>
                            </a:rPr>
                            <a:t>(</a:t>
                          </a:r>
                          <a:r>
                            <a:rPr lang="en-US" altLang="zh-CN" sz="1000" b="1" i="0" u="none" strike="noStrike" dirty="0" err="1" smtClean="0">
                              <a:solidFill>
                                <a:srgbClr val="C00000"/>
                              </a:solidFill>
                              <a:effectLst/>
                              <a:latin typeface="Times New Roman" charset="0"/>
                            </a:rPr>
                            <a:t>deg</a:t>
                          </a:r>
                          <a:r>
                            <a:rPr lang="en-US" altLang="zh-CN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 charset="0"/>
                            </a:rPr>
                            <a:t>)</a:t>
                          </a:r>
                          <a:endParaRPr lang="en-US" sz="10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Times New Roman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宋体" charset="0"/>
                            </a:rPr>
                            <a:t>0.23</a:t>
                          </a:r>
                          <a:endParaRPr lang="is-IS" sz="10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宋体" charset="0"/>
                            </a:rPr>
                            <a:t>0.063</a:t>
                          </a:r>
                          <a:endParaRPr lang="is-IS" sz="10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宋体" charset="0"/>
                            </a:rPr>
                            <a:t>0.6</a:t>
                          </a:r>
                          <a:r>
                            <a:rPr lang="zh-CN" altLang="en-US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宋体" charset="0"/>
                            </a:rPr>
                            <a:t>（</a:t>
                          </a:r>
                          <a:r>
                            <a:rPr lang="en-US" altLang="zh-CN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宋体" charset="0"/>
                            </a:rPr>
                            <a:t>transient</a:t>
                          </a:r>
                          <a:endParaRPr lang="hr-HR" sz="10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宋体" charset="0"/>
                            </a:rPr>
                            <a:t>0.93</a:t>
                          </a:r>
                          <a:r>
                            <a:rPr lang="zh-CN" altLang="en-US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宋体" charset="0"/>
                            </a:rPr>
                            <a:t>（</a:t>
                          </a:r>
                          <a:r>
                            <a:rPr lang="en-US" altLang="zh-CN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宋体" charset="0"/>
                            </a:rPr>
                            <a:t>transient</a:t>
                          </a:r>
                          <a:r>
                            <a:rPr lang="zh-CN" altLang="en-US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宋体" charset="0"/>
                            </a:rPr>
                            <a:t>）</a:t>
                          </a:r>
                          <a:endParaRPr lang="hr-HR" sz="10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宋体" charset="0"/>
                            </a:rPr>
                            <a:t>0.36(transient)</a:t>
                          </a:r>
                          <a:endParaRPr lang="hr-HR" sz="10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0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宋体" charset="0"/>
                            </a:rPr>
                            <a:t>3.3</a:t>
                          </a:r>
                          <a:endParaRPr lang="nb-NO" sz="10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宋体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文本框 2"/>
          <p:cNvSpPr txBox="1"/>
          <p:nvPr/>
        </p:nvSpPr>
        <p:spPr>
          <a:xfrm>
            <a:off x="146140" y="0"/>
            <a:ext cx="4141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</a:rPr>
              <a:t>Comparison with other collider: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11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5762" y="253998"/>
            <a:ext cx="55901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kern="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4</a:t>
            </a:r>
            <a:r>
              <a:rPr lang="en-US" altLang="zh-CN" sz="2800" b="1" kern="0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. Longitudinal </a:t>
            </a:r>
            <a:r>
              <a:rPr lang="en-US" altLang="zh-CN" sz="2800" b="1" kern="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Dynamics</a:t>
            </a:r>
            <a:endParaRPr lang="zh-CN" altLang="en-US" sz="2800" b="1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874706" y="5534206"/>
                <a:ext cx="6014457" cy="665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zh-CN" alt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𝑟𝑓</m:t>
                              </m:r>
                            </m:sub>
                          </m:sSub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  <m:r>
                        <a:rPr lang="zh-CN" altLang="en-US" i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zh-CN" altLang="en-US" i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zh-CN" altLang="en-US" i="0">
                          <a:latin typeface="Cambria Math" panose="020405030504060302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zh-CN" altLang="en-US" i="0">
                          <a:latin typeface="Cambria Math" panose="02040503050406030204" pitchFamily="18" charset="0"/>
                        </a:rPr>
                        <m:t>sin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]=0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706" y="5534206"/>
                <a:ext cx="6014457" cy="6656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155762" y="1549472"/>
            <a:ext cx="235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Synchronous particles: 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2972431" y="1422642"/>
                <a:ext cx="2071208" cy="6229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𝑑𝐸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𝑟𝑓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zh-CN" altLang="en-US" i="0">
                              <a:latin typeface="Cambria Math" panose="02040503050406030204" pitchFamily="18" charset="0"/>
                            </a:rPr>
                            <m:t>sin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431" y="1422642"/>
                <a:ext cx="2071208" cy="62299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155762" y="2327606"/>
            <a:ext cx="281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Non-synchronous particles: 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2972431" y="2224299"/>
                <a:ext cx="2027413" cy="6229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𝑑𝐸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𝑟𝑓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zh-CN" altLang="en-US" i="0">
                              <a:latin typeface="Cambria Math" panose="02040503050406030204" pitchFamily="18" charset="0"/>
                            </a:rPr>
                            <m:t>sin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431" y="2224299"/>
                <a:ext cx="2027413" cy="62299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142008" y="3216488"/>
            <a:ext cx="3716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The longitudinal oscillation </a:t>
            </a:r>
            <a:r>
              <a:rPr lang="en-US" altLang="zh-CN" dirty="0" smtClean="0"/>
              <a:t>equation: </a:t>
            </a:r>
            <a:endParaRPr lang="zh-CN" altLang="en-US" dirty="0"/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594101"/>
              </p:ext>
            </p:extLst>
          </p:nvPr>
        </p:nvGraphicFramePr>
        <p:xfrm>
          <a:off x="3881935" y="3022722"/>
          <a:ext cx="3320770" cy="762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" name="Equation" r:id="rId6" imgW="1993680" imgH="457200" progId="Equation.DSMT4">
                  <p:embed/>
                </p:oleObj>
              </mc:Choice>
              <mc:Fallback>
                <p:oleObj name="Equation" r:id="rId6" imgW="199368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935" y="3022722"/>
                        <a:ext cx="3320770" cy="7626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88730"/>
              </p:ext>
            </p:extLst>
          </p:nvPr>
        </p:nvGraphicFramePr>
        <p:xfrm>
          <a:off x="1107221" y="4433463"/>
          <a:ext cx="5288021" cy="716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" name="Equation" r:id="rId8" imgW="3302000" imgH="444500" progId="Equation.DSMT4">
                  <p:embed/>
                </p:oleObj>
              </mc:Choice>
              <mc:Fallback>
                <p:oleObj name="Equation" r:id="rId8" imgW="3302000" imgH="444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7221" y="4433463"/>
                        <a:ext cx="5288021" cy="7162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矩形 21"/>
          <p:cNvSpPr/>
          <p:nvPr/>
        </p:nvSpPr>
        <p:spPr>
          <a:xfrm>
            <a:off x="204140" y="4004037"/>
            <a:ext cx="2577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/>
              <a:t>ith</a:t>
            </a:r>
            <a:r>
              <a:rPr lang="en-US" altLang="zh-CN" dirty="0" smtClean="0"/>
              <a:t> particle </a:t>
            </a:r>
            <a:r>
              <a:rPr lang="en-US" altLang="zh-CN" dirty="0" err="1" smtClean="0"/>
              <a:t>Hamitonian</a:t>
            </a:r>
            <a:r>
              <a:rPr lang="zh-CN" altLang="en-US" dirty="0" smtClean="0"/>
              <a:t>：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251589" y="5149708"/>
            <a:ext cx="1748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The </a:t>
            </a:r>
            <a:r>
              <a:rPr lang="en-US" altLang="zh-CN" dirty="0" err="1" smtClean="0"/>
              <a:t>separatrix</a:t>
            </a:r>
            <a:r>
              <a:rPr lang="zh-CN" altLang="en-US" dirty="0" smtClean="0"/>
              <a:t>：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142008" y="767642"/>
            <a:ext cx="4476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+mj-lt"/>
              </a:rPr>
              <a:t>1). Longitudinal motion equation</a:t>
            </a:r>
            <a:r>
              <a:rPr lang="zh-CN" altLang="en-US" sz="2400" b="1" dirty="0" smtClean="0">
                <a:solidFill>
                  <a:srgbClr val="C00000"/>
                </a:solidFill>
                <a:latin typeface="+mj-lt"/>
              </a:rPr>
              <a:t>：</a:t>
            </a:r>
            <a:endParaRPr lang="zh-CN" altLang="en-US" sz="24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354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4304" y="162914"/>
            <a:ext cx="2129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+mj-lt"/>
              </a:rPr>
              <a:t>2</a:t>
            </a:r>
            <a:r>
              <a:rPr lang="en-US" altLang="zh-CN" sz="2400" b="1" dirty="0" smtClean="0">
                <a:solidFill>
                  <a:srgbClr val="C00000"/>
                </a:solidFill>
                <a:latin typeface="+mj-lt"/>
              </a:rPr>
              <a:t>). RF </a:t>
            </a:r>
            <a:r>
              <a:rPr lang="en-US" altLang="zh-CN" sz="2400" b="1" dirty="0" smtClean="0">
                <a:solidFill>
                  <a:srgbClr val="C00000"/>
                </a:solidFill>
                <a:latin typeface="+mj-lt"/>
              </a:rPr>
              <a:t>bucket </a:t>
            </a:r>
            <a:r>
              <a:rPr lang="zh-CN" altLang="en-US" sz="2400" b="1" dirty="0" smtClean="0">
                <a:solidFill>
                  <a:srgbClr val="C00000"/>
                </a:solidFill>
                <a:latin typeface="+mj-lt"/>
              </a:rPr>
              <a:t>：</a:t>
            </a:r>
            <a:endParaRPr lang="zh-CN" alt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8664" y="628985"/>
            <a:ext cx="2591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APDR Higgs low power</a:t>
            </a:r>
            <a:r>
              <a:rPr lang="zh-CN" altLang="en-US" b="1" dirty="0" smtClean="0">
                <a:solidFill>
                  <a:srgbClr val="C00000"/>
                </a:solidFill>
              </a:rPr>
              <a:t>：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08" y="3714837"/>
            <a:ext cx="3549342" cy="2470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87" y="1280246"/>
            <a:ext cx="3585767" cy="2331661"/>
          </a:xfrm>
          <a:prstGeom prst="rect">
            <a:avLst/>
          </a:prstGeom>
        </p:spPr>
      </p:pic>
      <p:cxnSp>
        <p:nvCxnSpPr>
          <p:cNvPr id="8" name="直接连接符 6"/>
          <p:cNvCxnSpPr/>
          <p:nvPr/>
        </p:nvCxnSpPr>
        <p:spPr>
          <a:xfrm>
            <a:off x="2203235" y="1063077"/>
            <a:ext cx="0" cy="5121910"/>
          </a:xfrm>
          <a:prstGeom prst="line">
            <a:avLst/>
          </a:prstGeom>
          <a:ln>
            <a:solidFill>
              <a:srgbClr val="C00000"/>
            </a:solidFill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7"/>
          <p:cNvCxnSpPr/>
          <p:nvPr/>
        </p:nvCxnSpPr>
        <p:spPr>
          <a:xfrm>
            <a:off x="2648041" y="1050952"/>
            <a:ext cx="0" cy="5121910"/>
          </a:xfrm>
          <a:prstGeom prst="line">
            <a:avLst/>
          </a:prstGeom>
          <a:ln>
            <a:solidFill>
              <a:srgbClr val="C00000"/>
            </a:solidFill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1821613" y="6194995"/>
                <a:ext cx="21693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charset="0"/>
                        </a:rPr>
                        <m:t>5</m:t>
                      </m:r>
                      <m:r>
                        <a:rPr lang="en-US" altLang="zh-CN" b="0" i="1" smtClean="0">
                          <a:latin typeface="Cambria Math" charset="0"/>
                        </a:rPr>
                        <m:t>7.5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°&lt;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altLang="zh-CN" b="0" i="1" smtClean="0">
                          <a:latin typeface="Cambria Math" charset="0"/>
                          <a:ea typeface="Cambria Math" panose="02040503050406030204" pitchFamily="18" charset="0"/>
                        </a:rPr>
                        <m:t>156.3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613" y="6194995"/>
                <a:ext cx="2169312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19" y="3714837"/>
            <a:ext cx="3694563" cy="257121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19" y="1320822"/>
            <a:ext cx="3682082" cy="2250508"/>
          </a:xfrm>
          <a:prstGeom prst="rect">
            <a:avLst/>
          </a:prstGeom>
        </p:spPr>
      </p:pic>
      <p:cxnSp>
        <p:nvCxnSpPr>
          <p:cNvPr id="14" name="直接连接符 6"/>
          <p:cNvCxnSpPr/>
          <p:nvPr/>
        </p:nvCxnSpPr>
        <p:spPr>
          <a:xfrm>
            <a:off x="6607511" y="986285"/>
            <a:ext cx="0" cy="5356235"/>
          </a:xfrm>
          <a:prstGeom prst="line">
            <a:avLst/>
          </a:prstGeom>
          <a:ln>
            <a:solidFill>
              <a:srgbClr val="C00000"/>
            </a:solidFill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7"/>
          <p:cNvCxnSpPr/>
          <p:nvPr/>
        </p:nvCxnSpPr>
        <p:spPr>
          <a:xfrm>
            <a:off x="7137097" y="986285"/>
            <a:ext cx="0" cy="5356235"/>
          </a:xfrm>
          <a:prstGeom prst="line">
            <a:avLst/>
          </a:prstGeom>
          <a:ln>
            <a:solidFill>
              <a:srgbClr val="C00000"/>
            </a:solidFill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878468" y="624579"/>
            <a:ext cx="2462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APDR Higgs high </a:t>
            </a:r>
            <a:r>
              <a:rPr lang="en-US" altLang="zh-CN" b="1" dirty="0" err="1" smtClean="0">
                <a:solidFill>
                  <a:srgbClr val="C00000"/>
                </a:solidFill>
              </a:rPr>
              <a:t>lumi</a:t>
            </a:r>
            <a:r>
              <a:rPr lang="zh-CN" altLang="en-US" b="1" dirty="0" smtClean="0">
                <a:solidFill>
                  <a:srgbClr val="C00000"/>
                </a:solidFill>
              </a:rPr>
              <a:t>：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5385401" y="6241161"/>
                <a:ext cx="220611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8.3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°&lt;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&lt;154.7°</m:t>
                      </m:r>
                    </m:oMath>
                  </m:oMathPara>
                </a14:m>
                <a:endParaRPr lang="en-US" altLang="zh-CN" b="0" dirty="0" smtClean="0">
                  <a:ea typeface="Cambria Math" panose="020405030504060302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401" y="6241161"/>
                <a:ext cx="2206117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168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40" y="661462"/>
            <a:ext cx="3602303" cy="234853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19938" y="306418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APDR W: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10" y="3428219"/>
            <a:ext cx="3750074" cy="2609849"/>
          </a:xfrm>
          <a:prstGeom prst="rect">
            <a:avLst/>
          </a:prstGeom>
        </p:spPr>
      </p:pic>
      <p:cxnSp>
        <p:nvCxnSpPr>
          <p:cNvPr id="8" name="直接连接符 6"/>
          <p:cNvCxnSpPr/>
          <p:nvPr/>
        </p:nvCxnSpPr>
        <p:spPr>
          <a:xfrm>
            <a:off x="1990013" y="724644"/>
            <a:ext cx="0" cy="5000298"/>
          </a:xfrm>
          <a:prstGeom prst="line">
            <a:avLst/>
          </a:prstGeom>
          <a:ln>
            <a:solidFill>
              <a:srgbClr val="C00000"/>
            </a:solidFill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7"/>
          <p:cNvCxnSpPr/>
          <p:nvPr/>
        </p:nvCxnSpPr>
        <p:spPr>
          <a:xfrm>
            <a:off x="2552964" y="724644"/>
            <a:ext cx="0" cy="5000298"/>
          </a:xfrm>
          <a:prstGeom prst="line">
            <a:avLst/>
          </a:prstGeom>
          <a:ln>
            <a:solidFill>
              <a:srgbClr val="C00000"/>
            </a:solidFill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71" y="661462"/>
            <a:ext cx="3834975" cy="234395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327" y="3468863"/>
            <a:ext cx="3806619" cy="2528559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6195239" y="531469"/>
            <a:ext cx="0" cy="5176897"/>
          </a:xfrm>
          <a:prstGeom prst="line">
            <a:avLst/>
          </a:prstGeom>
          <a:ln>
            <a:solidFill>
              <a:srgbClr val="C00000"/>
            </a:solidFill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7027259" y="531469"/>
            <a:ext cx="0" cy="5176897"/>
          </a:xfrm>
          <a:prstGeom prst="line">
            <a:avLst/>
          </a:prstGeom>
          <a:ln>
            <a:solidFill>
              <a:srgbClr val="C00000"/>
            </a:solidFill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4828328" y="292129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APDR Z: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1373024" y="5997422"/>
                <a:ext cx="209236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0" dirty="0" smtClean="0">
                    <a:ea typeface="Cambria Math" panose="02040503050406030204" pitchFamily="18" charset="0"/>
                  </a:rPr>
                  <a:t>51.6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°&lt;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&lt;169.1°</m:t>
                    </m:r>
                  </m:oMath>
                </a14:m>
                <a:endParaRPr lang="en-US" altLang="zh-CN" b="0" dirty="0" smtClean="0">
                  <a:ea typeface="Cambria Math" panose="020405030504060302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024" y="5997422"/>
                <a:ext cx="2092368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2332" t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>
                <a:off x="5311785" y="5997421"/>
                <a:ext cx="223413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33.7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°&lt;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&lt;209.5°</m:t>
                      </m:r>
                    </m:oMath>
                  </m:oMathPara>
                </a14:m>
                <a:endParaRPr lang="en-US" altLang="zh-CN" b="0" dirty="0" smtClean="0">
                  <a:ea typeface="Cambria Math" panose="020405030504060302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785" y="5997421"/>
                <a:ext cx="2234138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306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750" y="1211548"/>
            <a:ext cx="3716731" cy="24294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91" y="1289867"/>
            <a:ext cx="3442865" cy="225043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71479" y="749883"/>
            <a:ext cx="17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BEPCII</a:t>
            </a:r>
            <a:r>
              <a:rPr lang="en-US" altLang="zh-CN" b="1" dirty="0">
                <a:solidFill>
                  <a:srgbClr val="C00000"/>
                </a:solidFill>
              </a:rPr>
              <a:t>-</a:t>
            </a:r>
            <a:r>
              <a:rPr lang="en-US" altLang="zh-CN" b="1" dirty="0" smtClean="0">
                <a:solidFill>
                  <a:srgbClr val="C00000"/>
                </a:solidFill>
              </a:rPr>
              <a:t>Collider </a:t>
            </a:r>
            <a:r>
              <a:rPr lang="en-US" altLang="zh-CN" b="1" dirty="0" smtClean="0">
                <a:solidFill>
                  <a:srgbClr val="C00000"/>
                </a:solidFill>
              </a:rPr>
              <a:t>: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78924" y="749883"/>
            <a:ext cx="16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BEPCII</a:t>
            </a:r>
            <a:r>
              <a:rPr lang="en-US" altLang="zh-CN" b="1" dirty="0">
                <a:solidFill>
                  <a:srgbClr val="C00000"/>
                </a:solidFill>
              </a:rPr>
              <a:t>-</a:t>
            </a:r>
            <a:r>
              <a:rPr lang="en-US" altLang="zh-CN" b="1" dirty="0" smtClean="0">
                <a:solidFill>
                  <a:srgbClr val="C00000"/>
                </a:solidFill>
              </a:rPr>
              <a:t>SR </a:t>
            </a:r>
            <a:r>
              <a:rPr lang="en-US" altLang="zh-CN" b="1" dirty="0" smtClean="0">
                <a:solidFill>
                  <a:srgbClr val="C00000"/>
                </a:solidFill>
              </a:rPr>
              <a:t>light :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74" y="3693875"/>
            <a:ext cx="3589951" cy="2346572"/>
          </a:xfrm>
          <a:prstGeom prst="rect">
            <a:avLst/>
          </a:prstGeom>
        </p:spPr>
      </p:pic>
      <p:cxnSp>
        <p:nvCxnSpPr>
          <p:cNvPr id="9" name="直接连接符 6"/>
          <p:cNvCxnSpPr/>
          <p:nvPr/>
        </p:nvCxnSpPr>
        <p:spPr>
          <a:xfrm>
            <a:off x="1778902" y="1140841"/>
            <a:ext cx="0" cy="5000298"/>
          </a:xfrm>
          <a:prstGeom prst="line">
            <a:avLst/>
          </a:prstGeom>
          <a:ln>
            <a:solidFill>
              <a:srgbClr val="C00000"/>
            </a:solidFill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7"/>
          <p:cNvCxnSpPr/>
          <p:nvPr/>
        </p:nvCxnSpPr>
        <p:spPr>
          <a:xfrm>
            <a:off x="3132685" y="1193726"/>
            <a:ext cx="0" cy="5000298"/>
          </a:xfrm>
          <a:prstGeom prst="line">
            <a:avLst/>
          </a:prstGeom>
          <a:ln>
            <a:solidFill>
              <a:srgbClr val="C00000"/>
            </a:solidFill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750" y="3640990"/>
            <a:ext cx="3705598" cy="2422165"/>
          </a:xfrm>
          <a:prstGeom prst="rect">
            <a:avLst/>
          </a:prstGeom>
        </p:spPr>
      </p:pic>
      <p:cxnSp>
        <p:nvCxnSpPr>
          <p:cNvPr id="14" name="直接连接符 6"/>
          <p:cNvCxnSpPr/>
          <p:nvPr/>
        </p:nvCxnSpPr>
        <p:spPr>
          <a:xfrm>
            <a:off x="5971958" y="1211548"/>
            <a:ext cx="0" cy="4776014"/>
          </a:xfrm>
          <a:prstGeom prst="line">
            <a:avLst/>
          </a:prstGeom>
          <a:ln>
            <a:solidFill>
              <a:srgbClr val="C00000"/>
            </a:solidFill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7"/>
          <p:cNvCxnSpPr/>
          <p:nvPr/>
        </p:nvCxnSpPr>
        <p:spPr>
          <a:xfrm>
            <a:off x="7177460" y="1193726"/>
            <a:ext cx="0" cy="4869429"/>
          </a:xfrm>
          <a:prstGeom prst="line">
            <a:avLst/>
          </a:prstGeom>
          <a:ln>
            <a:solidFill>
              <a:srgbClr val="C00000"/>
            </a:solidFill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>
                <a:off x="1373024" y="5997422"/>
                <a:ext cx="197534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0" dirty="0" smtClean="0">
                    <a:ea typeface="Cambria Math" panose="02040503050406030204" pitchFamily="18" charset="0"/>
                  </a:rPr>
                  <a:t>5.2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°&lt;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301.8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altLang="zh-CN" b="0" dirty="0" smtClean="0">
                  <a:ea typeface="Cambria Math" panose="020405030504060302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024" y="5997422"/>
                <a:ext cx="1975349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2469" t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/>
              <p:cNvSpPr txBox="1"/>
              <p:nvPr/>
            </p:nvSpPr>
            <p:spPr>
              <a:xfrm>
                <a:off x="5528525" y="6006880"/>
                <a:ext cx="209236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ea typeface="Cambria Math" panose="02040503050406030204" pitchFamily="18" charset="0"/>
                  </a:rPr>
                  <a:t>14.9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°&lt;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261.8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altLang="zh-CN" b="0" dirty="0" smtClean="0">
                  <a:ea typeface="Cambria Math" panose="020405030504060302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525" y="6006880"/>
                <a:ext cx="2092368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2624" t="-4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02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3729638"/>
                  </p:ext>
                </p:extLst>
              </p:nvPr>
            </p:nvGraphicFramePr>
            <p:xfrm>
              <a:off x="96864" y="341045"/>
              <a:ext cx="8942634" cy="49345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38279"/>
                    <a:gridCol w="1253400"/>
                    <a:gridCol w="1192591"/>
                    <a:gridCol w="1275008"/>
                    <a:gridCol w="1128318"/>
                    <a:gridCol w="1277519"/>
                    <a:gridCol w="1277519"/>
                  </a:tblGrid>
                  <a:tr h="444395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latin typeface="+mn-lt"/>
                              <a:ea typeface="+mn-ea"/>
                            </a:rPr>
                            <a:t>CEPC APDR 8DR</a:t>
                          </a:r>
                          <a:r>
                            <a:rPr lang="zh-CN" altLang="en-US" sz="1600" b="1" dirty="0" smtClean="0">
                              <a:latin typeface="+mn-lt"/>
                              <a:ea typeface="+mn-ea"/>
                            </a:rPr>
                            <a:t>（</a:t>
                          </a:r>
                          <a:r>
                            <a:rPr lang="en-US" altLang="zh-CN" sz="1600" b="1" dirty="0" smtClean="0">
                              <a:latin typeface="+mn-lt"/>
                              <a:ea typeface="+mn-ea"/>
                            </a:rPr>
                            <a:t>20160918</a:t>
                          </a:r>
                          <a:r>
                            <a:rPr lang="zh-CN" altLang="en-US" sz="1600" b="1" dirty="0" smtClean="0">
                              <a:latin typeface="+mn-lt"/>
                              <a:ea typeface="+mn-ea"/>
                            </a:rPr>
                            <a:t>）</a:t>
                          </a:r>
                          <a:endParaRPr lang="zh-CN" altLang="en-US" sz="1600" b="1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latin typeface="+mn-lt"/>
                              <a:ea typeface="+mn-ea"/>
                            </a:rPr>
                            <a:t>BEPCII</a:t>
                          </a:r>
                          <a:endParaRPr lang="zh-CN" altLang="en-US" sz="1600" b="1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</a:tr>
                  <a:tr h="465101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Higgs-LP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Higgs-HL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W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Z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Collider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SR Light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</a:tr>
                  <a:tr h="4443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Energy</a:t>
                          </a:r>
                          <a:r>
                            <a:rPr lang="zh-CN" altLang="en-US" sz="1400" b="0" dirty="0" smtClean="0">
                              <a:latin typeface="+mn-lt"/>
                              <a:ea typeface="+mn-ea"/>
                            </a:rPr>
                            <a:t>（</a:t>
                          </a:r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GeV</a:t>
                          </a:r>
                          <a:r>
                            <a:rPr lang="zh-CN" altLang="en-US" sz="1400" b="0" dirty="0" smtClean="0">
                              <a:latin typeface="+mn-lt"/>
                              <a:ea typeface="+mn-ea"/>
                            </a:rPr>
                            <a:t>）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120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120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80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45.5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1.89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2.5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</a:tr>
                  <a:tr h="4443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charset="0"/>
                                      <a:ea typeface="+mn-ea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charset="0"/>
                                      <a:ea typeface="+mn-ea"/>
                                    </a:rPr>
                                    <m:t>𝑟𝑓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(GV)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3.51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3.48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0.75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0.11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1.5MV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1.5MW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</a:tr>
                  <a:tr h="4443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400" b="0" i="1" smtClean="0">
                                      <a:latin typeface="Cambria Math" charset="0"/>
                                      <a:ea typeface="+mn-ea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charset="0"/>
                                      <a:ea typeface="+mn-ea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(</a:t>
                          </a:r>
                          <a:r>
                            <a:rPr lang="en-US" altLang="zh-CN" sz="1400" b="0" dirty="0" err="1" smtClean="0">
                              <a:latin typeface="+mn-lt"/>
                              <a:ea typeface="+mn-ea"/>
                            </a:rPr>
                            <a:t>deg</a:t>
                          </a:r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)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122.5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121.7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128.4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146.3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174.8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165.1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</a:tr>
                  <a:tr h="5764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Maximum</a:t>
                          </a:r>
                          <a:r>
                            <a:rPr lang="en-US" altLang="zh-CN" sz="1400" b="0" baseline="0" dirty="0" smtClean="0">
                              <a:latin typeface="+mn-lt"/>
                              <a:ea typeface="+mn-ea"/>
                            </a:rPr>
                            <a:t> </a:t>
                          </a:r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Voltage Decrease(%)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3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4.5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18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35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0.3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0.065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</a:tr>
                  <a:tr h="5764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Maximum Phase Shift</a:t>
                          </a:r>
                          <a:r>
                            <a:rPr lang="en-US" altLang="zh-CN" sz="1400" b="0" baseline="0" dirty="0" smtClean="0">
                              <a:latin typeface="+mn-lt"/>
                              <a:ea typeface="+mn-ea"/>
                            </a:rPr>
                            <a:t> </a:t>
                          </a:r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(</a:t>
                          </a:r>
                          <a:r>
                            <a:rPr lang="en-US" altLang="zh-CN" sz="1400" b="0" dirty="0" err="1" smtClean="0">
                              <a:latin typeface="+mn-lt"/>
                              <a:ea typeface="+mn-ea"/>
                            </a:rPr>
                            <a:t>deg</a:t>
                          </a:r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)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3.2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4.8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16.7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24.6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0.23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0.063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</a:tr>
                  <a:tr h="5764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RF bucket</a:t>
                          </a:r>
                        </a:p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(</a:t>
                          </a:r>
                          <a:r>
                            <a:rPr lang="en-US" altLang="zh-CN" sz="1400" b="0" dirty="0" err="1" smtClean="0">
                              <a:latin typeface="+mn-lt"/>
                              <a:ea typeface="+mn-ea"/>
                            </a:rPr>
                            <a:t>deg</a:t>
                          </a:r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)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57.5-156.3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58.3-154.7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51.6-169.1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33.7-209.5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5.2-301.8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14.9-261.8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</a:tr>
                  <a:tr h="4443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Bucket</a:t>
                          </a:r>
                          <a:r>
                            <a:rPr lang="en-US" altLang="zh-CN" sz="1400" b="0" baseline="0" dirty="0" smtClean="0">
                              <a:latin typeface="+mn-lt"/>
                              <a:ea typeface="+mn-ea"/>
                            </a:rPr>
                            <a:t> area A</a:t>
                          </a:r>
                        </a:p>
                        <a:p>
                          <a:pPr algn="ctr"/>
                          <a:r>
                            <a:rPr lang="en-US" altLang="zh-CN" sz="1400" b="0" baseline="0" dirty="0" smtClean="0">
                              <a:latin typeface="+mn-lt"/>
                              <a:ea typeface="+mn-ea"/>
                            </a:rPr>
                            <a:t>(</a:t>
                          </a:r>
                          <a:r>
                            <a:rPr lang="en-US" altLang="zh-CN" sz="1400" b="0" baseline="0" dirty="0" err="1" smtClean="0">
                              <a:latin typeface="+mn-lt"/>
                              <a:ea typeface="+mn-ea"/>
                            </a:rPr>
                            <a:t>MeVrad</a:t>
                          </a:r>
                          <a:r>
                            <a:rPr lang="en-US" altLang="zh-CN" sz="1400" b="0" baseline="0" dirty="0" smtClean="0">
                              <a:latin typeface="+mn-lt"/>
                              <a:ea typeface="+mn-ea"/>
                            </a:rPr>
                            <a:t>)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0.27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0.25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0.14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0.07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4.20E-03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3.00E-03</a:t>
                          </a:r>
                        </a:p>
                      </a:txBody>
                      <a:tcPr marL="9525" marR="9525" marT="9525" marB="0" anchor="ctr"/>
                    </a:tc>
                  </a:tr>
                  <a:tr h="4443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 Bucket</a:t>
                          </a:r>
                          <a:r>
                            <a:rPr lang="en-US" altLang="zh-CN" sz="1400" b="0" baseline="0" dirty="0" smtClean="0">
                              <a:latin typeface="+mn-lt"/>
                              <a:ea typeface="+mn-ea"/>
                            </a:rPr>
                            <a:t> area </a:t>
                          </a:r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A(eVs)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2.90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2.69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0.57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0.06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7.44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6.05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3729638"/>
                  </p:ext>
                </p:extLst>
              </p:nvPr>
            </p:nvGraphicFramePr>
            <p:xfrm>
              <a:off x="96864" y="341045"/>
              <a:ext cx="8942634" cy="49345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38279"/>
                    <a:gridCol w="1253400"/>
                    <a:gridCol w="1192591"/>
                    <a:gridCol w="1275008"/>
                    <a:gridCol w="1128318"/>
                    <a:gridCol w="1277519"/>
                    <a:gridCol w="1277519"/>
                  </a:tblGrid>
                  <a:tr h="444395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latin typeface="+mn-lt"/>
                              <a:ea typeface="+mn-ea"/>
                            </a:rPr>
                            <a:t>CEPC APDR 8DR</a:t>
                          </a:r>
                          <a:r>
                            <a:rPr lang="zh-CN" altLang="en-US" sz="1600" b="1" dirty="0" smtClean="0">
                              <a:latin typeface="+mn-lt"/>
                              <a:ea typeface="+mn-ea"/>
                            </a:rPr>
                            <a:t>（</a:t>
                          </a:r>
                          <a:r>
                            <a:rPr lang="en-US" altLang="zh-CN" sz="1600" b="1" dirty="0" smtClean="0">
                              <a:latin typeface="+mn-lt"/>
                              <a:ea typeface="+mn-ea"/>
                            </a:rPr>
                            <a:t>20160918</a:t>
                          </a:r>
                          <a:r>
                            <a:rPr lang="zh-CN" altLang="en-US" sz="1600" b="1" dirty="0" smtClean="0">
                              <a:latin typeface="+mn-lt"/>
                              <a:ea typeface="+mn-ea"/>
                            </a:rPr>
                            <a:t>）</a:t>
                          </a:r>
                          <a:endParaRPr lang="zh-CN" altLang="en-US" sz="1600" b="1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latin typeface="+mn-lt"/>
                              <a:ea typeface="+mn-ea"/>
                            </a:rPr>
                            <a:t>BEPCII</a:t>
                          </a:r>
                          <a:endParaRPr lang="zh-CN" altLang="en-US" sz="1600" b="1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</a:tr>
                  <a:tr h="465101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Higgs-LP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Higgs-HL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W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Z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Collider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SR Light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</a:tr>
                  <a:tr h="4443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Energy</a:t>
                          </a:r>
                          <a:r>
                            <a:rPr lang="zh-CN" altLang="en-US" sz="1400" b="0" dirty="0" smtClean="0">
                              <a:latin typeface="+mn-lt"/>
                              <a:ea typeface="+mn-ea"/>
                            </a:rPr>
                            <a:t>（</a:t>
                          </a:r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GeV</a:t>
                          </a:r>
                          <a:r>
                            <a:rPr lang="zh-CN" altLang="en-US" sz="1400" b="0" dirty="0" smtClean="0">
                              <a:latin typeface="+mn-lt"/>
                              <a:ea typeface="+mn-ea"/>
                            </a:rPr>
                            <a:t>）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120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120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80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45.5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1.89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2.5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</a:tr>
                  <a:tr h="44439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95" t="-306849" r="-482213" b="-7082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3.51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3.48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0.75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0.11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1.5MV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1.5MW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</a:tr>
                  <a:tr h="44439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95" t="-406849" r="-482213" b="-6082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122.5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121.7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128.4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146.3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174.8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165.1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</a:tr>
                  <a:tr h="5764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Maximum</a:t>
                          </a:r>
                          <a:r>
                            <a:rPr lang="en-US" altLang="zh-CN" sz="1400" b="0" baseline="0" dirty="0" smtClean="0">
                              <a:latin typeface="+mn-lt"/>
                              <a:ea typeface="+mn-ea"/>
                            </a:rPr>
                            <a:t> </a:t>
                          </a:r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Voltage Decrease(%)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3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4.5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18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35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0.3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0.065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</a:tr>
                  <a:tr h="5764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Maximum Phase Shift</a:t>
                          </a:r>
                          <a:r>
                            <a:rPr lang="en-US" altLang="zh-CN" sz="1400" b="0" baseline="0" dirty="0" smtClean="0">
                              <a:latin typeface="+mn-lt"/>
                              <a:ea typeface="+mn-ea"/>
                            </a:rPr>
                            <a:t> </a:t>
                          </a:r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(</a:t>
                          </a:r>
                          <a:r>
                            <a:rPr lang="en-US" altLang="zh-CN" sz="1400" b="0" dirty="0" err="1" smtClean="0">
                              <a:latin typeface="+mn-lt"/>
                              <a:ea typeface="+mn-ea"/>
                            </a:rPr>
                            <a:t>deg</a:t>
                          </a:r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)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3.2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4.8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16.7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24.6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0.23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0.063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</a:tr>
                  <a:tr h="5764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RF bucket</a:t>
                          </a:r>
                        </a:p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(</a:t>
                          </a:r>
                          <a:r>
                            <a:rPr lang="en-US" altLang="zh-CN" sz="1400" b="0" dirty="0" err="1" smtClean="0">
                              <a:latin typeface="+mn-lt"/>
                              <a:ea typeface="+mn-ea"/>
                            </a:rPr>
                            <a:t>deg</a:t>
                          </a:r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)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57.5-156.3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58.3-154.7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51.6-169.1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33.7-209.5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5.2-301.8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14.9-261.8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Bucket</a:t>
                          </a:r>
                          <a:r>
                            <a:rPr lang="en-US" altLang="zh-CN" sz="1400" b="0" baseline="0" dirty="0" smtClean="0">
                              <a:latin typeface="+mn-lt"/>
                              <a:ea typeface="+mn-ea"/>
                            </a:rPr>
                            <a:t> area A</a:t>
                          </a:r>
                        </a:p>
                        <a:p>
                          <a:pPr algn="ctr"/>
                          <a:r>
                            <a:rPr lang="en-US" altLang="zh-CN" sz="1400" b="0" baseline="0" dirty="0" smtClean="0">
                              <a:latin typeface="+mn-lt"/>
                              <a:ea typeface="+mn-ea"/>
                            </a:rPr>
                            <a:t>(</a:t>
                          </a:r>
                          <a:r>
                            <a:rPr lang="en-US" altLang="zh-CN" sz="1400" b="0" baseline="0" dirty="0" err="1" smtClean="0">
                              <a:latin typeface="+mn-lt"/>
                              <a:ea typeface="+mn-ea"/>
                            </a:rPr>
                            <a:t>MeVrad</a:t>
                          </a:r>
                          <a:r>
                            <a:rPr lang="en-US" altLang="zh-CN" sz="1400" b="0" baseline="0" dirty="0" smtClean="0">
                              <a:latin typeface="+mn-lt"/>
                              <a:ea typeface="+mn-ea"/>
                            </a:rPr>
                            <a:t>)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0.27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0.25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0.14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0.07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4.20E-03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3.00E-03</a:t>
                          </a:r>
                        </a:p>
                      </a:txBody>
                      <a:tcPr marL="9525" marR="9525" marT="9525" marB="0" anchor="ctr"/>
                    </a:tc>
                  </a:tr>
                  <a:tr h="4443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 Bucket</a:t>
                          </a:r>
                          <a:r>
                            <a:rPr lang="en-US" altLang="zh-CN" sz="1400" b="0" baseline="0" dirty="0" smtClean="0">
                              <a:latin typeface="+mn-lt"/>
                              <a:ea typeface="+mn-ea"/>
                            </a:rPr>
                            <a:t> area </a:t>
                          </a:r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A(eVs</a:t>
                          </a:r>
                          <a:r>
                            <a:rPr lang="en-US" altLang="zh-CN" sz="1400" b="0" dirty="0" smtClean="0">
                              <a:latin typeface="+mn-lt"/>
                              <a:ea typeface="+mn-ea"/>
                            </a:rPr>
                            <a:t>)</a:t>
                          </a:r>
                          <a:endParaRPr lang="zh-CN" altLang="en-US" sz="1400" b="0" dirty="0">
                            <a:latin typeface="+mn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2.90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2.69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0.57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0.06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7.44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6.05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654734"/>
              </p:ext>
            </p:extLst>
          </p:nvPr>
        </p:nvGraphicFramePr>
        <p:xfrm>
          <a:off x="609743" y="5748257"/>
          <a:ext cx="2604952" cy="682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" name="Equation" r:id="rId4" imgW="1778000" imgH="469900" progId="Equation.DSMT4">
                  <p:embed/>
                </p:oleObj>
              </mc:Choice>
              <mc:Fallback>
                <p:oleObj name="Equation" r:id="rId4" imgW="1778000" imgH="469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743" y="5748257"/>
                        <a:ext cx="2604952" cy="6825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3593606" y="5436521"/>
                <a:ext cx="666082" cy="4346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kumimoji="1" lang="en-US" altLang="zh-CN" dirty="0" smtClean="0"/>
                  <a:t>(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𝜙</m:t>
                    </m:r>
                    <m:r>
                      <a:rPr kumimoji="1" lang="en-US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 </m:t>
                    </m:r>
                    <m:f>
                      <m:fPr>
                        <m:ctrlPr>
                          <a:rPr kumimoji="1" lang="mr-IN" altLang="zh-CN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kumimoji="1" lang="mr-IN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∆</m:t>
                        </m:r>
                        <m:r>
                          <a:rPr kumimoji="1"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𝐸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𝜔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1" lang="en-US" altLang="zh-CN" dirty="0" smtClean="0"/>
                  <a:t>)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606" y="5436521"/>
                <a:ext cx="666082" cy="434606"/>
              </a:xfrm>
              <a:prstGeom prst="rect">
                <a:avLst/>
              </a:prstGeom>
              <a:blipFill rotWithShape="0">
                <a:blip r:embed="rId6"/>
                <a:stretch>
                  <a:fillRect l="-22018" t="-2817" r="-13761" b="-112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线箭头连接符 6"/>
          <p:cNvCxnSpPr>
            <a:stCxn id="5" idx="3"/>
          </p:cNvCxnSpPr>
          <p:nvPr/>
        </p:nvCxnSpPr>
        <p:spPr>
          <a:xfrm flipV="1">
            <a:off x="4259688" y="5650434"/>
            <a:ext cx="308493" cy="33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4638599" y="5526141"/>
                <a:ext cx="66608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kumimoji="1" lang="en-US" altLang="zh-CN" dirty="0" smtClean="0"/>
                  <a:t>(t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r>
                      <a:rPr kumimoji="1" lang="mr-IN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∆</m:t>
                    </m:r>
                    <m:r>
                      <a:rPr kumimoji="1" lang="en-US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𝐸</m:t>
                    </m:r>
                  </m:oMath>
                </a14:m>
                <a:r>
                  <a:rPr kumimoji="1" lang="en-US" altLang="zh-CN" dirty="0" smtClean="0"/>
                  <a:t>)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599" y="5526141"/>
                <a:ext cx="666082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2018" t="-28889" r="-11009" b="-5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5243024" y="5748257"/>
                <a:ext cx="3564566" cy="661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𝑒𝑉𝑠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)=16[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𝑒𝑉𝐸</m:t>
                          </m:r>
                        </m:num>
                        <m:den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zh-CN" altLang="en-US" i="0">
                          <a:latin typeface="Cambria Math" panose="02040503050406030204" pitchFamily="18" charset="0"/>
                        </a:rPr>
                        <m:t>]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zh-CN" altLang="en-US" i="0">
                              <a:latin typeface="Cambria Math" panose="02040503050406030204" pitchFamily="18" charset="0"/>
                            </a:rPr>
                            <m:t>sin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zh-CN" altLang="en-US" i="0">
                              <a:latin typeface="Cambria Math" panose="02040503050406030204" pitchFamily="18" charset="0"/>
                            </a:rPr>
                            <m:t>sin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024" y="5748257"/>
                <a:ext cx="3564566" cy="66191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173066" y="5327269"/>
            <a:ext cx="2662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Integral </a:t>
            </a:r>
            <a:r>
              <a:rPr lang="en-US" altLang="zh-CN" dirty="0" smtClean="0"/>
              <a:t>Area of RF bucket:</a:t>
            </a:r>
            <a:endParaRPr lang="zh-CN" altLang="en-US" dirty="0"/>
          </a:p>
        </p:txBody>
      </p:sp>
      <p:sp>
        <p:nvSpPr>
          <p:cNvPr id="10" name="右箭头 9"/>
          <p:cNvSpPr/>
          <p:nvPr/>
        </p:nvSpPr>
        <p:spPr>
          <a:xfrm>
            <a:off x="3355195" y="5952456"/>
            <a:ext cx="1853053" cy="2269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55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463310" y="1233724"/>
                <a:ext cx="2976136" cy="819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𝑅𝐹</m:t>
                          </m:r>
                        </m:sub>
                      </m:sSub>
                      <m:r>
                        <a:rPr lang="zh-CN" altLang="en-US" sz="1600" i="0">
                          <a:latin typeface="Cambria Math" panose="02040503050406030204" pitchFamily="18" charset="0"/>
                        </a:rPr>
                        <m:t>=|</m:t>
                      </m:r>
                      <m:f>
                        <m:f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zh-CN" altLang="en-US" sz="1600" i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zh-CN" altLang="en-US" sz="16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zh-CN" altLang="en-US" sz="1600" i="0">
                          <a:latin typeface="Cambria Math" panose="02040503050406030204" pitchFamily="18" charset="0"/>
                        </a:rPr>
                        <m:t>|=</m:t>
                      </m:r>
                      <m:rad>
                        <m:radPr>
                          <m:degHide m:val="on"/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zh-CN" altLang="en-US" sz="16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sSub>
                                <m:sSubPr>
                                  <m:ctrlP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zh-CN" altLang="en-US" sz="16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zh-CN" altLang="en-US" sz="1600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zh-CN" altLang="en-US" sz="1600" i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zh-CN" altLang="en-US" sz="1600" dirty="0"/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10" y="1233724"/>
                <a:ext cx="2976136" cy="81984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399465" y="203431"/>
            <a:ext cx="3239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3). </a:t>
            </a:r>
            <a:r>
              <a:rPr lang="en-US" altLang="zh-CN" sz="2400" b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RF</a:t>
            </a:r>
            <a:r>
              <a:rPr lang="zh-CN" altLang="en-US" sz="2400" b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zh-CN" sz="2400" b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Energy </a:t>
            </a:r>
            <a:r>
              <a:rPr lang="en-US" altLang="zh-CN" sz="24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Acceptance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463310" y="2005776"/>
                <a:ext cx="3020250" cy="596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6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zh-CN" altLang="en-US" sz="16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16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zh-CN" altLang="en-US" sz="1600" i="0">
                          <a:latin typeface="Cambria Math" panose="02040503050406030204" pitchFamily="18" charset="0"/>
                        </a:rPr>
                        <m:t>)=2(</m:t>
                      </m:r>
                      <m:rad>
                        <m:radPr>
                          <m:degHide m:val="on"/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zh-CN" altLang="en-US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sz="1600" i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rad>
                      <m:r>
                        <a:rPr lang="zh-CN" altLang="en-US" sz="16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zh-CN" altLang="en-US" sz="1600" i="0">
                          <a:latin typeface="Cambria Math" panose="02040503050406030204" pitchFamily="18" charset="0"/>
                        </a:rPr>
                        <m:t>arccos</m:t>
                      </m:r>
                      <m:r>
                        <a:rPr lang="zh-CN" altLang="en-US" sz="1600" i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6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zh-CN" altLang="en-US" sz="1600" i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10" y="2005776"/>
                <a:ext cx="3020250" cy="5964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463310" y="2626228"/>
                <a:ext cx="3409267" cy="819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𝑅𝐹</m:t>
                          </m:r>
                        </m:sub>
                      </m:sSub>
                      <m:r>
                        <a:rPr lang="zh-CN" altLang="en-US" sz="16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zh-CN" altLang="en-US" sz="1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zh-CN" altLang="en-US" sz="16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sSub>
                                <m:sSubPr>
                                  <m:ctrlP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zh-CN" altLang="en-US" sz="16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（</m:t>
                          </m:r>
                          <m:f>
                            <m:fPr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sz="160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den>
                          </m:f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）</m:t>
                          </m:r>
                        </m:e>
                      </m:rad>
                    </m:oMath>
                  </m:oMathPara>
                </a14:m>
                <a:endParaRPr lang="zh-CN" altLang="en-US" sz="1600" dirty="0"/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10" y="2626228"/>
                <a:ext cx="3409267" cy="81984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/>
          <p:cNvSpPr txBox="1"/>
          <p:nvPr/>
        </p:nvSpPr>
        <p:spPr>
          <a:xfrm>
            <a:off x="399465" y="736361"/>
            <a:ext cx="5504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Phase shift can make the RF energy acceptance decrease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641" y="1105693"/>
            <a:ext cx="4607379" cy="320648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表格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6714083"/>
                  </p:ext>
                </p:extLst>
              </p:nvPr>
            </p:nvGraphicFramePr>
            <p:xfrm>
              <a:off x="579548" y="4672289"/>
              <a:ext cx="6538175" cy="14931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07635"/>
                    <a:gridCol w="1307635"/>
                    <a:gridCol w="1307635"/>
                    <a:gridCol w="1307635"/>
                    <a:gridCol w="1307635"/>
                  </a:tblGrid>
                  <a:tr h="3611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latin typeface="+mn-lt"/>
                            </a:rPr>
                            <a:t>APDR</a:t>
                          </a:r>
                          <a:endParaRPr lang="zh-CN" altLang="en-US" sz="1600" b="1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latin typeface="+mn-lt"/>
                            </a:rPr>
                            <a:t>Higgs-</a:t>
                          </a:r>
                          <a:r>
                            <a:rPr lang="en-US" altLang="zh-CN" sz="1600" b="1" dirty="0" err="1" smtClean="0">
                              <a:latin typeface="+mn-lt"/>
                            </a:rPr>
                            <a:t>lp</a:t>
                          </a:r>
                          <a:endParaRPr lang="zh-CN" altLang="en-US" sz="1600" b="1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latin typeface="+mn-lt"/>
                            </a:rPr>
                            <a:t>Higgs-hl</a:t>
                          </a:r>
                          <a:endParaRPr lang="zh-CN" altLang="en-US" sz="1600" b="1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latin typeface="+mn-lt"/>
                            </a:rPr>
                            <a:t>W</a:t>
                          </a:r>
                          <a:endParaRPr lang="zh-CN" altLang="en-US" sz="1600" b="1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latin typeface="+mn-lt"/>
                            </a:rPr>
                            <a:t>Z</a:t>
                          </a:r>
                          <a:endParaRPr lang="zh-CN" altLang="en-US" sz="1600" b="1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  <a:tr h="36114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altLang="zh-CN" sz="1400" i="1" smtClean="0">
                                  <a:latin typeface="+mn-lt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zh-CN" altLang="el-GR" sz="1400" i="1" smtClean="0">
                                  <a:latin typeface="+mn-lt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altLang="zh-CN" sz="1400" dirty="0" smtClean="0">
                              <a:latin typeface="+mn-lt"/>
                            </a:rPr>
                            <a:t>(</a:t>
                          </a:r>
                          <a:r>
                            <a:rPr lang="en-US" altLang="zh-CN" sz="1400" dirty="0" err="1" smtClean="0">
                              <a:latin typeface="+mn-lt"/>
                            </a:rPr>
                            <a:t>deg</a:t>
                          </a:r>
                          <a:r>
                            <a:rPr lang="en-US" altLang="zh-CN" sz="1400" dirty="0" smtClean="0">
                              <a:latin typeface="+mn-lt"/>
                            </a:rPr>
                            <a:t>)</a:t>
                          </a:r>
                          <a:endParaRPr lang="zh-CN" altLang="en-US" sz="14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 smtClean="0">
                              <a:effectLst/>
                              <a:latin typeface="+mn-lt"/>
                            </a:rPr>
                            <a:t>3.2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  <a:latin typeface="+mn-lt"/>
                            </a:rPr>
                            <a:t>4.8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  <a:latin typeface="+mn-lt"/>
                            </a:rPr>
                            <a:t>16.7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 smtClean="0">
                              <a:effectLst/>
                              <a:latin typeface="+mn-lt"/>
                            </a:rPr>
                            <a:t>24.6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</a:tr>
                  <a:tr h="40971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i="1" smtClean="0">
                                      <a:latin typeface="+mn-lt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400" i="1" smtClean="0">
                                      <a:latin typeface="+mn-lt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+mn-lt"/>
                                    </a:rPr>
                                    <m:t>𝑅𝐹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400" dirty="0" smtClean="0">
                              <a:latin typeface="+mn-lt"/>
                            </a:rPr>
                            <a:t>(%)</a:t>
                          </a:r>
                          <a:endParaRPr lang="zh-CN" altLang="en-US" sz="14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latin typeface="+mn-lt"/>
                            </a:rPr>
                            <a:t>2.4</a:t>
                          </a:r>
                          <a:endParaRPr lang="zh-CN" altLang="en-US" sz="14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latin typeface="+mn-lt"/>
                            </a:rPr>
                            <a:t>2.3</a:t>
                          </a:r>
                          <a:endParaRPr lang="zh-CN" altLang="en-US" sz="14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latin typeface="+mn-lt"/>
                            </a:rPr>
                            <a:t>1.8</a:t>
                          </a:r>
                          <a:endParaRPr lang="zh-CN" altLang="en-US" sz="14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latin typeface="+mn-lt"/>
                            </a:rPr>
                            <a:t>1.1</a:t>
                          </a:r>
                          <a:endParaRPr lang="zh-CN" altLang="en-US" sz="14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  <a:tr h="36114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400" i="1" smtClean="0">
                                      <a:latin typeface="+mn-lt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sz="1400" i="1" smtClean="0">
                                      <a:latin typeface="+mn-lt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+mn-lt"/>
                                    </a:rPr>
                                    <m:t>𝑅𝐹</m:t>
                                  </m:r>
                                </m:sub>
                                <m:sup>
                                  <m:r>
                                    <a:rPr lang="en-US" altLang="zh-CN" sz="1400" b="0" i="1" smtClean="0">
                                      <a:latin typeface="+mn-lt"/>
                                    </a:rPr>
                                    <m:t>′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sz="1400" dirty="0" smtClean="0">
                              <a:latin typeface="+mn-lt"/>
                            </a:rPr>
                            <a:t>(%)</a:t>
                          </a:r>
                          <a:endParaRPr lang="zh-CN" altLang="en-US" sz="14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latin typeface="+mn-lt"/>
                            </a:rPr>
                            <a:t>2.03</a:t>
                          </a:r>
                          <a:endParaRPr lang="zh-CN" altLang="en-US" sz="14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latin typeface="+mn-lt"/>
                            </a:rPr>
                            <a:t>1.7</a:t>
                          </a:r>
                          <a:endParaRPr lang="zh-CN" altLang="en-US" sz="14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latin typeface="+mn-lt"/>
                            </a:rPr>
                            <a:t>0.6</a:t>
                          </a:r>
                          <a:endParaRPr lang="zh-CN" altLang="en-US" sz="14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latin typeface="+mn-lt"/>
                            </a:rPr>
                            <a:t>0.3</a:t>
                          </a:r>
                          <a:endParaRPr lang="zh-CN" altLang="en-US" sz="14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9" name="表格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6714083"/>
                  </p:ext>
                </p:extLst>
              </p:nvPr>
            </p:nvGraphicFramePr>
            <p:xfrm>
              <a:off x="579548" y="4672289"/>
              <a:ext cx="6538175" cy="14931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07635"/>
                    <a:gridCol w="1307635"/>
                    <a:gridCol w="1307635"/>
                    <a:gridCol w="1307635"/>
                    <a:gridCol w="1307635"/>
                  </a:tblGrid>
                  <a:tr h="3611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latin typeface="+mn-lt"/>
                            </a:rPr>
                            <a:t>APDR</a:t>
                          </a:r>
                          <a:endParaRPr lang="zh-CN" altLang="en-US" sz="1600" b="1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latin typeface="+mn-lt"/>
                            </a:rPr>
                            <a:t>Higgs-</a:t>
                          </a:r>
                          <a:r>
                            <a:rPr lang="en-US" altLang="zh-CN" sz="1600" b="1" dirty="0" err="1" smtClean="0">
                              <a:latin typeface="+mn-lt"/>
                            </a:rPr>
                            <a:t>lp</a:t>
                          </a:r>
                          <a:endParaRPr lang="zh-CN" altLang="en-US" sz="1600" b="1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latin typeface="+mn-lt"/>
                            </a:rPr>
                            <a:t>Higgs-hl</a:t>
                          </a:r>
                          <a:endParaRPr lang="zh-CN" altLang="en-US" sz="1600" b="1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latin typeface="+mn-lt"/>
                            </a:rPr>
                            <a:t>W</a:t>
                          </a:r>
                          <a:endParaRPr lang="zh-CN" altLang="en-US" sz="1600" b="1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latin typeface="+mn-lt"/>
                            </a:rPr>
                            <a:t>Z</a:t>
                          </a:r>
                          <a:endParaRPr lang="zh-CN" altLang="en-US" sz="1600" b="1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  <a:tr h="36114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l="-465" t="-100000" r="-400930" b="-22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 smtClean="0">
                              <a:effectLst/>
                              <a:latin typeface="+mn-lt"/>
                            </a:rPr>
                            <a:t>3.2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  <a:latin typeface="+mn-lt"/>
                            </a:rPr>
                            <a:t>4.8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  <a:latin typeface="+mn-lt"/>
                            </a:rPr>
                            <a:t>16.7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 smtClean="0">
                              <a:effectLst/>
                              <a:latin typeface="+mn-lt"/>
                            </a:rPr>
                            <a:t>24.6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</a:tr>
                  <a:tr h="40971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l="-465" t="-176471" r="-400930" b="-95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latin typeface="+mn-lt"/>
                            </a:rPr>
                            <a:t>2.4</a:t>
                          </a:r>
                          <a:endParaRPr lang="zh-CN" altLang="en-US" sz="14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latin typeface="+mn-lt"/>
                            </a:rPr>
                            <a:t>2.3</a:t>
                          </a:r>
                          <a:endParaRPr lang="zh-CN" altLang="en-US" sz="14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latin typeface="+mn-lt"/>
                            </a:rPr>
                            <a:t>1.8</a:t>
                          </a:r>
                          <a:endParaRPr lang="zh-CN" altLang="en-US" sz="14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latin typeface="+mn-lt"/>
                            </a:rPr>
                            <a:t>1.1</a:t>
                          </a:r>
                          <a:endParaRPr lang="zh-CN" altLang="en-US" sz="14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  <a:tr h="36114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l="-465" t="-318644" r="-400930" b="-10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latin typeface="+mn-lt"/>
                            </a:rPr>
                            <a:t>2.03</a:t>
                          </a:r>
                          <a:endParaRPr lang="zh-CN" altLang="en-US" sz="14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latin typeface="+mn-lt"/>
                            </a:rPr>
                            <a:t>1.7</a:t>
                          </a:r>
                          <a:endParaRPr lang="zh-CN" altLang="en-US" sz="14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latin typeface="+mn-lt"/>
                            </a:rPr>
                            <a:t>0.6</a:t>
                          </a:r>
                          <a:endParaRPr lang="zh-CN" altLang="en-US" sz="14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latin typeface="+mn-lt"/>
                            </a:rPr>
                            <a:t>0.3</a:t>
                          </a:r>
                          <a:endParaRPr lang="zh-CN" altLang="en-US" sz="14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0056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0224" y="139919"/>
            <a:ext cx="7464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+mj-lt"/>
              </a:rPr>
              <a:t>5. Steady state of beam loading in CEPC Single Ring </a:t>
            </a:r>
            <a:endParaRPr lang="zh-CN" altLang="en-US" sz="2800" b="1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5" name="直线箭头连接符 20"/>
          <p:cNvCxnSpPr/>
          <p:nvPr/>
        </p:nvCxnSpPr>
        <p:spPr bwMode="auto">
          <a:xfrm flipH="1">
            <a:off x="279738" y="1270388"/>
            <a:ext cx="4008281" cy="4445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直线箭头连接符 23"/>
          <p:cNvCxnSpPr/>
          <p:nvPr/>
        </p:nvCxnSpPr>
        <p:spPr bwMode="auto">
          <a:xfrm flipH="1">
            <a:off x="3186885" y="1263843"/>
            <a:ext cx="1066788" cy="5168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直线箭头连接符 5"/>
          <p:cNvCxnSpPr/>
          <p:nvPr/>
        </p:nvCxnSpPr>
        <p:spPr bwMode="auto">
          <a:xfrm flipH="1" flipV="1">
            <a:off x="292304" y="1753568"/>
            <a:ext cx="2938544" cy="312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直接箭头连接符 7"/>
          <p:cNvCxnSpPr/>
          <p:nvPr/>
        </p:nvCxnSpPr>
        <p:spPr bwMode="auto">
          <a:xfrm flipH="1">
            <a:off x="1880703" y="1278316"/>
            <a:ext cx="2369402" cy="4796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直接箭头连接符 8"/>
          <p:cNvCxnSpPr/>
          <p:nvPr/>
        </p:nvCxnSpPr>
        <p:spPr bwMode="auto">
          <a:xfrm flipV="1">
            <a:off x="1381047" y="1293078"/>
            <a:ext cx="2896491" cy="22974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直接箭头连接符 9"/>
          <p:cNvCxnSpPr/>
          <p:nvPr/>
        </p:nvCxnSpPr>
        <p:spPr bwMode="auto">
          <a:xfrm flipH="1" flipV="1">
            <a:off x="316028" y="1753570"/>
            <a:ext cx="1032346" cy="18369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直接箭头连接符 10"/>
          <p:cNvCxnSpPr/>
          <p:nvPr/>
        </p:nvCxnSpPr>
        <p:spPr bwMode="auto">
          <a:xfrm flipV="1">
            <a:off x="1327777" y="1739700"/>
            <a:ext cx="571942" cy="18508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直接箭头连接符 11"/>
          <p:cNvCxnSpPr/>
          <p:nvPr/>
        </p:nvCxnSpPr>
        <p:spPr bwMode="auto">
          <a:xfrm flipV="1">
            <a:off x="1327777" y="1787346"/>
            <a:ext cx="1830860" cy="18258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3230848" y="1494208"/>
                <a:ext cx="279114" cy="1899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  <m:sup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sz="12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848" y="1494208"/>
                <a:ext cx="279114" cy="189924"/>
              </a:xfrm>
              <a:prstGeom prst="rect">
                <a:avLst/>
              </a:prstGeom>
              <a:blipFill rotWithShape="0">
                <a:blip r:embed="rId2"/>
                <a:stretch>
                  <a:fillRect l="-13043" t="-3226" r="-2174" b="-16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线连接符 3"/>
          <p:cNvCxnSpPr/>
          <p:nvPr/>
        </p:nvCxnSpPr>
        <p:spPr bwMode="auto">
          <a:xfrm flipV="1">
            <a:off x="130224" y="3590539"/>
            <a:ext cx="4157795" cy="226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1882998" y="1467226"/>
                <a:ext cx="59597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zh-CN" altLang="en-US" sz="12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998" y="1467226"/>
                <a:ext cx="595979" cy="2769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855895" y="1682434"/>
                <a:ext cx="631964" cy="438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12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895" y="1682434"/>
                <a:ext cx="631964" cy="43800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>
                <a:off x="2409867" y="1263233"/>
                <a:ext cx="27911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  <m:sup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12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867" y="1263233"/>
                <a:ext cx="279114" cy="184666"/>
              </a:xfrm>
              <a:prstGeom prst="rect">
                <a:avLst/>
              </a:prstGeom>
              <a:blipFill rotWithShape="0">
                <a:blip r:embed="rId5"/>
                <a:stretch>
                  <a:fillRect l="-13043"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/>
              <p:cNvSpPr txBox="1"/>
              <p:nvPr/>
            </p:nvSpPr>
            <p:spPr>
              <a:xfrm>
                <a:off x="2288143" y="1704621"/>
                <a:ext cx="631964" cy="438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12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143" y="1704621"/>
                <a:ext cx="631964" cy="438005"/>
              </a:xfrm>
              <a:prstGeom prst="rect">
                <a:avLst/>
              </a:prstGeom>
              <a:blipFill rotWithShape="0">
                <a:blip r:embed="rId6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/>
              <p:cNvSpPr txBox="1"/>
              <p:nvPr/>
            </p:nvSpPr>
            <p:spPr>
              <a:xfrm>
                <a:off x="2590906" y="2457546"/>
                <a:ext cx="595979" cy="292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zh-CN" altLang="en-US" sz="12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906" y="2457546"/>
                <a:ext cx="595979" cy="29206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/>
              <p:cNvSpPr txBox="1"/>
              <p:nvPr/>
            </p:nvSpPr>
            <p:spPr>
              <a:xfrm>
                <a:off x="1489052" y="2457546"/>
                <a:ext cx="59597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CN" altLang="en-US" sz="12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052" y="2457546"/>
                <a:ext cx="595979" cy="2769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左弧形箭头 20"/>
          <p:cNvSpPr/>
          <p:nvPr/>
        </p:nvSpPr>
        <p:spPr bwMode="auto">
          <a:xfrm rot="10800000">
            <a:off x="4374681" y="3451287"/>
            <a:ext cx="133717" cy="229223"/>
          </a:xfrm>
          <a:prstGeom prst="curved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/>
              <p:cNvSpPr txBox="1"/>
              <p:nvPr/>
            </p:nvSpPr>
            <p:spPr>
              <a:xfrm>
                <a:off x="4221764" y="3670494"/>
                <a:ext cx="780085" cy="399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CN" altLang="en-US" sz="1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764" y="3670494"/>
                <a:ext cx="780085" cy="39953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/>
              <p:cNvSpPr txBox="1"/>
              <p:nvPr/>
            </p:nvSpPr>
            <p:spPr>
              <a:xfrm>
                <a:off x="497033" y="2639360"/>
                <a:ext cx="25289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  <m:sup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12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33" y="2639360"/>
                <a:ext cx="252890" cy="184666"/>
              </a:xfrm>
              <a:prstGeom prst="rect">
                <a:avLst/>
              </a:prstGeom>
              <a:blipFill rotWithShape="0">
                <a:blip r:embed="rId10"/>
                <a:stretch>
                  <a:fillRect l="-14634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/>
              <p:cNvSpPr txBox="1"/>
              <p:nvPr/>
            </p:nvSpPr>
            <p:spPr>
              <a:xfrm>
                <a:off x="2209121" y="2366664"/>
                <a:ext cx="252890" cy="1899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  <m:sup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sz="12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121" y="2366664"/>
                <a:ext cx="252890" cy="189924"/>
              </a:xfrm>
              <a:prstGeom prst="rect">
                <a:avLst/>
              </a:prstGeom>
              <a:blipFill rotWithShape="0">
                <a:blip r:embed="rId11"/>
                <a:stretch>
                  <a:fillRect l="-14286" t="-3226" r="-2381" b="-96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矩形 24"/>
              <p:cNvSpPr/>
              <p:nvPr/>
            </p:nvSpPr>
            <p:spPr>
              <a:xfrm>
                <a:off x="5278621" y="2979438"/>
                <a:ext cx="1896801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zh-CN" alt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zh-CN" alt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acc>
                      <m:r>
                        <a:rPr lang="zh-CN" altLang="en-US" sz="1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zh-CN" alt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zh-CN" alt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zh-CN" alt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acc>
                        </m:e>
                        <m:sup>
                          <m:r>
                            <a:rPr lang="zh-CN" altLang="en-US" sz="1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zh-CN" altLang="en-US" sz="1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zh-CN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sz="1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zh-CN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zh-CN" alt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zh-CN" alt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zh-CN" altLang="en-US" sz="1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CN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621" y="2979438"/>
                <a:ext cx="1896801" cy="61093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任意多边形 25"/>
          <p:cNvSpPr/>
          <p:nvPr/>
        </p:nvSpPr>
        <p:spPr bwMode="auto">
          <a:xfrm>
            <a:off x="379964" y="1292058"/>
            <a:ext cx="4002742" cy="542825"/>
          </a:xfrm>
          <a:custGeom>
            <a:avLst/>
            <a:gdLst>
              <a:gd name="connsiteX0" fmla="*/ 0 w 4002742"/>
              <a:gd name="connsiteY0" fmla="*/ 476519 h 542825"/>
              <a:gd name="connsiteX1" fmla="*/ 2781837 w 4002742"/>
              <a:gd name="connsiteY1" fmla="*/ 515155 h 542825"/>
              <a:gd name="connsiteX2" fmla="*/ 3928057 w 4002742"/>
              <a:gd name="connsiteY2" fmla="*/ 115910 h 542825"/>
              <a:gd name="connsiteX3" fmla="*/ 3889420 w 4002742"/>
              <a:gd name="connsiteY3" fmla="*/ 0 h 54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2742" h="542825">
                <a:moveTo>
                  <a:pt x="0" y="476519"/>
                </a:moveTo>
                <a:cubicBezTo>
                  <a:pt x="1063580" y="525887"/>
                  <a:pt x="2127161" y="575256"/>
                  <a:pt x="2781837" y="515155"/>
                </a:cubicBezTo>
                <a:cubicBezTo>
                  <a:pt x="3436513" y="455054"/>
                  <a:pt x="3743460" y="201769"/>
                  <a:pt x="3928057" y="115910"/>
                </a:cubicBezTo>
                <a:cubicBezTo>
                  <a:pt x="4112654" y="30051"/>
                  <a:pt x="3898006" y="30051"/>
                  <a:pt x="388942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矩形 26"/>
              <p:cNvSpPr/>
              <p:nvPr/>
            </p:nvSpPr>
            <p:spPr>
              <a:xfrm>
                <a:off x="5372126" y="3671626"/>
                <a:ext cx="1446293" cy="435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zh-CN" alt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e>
                      </m:acc>
                      <m:r>
                        <a:rPr lang="zh-CN" altLang="en-US" sz="1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zh-CN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zh-CN" alt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sub>
                          </m:sSub>
                        </m:e>
                      </m:acc>
                      <m:r>
                        <a:rPr lang="zh-CN" altLang="en-US" sz="1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zh-CN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zh-CN" alt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zh-CN" alt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CN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126" y="3671626"/>
                <a:ext cx="1446293" cy="435568"/>
              </a:xfrm>
              <a:prstGeom prst="rect">
                <a:avLst/>
              </a:prstGeom>
              <a:blipFill rotWithShape="0">
                <a:blip r:embed="rId13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弧形 27"/>
          <p:cNvSpPr/>
          <p:nvPr/>
        </p:nvSpPr>
        <p:spPr bwMode="auto">
          <a:xfrm>
            <a:off x="1362080" y="3131737"/>
            <a:ext cx="755349" cy="766106"/>
          </a:xfrm>
          <a:prstGeom prst="arc">
            <a:avLst>
              <a:gd name="adj1" fmla="val 17804863"/>
              <a:gd name="adj2" fmla="val 91703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/>
              <p:cNvSpPr txBox="1"/>
              <p:nvPr/>
            </p:nvSpPr>
            <p:spPr>
              <a:xfrm>
                <a:off x="1528394" y="3263452"/>
                <a:ext cx="3995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zh-CN" altLang="en-US" sz="1800" b="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394" y="3263452"/>
                <a:ext cx="399597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弧形 29"/>
          <p:cNvSpPr/>
          <p:nvPr/>
        </p:nvSpPr>
        <p:spPr bwMode="auto">
          <a:xfrm>
            <a:off x="1123838" y="3389072"/>
            <a:ext cx="523260" cy="469660"/>
          </a:xfrm>
          <a:prstGeom prst="arc">
            <a:avLst>
              <a:gd name="adj1" fmla="val 16379943"/>
              <a:gd name="adj2" fmla="val 21434203"/>
            </a:avLst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本框 30"/>
              <p:cNvSpPr txBox="1"/>
              <p:nvPr/>
            </p:nvSpPr>
            <p:spPr>
              <a:xfrm>
                <a:off x="2150102" y="3228018"/>
                <a:ext cx="287194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zh-CN" altLang="en-US" sz="1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102" y="3228018"/>
                <a:ext cx="287194" cy="299569"/>
              </a:xfrm>
              <a:prstGeom prst="rect">
                <a:avLst/>
              </a:prstGeom>
              <a:blipFill rotWithShape="0">
                <a:blip r:embed="rId15"/>
                <a:stretch>
                  <a:fillRect l="-19149" r="-6383" b="-22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文本框 31"/>
          <p:cNvSpPr txBox="1"/>
          <p:nvPr/>
        </p:nvSpPr>
        <p:spPr>
          <a:xfrm>
            <a:off x="292304" y="708871"/>
            <a:ext cx="3568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+mj-lt"/>
              </a:rPr>
              <a:t>1). Time </a:t>
            </a:r>
            <a:r>
              <a:rPr lang="en-US" altLang="zh-CN" sz="2400" b="1" dirty="0" smtClean="0">
                <a:solidFill>
                  <a:srgbClr val="C00000"/>
                </a:solidFill>
                <a:latin typeface="+mj-lt"/>
              </a:rPr>
              <a:t>variation of voltage</a:t>
            </a:r>
            <a:endParaRPr lang="zh-CN" altLang="en-US" sz="2400" b="1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本框 32"/>
              <p:cNvSpPr txBox="1"/>
              <p:nvPr/>
            </p:nvSpPr>
            <p:spPr>
              <a:xfrm>
                <a:off x="4597421" y="1311670"/>
                <a:ext cx="437021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 smtClean="0"/>
                  <a:t>When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next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bunch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comes,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/>
                  <a:t>One bunch extracts energy from the cavity immediately and changes the amplitude and phase of the cavity </a:t>
                </a:r>
                <a:r>
                  <a:rPr kumimoji="1" lang="en-US" altLang="zh-CN" dirty="0" smtClean="0"/>
                  <a:t>voltage.</a:t>
                </a:r>
              </a:p>
              <a:p>
                <a:r>
                  <a:rPr kumimoji="1" lang="en-US" altLang="zh-CN" dirty="0"/>
                  <a:t>T</a:t>
                </a:r>
                <a:r>
                  <a:rPr kumimoji="1" lang="en-US" altLang="zh-CN" dirty="0" smtClean="0"/>
                  <a:t>he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cavity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voltage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varies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33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421" y="1311670"/>
                <a:ext cx="4370215" cy="1477328"/>
              </a:xfrm>
              <a:prstGeom prst="rect">
                <a:avLst/>
              </a:prstGeom>
              <a:blipFill rotWithShape="0">
                <a:blip r:embed="rId16"/>
                <a:stretch>
                  <a:fillRect l="-1116" t="-2058" r="-1395" b="-61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圆角矩形 35"/>
          <p:cNvSpPr/>
          <p:nvPr/>
        </p:nvSpPr>
        <p:spPr>
          <a:xfrm>
            <a:off x="5152950" y="4459976"/>
            <a:ext cx="3657600" cy="1258107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chemeClr val="tx1"/>
                </a:solidFill>
              </a:rPr>
              <a:t>P.B.</a:t>
            </a:r>
            <a:r>
              <a:rPr kumimoji="1" lang="zh-CN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dirty="0" smtClean="0">
                <a:solidFill>
                  <a:schemeClr val="tx1"/>
                </a:solidFill>
              </a:rPr>
              <a:t>Wilson.</a:t>
            </a:r>
            <a:r>
              <a:rPr kumimoji="1" lang="zh-CN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dirty="0" smtClean="0">
                <a:solidFill>
                  <a:schemeClr val="tx1"/>
                </a:solidFill>
              </a:rPr>
              <a:t>Transient</a:t>
            </a:r>
            <a:r>
              <a:rPr kumimoji="1" lang="zh-CN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dirty="0" smtClean="0">
                <a:solidFill>
                  <a:schemeClr val="tx1"/>
                </a:solidFill>
              </a:rPr>
              <a:t>beam</a:t>
            </a:r>
            <a:r>
              <a:rPr kumimoji="1" lang="zh-CN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dirty="0" smtClean="0">
                <a:solidFill>
                  <a:schemeClr val="tx1"/>
                </a:solidFill>
              </a:rPr>
              <a:t>loading</a:t>
            </a:r>
            <a:r>
              <a:rPr kumimoji="1" lang="zh-CN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dirty="0" smtClean="0">
                <a:solidFill>
                  <a:schemeClr val="tx1"/>
                </a:solidFill>
              </a:rPr>
              <a:t>in</a:t>
            </a:r>
            <a:r>
              <a:rPr kumimoji="1" lang="zh-CN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dirty="0" smtClean="0">
                <a:solidFill>
                  <a:schemeClr val="tx1"/>
                </a:solidFill>
              </a:rPr>
              <a:t>electron-position</a:t>
            </a:r>
            <a:r>
              <a:rPr kumimoji="1" lang="zh-CN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dirty="0" smtClean="0">
                <a:solidFill>
                  <a:schemeClr val="tx1"/>
                </a:solidFill>
              </a:rPr>
              <a:t>storage</a:t>
            </a:r>
            <a:r>
              <a:rPr kumimoji="1" lang="zh-CN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dirty="0" smtClean="0">
                <a:solidFill>
                  <a:schemeClr val="tx1"/>
                </a:solidFill>
              </a:rPr>
              <a:t>rings.</a:t>
            </a:r>
            <a:r>
              <a:rPr kumimoji="1" lang="zh-CN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dirty="0" smtClean="0">
                <a:solidFill>
                  <a:schemeClr val="tx1"/>
                </a:solidFill>
              </a:rPr>
              <a:t>CERN-ISR-TH/78-23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5011" y="4358791"/>
            <a:ext cx="4927939" cy="415382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5011" y="4915004"/>
            <a:ext cx="4150336" cy="57559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5011" y="5529828"/>
            <a:ext cx="810902" cy="30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68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57" y="443613"/>
            <a:ext cx="4927939" cy="41538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88" y="2202289"/>
            <a:ext cx="3998509" cy="261441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1738782"/>
            <a:ext cx="3232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Time Variation of Cavity </a:t>
            </a:r>
            <a:r>
              <a:rPr lang="zh-CN" altLang="en-US" dirty="0" smtClean="0"/>
              <a:t>Voltage</a:t>
            </a:r>
            <a:r>
              <a:rPr lang="en-US" altLang="zh-CN" dirty="0" smtClean="0"/>
              <a:t>: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946" y="2171517"/>
            <a:ext cx="3982070" cy="264518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878946" y="1738782"/>
            <a:ext cx="3084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Time Variation of </a:t>
            </a:r>
            <a:r>
              <a:rPr lang="zh-CN" altLang="en-US" dirty="0" smtClean="0"/>
              <a:t>Cavity </a:t>
            </a:r>
            <a:r>
              <a:rPr lang="en-US" altLang="zh-CN" dirty="0" smtClean="0"/>
              <a:t>Phase: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250771" y="1012663"/>
                <a:ext cx="3156057" cy="6790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71" y="1012663"/>
                <a:ext cx="3156057" cy="6790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379556" y="5140697"/>
            <a:ext cx="83265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cs typeface="Arial" panose="020B0604020202020204" pitchFamily="34" charset="0"/>
              </a:rPr>
              <a:t>Before next bunch arrives, the input power has re-filled </a:t>
            </a:r>
            <a:r>
              <a:rPr lang="en-US" altLang="zh-CN" dirty="0">
                <a:cs typeface="Arial" panose="020B0604020202020204" pitchFamily="34" charset="0"/>
              </a:rPr>
              <a:t>the stored </a:t>
            </a:r>
            <a:r>
              <a:rPr lang="en-US" altLang="zh-CN" dirty="0" smtClean="0">
                <a:cs typeface="Arial" panose="020B0604020202020204" pitchFamily="34" charset="0"/>
              </a:rPr>
              <a:t>energy, Both </a:t>
            </a:r>
            <a:r>
              <a:rPr lang="en-US" altLang="zh-CN" dirty="0">
                <a:cs typeface="Arial" panose="020B0604020202020204" pitchFamily="34" charset="0"/>
              </a:rPr>
              <a:t>the </a:t>
            </a:r>
            <a:r>
              <a:rPr lang="en-US" altLang="zh-CN" dirty="0" smtClean="0">
                <a:cs typeface="Arial" panose="020B0604020202020204" pitchFamily="34" charset="0"/>
              </a:rPr>
              <a:t>cavity voltage and phase is recovered, so next bunch can’t feel the voltage and phase variation.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85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0608" y="528034"/>
            <a:ext cx="1245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+mj-lt"/>
              </a:rPr>
              <a:t>Outline</a:t>
            </a:r>
            <a:endParaRPr lang="zh-CN" alt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内容占位符 3"/>
          <p:cNvSpPr>
            <a:spLocks noGrp="1" noChangeArrowheads="1"/>
          </p:cNvSpPr>
          <p:nvPr/>
        </p:nvSpPr>
        <p:spPr bwMode="auto">
          <a:xfrm>
            <a:off x="360608" y="1201269"/>
            <a:ext cx="8507413" cy="4594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defTabSz="0">
              <a:spcBef>
                <a:spcPct val="20000"/>
              </a:spcBef>
              <a:buClr>
                <a:srgbClr val="00B0F0"/>
              </a:buClr>
              <a:buSzPct val="90000"/>
              <a:buFont typeface="Wingdings" charset="2"/>
              <a:buChar char="n"/>
              <a:defRPr sz="2800">
                <a:solidFill>
                  <a:srgbClr val="003399"/>
                </a:solidFill>
                <a:latin typeface="微软雅黑" charset="0"/>
                <a:ea typeface="微软雅黑" charset="0"/>
                <a:sym typeface="Arial" charset="0"/>
              </a:defRPr>
            </a:lvl1pPr>
            <a:lvl2pPr marL="742950" indent="-285750" defTabSz="0">
              <a:spcBef>
                <a:spcPct val="20000"/>
              </a:spcBef>
              <a:buClr>
                <a:srgbClr val="00B050"/>
              </a:buClr>
              <a:buSzPct val="75000"/>
              <a:buFont typeface="Wingdings" charset="2"/>
              <a:buChar char="l"/>
              <a:defRPr sz="2400">
                <a:solidFill>
                  <a:schemeClr val="tx1"/>
                </a:solidFill>
                <a:latin typeface="微软雅黑" charset="0"/>
                <a:ea typeface="微软雅黑" charset="0"/>
                <a:sym typeface="Arial" charset="0"/>
              </a:defRPr>
            </a:lvl2pPr>
            <a:lvl3pPr marL="1143000" indent="-228600" defTabSz="0">
              <a:spcBef>
                <a:spcPct val="20000"/>
              </a:spcBef>
              <a:buClr>
                <a:srgbClr val="00B050"/>
              </a:buClr>
              <a:buSzPct val="75000"/>
              <a:buFont typeface="Wingdings" charset="2"/>
              <a:buChar char="•"/>
              <a:defRPr sz="2400">
                <a:solidFill>
                  <a:srgbClr val="003399"/>
                </a:solidFill>
                <a:latin typeface="Arial" charset="0"/>
                <a:ea typeface="黑体" charset="0"/>
                <a:sym typeface="Arial" charset="0"/>
              </a:defRPr>
            </a:lvl3pPr>
            <a:lvl4pPr marL="1600200" indent="-228600" defTabSz="0">
              <a:spcBef>
                <a:spcPct val="20000"/>
              </a:spcBef>
              <a:buClr>
                <a:srgbClr val="00B050"/>
              </a:buClr>
              <a:buSzPct val="75000"/>
              <a:buFont typeface="Wingdings" charset="2"/>
              <a:buChar char="–"/>
              <a:defRPr sz="2800">
                <a:solidFill>
                  <a:srgbClr val="003399"/>
                </a:solidFill>
                <a:latin typeface="Arial" charset="0"/>
                <a:ea typeface="黑体" charset="0"/>
                <a:sym typeface="Arial" charset="0"/>
              </a:defRPr>
            </a:lvl4pPr>
            <a:lvl5pPr marL="2057400" indent="-228600" defTabSz="0">
              <a:spcBef>
                <a:spcPct val="20000"/>
              </a:spcBef>
              <a:buClr>
                <a:srgbClr val="00B050"/>
              </a:buClr>
              <a:buSzPct val="75000"/>
              <a:buFont typeface="Wingdings" charset="2"/>
              <a:buChar char="»"/>
              <a:defRPr sz="2800">
                <a:solidFill>
                  <a:srgbClr val="003399"/>
                </a:solidFill>
                <a:latin typeface="Arial" charset="0"/>
                <a:ea typeface="黑体" charset="0"/>
                <a:sym typeface="Arial" charset="0"/>
              </a:defRPr>
            </a:lvl5pPr>
            <a:lvl6pPr marL="2514600" indent="-228600" defTabSz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charset="2"/>
              <a:buChar char="»"/>
              <a:defRPr sz="2800">
                <a:solidFill>
                  <a:srgbClr val="003399"/>
                </a:solidFill>
                <a:latin typeface="Arial" charset="0"/>
                <a:ea typeface="黑体" charset="0"/>
                <a:sym typeface="Arial" charset="0"/>
              </a:defRPr>
            </a:lvl6pPr>
            <a:lvl7pPr marL="2971800" indent="-228600" defTabSz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charset="2"/>
              <a:buChar char="»"/>
              <a:defRPr sz="2800">
                <a:solidFill>
                  <a:srgbClr val="003399"/>
                </a:solidFill>
                <a:latin typeface="Arial" charset="0"/>
                <a:ea typeface="黑体" charset="0"/>
                <a:sym typeface="Arial" charset="0"/>
              </a:defRPr>
            </a:lvl7pPr>
            <a:lvl8pPr marL="3429000" indent="-228600" defTabSz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charset="2"/>
              <a:buChar char="»"/>
              <a:defRPr sz="2800">
                <a:solidFill>
                  <a:srgbClr val="003399"/>
                </a:solidFill>
                <a:latin typeface="Arial" charset="0"/>
                <a:ea typeface="黑体" charset="0"/>
                <a:sym typeface="Arial" charset="0"/>
              </a:defRPr>
            </a:lvl8pPr>
            <a:lvl9pPr marL="3886200" indent="-228600" defTabSz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charset="2"/>
              <a:buChar char="»"/>
              <a:defRPr sz="2800">
                <a:solidFill>
                  <a:srgbClr val="003399"/>
                </a:solidFill>
                <a:latin typeface="Arial" charset="0"/>
                <a:ea typeface="黑体" charset="0"/>
                <a:sym typeface="Arial" charset="0"/>
              </a:defRPr>
            </a:lvl9pPr>
          </a:lstStyle>
          <a:p>
            <a:pPr marL="514350" indent="-514350">
              <a:lnSpc>
                <a:spcPct val="150000"/>
              </a:lnSpc>
              <a:buAutoNum type="arabicPeriod"/>
            </a:pPr>
            <a:r>
              <a:rPr lang="zh-CN" altLang="en-US" sz="2400" b="1" dirty="0" smtClean="0">
                <a:solidFill>
                  <a:srgbClr val="C00000"/>
                </a:solidFill>
                <a:latin typeface="+mn-lt"/>
                <a:sym typeface="Times New Roman" charset="0"/>
              </a:rPr>
              <a:t>CEPC </a:t>
            </a:r>
            <a:r>
              <a:rPr lang="en-US" altLang="zh-CN" sz="2400" b="1" dirty="0" smtClean="0">
                <a:solidFill>
                  <a:srgbClr val="C00000"/>
                </a:solidFill>
                <a:latin typeface="+mn-lt"/>
                <a:sym typeface="Times New Roman" charset="0"/>
              </a:rPr>
              <a:t>Single</a:t>
            </a:r>
            <a:r>
              <a:rPr lang="zh-CN" altLang="en-US" sz="2400" b="1" dirty="0" smtClean="0">
                <a:solidFill>
                  <a:srgbClr val="C00000"/>
                </a:solidFill>
                <a:latin typeface="+mn-lt"/>
                <a:sym typeface="Times New Roman" charset="0"/>
              </a:rPr>
              <a:t> </a:t>
            </a:r>
            <a:r>
              <a:rPr lang="en-US" altLang="zh-CN" sz="2400" b="1" dirty="0" smtClean="0">
                <a:solidFill>
                  <a:srgbClr val="C00000"/>
                </a:solidFill>
                <a:latin typeface="+mn-lt"/>
                <a:sym typeface="Times New Roman" charset="0"/>
              </a:rPr>
              <a:t>Ring</a:t>
            </a:r>
            <a:r>
              <a:rPr lang="zh-CN" altLang="en-US" sz="2400" b="1" dirty="0" smtClean="0">
                <a:solidFill>
                  <a:srgbClr val="C00000"/>
                </a:solidFill>
                <a:latin typeface="+mn-lt"/>
                <a:sym typeface="Times New Roman" charset="0"/>
              </a:rPr>
              <a:t> </a:t>
            </a:r>
            <a:r>
              <a:rPr lang="en-US" altLang="zh-CN" sz="2400" b="1" dirty="0" smtClean="0">
                <a:solidFill>
                  <a:srgbClr val="C00000"/>
                </a:solidFill>
                <a:latin typeface="+mn-lt"/>
                <a:sym typeface="Times New Roman" charset="0"/>
              </a:rPr>
              <a:t>&amp;APDR(8DR) RF </a:t>
            </a:r>
            <a:r>
              <a:rPr lang="en-US" altLang="zh-CN" sz="2400" b="1" dirty="0" smtClean="0">
                <a:solidFill>
                  <a:srgbClr val="C00000"/>
                </a:solidFill>
                <a:latin typeface="+mn-lt"/>
                <a:sym typeface="Times New Roman" charset="0"/>
              </a:rPr>
              <a:t>Parameter</a:t>
            </a:r>
          </a:p>
          <a:p>
            <a:pPr marL="514350" indent="-514350">
              <a:lnSpc>
                <a:spcPct val="150000"/>
              </a:lnSpc>
              <a:buFont typeface="Wingdings" charset="2"/>
              <a:buAutoNum type="arabicPeriod"/>
            </a:pPr>
            <a:r>
              <a:rPr lang="en-US" altLang="zh-CN" sz="2400" b="1" dirty="0">
                <a:solidFill>
                  <a:srgbClr val="C00000"/>
                </a:solidFill>
                <a:latin typeface="+mn-lt"/>
                <a:sym typeface="Times New Roman" charset="0"/>
              </a:rPr>
              <a:t>Phase shift in </a:t>
            </a:r>
            <a:r>
              <a:rPr lang="en-US" altLang="zh-CN" sz="2400" b="1" dirty="0" smtClean="0">
                <a:solidFill>
                  <a:srgbClr val="C00000"/>
                </a:solidFill>
                <a:latin typeface="+mn-lt"/>
                <a:sym typeface="Times New Roman" charset="0"/>
              </a:rPr>
              <a:t>APDR</a:t>
            </a:r>
          </a:p>
          <a:p>
            <a:pPr marL="514350" indent="-514350">
              <a:lnSpc>
                <a:spcPct val="150000"/>
              </a:lnSpc>
              <a:buFont typeface="Wingdings" charset="2"/>
              <a:buAutoNum type="arabicPeriod"/>
            </a:pPr>
            <a:r>
              <a:rPr lang="en-US" altLang="zh-CN" sz="2400" b="1" dirty="0">
                <a:solidFill>
                  <a:srgbClr val="C00000"/>
                </a:solidFill>
                <a:latin typeface="+mn-lt"/>
                <a:sym typeface="Times New Roman" charset="0"/>
              </a:rPr>
              <a:t>Conclusion of Phase shift in CEPC </a:t>
            </a:r>
            <a:r>
              <a:rPr lang="en-US" altLang="zh-CN" sz="2400" b="1" dirty="0" smtClean="0">
                <a:solidFill>
                  <a:srgbClr val="C00000"/>
                </a:solidFill>
                <a:latin typeface="+mn-lt"/>
                <a:sym typeface="Times New Roman" charset="0"/>
              </a:rPr>
              <a:t>APDR</a:t>
            </a:r>
          </a:p>
          <a:p>
            <a:pPr marL="514350" indent="-514350">
              <a:lnSpc>
                <a:spcPct val="150000"/>
              </a:lnSpc>
              <a:buFont typeface="Wingdings" charset="2"/>
              <a:buAutoNum type="arabicPeriod"/>
            </a:pPr>
            <a:r>
              <a:rPr lang="en-US" altLang="zh-CN" sz="2400" b="1" kern="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Longitudinal Dynamics</a:t>
            </a:r>
            <a:endParaRPr lang="zh-CN" altLang="en-US" sz="2400" b="1" dirty="0">
              <a:solidFill>
                <a:srgbClr val="C00000"/>
              </a:solidFill>
              <a:latin typeface="+mn-lt"/>
            </a:endParaRPr>
          </a:p>
          <a:p>
            <a:pPr marL="514350" indent="-514350">
              <a:lnSpc>
                <a:spcPct val="150000"/>
              </a:lnSpc>
              <a:buFont typeface="Wingdings" charset="2"/>
              <a:buAutoNum type="arabicPeriod"/>
            </a:pP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Steady state of beam loading in CEPC Single </a:t>
            </a:r>
            <a:r>
              <a:rPr lang="en-US" altLang="zh-CN" sz="2400" b="1" dirty="0" smtClean="0">
                <a:solidFill>
                  <a:srgbClr val="C00000"/>
                </a:solidFill>
                <a:latin typeface="+mn-lt"/>
              </a:rPr>
              <a:t>Ring</a:t>
            </a:r>
            <a:endParaRPr lang="en-US" altLang="zh-CN" sz="2400" b="1" dirty="0" smtClean="0">
              <a:solidFill>
                <a:srgbClr val="C00000"/>
              </a:solidFill>
              <a:latin typeface="+mn-lt"/>
              <a:sym typeface="Times New Roman" charset="0"/>
            </a:endParaRPr>
          </a:p>
          <a:p>
            <a:pPr marL="514350" indent="-514350">
              <a:lnSpc>
                <a:spcPct val="150000"/>
              </a:lnSpc>
              <a:buFont typeface="Wingdings" charset="2"/>
              <a:buAutoNum type="arabicPeriod"/>
            </a:pP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Transient beam loading in APDR</a:t>
            </a:r>
            <a:endParaRPr lang="zh-CN" altLang="en-US" sz="2400" b="1" dirty="0">
              <a:solidFill>
                <a:srgbClr val="C00000"/>
              </a:solidFill>
              <a:latin typeface="+mn-lt"/>
            </a:endParaRPr>
          </a:p>
          <a:p>
            <a:pPr marL="514350" indent="-514350">
              <a:lnSpc>
                <a:spcPct val="150000"/>
              </a:lnSpc>
              <a:buFont typeface="Wingdings" charset="2"/>
              <a:buAutoNum type="arabicPeriod"/>
            </a:pPr>
            <a:endParaRPr lang="zh-CN" altLang="en-US" sz="2400" b="1" dirty="0">
              <a:solidFill>
                <a:srgbClr val="C00000"/>
              </a:solidFill>
              <a:latin typeface="+mn-lt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endParaRPr lang="en-US" altLang="zh-CN" sz="2400" b="1" dirty="0" smtClean="0">
              <a:solidFill>
                <a:srgbClr val="C00000"/>
              </a:solidFill>
              <a:latin typeface="+mn-lt"/>
              <a:sym typeface="Times New Roman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endParaRPr lang="zh-CN" altLang="en-US" sz="24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196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4462" y="912428"/>
            <a:ext cx="21214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+mj-lt"/>
              </a:rPr>
              <a:t>1). </a:t>
            </a:r>
            <a:r>
              <a:rPr lang="en-US" altLang="zh-CN" sz="2400" b="1" dirty="0" smtClean="0">
                <a:solidFill>
                  <a:srgbClr val="C00000"/>
                </a:solidFill>
                <a:latin typeface="+mj-lt"/>
              </a:rPr>
              <a:t>Filling</a:t>
            </a:r>
            <a:r>
              <a:rPr lang="zh-CN" altLang="en-US" sz="2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zh-CN" sz="2400" b="1" dirty="0" smtClean="0">
                <a:solidFill>
                  <a:srgbClr val="C00000"/>
                </a:solidFill>
                <a:latin typeface="+mj-lt"/>
              </a:rPr>
              <a:t>power</a:t>
            </a:r>
            <a:endParaRPr lang="zh-CN" altLang="en-US" sz="2400" b="1" dirty="0" smtClean="0">
              <a:solidFill>
                <a:srgbClr val="C00000"/>
              </a:solidFill>
              <a:latin typeface="+mj-lt"/>
            </a:endParaRPr>
          </a:p>
          <a:p>
            <a:r>
              <a:rPr lang="en-US" altLang="zh-CN" b="1" dirty="0" smtClean="0">
                <a:solidFill>
                  <a:srgbClr val="C00000"/>
                </a:solidFill>
                <a:latin typeface="+mj-lt"/>
              </a:rPr>
              <a:t>Higgs-low</a:t>
            </a:r>
            <a:r>
              <a:rPr lang="zh-CN" altLang="en-US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zh-CN" b="1" dirty="0" smtClean="0">
                <a:solidFill>
                  <a:srgbClr val="C00000"/>
                </a:solidFill>
                <a:latin typeface="+mj-lt"/>
              </a:rPr>
              <a:t>power:</a:t>
            </a:r>
            <a:endParaRPr lang="zh-CN" altLang="en-US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5946" y="1537361"/>
            <a:ext cx="3841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Take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cavity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detuning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consideration</a:t>
            </a:r>
            <a:endParaRPr kumimoji="1"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453" y="2027006"/>
            <a:ext cx="3510039" cy="10303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5151342" y="1537361"/>
                <a:ext cx="3318601" cy="662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 smtClean="0"/>
                  <a:t>On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resonance</a:t>
                </a:r>
                <a:endParaRPr kumimoji="1" lang="zh-CN" altLang="en-US" dirty="0" smtClean="0"/>
              </a:p>
              <a:p>
                <a:r>
                  <a:rPr kumimoji="1" lang="en-US" altLang="zh-CN" dirty="0" smtClean="0"/>
                  <a:t>Lorentz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Detuning:</a:t>
                </a:r>
                <a:r>
                  <a:rPr kumimoji="1"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kumimoji="1" lang="zh-CN" alt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∆</m:t>
                    </m:r>
                    <m:r>
                      <a:rPr kumimoji="1" lang="en-US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𝑓</m:t>
                    </m:r>
                    <m:r>
                      <a:rPr kumimoji="1" lang="en-US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kumimoji="1" lang="en-US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𝑘</m:t>
                    </m:r>
                    <m:r>
                      <a:rPr kumimoji="1" lang="en-US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𝑎𝑐𝑐</m:t>
                            </m:r>
                          </m:sub>
                        </m:sSub>
                      </m:e>
                      <m:sup>
                        <m:r>
                          <a:rPr kumimoji="1"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342" y="1537361"/>
                <a:ext cx="3318601" cy="662938"/>
              </a:xfrm>
              <a:prstGeom prst="rect">
                <a:avLst/>
              </a:prstGeom>
              <a:blipFill rotWithShape="0">
                <a:blip r:embed="rId3"/>
                <a:stretch>
                  <a:fillRect l="-1471" t="-4587" b="-137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5151342" y="2232146"/>
                <a:ext cx="17222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𝑎𝑐𝑐</m:t>
                        </m:r>
                      </m:sub>
                    </m:sSub>
                  </m:oMath>
                </a14:m>
                <a:r>
                  <a:rPr kumimoji="1" lang="en-US" altLang="zh-CN" dirty="0" smtClean="0"/>
                  <a:t>=15.8MV/m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342" y="2232146"/>
                <a:ext cx="1722266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8197" r="-282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/>
              <p:cNvSpPr/>
              <p:nvPr/>
            </p:nvSpPr>
            <p:spPr>
              <a:xfrm>
                <a:off x="6980142" y="2232146"/>
                <a:ext cx="1955920" cy="9482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zh-CN" i="1" dirty="0" smtClean="0">
                    <a:latin typeface="Cambria Math" charset="0"/>
                    <a:ea typeface="Cambria Math" charset="0"/>
                    <a:cs typeface="Cambria Math" charset="0"/>
                  </a:rPr>
                  <a:t>K=-1Hz/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kumimoji="1"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kumimoji="1" lang="en-US" altLang="zh-CN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MVm</m:t>
                        </m:r>
                        <m:r>
                          <m:rPr>
                            <m:nor/>
                          </m:rPr>
                          <a:rPr kumimoji="1" lang="en-US" altLang="zh-CN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kumimoji="1" lang="zh-CN" altLang="en-US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zh-CN" altLang="en-US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kumimoji="1" lang="zh-CN" alt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∆</m:t>
                    </m:r>
                    <m:r>
                      <a:rPr kumimoji="1" lang="en-US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𝑓</m:t>
                    </m:r>
                  </m:oMath>
                </a14:m>
                <a:r>
                  <a:rPr lang="en-US" altLang="zh-CN" dirty="0" smtClean="0"/>
                  <a:t>=250Hz</a:t>
                </a:r>
                <a:endParaRPr lang="zh-CN" alt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charset="0"/>
                            </a:rPr>
                            <m:t>1/2</m:t>
                          </m:r>
                        </m:sub>
                      </m:sSub>
                      <m:r>
                        <a:rPr lang="en-US" altLang="zh-CN" b="0" i="1" smtClean="0">
                          <a:latin typeface="Cambria Math" charset="0"/>
                        </a:rPr>
                        <m:t>=2.76</m:t>
                      </m:r>
                      <m:r>
                        <a:rPr lang="en-US" altLang="zh-CN" b="0" i="1" smtClean="0">
                          <a:latin typeface="Cambria Math" charset="0"/>
                        </a:rPr>
                        <m:t>𝑘𝐻𝑧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142" y="2232146"/>
                <a:ext cx="1955920" cy="948208"/>
              </a:xfrm>
              <a:prstGeom prst="rect">
                <a:avLst/>
              </a:prstGeom>
              <a:blipFill rotWithShape="0">
                <a:blip r:embed="rId5"/>
                <a:stretch>
                  <a:fillRect l="-2492" t="-3846" b="-32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25" y="3458922"/>
            <a:ext cx="4459439" cy="282930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30224" y="139919"/>
            <a:ext cx="5021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+mj-lt"/>
              </a:rPr>
              <a:t>6</a:t>
            </a:r>
            <a:r>
              <a:rPr lang="en-US" altLang="zh-CN" sz="2800" b="1" dirty="0" smtClean="0">
                <a:solidFill>
                  <a:srgbClr val="C00000"/>
                </a:solidFill>
                <a:latin typeface="+mj-lt"/>
              </a:rPr>
              <a:t>. Transient beam loading in APDR</a:t>
            </a:r>
            <a:endParaRPr lang="zh-CN" alt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39453" y="603118"/>
            <a:ext cx="620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/>
              <a:t>Because of the presence of gap, there is no steady state in ADPR.</a:t>
            </a:r>
            <a:endParaRPr lang="zh-CN" altLang="en-US" i="1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462" y="3461363"/>
            <a:ext cx="3783217" cy="271671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93824" y="3057316"/>
            <a:ext cx="2801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Filling power vs. filling time: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4649492" y="3039230"/>
            <a:ext cx="3820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Difference between on-resonance and optimum-detuning: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324462" y="6212788"/>
            <a:ext cx="6318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Choose the flat curve, filling time is 200us, filling power is 428kW.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240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996178"/>
              </p:ext>
            </p:extLst>
          </p:nvPr>
        </p:nvGraphicFramePr>
        <p:xfrm>
          <a:off x="471687" y="2730320"/>
          <a:ext cx="8223228" cy="2877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428"/>
                <a:gridCol w="1541100"/>
                <a:gridCol w="1518900"/>
                <a:gridCol w="1518900"/>
                <a:gridCol w="1518900"/>
              </a:tblGrid>
              <a:tr h="3483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APDR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H-low power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H-high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lumi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Z</a:t>
                      </a:r>
                    </a:p>
                  </a:txBody>
                  <a:tcPr marL="0" marR="0" marT="0" marB="0" anchor="ctr"/>
                </a:tc>
              </a:tr>
              <a:tr h="3483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yn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 phase</a:t>
                      </a:r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P.B.Wilson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deg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32.5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31.7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38.4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56.3</a:t>
                      </a:r>
                    </a:p>
                  </a:txBody>
                  <a:tcPr marL="0" marR="0" marT="0" marB="0" anchor="ctr"/>
                </a:tc>
              </a:tr>
              <a:tr h="34839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Vc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(V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7.31</a:t>
                      </a:r>
                      <a:r>
                        <a:rPr lang="mr-IN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E+06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7.25</a:t>
                      </a:r>
                      <a:r>
                        <a:rPr lang="mr-IN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E+06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3.9</a:t>
                      </a:r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mr-IN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E+06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3.75</a:t>
                      </a:r>
                      <a:r>
                        <a:rPr lang="mr-IN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E+06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48390"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Vb(V)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5.00E+06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4.90E+06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2.91E+06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3.43E+06</a:t>
                      </a:r>
                    </a:p>
                  </a:txBody>
                  <a:tcPr marL="12700" marR="12700" marT="12700" marB="0" anchor="ctr"/>
                </a:tc>
              </a:tr>
              <a:tr h="348390"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Vg(V)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1.21E+07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1.20E+07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6.71E+06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7.11E+06</a:t>
                      </a:r>
                    </a:p>
                  </a:txBody>
                  <a:tcPr marL="12700" marR="12700" marT="12700" marB="0" anchor="ctr"/>
                </a:tc>
              </a:tr>
              <a:tr h="438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Opti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detuning frequency(Hz)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-8.80E+02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-1.30E+03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-6.14E+03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-1.58E+04</a:t>
                      </a:r>
                    </a:p>
                  </a:txBody>
                  <a:tcPr marL="9525" marR="9525" marT="9525" marB="0" anchor="ctr"/>
                </a:tc>
              </a:tr>
              <a:tr h="3483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Pg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needed(kW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)/cavity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1.07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1.60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1.68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1.97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3483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Input</a:t>
                      </a:r>
                      <a:r>
                        <a:rPr lang="zh-CN" alt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power/cavity(kW</a:t>
                      </a:r>
                      <a:r>
                        <a:rPr lang="en-US" altLang="zh-CN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135.9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209.7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220.7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257.5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88" y="1019232"/>
            <a:ext cx="5941991" cy="68441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10698" y="269314"/>
            <a:ext cx="6100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+mj-lt"/>
              </a:rPr>
              <a:t>2</a:t>
            </a:r>
            <a:r>
              <a:rPr lang="en-US" altLang="zh-CN" sz="2400" b="1" dirty="0" smtClean="0">
                <a:solidFill>
                  <a:srgbClr val="C00000"/>
                </a:solidFill>
                <a:latin typeface="+mj-lt"/>
              </a:rPr>
              <a:t>). Power needed to compensate the loss energy</a:t>
            </a:r>
            <a:endParaRPr lang="zh-CN" altLang="en-US" sz="24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87" y="2027445"/>
            <a:ext cx="1831078" cy="5934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10698" y="1661984"/>
            <a:ext cx="3032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Optimum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detuning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frequency:</a:t>
            </a:r>
            <a:endParaRPr kumimoji="1"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4724" y="2149268"/>
            <a:ext cx="1355580" cy="35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27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6519" y="309093"/>
            <a:ext cx="1734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+mj-lt"/>
              </a:rPr>
              <a:t>Conclusion</a:t>
            </a:r>
            <a:endParaRPr lang="zh-CN" alt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8642" y="1003341"/>
            <a:ext cx="827429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 smtClean="0"/>
              <a:t>Because of large pulse current, for </a:t>
            </a:r>
            <a:r>
              <a:rPr lang="en-US" altLang="zh-CN" dirty="0" smtClean="0"/>
              <a:t>W and Z, both voltage decrease and phase shift are large</a:t>
            </a:r>
            <a:r>
              <a:rPr lang="en-US" altLang="zh-CN" dirty="0" smtClean="0"/>
              <a:t>.</a:t>
            </a:r>
            <a:r>
              <a:rPr lang="en-US" altLang="zh-CN" dirty="0"/>
              <a:t> </a:t>
            </a:r>
            <a:r>
              <a:rPr lang="en-US" altLang="zh-CN" dirty="0" smtClean="0"/>
              <a:t>For Z in 4+4DR, the phase shift is 24.6°</a:t>
            </a:r>
          </a:p>
          <a:p>
            <a:pPr marL="342900" indent="-342900">
              <a:buAutoNum type="arabicPeriod"/>
            </a:pPr>
            <a:endParaRPr lang="en-US" altLang="zh-CN" dirty="0" smtClean="0"/>
          </a:p>
          <a:p>
            <a:pPr marL="342900" indent="-342900">
              <a:buAutoNum type="arabicPeriod"/>
            </a:pPr>
            <a:r>
              <a:rPr lang="en-US" altLang="zh-CN" dirty="0" smtClean="0"/>
              <a:t>The </a:t>
            </a:r>
            <a:r>
              <a:rPr lang="en-US" altLang="zh-CN" dirty="0"/>
              <a:t>R/Q per cell is </a:t>
            </a:r>
            <a:r>
              <a:rPr lang="en-US" altLang="zh-CN" dirty="0" smtClean="0"/>
              <a:t>constant, so for certain cavity number, the phase shift can be reduced with less cavity number.</a:t>
            </a:r>
          </a:p>
          <a:p>
            <a:pPr marL="342900" indent="-342900">
              <a:buAutoNum type="arabicPeriod"/>
            </a:pPr>
            <a:endParaRPr lang="en-US" altLang="zh-CN" dirty="0" smtClean="0"/>
          </a:p>
          <a:p>
            <a:pPr marL="342900" indent="-342900">
              <a:buAutoNum type="arabicPeriod"/>
            </a:pPr>
            <a:r>
              <a:rPr lang="en-US" altLang="zh-CN" dirty="0" smtClean="0"/>
              <a:t>Because of </a:t>
            </a:r>
            <a:r>
              <a:rPr lang="en-US" altLang="zh-CN" dirty="0"/>
              <a:t>large gap(87% of circumference), </a:t>
            </a:r>
            <a:r>
              <a:rPr lang="en-US" altLang="zh-CN" dirty="0" smtClean="0"/>
              <a:t>the phase shift in CEPC APDR is much larger than the other colliders in the world.</a:t>
            </a:r>
          </a:p>
          <a:p>
            <a:pPr marL="342900" indent="-342900">
              <a:buAutoNum type="arabicPeriod"/>
            </a:pPr>
            <a:endParaRPr lang="en-US" altLang="zh-CN" dirty="0"/>
          </a:p>
          <a:p>
            <a:pPr marL="342900" indent="-342900">
              <a:buAutoNum type="arabicPeriod"/>
            </a:pPr>
            <a:r>
              <a:rPr lang="en-US" altLang="zh-CN" dirty="0" smtClean="0"/>
              <a:t>In APDR, Z has the smallest RF bucket, W has the largest RF energy acceptance decrease induced by the phase shift.</a:t>
            </a:r>
          </a:p>
          <a:p>
            <a:pPr marL="342900" indent="-342900">
              <a:buAutoNum type="arabicPeriod"/>
            </a:pPr>
            <a:endParaRPr lang="en-US" altLang="zh-CN" dirty="0" smtClean="0"/>
          </a:p>
          <a:p>
            <a:pPr marL="342900" indent="-342900">
              <a:buAutoNum type="arabicPeriod"/>
            </a:pPr>
            <a:r>
              <a:rPr lang="en-US" altLang="zh-CN" dirty="0" smtClean="0"/>
              <a:t>In Single Ring, the input power can re-fill the energy extracted by bunches, there is no phase shift between different bunches.</a:t>
            </a:r>
          </a:p>
          <a:p>
            <a:pPr marL="342900" indent="-342900">
              <a:buAutoNum type="arabicPeriod"/>
            </a:pPr>
            <a:endParaRPr lang="en-US" altLang="zh-CN" dirty="0"/>
          </a:p>
          <a:p>
            <a:pPr marL="342900" indent="-342900">
              <a:buAutoNum type="arabicPeriod"/>
            </a:pPr>
            <a:r>
              <a:rPr lang="en-US" altLang="zh-CN" dirty="0" smtClean="0"/>
              <a:t>In APDR, the input power needed to compensate the loss energy is 1.07MW in bunch spacing for Higgs-low power. That </a:t>
            </a:r>
            <a:r>
              <a:rPr lang="en-US" altLang="zh-CN" dirty="0" smtClean="0"/>
              <a:t>can’t be achieved, so the cavity voltage can’t be recovered.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9628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663745"/>
              </p:ext>
            </p:extLst>
          </p:nvPr>
        </p:nvGraphicFramePr>
        <p:xfrm>
          <a:off x="360598" y="552506"/>
          <a:ext cx="8208912" cy="6074934"/>
        </p:xfrm>
        <a:graphic>
          <a:graphicData uri="http://schemas.openxmlformats.org/drawingml/2006/table">
            <a:tbl>
              <a:tblPr firstRow="1" bandRow="1"/>
              <a:tblGrid>
                <a:gridCol w="2088232"/>
                <a:gridCol w="1296144"/>
                <a:gridCol w="1296144"/>
                <a:gridCol w="1296144"/>
                <a:gridCol w="1080120"/>
                <a:gridCol w="1152128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New-61km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3.91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1.98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1.16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0.78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1100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11.0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36.5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67.6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32.5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21.3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4.1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3.25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0.43/0.00105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0.272/0.0013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0.275 /0.0013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6.28/0.04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 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0.93/0.0078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0.88/0.008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51.7/0.2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23.7/0.09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23.7/0.09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9.7/0.088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9.4/0.089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0.013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0.074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0.073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0.072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6.99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3.48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2.19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2.95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3.78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3.9</a:t>
                      </a:r>
                      <a:endParaRPr lang="zh-CN" sz="1200" b="1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0.31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3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0.66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2.02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4.3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4.48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08540" y="227277"/>
            <a:ext cx="8713028" cy="432048"/>
          </a:xfrm>
        </p:spPr>
        <p:txBody>
          <a:bodyPr>
            <a:no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   Parameter for CEPC single </a:t>
            </a:r>
            <a:r>
              <a:rPr lang="en-US" altLang="zh-CN" sz="2400" b="1" dirty="0" err="1" smtClean="0">
                <a:solidFill>
                  <a:srgbClr val="C00000"/>
                </a:solidFill>
              </a:rPr>
              <a:t>ring&amp;partial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 double ring</a:t>
            </a:r>
            <a:br>
              <a:rPr lang="en-US" altLang="zh-CN" sz="2400" b="1" dirty="0" smtClean="0">
                <a:solidFill>
                  <a:srgbClr val="C00000"/>
                </a:solidFill>
              </a:rPr>
            </a:br>
            <a:r>
              <a:rPr lang="zh-CN" altLang="en-US" sz="2000" b="1" i="1" dirty="0" smtClean="0">
                <a:solidFill>
                  <a:srgbClr val="C00000"/>
                </a:solidFill>
              </a:rPr>
              <a:t>（</a:t>
            </a:r>
            <a:r>
              <a:rPr lang="en-US" altLang="zh-CN" sz="2000" b="1" i="1" dirty="0" smtClean="0">
                <a:solidFill>
                  <a:srgbClr val="C00000"/>
                </a:solidFill>
              </a:rPr>
              <a:t>wangdou20160918</a:t>
            </a:r>
            <a:r>
              <a:rPr lang="zh-CN" altLang="en-US" sz="2000" b="1" i="1" dirty="0" smtClean="0">
                <a:solidFill>
                  <a:srgbClr val="C00000"/>
                </a:solidFill>
              </a:rPr>
              <a:t>）</a:t>
            </a:r>
            <a:endParaRPr lang="zh-CN" altLang="en-US" sz="2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31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箭头连接符 1"/>
          <p:cNvCxnSpPr/>
          <p:nvPr/>
        </p:nvCxnSpPr>
        <p:spPr>
          <a:xfrm flipV="1">
            <a:off x="107504" y="3140969"/>
            <a:ext cx="878497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264259" y="2383322"/>
            <a:ext cx="246357" cy="757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 b="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42116" y="2383321"/>
            <a:ext cx="274320" cy="75764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 b="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41356" y="2383321"/>
            <a:ext cx="274320" cy="757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 b="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56581" y="2383320"/>
            <a:ext cx="274320" cy="75764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 b="0">
              <a:solidFill>
                <a:prstClr val="white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64259" y="3140966"/>
            <a:ext cx="0" cy="4376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08868" y="3140965"/>
            <a:ext cx="0" cy="4376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842116" y="3140965"/>
            <a:ext cx="0" cy="4376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116436" y="3140965"/>
            <a:ext cx="0" cy="4376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264259" y="3359770"/>
            <a:ext cx="27432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2842116" y="3359769"/>
            <a:ext cx="27432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88620" y="3386462"/>
                <a:ext cx="461280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zh-CN" altLang="en-US" sz="1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zh-CN" altLang="en-US" sz="1800" b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20" y="3386462"/>
                <a:ext cx="461280" cy="390748"/>
              </a:xfrm>
              <a:prstGeom prst="rect">
                <a:avLst/>
              </a:prstGeom>
              <a:blipFill rotWithShape="0">
                <a:blip r:embed="rId2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778056" y="3383200"/>
                <a:ext cx="461280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zh-CN" altLang="en-US" sz="1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zh-CN" altLang="en-US" sz="1800" b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056" y="3383200"/>
                <a:ext cx="461280" cy="390748"/>
              </a:xfrm>
              <a:prstGeom prst="rect">
                <a:avLst/>
              </a:prstGeom>
              <a:blipFill rotWithShape="0"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连接符 14"/>
          <p:cNvCxnSpPr/>
          <p:nvPr/>
        </p:nvCxnSpPr>
        <p:spPr>
          <a:xfrm>
            <a:off x="264259" y="3140966"/>
            <a:ext cx="0" cy="927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341355" y="3140966"/>
            <a:ext cx="0" cy="927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264259" y="3773949"/>
            <a:ext cx="507709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2760533" y="3784659"/>
                <a:ext cx="4579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zh-CN" altLang="en-US" sz="1800" b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1800" b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533" y="3784659"/>
                <a:ext cx="45794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接箭头连接符 18"/>
          <p:cNvCxnSpPr/>
          <p:nvPr/>
        </p:nvCxnSpPr>
        <p:spPr>
          <a:xfrm>
            <a:off x="508868" y="3462010"/>
            <a:ext cx="233324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1434460" y="3118558"/>
                <a:ext cx="457048" cy="39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zh-CN" altLang="en-US" sz="1800" b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460" y="3118558"/>
                <a:ext cx="457048" cy="391902"/>
              </a:xfrm>
              <a:prstGeom prst="rect">
                <a:avLst/>
              </a:prstGeom>
              <a:blipFill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80601" y="4294631"/>
                <a:ext cx="238315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800" b="0" dirty="0" smtClean="0">
                    <a:solidFill>
                      <a:prstClr val="black"/>
                    </a:solidFill>
                    <a:latin typeface="Calibri" panose="020F0502020204030204"/>
                  </a:rPr>
                  <a:t>pulse period: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18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18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800" b="0" dirty="0" smtClean="0">
                    <a:solidFill>
                      <a:prstClr val="black"/>
                    </a:solidFill>
                    <a:latin typeface="Calibri" panose="020F0502020204030204"/>
                  </a:rPr>
                  <a:t>= 46.67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800" b="0" dirty="0" smtClean="0">
                    <a:solidFill>
                      <a:prstClr val="black"/>
                    </a:solidFill>
                    <a:latin typeface="Calibri" panose="020F0502020204030204"/>
                  </a:rPr>
                  <a:t>Pulse length: </a:t>
                </a:r>
                <a:endParaRPr lang="zh-CN" altLang="en-US" sz="1800" b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01" y="4294631"/>
                <a:ext cx="2383153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2046" t="-4673" r="-1535" b="-130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1414054" y="4569467"/>
                <a:ext cx="813492" cy="671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altLang="zh-CN" b="0" dirty="0" smtClean="0">
                    <a:solidFill>
                      <a:prstClr val="black"/>
                    </a:solidFill>
                  </a:rPr>
                  <a:t>=3.3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b="0" dirty="0" smtClean="0">
                    <a:solidFill>
                      <a:prstClr val="black"/>
                    </a:solidFill>
                  </a:rPr>
                  <a:t>: </a:t>
                </a:r>
                <a:endParaRPr lang="zh-CN" altLang="en-US" b="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054" y="4569467"/>
                <a:ext cx="813492" cy="671018"/>
              </a:xfrm>
              <a:prstGeom prst="rect">
                <a:avLst/>
              </a:prstGeom>
              <a:blipFill rotWithShape="0">
                <a:blip r:embed="rId7"/>
                <a:stretch>
                  <a:fillRect l="-6767" t="-4545" r="-6015" b="-1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5532" y="4364659"/>
            <a:ext cx="363549" cy="28821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9123" y="4616757"/>
            <a:ext cx="363549" cy="288219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97150" y="4844904"/>
            <a:ext cx="1452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800" b="0" dirty="0" smtClean="0">
                <a:solidFill>
                  <a:prstClr val="black"/>
                </a:solidFill>
                <a:latin typeface="Calibri" panose="020F0502020204030204"/>
              </a:rPr>
              <a:t>Train </a:t>
            </a:r>
            <a:r>
              <a:rPr lang="en-US" altLang="zh-CN" sz="1800" b="0" dirty="0">
                <a:solidFill>
                  <a:prstClr val="black"/>
                </a:solidFill>
                <a:latin typeface="Calibri" panose="020F0502020204030204"/>
              </a:rPr>
              <a:t>spacing </a:t>
            </a:r>
            <a:endParaRPr lang="zh-CN" altLang="en-US" sz="1800" b="0" dirty="0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1516923" y="4913219"/>
                <a:ext cx="1034129" cy="39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altLang="zh-CN" sz="1800" b="0" dirty="0" smtClean="0">
                    <a:solidFill>
                      <a:prstClr val="black"/>
                    </a:solidFill>
                    <a:latin typeface="Calibri" panose="020F0502020204030204"/>
                  </a:rPr>
                  <a:t>= 22.1 </a:t>
                </a:r>
                <a:endParaRPr lang="zh-CN" altLang="en-US" sz="1800" b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923" y="4913219"/>
                <a:ext cx="1034129" cy="391902"/>
              </a:xfrm>
              <a:prstGeom prst="rect">
                <a:avLst/>
              </a:prstGeom>
              <a:blipFill>
                <a:blip r:embed="rId9"/>
                <a:stretch>
                  <a:fillRect t="-7813" r="-4142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图片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9837" y="4985533"/>
            <a:ext cx="429217" cy="340280"/>
          </a:xfrm>
          <a:prstGeom prst="rect">
            <a:avLst/>
          </a:prstGeom>
        </p:spPr>
      </p:pic>
      <p:cxnSp>
        <p:nvCxnSpPr>
          <p:cNvPr id="28" name="直接连接符 27"/>
          <p:cNvCxnSpPr/>
          <p:nvPr/>
        </p:nvCxnSpPr>
        <p:spPr>
          <a:xfrm flipH="1">
            <a:off x="7068805" y="3140965"/>
            <a:ext cx="587776" cy="6213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7930899" y="3140965"/>
            <a:ext cx="632983" cy="6329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7068805" y="3773948"/>
            <a:ext cx="0" cy="5796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7220227" y="3769419"/>
            <a:ext cx="0" cy="5796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7361249" y="3773948"/>
            <a:ext cx="0" cy="5796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7513648" y="3762289"/>
            <a:ext cx="0" cy="5796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7671635" y="3784658"/>
            <a:ext cx="0" cy="5796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7816343" y="3784658"/>
            <a:ext cx="0" cy="5796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8563882" y="3784658"/>
            <a:ext cx="0" cy="5796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8403336" y="3762289"/>
            <a:ext cx="0" cy="5796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068805" y="4353632"/>
            <a:ext cx="1495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7361249" y="4349103"/>
            <a:ext cx="0" cy="2927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7513648" y="4341973"/>
            <a:ext cx="0" cy="2927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>
            <a:off x="7361249" y="4569466"/>
            <a:ext cx="15239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/>
              <p:cNvSpPr/>
              <p:nvPr/>
            </p:nvSpPr>
            <p:spPr>
              <a:xfrm>
                <a:off x="7204628" y="4663724"/>
                <a:ext cx="4656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zh-CN" altLang="en-US" sz="1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zh-CN" altLang="en-US" sz="1800" b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628" y="4663724"/>
                <a:ext cx="465640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文本框 42"/>
          <p:cNvSpPr txBox="1"/>
          <p:nvPr/>
        </p:nvSpPr>
        <p:spPr>
          <a:xfrm>
            <a:off x="111411" y="5141147"/>
            <a:ext cx="17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800" b="0" dirty="0" smtClean="0">
                <a:solidFill>
                  <a:prstClr val="black"/>
                </a:solidFill>
                <a:latin typeface="Calibri" panose="020F0502020204030204"/>
              </a:rPr>
              <a:t>Bunch spacing</a:t>
            </a:r>
            <a:r>
              <a:rPr lang="zh-CN" altLang="en-US" sz="1800" b="0" dirty="0" smtClean="0">
                <a:solidFill>
                  <a:prstClr val="black"/>
                </a:solidFill>
                <a:latin typeface="Calibri" panose="020F0502020204030204"/>
              </a:rPr>
              <a:t>：</a:t>
            </a:r>
            <a:endParaRPr lang="zh-CN" altLang="en-US" sz="1800" b="0" dirty="0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43"/>
              <p:cNvSpPr/>
              <p:nvPr/>
            </p:nvSpPr>
            <p:spPr>
              <a:xfrm>
                <a:off x="1607333" y="5204585"/>
                <a:ext cx="51656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18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18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sz="1800" b="0" dirty="0" smtClean="0">
                    <a:solidFill>
                      <a:prstClr val="black"/>
                    </a:solidFill>
                    <a:latin typeface="Calibri" panose="020F0502020204030204"/>
                  </a:rPr>
                  <a:t>=12.1ns(Z), 33.3ns(W), 123.3ns(H-HL), 185ns(H-LP)</a:t>
                </a:r>
                <a:endParaRPr lang="zh-CN" altLang="en-US" sz="1800" b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4" name="矩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333" y="5204585"/>
                <a:ext cx="5165645" cy="369332"/>
              </a:xfrm>
              <a:prstGeom prst="rect">
                <a:avLst/>
              </a:prstGeom>
              <a:blipFill rotWithShape="0">
                <a:blip r:embed="rId11"/>
                <a:stretch>
                  <a:fillRect t="-10000" r="-354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/>
              <p:cNvSpPr/>
              <p:nvPr/>
            </p:nvSpPr>
            <p:spPr>
              <a:xfrm>
                <a:off x="188620" y="2067139"/>
                <a:ext cx="4951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1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1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zh-CN" altLang="en-US" sz="1800" b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1800" b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5" name="矩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20" y="2067139"/>
                <a:ext cx="495136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矩形 45"/>
              <p:cNvSpPr/>
              <p:nvPr/>
            </p:nvSpPr>
            <p:spPr>
              <a:xfrm>
                <a:off x="2750910" y="2055626"/>
                <a:ext cx="4951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1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1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zh-CN" altLang="en-US" sz="1800" b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sz="1800" b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6" name="矩形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910" y="2055626"/>
                <a:ext cx="495136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 46"/>
              <p:cNvSpPr/>
              <p:nvPr/>
            </p:nvSpPr>
            <p:spPr>
              <a:xfrm>
                <a:off x="7593027" y="2067333"/>
                <a:ext cx="4951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1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1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zh-CN" altLang="en-US" sz="1800" b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sz="1800" b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7" name="矩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027" y="2067333"/>
                <a:ext cx="495136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/>
              <p:cNvSpPr/>
              <p:nvPr/>
            </p:nvSpPr>
            <p:spPr>
              <a:xfrm>
                <a:off x="5255888" y="2067139"/>
                <a:ext cx="4951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1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1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zh-CN" altLang="en-US" sz="1800" b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1800" b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8" name="矩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888" y="2067139"/>
                <a:ext cx="495136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标题 1"/>
          <p:cNvSpPr>
            <a:spLocks noGrp="1"/>
          </p:cNvSpPr>
          <p:nvPr>
            <p:ph type="title"/>
          </p:nvPr>
        </p:nvSpPr>
        <p:spPr>
          <a:xfrm>
            <a:off x="44199" y="229912"/>
            <a:ext cx="7886700" cy="994172"/>
          </a:xfrm>
        </p:spPr>
        <p:txBody>
          <a:bodyPr>
            <a:norm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Time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Structure in APDR(4+4 DR) 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3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323850" y="476250"/>
          <a:ext cx="8280399" cy="589914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881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48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29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7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71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202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43866">
                <a:tc>
                  <a:txBody>
                    <a:bodyPr/>
                    <a:lstStyle/>
                    <a:p>
                      <a:pPr algn="l" fontAlgn="ctr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H-</a:t>
                      </a:r>
                      <a:r>
                        <a:rPr lang="en-US" altLang="zh-CN" sz="1600" u="none" strike="noStrike" dirty="0" smtClean="0">
                          <a:effectLst/>
                        </a:rPr>
                        <a:t>Single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H-low power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H-high </a:t>
                      </a:r>
                      <a:r>
                        <a:rPr lang="en-US" sz="1600" u="none" strike="noStrike" dirty="0" err="1">
                          <a:effectLst/>
                        </a:rPr>
                        <a:t>lumi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W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Z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3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Main Ring Type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single ring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 double rings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 double rings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 double rings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 double rings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835">
                <a:tc>
                  <a:txBody>
                    <a:bodyPr/>
                    <a:lstStyle/>
                    <a:p>
                      <a:pPr algn="just" rtl="0" fontAlgn="b"/>
                      <a:r>
                        <a:rPr lang="en-US" sz="1400" u="none" strike="noStrike">
                          <a:effectLst/>
                        </a:rPr>
                        <a:t>Number of IPs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5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Luminosity/IP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2.0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2.0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3.1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4.3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4.5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5835">
                <a:tc>
                  <a:txBody>
                    <a:bodyPr/>
                    <a:lstStyle/>
                    <a:p>
                      <a:pPr algn="just" rtl="0" fontAlgn="b"/>
                      <a:r>
                        <a:rPr lang="en-US" sz="1400" u="none" strike="noStrike" dirty="0">
                          <a:effectLst/>
                        </a:rPr>
                        <a:t>Energy (</a:t>
                      </a:r>
                      <a:r>
                        <a:rPr lang="en-US" sz="1400" u="none" strike="noStrike" dirty="0" err="1">
                          <a:effectLst/>
                        </a:rPr>
                        <a:t>GeV</a:t>
                      </a:r>
                      <a:r>
                        <a:rPr lang="en-US" sz="1400" u="none" strike="noStrike" dirty="0"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</a:rPr>
                        <a:t>120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120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120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80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45.5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5835">
                <a:tc>
                  <a:txBody>
                    <a:bodyPr/>
                    <a:lstStyle/>
                    <a:p>
                      <a:pPr algn="just" rtl="0" fontAlgn="b"/>
                      <a:r>
                        <a:rPr lang="en-US" sz="1400" u="none" strike="noStrike" dirty="0">
                          <a:effectLst/>
                        </a:rPr>
                        <a:t>SR loss/turn (</a:t>
                      </a:r>
                      <a:r>
                        <a:rPr lang="en-US" sz="1400" u="none" strike="noStrike" dirty="0" err="1">
                          <a:effectLst/>
                        </a:rPr>
                        <a:t>GeV</a:t>
                      </a:r>
                      <a:r>
                        <a:rPr lang="en-US" sz="1400" u="none" strike="noStrike" dirty="0"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</a:rPr>
                        <a:t>3.0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2.96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2.96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0.58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0.061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6590">
                <a:tc>
                  <a:txBody>
                    <a:bodyPr/>
                    <a:lstStyle/>
                    <a:p>
                      <a:pPr algn="just" rtl="0" fontAlgn="b"/>
                      <a:r>
                        <a:rPr lang="en-US" sz="1400" u="none" strike="noStrike" dirty="0">
                          <a:effectLst/>
                        </a:rPr>
                        <a:t>Circumference (km)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54.8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61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61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61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61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659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400" u="none" strike="noStrike" dirty="0">
                          <a:effectLst/>
                        </a:rPr>
                        <a:t>N</a:t>
                      </a:r>
                      <a:r>
                        <a:rPr lang="en-US" sz="1400" u="none" strike="noStrike" baseline="-25000" dirty="0">
                          <a:effectLst/>
                        </a:rPr>
                        <a:t>e</a:t>
                      </a:r>
                      <a:r>
                        <a:rPr lang="en-US" sz="1400" u="none" strike="noStrike" dirty="0">
                          <a:effectLst/>
                        </a:rPr>
                        <a:t>/bunch (10</a:t>
                      </a:r>
                      <a:r>
                        <a:rPr lang="en-US" sz="1400" u="none" strike="noStrike" baseline="30000" dirty="0">
                          <a:effectLst/>
                        </a:rPr>
                        <a:t>11</a:t>
                      </a:r>
                      <a:r>
                        <a:rPr lang="en-US" sz="1400" u="none" strike="noStrike" dirty="0"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3.91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2.0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1.16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0.78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5835">
                <a:tc>
                  <a:txBody>
                    <a:bodyPr/>
                    <a:lstStyle/>
                    <a:p>
                      <a:pPr algn="just" rtl="0" fontAlgn="b"/>
                      <a:r>
                        <a:rPr lang="en-US" sz="1400" u="none" strike="noStrike">
                          <a:effectLst/>
                        </a:rPr>
                        <a:t>train number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/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7343">
                <a:tc>
                  <a:txBody>
                    <a:bodyPr/>
                    <a:lstStyle/>
                    <a:p>
                      <a:pPr algn="just" rtl="0" fontAlgn="b"/>
                      <a:r>
                        <a:rPr lang="en-US" sz="1400" u="none" strike="noStrike">
                          <a:effectLst/>
                        </a:rPr>
                        <a:t>pulse length（us）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3.33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3.33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3.33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3.33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5835">
                <a:tc>
                  <a:txBody>
                    <a:bodyPr/>
                    <a:lstStyle/>
                    <a:p>
                      <a:pPr algn="just" rtl="0" fontAlgn="b"/>
                      <a:r>
                        <a:rPr lang="en-US" sz="1400" u="none" strike="noStrike">
                          <a:effectLst/>
                        </a:rPr>
                        <a:t>revolution time(us)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182.7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203.3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203.3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203.3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203.3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5835">
                <a:tc>
                  <a:txBody>
                    <a:bodyPr/>
                    <a:lstStyle/>
                    <a:p>
                      <a:pPr algn="just" rtl="0" fontAlgn="b"/>
                      <a:r>
                        <a:rPr lang="en-US" sz="1400" u="none" strike="noStrike">
                          <a:effectLst/>
                        </a:rPr>
                        <a:t>revolution frequency(kHz)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5.47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4.92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4.92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4.92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4.92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5835">
                <a:tc>
                  <a:txBody>
                    <a:bodyPr/>
                    <a:lstStyle/>
                    <a:p>
                      <a:pPr algn="just" rtl="0" fontAlgn="b"/>
                      <a:r>
                        <a:rPr lang="en-US" sz="1400" u="none" strike="noStrike">
                          <a:effectLst/>
                        </a:rPr>
                        <a:t>pulse frequency（kHz）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</a:rPr>
                        <a:t>273.5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19.68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19.68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19.68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19.68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5835">
                <a:tc>
                  <a:txBody>
                    <a:bodyPr/>
                    <a:lstStyle/>
                    <a:p>
                      <a:pPr algn="just" rtl="0" fontAlgn="b"/>
                      <a:r>
                        <a:rPr lang="en-US" sz="1400" u="none" strike="noStrike">
                          <a:effectLst/>
                        </a:rPr>
                        <a:t>bunch number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54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18*4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27*4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100*4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275*4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5835">
                <a:tc>
                  <a:txBody>
                    <a:bodyPr/>
                    <a:lstStyle/>
                    <a:p>
                      <a:pPr algn="just" rtl="0" fontAlgn="b"/>
                      <a:r>
                        <a:rPr lang="en-US" sz="1400" u="none" strike="noStrike">
                          <a:effectLst/>
                        </a:rPr>
                        <a:t>train spacing（us）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/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22.1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22.1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22.1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22.1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5835">
                <a:tc>
                  <a:txBody>
                    <a:bodyPr/>
                    <a:lstStyle/>
                    <a:p>
                      <a:pPr algn="just" rtl="0" fontAlgn="b"/>
                      <a:r>
                        <a:rPr lang="en-US" sz="1400" u="none" strike="noStrike">
                          <a:effectLst/>
                        </a:rPr>
                        <a:t>pulse length（us）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/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3.33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3.33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3.33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3.33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5835">
                <a:tc>
                  <a:txBody>
                    <a:bodyPr/>
                    <a:lstStyle/>
                    <a:p>
                      <a:pPr algn="just" rtl="0" fontAlgn="b"/>
                      <a:r>
                        <a:rPr lang="en-US" sz="1400" u="none" strike="noStrike">
                          <a:effectLst/>
                        </a:rPr>
                        <a:t>bunch spacing (ns)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/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185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123.3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33.3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12.1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5835">
                <a:tc>
                  <a:txBody>
                    <a:bodyPr/>
                    <a:lstStyle/>
                    <a:p>
                      <a:pPr algn="just" rtl="0" fontAlgn="b"/>
                      <a:r>
                        <a:rPr lang="en-US" sz="1400" u="none" strike="noStrike">
                          <a:effectLst/>
                        </a:rPr>
                        <a:t>bunch charge (nC)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62.56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32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32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18.56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12.48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5835">
                <a:tc>
                  <a:txBody>
                    <a:bodyPr/>
                    <a:lstStyle/>
                    <a:p>
                      <a:pPr algn="just" rtl="0" fontAlgn="b"/>
                      <a:r>
                        <a:rPr lang="en-US" sz="1400" u="none" strike="noStrike" dirty="0">
                          <a:effectLst/>
                        </a:rPr>
                        <a:t>beam </a:t>
                      </a:r>
                      <a:r>
                        <a:rPr lang="en-US" sz="1400" u="none" strike="noStrike" dirty="0" err="1">
                          <a:effectLst/>
                        </a:rPr>
                        <a:t>current（mA</a:t>
                      </a:r>
                      <a:r>
                        <a:rPr lang="en-US" sz="1400" u="none" strike="noStrike" dirty="0">
                          <a:effectLst/>
                        </a:rPr>
                        <a:t>）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</a:rPr>
                        <a:t>16.63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11.02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17.00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36.53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67.54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25835">
                <a:tc>
                  <a:txBody>
                    <a:bodyPr/>
                    <a:lstStyle/>
                    <a:p>
                      <a:pPr algn="just" rtl="0" fontAlgn="b"/>
                      <a:r>
                        <a:rPr lang="en-US" sz="1400" u="none" strike="noStrike">
                          <a:effectLst/>
                        </a:rPr>
                        <a:t>pulse current(mA)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/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172.97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259.53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557.36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1031.40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15256">
                <a:tc>
                  <a:txBody>
                    <a:bodyPr/>
                    <a:lstStyle/>
                    <a:p>
                      <a:pPr algn="just" rtl="0" fontAlgn="b"/>
                      <a:r>
                        <a:rPr lang="en-US" sz="1400" u="none" strike="noStrike" dirty="0">
                          <a:effectLst/>
                        </a:rPr>
                        <a:t>SR power(2 Beams)(MW)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99.78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65.24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100.66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42.37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8.24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15256">
                <a:tc>
                  <a:txBody>
                    <a:bodyPr/>
                    <a:lstStyle/>
                    <a:p>
                      <a:pPr algn="just" rtl="0" fontAlgn="b"/>
                      <a:r>
                        <a:rPr lang="en-US" sz="1400" u="none" strike="noStrike">
                          <a:effectLst/>
                        </a:rPr>
                        <a:t>pulse power loss (MW)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/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512.00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768.21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323.27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62.92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25835">
                <a:tc>
                  <a:txBody>
                    <a:bodyPr/>
                    <a:lstStyle/>
                    <a:p>
                      <a:pPr algn="just" rtl="0" fontAlgn="b"/>
                      <a:r>
                        <a:rPr lang="en-US" sz="1400" u="none" strike="noStrike">
                          <a:effectLst/>
                        </a:rPr>
                        <a:t>RF frequency(MHz)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650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650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650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650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650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25835">
                <a:tc>
                  <a:txBody>
                    <a:bodyPr/>
                    <a:lstStyle/>
                    <a:p>
                      <a:pPr algn="just" rtl="0" fontAlgn="b"/>
                      <a:r>
                        <a:rPr lang="en-US" sz="1400" u="none" strike="noStrike">
                          <a:effectLst/>
                        </a:rPr>
                        <a:t>Cavity Cell number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5-cell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2-cell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2-cell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2-cell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2-cell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25835">
                <a:tc>
                  <a:txBody>
                    <a:bodyPr/>
                    <a:lstStyle/>
                    <a:p>
                      <a:pPr algn="just" rtl="0" fontAlgn="b"/>
                      <a:r>
                        <a:rPr lang="en-US" sz="1400" u="none" strike="noStrike">
                          <a:effectLst/>
                        </a:rPr>
                        <a:t>Rf voltage (GV)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6.99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3.51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3.48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0.75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smtClean="0">
                          <a:effectLst/>
                        </a:rPr>
                        <a:t>0.11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225835">
                <a:tc>
                  <a:txBody>
                    <a:bodyPr/>
                    <a:lstStyle/>
                    <a:p>
                      <a:pPr algn="just" rtl="0" fontAlgn="b"/>
                      <a:r>
                        <a:rPr lang="en-US" sz="1400" u="none" strike="noStrike" smtClean="0">
                          <a:effectLst/>
                        </a:rPr>
                        <a:t>Synchrotron Phase（deg）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smtClean="0">
                          <a:effectLst/>
                        </a:rPr>
                        <a:t>154.6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122.5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121.7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128.4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146.3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</a:tbl>
          </a:graphicData>
        </a:graphic>
      </p:graphicFrame>
      <p:sp>
        <p:nvSpPr>
          <p:cNvPr id="5" name="文本框 1"/>
          <p:cNvSpPr txBox="1"/>
          <p:nvPr/>
        </p:nvSpPr>
        <p:spPr>
          <a:xfrm>
            <a:off x="8353425" y="2924175"/>
            <a:ext cx="0" cy="1714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b="0">
              <a:solidFill>
                <a:prstClr val="black"/>
              </a:solidFill>
            </a:endParaRPr>
          </a:p>
        </p:txBody>
      </p:sp>
      <p:sp>
        <p:nvSpPr>
          <p:cNvPr id="6" name="文本框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31640" y="1196752"/>
            <a:ext cx="920750" cy="174625"/>
          </a:xfrm>
          <a:prstGeom prst="rect">
            <a:avLst/>
          </a:prstGeom>
          <a:blipFill rotWithShape="0">
            <a:blip r:embed="rId2"/>
            <a:stretch>
              <a:fillRect l="-7285" t="-24138" r="-9272" b="-48276"/>
            </a:stretch>
          </a:blipFill>
        </p:spPr>
        <p:txBody>
          <a:bodyPr/>
          <a:lstStyle/>
          <a:p>
            <a:r>
              <a:rPr lang="zh-CN" altLang="en-US" sz="1800" b="0">
                <a:noFill/>
                <a:latin typeface="Calibri" charset="0"/>
              </a:rPr>
              <a:t> </a:t>
            </a:r>
          </a:p>
        </p:txBody>
      </p:sp>
      <p:sp>
        <p:nvSpPr>
          <p:cNvPr id="8" name="矩形 7"/>
          <p:cNvSpPr/>
          <p:nvPr/>
        </p:nvSpPr>
        <p:spPr>
          <a:xfrm>
            <a:off x="179388" y="3009900"/>
            <a:ext cx="8640762" cy="11398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 b="0">
              <a:solidFill>
                <a:srgbClr val="FF0000"/>
              </a:solidFill>
            </a:endParaRPr>
          </a:p>
        </p:txBody>
      </p:sp>
      <p:sp>
        <p:nvSpPr>
          <p:cNvPr id="7" name="内容占位符 3"/>
          <p:cNvSpPr>
            <a:spLocks noGrp="1" noChangeArrowheads="1"/>
          </p:cNvSpPr>
          <p:nvPr/>
        </p:nvSpPr>
        <p:spPr bwMode="auto">
          <a:xfrm>
            <a:off x="96836" y="-228286"/>
            <a:ext cx="8507413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defTabSz="0">
              <a:spcBef>
                <a:spcPct val="20000"/>
              </a:spcBef>
              <a:buClr>
                <a:srgbClr val="00B0F0"/>
              </a:buClr>
              <a:buSzPct val="90000"/>
              <a:buFont typeface="Wingdings" charset="2"/>
              <a:buChar char="n"/>
              <a:defRPr sz="2800">
                <a:solidFill>
                  <a:srgbClr val="003399"/>
                </a:solidFill>
                <a:latin typeface="微软雅黑" charset="0"/>
                <a:ea typeface="微软雅黑" charset="0"/>
                <a:sym typeface="Arial" charset="0"/>
              </a:defRPr>
            </a:lvl1pPr>
            <a:lvl2pPr marL="742950" indent="-285750" defTabSz="0">
              <a:spcBef>
                <a:spcPct val="20000"/>
              </a:spcBef>
              <a:buClr>
                <a:srgbClr val="00B050"/>
              </a:buClr>
              <a:buSzPct val="75000"/>
              <a:buFont typeface="Wingdings" charset="2"/>
              <a:buChar char="l"/>
              <a:defRPr sz="2400">
                <a:solidFill>
                  <a:schemeClr val="tx1"/>
                </a:solidFill>
                <a:latin typeface="微软雅黑" charset="0"/>
                <a:ea typeface="微软雅黑" charset="0"/>
                <a:sym typeface="Arial" charset="0"/>
              </a:defRPr>
            </a:lvl2pPr>
            <a:lvl3pPr marL="1143000" indent="-228600" defTabSz="0">
              <a:spcBef>
                <a:spcPct val="20000"/>
              </a:spcBef>
              <a:buClr>
                <a:srgbClr val="00B050"/>
              </a:buClr>
              <a:buSzPct val="75000"/>
              <a:buFont typeface="Wingdings" charset="2"/>
              <a:buChar char="•"/>
              <a:defRPr sz="2400">
                <a:solidFill>
                  <a:srgbClr val="003399"/>
                </a:solidFill>
                <a:latin typeface="Arial" charset="0"/>
                <a:ea typeface="黑体" charset="0"/>
                <a:sym typeface="Arial" charset="0"/>
              </a:defRPr>
            </a:lvl3pPr>
            <a:lvl4pPr marL="1600200" indent="-228600" defTabSz="0">
              <a:spcBef>
                <a:spcPct val="20000"/>
              </a:spcBef>
              <a:buClr>
                <a:srgbClr val="00B050"/>
              </a:buClr>
              <a:buSzPct val="75000"/>
              <a:buFont typeface="Wingdings" charset="2"/>
              <a:buChar char="–"/>
              <a:defRPr sz="2800">
                <a:solidFill>
                  <a:srgbClr val="003399"/>
                </a:solidFill>
                <a:latin typeface="Arial" charset="0"/>
                <a:ea typeface="黑体" charset="0"/>
                <a:sym typeface="Arial" charset="0"/>
              </a:defRPr>
            </a:lvl4pPr>
            <a:lvl5pPr marL="2057400" indent="-228600" defTabSz="0">
              <a:spcBef>
                <a:spcPct val="20000"/>
              </a:spcBef>
              <a:buClr>
                <a:srgbClr val="00B050"/>
              </a:buClr>
              <a:buSzPct val="75000"/>
              <a:buFont typeface="Wingdings" charset="2"/>
              <a:buChar char="»"/>
              <a:defRPr sz="2800">
                <a:solidFill>
                  <a:srgbClr val="003399"/>
                </a:solidFill>
                <a:latin typeface="Arial" charset="0"/>
                <a:ea typeface="黑体" charset="0"/>
                <a:sym typeface="Arial" charset="0"/>
              </a:defRPr>
            </a:lvl5pPr>
            <a:lvl6pPr marL="2514600" indent="-228600" defTabSz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charset="2"/>
              <a:buChar char="»"/>
              <a:defRPr sz="2800">
                <a:solidFill>
                  <a:srgbClr val="003399"/>
                </a:solidFill>
                <a:latin typeface="Arial" charset="0"/>
                <a:ea typeface="黑体" charset="0"/>
                <a:sym typeface="Arial" charset="0"/>
              </a:defRPr>
            </a:lvl6pPr>
            <a:lvl7pPr marL="2971800" indent="-228600" defTabSz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charset="2"/>
              <a:buChar char="»"/>
              <a:defRPr sz="2800">
                <a:solidFill>
                  <a:srgbClr val="003399"/>
                </a:solidFill>
                <a:latin typeface="Arial" charset="0"/>
                <a:ea typeface="黑体" charset="0"/>
                <a:sym typeface="Arial" charset="0"/>
              </a:defRPr>
            </a:lvl7pPr>
            <a:lvl8pPr marL="3429000" indent="-228600" defTabSz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charset="2"/>
              <a:buChar char="»"/>
              <a:defRPr sz="2800">
                <a:solidFill>
                  <a:srgbClr val="003399"/>
                </a:solidFill>
                <a:latin typeface="Arial" charset="0"/>
                <a:ea typeface="黑体" charset="0"/>
                <a:sym typeface="Arial" charset="0"/>
              </a:defRPr>
            </a:lvl8pPr>
            <a:lvl9pPr marL="3886200" indent="-228600" defTabSz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charset="2"/>
              <a:buChar char="»"/>
              <a:defRPr sz="2800">
                <a:solidFill>
                  <a:srgbClr val="003399"/>
                </a:solidFill>
                <a:latin typeface="Arial" charset="0"/>
                <a:ea typeface="黑体" charset="0"/>
                <a:sym typeface="Arial" charset="0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b="1" dirty="0" smtClean="0">
                <a:solidFill>
                  <a:srgbClr val="C00000"/>
                </a:solidFill>
                <a:latin typeface="+mj-lt"/>
                <a:sym typeface="Times New Roman" charset="0"/>
              </a:rPr>
              <a:t>1. </a:t>
            </a:r>
            <a:r>
              <a:rPr lang="zh-CN" altLang="en-US" b="1" dirty="0" smtClean="0">
                <a:solidFill>
                  <a:srgbClr val="C00000"/>
                </a:solidFill>
                <a:latin typeface="+mj-lt"/>
                <a:sym typeface="Times New Roman" charset="0"/>
              </a:rPr>
              <a:t>CEPC </a:t>
            </a:r>
            <a:r>
              <a:rPr lang="en-US" altLang="zh-CN" b="1" dirty="0" smtClean="0">
                <a:solidFill>
                  <a:srgbClr val="C00000"/>
                </a:solidFill>
                <a:latin typeface="+mj-lt"/>
                <a:sym typeface="Times New Roman" charset="0"/>
              </a:rPr>
              <a:t>Single</a:t>
            </a:r>
            <a:r>
              <a:rPr lang="zh-CN" altLang="en-US" b="1" dirty="0" smtClean="0">
                <a:solidFill>
                  <a:srgbClr val="C00000"/>
                </a:solidFill>
                <a:latin typeface="+mj-lt"/>
                <a:sym typeface="Times New Roman" charset="0"/>
              </a:rPr>
              <a:t> </a:t>
            </a:r>
            <a:r>
              <a:rPr lang="en-US" altLang="zh-CN" b="1" dirty="0" smtClean="0">
                <a:solidFill>
                  <a:srgbClr val="C00000"/>
                </a:solidFill>
                <a:latin typeface="+mj-lt"/>
                <a:sym typeface="Times New Roman" charset="0"/>
              </a:rPr>
              <a:t>Ring</a:t>
            </a:r>
            <a:r>
              <a:rPr lang="zh-CN" altLang="en-US" b="1" dirty="0" smtClean="0">
                <a:solidFill>
                  <a:srgbClr val="C00000"/>
                </a:solidFill>
                <a:latin typeface="+mj-lt"/>
                <a:sym typeface="Times New Roman" charset="0"/>
              </a:rPr>
              <a:t> </a:t>
            </a:r>
            <a:r>
              <a:rPr lang="en-US" altLang="zh-CN" b="1" dirty="0" smtClean="0">
                <a:solidFill>
                  <a:srgbClr val="C00000"/>
                </a:solidFill>
                <a:latin typeface="+mj-lt"/>
                <a:sym typeface="Times New Roman" charset="0"/>
              </a:rPr>
              <a:t>&amp;APDR(8DR) RF Parameter</a:t>
            </a:r>
            <a:endParaRPr lang="zh-CN" altLang="en-US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3668" y="5930050"/>
            <a:ext cx="8640762" cy="44534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 b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94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5383246"/>
                  </p:ext>
                </p:extLst>
              </p:nvPr>
            </p:nvGraphicFramePr>
            <p:xfrm>
              <a:off x="251520" y="332656"/>
              <a:ext cx="8312151" cy="5451238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240773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224087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224087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080077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224087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1152082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</a:tblGrid>
                  <a:tr h="243815">
                    <a:tc>
                      <a:txBody>
                        <a:bodyPr/>
                        <a:lstStyle/>
                        <a:p>
                          <a:pPr algn="l" fontAlgn="ctr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600" dirty="0" smtClean="0"/>
                            <a:t>H-Single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dirty="0" smtClean="0"/>
                            <a:t>H-low power 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dirty="0" smtClean="0"/>
                            <a:t>H-high </a:t>
                          </a:r>
                          <a:r>
                            <a:rPr lang="en-US" altLang="zh-CN" sz="1600" dirty="0" err="1" smtClean="0"/>
                            <a:t>lumi</a:t>
                          </a:r>
                          <a:r>
                            <a:rPr lang="en-US" altLang="zh-CN" sz="1600" dirty="0" smtClean="0"/>
                            <a:t> 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dirty="0" smtClean="0"/>
                            <a:t>W 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dirty="0" smtClean="0"/>
                            <a:t>Z 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13338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u="none" strike="noStrike" dirty="0" smtClean="0">
                              <a:effectLst/>
                            </a:rPr>
                            <a:t>Nature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40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4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u="none" strike="noStrike" dirty="0" smtClean="0">
                              <a:effectLst/>
                            </a:rPr>
                            <a:t>（</a:t>
                          </a:r>
                          <a:r>
                            <a:rPr lang="en-US" sz="1400" u="none" strike="noStrike" dirty="0">
                              <a:effectLst/>
                            </a:rPr>
                            <a:t>mm）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u="none" strike="noStrike" dirty="0">
                              <a:effectLst/>
                            </a:rPr>
                            <a:t>2.19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2.7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2.7 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3.0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3.8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213338">
                    <a:tc>
                      <a:txBody>
                        <a:bodyPr/>
                        <a:lstStyle/>
                        <a:p>
                          <a:pPr algn="l" rtl="0" fontAlgn="b"/>
                          <a:r>
                            <a:rPr lang="en-US" sz="1400" u="none" strike="noStrike" dirty="0">
                              <a:effectLst/>
                            </a:rPr>
                            <a:t>Energy Spread（%）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u="none" strike="noStrike" dirty="0">
                              <a:effectLst/>
                            </a:rPr>
                            <a:t>0.13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u="none" strike="noStrike">
                              <a:effectLst/>
                            </a:rPr>
                            <a:t>0.13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u="none" strike="noStrike" dirty="0">
                              <a:effectLst/>
                            </a:rPr>
                            <a:t>0.13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0.087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0.05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213338">
                    <a:tc>
                      <a:txBody>
                        <a:bodyPr/>
                        <a:lstStyle/>
                        <a:p>
                          <a:pPr algn="l" rtl="0" fontAlgn="b"/>
                          <a:r>
                            <a:rPr lang="en-US" sz="1400" u="none" strike="noStrike" dirty="0">
                              <a:effectLst/>
                            </a:rPr>
                            <a:t>RF Station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u="none" strike="noStrike" dirty="0">
                              <a:effectLst/>
                            </a:rPr>
                            <a:t>/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8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8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8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8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213338">
                    <a:tc>
                      <a:txBody>
                        <a:bodyPr/>
                        <a:lstStyle/>
                        <a:p>
                          <a:pPr algn="l" rtl="0" fontAlgn="b"/>
                          <a:r>
                            <a:rPr lang="en-US" sz="1400" u="none" strike="noStrike" dirty="0">
                              <a:effectLst/>
                            </a:rPr>
                            <a:t>Cavity number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u="none" strike="noStrike" dirty="0">
                              <a:effectLst/>
                            </a:rPr>
                            <a:t>384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480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480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192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32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213338">
                    <a:tc>
                      <a:txBody>
                        <a:bodyPr/>
                        <a:lstStyle/>
                        <a:p>
                          <a:pPr algn="l" rtl="0" fontAlgn="b"/>
                          <a:r>
                            <a:rPr lang="en-US" sz="1400" u="none" strike="noStrike" dirty="0">
                              <a:effectLst/>
                            </a:rPr>
                            <a:t>effective </a:t>
                          </a:r>
                          <a:r>
                            <a:rPr lang="en-US" sz="1400" u="none" strike="noStrike" dirty="0" err="1">
                              <a:effectLst/>
                            </a:rPr>
                            <a:t>length（m</a:t>
                          </a:r>
                          <a:r>
                            <a:rPr lang="en-US" sz="1400" u="none" strike="noStrike" dirty="0">
                              <a:effectLst/>
                            </a:rPr>
                            <a:t>）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1.147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0.462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0.462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0.462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0.462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213338">
                    <a:tc>
                      <a:txBody>
                        <a:bodyPr/>
                        <a:lstStyle/>
                        <a:p>
                          <a:pPr algn="l" rtl="0" fontAlgn="b"/>
                          <a:r>
                            <a:rPr lang="en-US" sz="1400" u="none" strike="noStrike">
                              <a:effectLst/>
                            </a:rPr>
                            <a:t>cavity/module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u="none" strike="noStrike">
                              <a:effectLst/>
                            </a:rPr>
                            <a:t>4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6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6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6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2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  <a:tr h="213338">
                    <a:tc>
                      <a:txBody>
                        <a:bodyPr/>
                        <a:lstStyle/>
                        <a:p>
                          <a:pPr algn="l" rtl="0" fontAlgn="b"/>
                          <a:r>
                            <a:rPr lang="en-US" sz="1400" u="none" strike="noStrike" dirty="0">
                              <a:effectLst/>
                            </a:rPr>
                            <a:t>module/station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u="none" strike="noStrike">
                              <a:effectLst/>
                            </a:rPr>
                            <a:t>12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u="none" strike="noStrike" dirty="0">
                              <a:effectLst/>
                            </a:rPr>
                            <a:t>10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u="none" strike="noStrike">
                              <a:effectLst/>
                            </a:rPr>
                            <a:t>10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u="none" strike="noStrike">
                              <a:effectLst/>
                            </a:rPr>
                            <a:t>4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u="none" strike="noStrike">
                              <a:effectLst/>
                            </a:rPr>
                            <a:t>2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7"/>
                      </a:ext>
                    </a:extLst>
                  </a:tr>
                  <a:tr h="213338">
                    <a:tc>
                      <a:txBody>
                        <a:bodyPr/>
                        <a:lstStyle/>
                        <a:p>
                          <a:pPr algn="l" rtl="0" fontAlgn="b"/>
                          <a:r>
                            <a:rPr lang="en-US" sz="1400" u="none" strike="noStrike">
                              <a:effectLst/>
                            </a:rPr>
                            <a:t>total module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u="none" strike="noStrike">
                              <a:effectLst/>
                            </a:rPr>
                            <a:t>96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u="none" strike="noStrike">
                              <a:effectLst/>
                            </a:rPr>
                            <a:t>80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u="none" strike="noStrike">
                              <a:effectLst/>
                            </a:rPr>
                            <a:t>80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u="none" strike="noStrike">
                              <a:effectLst/>
                            </a:rPr>
                            <a:t>32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u="none" strike="noStrike">
                              <a:effectLst/>
                            </a:rPr>
                            <a:t>16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8"/>
                      </a:ext>
                    </a:extLst>
                  </a:tr>
                  <a:tr h="213338">
                    <a:tc>
                      <a:txBody>
                        <a:bodyPr/>
                        <a:lstStyle/>
                        <a:p>
                          <a:pPr algn="l" rtl="0" fontAlgn="b"/>
                          <a:r>
                            <a:rPr lang="en-US" sz="1400" u="none" strike="noStrike" dirty="0" smtClean="0">
                              <a:effectLst/>
                            </a:rPr>
                            <a:t>Cavity Voltage(MV)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smtClean="0">
                              <a:effectLst/>
                            </a:rPr>
                            <a:t>18.20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7.31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smtClean="0">
                              <a:effectLst/>
                            </a:rPr>
                            <a:t>7.25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smtClean="0">
                              <a:effectLst/>
                            </a:rPr>
                            <a:t>3.91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3.75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9"/>
                      </a:ext>
                    </a:extLst>
                  </a:tr>
                  <a:tr h="213338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u="none" strike="noStrike" smtClean="0">
                                      <a:effectLst/>
                                      <a:latin typeface="Cambria Math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CN" sz="1400" b="0" i="1" u="none" strike="noStrike" smtClean="0">
                                      <a:effectLst/>
                                      <a:latin typeface="Cambria Math" charset="0"/>
                                    </a:rPr>
                                    <m:t>𝑎𝑐𝑐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</a:rPr>
                            <a:t>(MV/m)</a:t>
                          </a:r>
                          <a:endParaRPr lang="zh-CN" alt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15.87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15.83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15.69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8.46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8.12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10"/>
                      </a:ext>
                    </a:extLst>
                  </a:tr>
                  <a:tr h="213338">
                    <a:tc>
                      <a:txBody>
                        <a:bodyPr/>
                        <a:lstStyle/>
                        <a:p>
                          <a:pPr algn="l" rtl="0" fontAlgn="b"/>
                          <a:r>
                            <a:rPr lang="en-US" sz="1400" u="none" strike="noStrike" dirty="0">
                              <a:effectLst/>
                            </a:rPr>
                            <a:t>Quality Factor Q0 @2K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u="none" strike="noStrike" dirty="0">
                              <a:effectLst/>
                            </a:rPr>
                            <a:t>4.E+10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u="none" strike="noStrike">
                              <a:effectLst/>
                            </a:rPr>
                            <a:t>2.E+10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u="none" strike="noStrike">
                              <a:effectLst/>
                            </a:rPr>
                            <a:t>2.E+10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u="none" strike="noStrike">
                              <a:effectLst/>
                            </a:rPr>
                            <a:t>2.E+10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u="none" strike="noStrike">
                              <a:effectLst/>
                            </a:rPr>
                            <a:t>2.E+10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11"/>
                      </a:ext>
                    </a:extLst>
                  </a:tr>
                  <a:tr h="213338">
                    <a:tc>
                      <a:txBody>
                        <a:bodyPr/>
                        <a:lstStyle/>
                        <a:p>
                          <a:pPr algn="l" rtl="0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Loaded</a:t>
                          </a:r>
                          <a:r>
                            <a:rPr lang="en-US" sz="1400" b="0" i="0" u="none" strike="noStrike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 Q</a:t>
                          </a:r>
                          <a:endParaRPr lang="el-G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7.59E+06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2.35E+05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1.54E+05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4.25E+04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3.36E+04</a:t>
                          </a:r>
                        </a:p>
                      </a:txBody>
                      <a:tcPr marL="0" marR="0" marT="0" marB="0" anchor="ctr"/>
                    </a:tc>
                  </a:tr>
                  <a:tr h="213338">
                    <a:tc>
                      <a:txBody>
                        <a:bodyPr/>
                        <a:lstStyle/>
                        <a:p>
                          <a:pPr algn="l" rtl="0" fontAlgn="b"/>
                          <a:r>
                            <a:rPr lang="en-US" sz="1400" u="none" strike="noStrike" dirty="0">
                              <a:effectLst/>
                            </a:rPr>
                            <a:t>R/Q （</a:t>
                          </a:r>
                          <a:r>
                            <a:rPr lang="el-GR" sz="1400" u="none" strike="noStrike" dirty="0">
                              <a:effectLst/>
                            </a:rPr>
                            <a:t>Ω）</a:t>
                          </a:r>
                          <a:endParaRPr lang="el-G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514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213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213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213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213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12"/>
                      </a:ext>
                    </a:extLst>
                  </a:tr>
                  <a:tr h="213338">
                    <a:tc>
                      <a:txBody>
                        <a:bodyPr/>
                        <a:lstStyle/>
                        <a:p>
                          <a:pPr algn="l" rtl="0" fontAlgn="b"/>
                          <a:r>
                            <a:rPr lang="en-US" sz="1400" u="none" strike="noStrike">
                              <a:effectLst/>
                            </a:rPr>
                            <a:t>Geometry Factor G（</a:t>
                          </a:r>
                          <a:r>
                            <a:rPr lang="el-GR" sz="1400" u="none" strike="noStrike">
                              <a:effectLst/>
                            </a:rPr>
                            <a:t>Ω）</a:t>
                          </a:r>
                          <a:endParaRPr lang="el-GR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268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284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284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284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284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13"/>
                      </a:ext>
                    </a:extLst>
                  </a:tr>
                  <a:tr h="247674">
                    <a:tc>
                      <a:txBody>
                        <a:bodyPr/>
                        <a:lstStyle/>
                        <a:p>
                          <a:pPr algn="l" rtl="0" fontAlgn="b"/>
                          <a:r>
                            <a:rPr lang="en-US" sz="1400" u="none" strike="noStrike" dirty="0">
                              <a:effectLst/>
                            </a:rPr>
                            <a:t>Input Power/Cavity(kw)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259.8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135.9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209.7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220.7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257.5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14"/>
                      </a:ext>
                    </a:extLst>
                  </a:tr>
                  <a:tr h="213338">
                    <a:tc>
                      <a:txBody>
                        <a:bodyPr/>
                        <a:lstStyle/>
                        <a:p>
                          <a:pPr algn="l" rtl="0" fontAlgn="b"/>
                          <a:r>
                            <a:rPr lang="en-US" sz="1400" u="none" strike="noStrike" dirty="0">
                              <a:effectLst/>
                            </a:rPr>
                            <a:t>Loss Factor(V/</a:t>
                          </a:r>
                          <a:r>
                            <a:rPr lang="en-US" sz="1400" u="none" strike="noStrike" dirty="0" err="1">
                              <a:effectLst/>
                            </a:rPr>
                            <a:t>pC</a:t>
                          </a:r>
                          <a:r>
                            <a:rPr lang="en-US" sz="1400" u="none" strike="noStrike" dirty="0">
                              <a:effectLst/>
                            </a:rPr>
                            <a:t>）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1.78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0.57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0.57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0.57 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0.57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15"/>
                      </a:ext>
                    </a:extLst>
                  </a:tr>
                  <a:tr h="213338">
                    <a:tc>
                      <a:txBody>
                        <a:bodyPr/>
                        <a:lstStyle/>
                        <a:p>
                          <a:pPr algn="l" rtl="0" fontAlgn="b"/>
                          <a:r>
                            <a:rPr lang="en-US" sz="1400" u="none" strike="noStrike" dirty="0" smtClean="0">
                              <a:effectLst/>
                            </a:rPr>
                            <a:t>HOM Power/Cavity(kw)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3.70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0.41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0.62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0.77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0.92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16"/>
                      </a:ext>
                    </a:extLst>
                  </a:tr>
                  <a:tr h="386491">
                    <a:tc>
                      <a:txBody>
                        <a:bodyPr/>
                        <a:lstStyle/>
                        <a:p>
                          <a:pPr algn="l" rtl="0" fontAlgn="b"/>
                          <a:r>
                            <a:rPr lang="en-US" sz="1400" u="none" strike="noStrike" dirty="0">
                              <a:effectLst/>
                            </a:rPr>
                            <a:t>maximum voltage decrease(1+1)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/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12%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18%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72%</a:t>
                          </a:r>
                          <a:endParaRPr lang="en-US" altLang="zh-CN" sz="14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&gt;100%</a:t>
                          </a:r>
                          <a:endParaRPr lang="en-US" altLang="zh-CN" sz="14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17"/>
                      </a:ext>
                    </a:extLst>
                  </a:tr>
                  <a:tr h="386491">
                    <a:tc>
                      <a:txBody>
                        <a:bodyPr/>
                        <a:lstStyle/>
                        <a:p>
                          <a:pPr algn="l" rtl="0" fontAlgn="b"/>
                          <a:r>
                            <a:rPr lang="en-US" sz="1400" u="none" strike="noStrike" dirty="0">
                              <a:effectLst/>
                            </a:rPr>
                            <a:t>maximum phase shift(</a:t>
                          </a:r>
                          <a:r>
                            <a:rPr lang="en-US" sz="1400" u="none" strike="noStrike" dirty="0" err="1">
                              <a:effectLst/>
                            </a:rPr>
                            <a:t>deg</a:t>
                          </a:r>
                          <a:r>
                            <a:rPr lang="en-US" sz="1400" u="none" strike="noStrike" dirty="0">
                              <a:effectLst/>
                            </a:rPr>
                            <a:t>) (1+1)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/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12.8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19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64.3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/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18"/>
                      </a:ext>
                    </a:extLst>
                  </a:tr>
                  <a:tr h="386491">
                    <a:tc>
                      <a:txBody>
                        <a:bodyPr/>
                        <a:lstStyle/>
                        <a:p>
                          <a:pPr algn="l" rtl="0" fontAlgn="b"/>
                          <a:r>
                            <a:rPr lang="en-US" sz="1400" u="none" strike="noStrike">
                              <a:effectLst/>
                            </a:rPr>
                            <a:t>maximum voltage decrease(4+4)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/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3%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4.5%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18%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35%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19"/>
                      </a:ext>
                    </a:extLst>
                  </a:tr>
                  <a:tr h="386491">
                    <a:tc>
                      <a:txBody>
                        <a:bodyPr/>
                        <a:lstStyle/>
                        <a:p>
                          <a:pPr algn="l" rtl="0" fontAlgn="b"/>
                          <a:r>
                            <a:rPr lang="en-US" sz="1400" u="none" strike="noStrike" dirty="0">
                              <a:effectLst/>
                            </a:rPr>
                            <a:t>maximum phase shift(</a:t>
                          </a:r>
                          <a:r>
                            <a:rPr lang="en-US" sz="1400" u="none" strike="noStrike" dirty="0" err="1">
                              <a:effectLst/>
                            </a:rPr>
                            <a:t>deg</a:t>
                          </a:r>
                          <a:r>
                            <a:rPr lang="en-US" sz="1400" u="none" strike="noStrike" dirty="0">
                              <a:effectLst/>
                            </a:rPr>
                            <a:t>) (4+4)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/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3.2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4.8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16.7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24.6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2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5383246"/>
                  </p:ext>
                </p:extLst>
              </p:nvPr>
            </p:nvGraphicFramePr>
            <p:xfrm>
              <a:off x="251520" y="332656"/>
              <a:ext cx="8312151" cy="5451238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240773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122408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122408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  <a:gridCol w="108007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3"/>
                        </a:ext>
                      </a:extLst>
                    </a:gridCol>
                    <a:gridCol w="122408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4"/>
                        </a:ext>
                      </a:extLst>
                    </a:gridCol>
                    <a:gridCol w="115208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5"/>
                        </a:ext>
                      </a:extLst>
                    </a:gridCol>
                  </a:tblGrid>
                  <a:tr h="243840">
                    <a:tc>
                      <a:txBody>
                        <a:bodyPr/>
                        <a:lstStyle/>
                        <a:p>
                          <a:pPr algn="l" fontAlgn="ctr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600" dirty="0" smtClean="0"/>
                            <a:t>H-Single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dirty="0" smtClean="0"/>
                            <a:t>H-low power 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dirty="0" smtClean="0"/>
                            <a:t>H-high </a:t>
                          </a:r>
                          <a:r>
                            <a:rPr lang="en-US" altLang="zh-CN" sz="1600" dirty="0" err="1" smtClean="0"/>
                            <a:t>lumi</a:t>
                          </a:r>
                          <a:r>
                            <a:rPr lang="en-US" altLang="zh-CN" sz="1600" dirty="0" smtClean="0"/>
                            <a:t> 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dirty="0" smtClean="0"/>
                            <a:t>W 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dirty="0" smtClean="0"/>
                            <a:t>Z 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blipFill rotWithShape="0">
                          <a:blip r:embed="rId2"/>
                          <a:stretch>
                            <a:fillRect l="-253" t="-142857" r="-246329" b="-235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u="none" strike="noStrike" dirty="0">
                              <a:effectLst/>
                            </a:rPr>
                            <a:t>2.19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2.7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2.7 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3.0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3.8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l" rtl="0" fontAlgn="b"/>
                          <a:r>
                            <a:rPr lang="en-US" sz="1400" u="none" strike="noStrike" dirty="0">
                              <a:effectLst/>
                            </a:rPr>
                            <a:t>Energy Spread（%）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u="none" strike="noStrike" dirty="0">
                              <a:effectLst/>
                            </a:rPr>
                            <a:t>0.13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u="none" strike="noStrike">
                              <a:effectLst/>
                            </a:rPr>
                            <a:t>0.13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u="none" strike="noStrike" dirty="0">
                              <a:effectLst/>
                            </a:rPr>
                            <a:t>0.13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0.087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0.05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l" rtl="0" fontAlgn="b"/>
                          <a:r>
                            <a:rPr lang="en-US" sz="1400" u="none" strike="noStrike" dirty="0">
                              <a:effectLst/>
                            </a:rPr>
                            <a:t>RF Station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u="none" strike="noStrike" dirty="0">
                              <a:effectLst/>
                            </a:rPr>
                            <a:t>/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8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8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8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8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l" rtl="0" fontAlgn="b"/>
                          <a:r>
                            <a:rPr lang="en-US" sz="1400" u="none" strike="noStrike" dirty="0">
                              <a:effectLst/>
                            </a:rPr>
                            <a:t>Cavity number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u="none" strike="noStrike" dirty="0">
                              <a:effectLst/>
                            </a:rPr>
                            <a:t>384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480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480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192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32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l" rtl="0" fontAlgn="b"/>
                          <a:r>
                            <a:rPr lang="en-US" sz="1400" u="none" strike="noStrike" dirty="0">
                              <a:effectLst/>
                            </a:rPr>
                            <a:t>effective </a:t>
                          </a:r>
                          <a:r>
                            <a:rPr lang="en-US" sz="1400" u="none" strike="noStrike" dirty="0" err="1">
                              <a:effectLst/>
                            </a:rPr>
                            <a:t>length（m</a:t>
                          </a:r>
                          <a:r>
                            <a:rPr lang="en-US" sz="1400" u="none" strike="noStrike" dirty="0">
                              <a:effectLst/>
                            </a:rPr>
                            <a:t>）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1.147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0.462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0.462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0.462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0.462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5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l" rtl="0" fontAlgn="b"/>
                          <a:r>
                            <a:rPr lang="en-US" sz="1400" u="none" strike="noStrike">
                              <a:effectLst/>
                            </a:rPr>
                            <a:t>cavity/module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u="none" strike="noStrike">
                              <a:effectLst/>
                            </a:rPr>
                            <a:t>4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6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6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6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2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6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l" rtl="0" fontAlgn="b"/>
                          <a:r>
                            <a:rPr lang="en-US" sz="1400" u="none" strike="noStrike" dirty="0">
                              <a:effectLst/>
                            </a:rPr>
                            <a:t>module/station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u="none" strike="noStrike">
                              <a:effectLst/>
                            </a:rPr>
                            <a:t>12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u="none" strike="noStrike" dirty="0">
                              <a:effectLst/>
                            </a:rPr>
                            <a:t>10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u="none" strike="noStrike">
                              <a:effectLst/>
                            </a:rPr>
                            <a:t>10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u="none" strike="noStrike">
                              <a:effectLst/>
                            </a:rPr>
                            <a:t>4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u="none" strike="noStrike">
                              <a:effectLst/>
                            </a:rPr>
                            <a:t>2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l" rtl="0" fontAlgn="b"/>
                          <a:r>
                            <a:rPr lang="en-US" sz="1400" u="none" strike="noStrike">
                              <a:effectLst/>
                            </a:rPr>
                            <a:t>total module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u="none" strike="noStrike">
                              <a:effectLst/>
                            </a:rPr>
                            <a:t>96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u="none" strike="noStrike">
                              <a:effectLst/>
                            </a:rPr>
                            <a:t>80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u="none" strike="noStrike">
                              <a:effectLst/>
                            </a:rPr>
                            <a:t>80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u="none" strike="noStrike">
                              <a:effectLst/>
                            </a:rPr>
                            <a:t>32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u="none" strike="noStrike">
                              <a:effectLst/>
                            </a:rPr>
                            <a:t>16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8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l" rtl="0" fontAlgn="b"/>
                          <a:r>
                            <a:rPr lang="en-US" sz="1400" u="none" strike="noStrike" dirty="0" smtClean="0">
                              <a:effectLst/>
                            </a:rPr>
                            <a:t>Cavity Voltage(MV)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smtClean="0">
                              <a:effectLst/>
                            </a:rPr>
                            <a:t>18.20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7.31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smtClean="0">
                              <a:effectLst/>
                            </a:rPr>
                            <a:t>7.25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smtClean="0">
                              <a:effectLst/>
                            </a:rPr>
                            <a:t>3.91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3.75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9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blipFill rotWithShape="0">
                          <a:blip r:embed="rId2"/>
                          <a:stretch>
                            <a:fillRect l="-253" t="-1042857" r="-246329" b="-145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15.87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15.83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15.69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8.46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8.12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10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l" rtl="0" fontAlgn="b"/>
                          <a:r>
                            <a:rPr lang="en-US" sz="1400" u="none" strike="noStrike" dirty="0">
                              <a:effectLst/>
                            </a:rPr>
                            <a:t>Quality Factor Q0 @2K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u="none" strike="noStrike" dirty="0">
                              <a:effectLst/>
                            </a:rPr>
                            <a:t>4.E+10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u="none" strike="noStrike">
                              <a:effectLst/>
                            </a:rPr>
                            <a:t>2.E+10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u="none" strike="noStrike">
                              <a:effectLst/>
                            </a:rPr>
                            <a:t>2.E+10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u="none" strike="noStrike">
                              <a:effectLst/>
                            </a:rPr>
                            <a:t>2.E+10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u="none" strike="noStrike">
                              <a:effectLst/>
                            </a:rPr>
                            <a:t>2.E+10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1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l" rtl="0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Loaded</a:t>
                          </a:r>
                          <a:r>
                            <a:rPr lang="en-US" sz="1400" b="0" i="0" u="none" strike="noStrike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 Q</a:t>
                          </a:r>
                          <a:endParaRPr lang="el-G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7.59E+06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2.35E+05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1.54E+05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4.25E+04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3.36E+04</a:t>
                          </a:r>
                        </a:p>
                      </a:txBody>
                      <a:tcPr marL="0" marR="0" marT="0" marB="0" anchor="ctr"/>
                    </a:tc>
                  </a:tr>
                  <a:tr h="213360">
                    <a:tc>
                      <a:txBody>
                        <a:bodyPr/>
                        <a:lstStyle/>
                        <a:p>
                          <a:pPr algn="l" rtl="0" fontAlgn="b"/>
                          <a:r>
                            <a:rPr lang="en-US" sz="1400" u="none" strike="noStrike" dirty="0">
                              <a:effectLst/>
                            </a:rPr>
                            <a:t>R/Q （</a:t>
                          </a:r>
                          <a:r>
                            <a:rPr lang="el-GR" sz="1400" u="none" strike="noStrike" dirty="0">
                              <a:effectLst/>
                            </a:rPr>
                            <a:t>Ω）</a:t>
                          </a:r>
                          <a:endParaRPr lang="el-G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514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213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213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213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213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12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l" rtl="0" fontAlgn="b"/>
                          <a:r>
                            <a:rPr lang="en-US" sz="1400" u="none" strike="noStrike">
                              <a:effectLst/>
                            </a:rPr>
                            <a:t>Geometry Factor G（</a:t>
                          </a:r>
                          <a:r>
                            <a:rPr lang="el-GR" sz="1400" u="none" strike="noStrike">
                              <a:effectLst/>
                            </a:rPr>
                            <a:t>Ω）</a:t>
                          </a:r>
                          <a:endParaRPr lang="el-GR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268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284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284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284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284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13"/>
                      </a:ext>
                    </a:extLst>
                  </a:tr>
                  <a:tr h="247674">
                    <a:tc>
                      <a:txBody>
                        <a:bodyPr/>
                        <a:lstStyle/>
                        <a:p>
                          <a:pPr algn="l" rtl="0" fontAlgn="b"/>
                          <a:r>
                            <a:rPr lang="en-US" sz="1400" u="none" strike="noStrike" dirty="0">
                              <a:effectLst/>
                            </a:rPr>
                            <a:t>Input Power/Cavity(kw)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259.8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135.9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209.7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220.7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257.5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1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l" rtl="0" fontAlgn="b"/>
                          <a:r>
                            <a:rPr lang="en-US" sz="1400" u="none" strike="noStrike" dirty="0">
                              <a:effectLst/>
                            </a:rPr>
                            <a:t>Loss Factor(V/</a:t>
                          </a:r>
                          <a:r>
                            <a:rPr lang="en-US" sz="1400" u="none" strike="noStrike" dirty="0" err="1">
                              <a:effectLst/>
                            </a:rPr>
                            <a:t>pC</a:t>
                          </a:r>
                          <a:r>
                            <a:rPr lang="en-US" sz="1400" u="none" strike="noStrike" dirty="0">
                              <a:effectLst/>
                            </a:rPr>
                            <a:t>）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1.78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0.57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0.57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0.57 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0.57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15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l" rtl="0" fontAlgn="b"/>
                          <a:r>
                            <a:rPr lang="en-US" sz="1400" u="none" strike="noStrike" dirty="0" smtClean="0">
                              <a:effectLst/>
                            </a:rPr>
                            <a:t>HOM Power/Cavity(kw)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3.70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0.41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0.62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0.77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0.92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16"/>
                      </a:ext>
                    </a:extLst>
                  </a:tr>
                  <a:tr h="386491">
                    <a:tc>
                      <a:txBody>
                        <a:bodyPr/>
                        <a:lstStyle/>
                        <a:p>
                          <a:pPr algn="l" rtl="0" fontAlgn="b"/>
                          <a:r>
                            <a:rPr lang="en-US" sz="1400" u="none" strike="noStrike" dirty="0">
                              <a:effectLst/>
                            </a:rPr>
                            <a:t>maximum voltage decrease(1+1)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/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12%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18%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72%</a:t>
                          </a:r>
                          <a:endParaRPr lang="en-US" altLang="zh-CN" sz="14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&gt;100%</a:t>
                          </a:r>
                          <a:endParaRPr lang="en-US" altLang="zh-CN" sz="14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17"/>
                      </a:ext>
                    </a:extLst>
                  </a:tr>
                  <a:tr h="386491">
                    <a:tc>
                      <a:txBody>
                        <a:bodyPr/>
                        <a:lstStyle/>
                        <a:p>
                          <a:pPr algn="l" rtl="0" fontAlgn="b"/>
                          <a:r>
                            <a:rPr lang="en-US" sz="1400" u="none" strike="noStrike" dirty="0">
                              <a:effectLst/>
                            </a:rPr>
                            <a:t>maximum phase shift(</a:t>
                          </a:r>
                          <a:r>
                            <a:rPr lang="en-US" sz="1400" u="none" strike="noStrike" dirty="0" err="1">
                              <a:effectLst/>
                            </a:rPr>
                            <a:t>deg</a:t>
                          </a:r>
                          <a:r>
                            <a:rPr lang="en-US" sz="1400" u="none" strike="noStrike" dirty="0">
                              <a:effectLst/>
                            </a:rPr>
                            <a:t>) (1+1)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/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12.8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19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64.3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/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18"/>
                      </a:ext>
                    </a:extLst>
                  </a:tr>
                  <a:tr h="386491">
                    <a:tc>
                      <a:txBody>
                        <a:bodyPr/>
                        <a:lstStyle/>
                        <a:p>
                          <a:pPr algn="l" rtl="0" fontAlgn="b"/>
                          <a:r>
                            <a:rPr lang="en-US" sz="1400" u="none" strike="noStrike">
                              <a:effectLst/>
                            </a:rPr>
                            <a:t>maximum voltage decrease(4+4)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>
                              <a:effectLst/>
                            </a:rPr>
                            <a:t>/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3%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4.5%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18%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35%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19"/>
                      </a:ext>
                    </a:extLst>
                  </a:tr>
                  <a:tr h="386491">
                    <a:tc>
                      <a:txBody>
                        <a:bodyPr/>
                        <a:lstStyle/>
                        <a:p>
                          <a:pPr algn="l" rtl="0" fontAlgn="b"/>
                          <a:r>
                            <a:rPr lang="en-US" sz="1400" u="none" strike="noStrike" dirty="0">
                              <a:effectLst/>
                            </a:rPr>
                            <a:t>maximum phase shift(</a:t>
                          </a:r>
                          <a:r>
                            <a:rPr lang="en-US" sz="1400" u="none" strike="noStrike" dirty="0" err="1">
                              <a:effectLst/>
                            </a:rPr>
                            <a:t>deg</a:t>
                          </a:r>
                          <a:r>
                            <a:rPr lang="en-US" sz="1400" u="none" strike="noStrike" dirty="0">
                              <a:effectLst/>
                            </a:rPr>
                            <a:t>) (4+4)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/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3.2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4.8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>
                              <a:effectLst/>
                            </a:rPr>
                            <a:t>16.7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 smtClean="0">
                              <a:effectLst/>
                            </a:rPr>
                            <a:t>24.6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2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文本框 2"/>
          <p:cNvSpPr txBox="1"/>
          <p:nvPr/>
        </p:nvSpPr>
        <p:spPr>
          <a:xfrm>
            <a:off x="122731" y="5845798"/>
            <a:ext cx="8776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For W and Z, both voltage decrease and phase shift are large. For </a:t>
            </a:r>
            <a:r>
              <a:rPr lang="en-US" altLang="zh-CN" dirty="0" smtClean="0"/>
              <a:t>Z in 1+1DR, </a:t>
            </a:r>
            <a:r>
              <a:rPr lang="en-US" altLang="zh-CN" dirty="0" smtClean="0"/>
              <a:t>the </a:t>
            </a:r>
            <a:r>
              <a:rPr lang="en-US" altLang="zh-CN" dirty="0" smtClean="0"/>
              <a:t>maximum voltage decrease is more than 100%, when the last bunch in the train passes the cavity. </a:t>
            </a:r>
            <a:r>
              <a:rPr lang="en-US" altLang="zh-CN" dirty="0" smtClean="0"/>
              <a:t>What the bunch sees is a decelerating field.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51520" y="4220515"/>
            <a:ext cx="8312151" cy="156337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 b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12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0" y="1292836"/>
                <a:ext cx="8941434" cy="1622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b="0" dirty="0" smtClean="0">
                    <a:solidFill>
                      <a:prstClr val="black"/>
                    </a:solidFill>
                    <a:ea typeface="黑体" panose="02010609060101010101" pitchFamily="49" charset="-122"/>
                  </a:rPr>
                  <a:t>Preconditions</a:t>
                </a:r>
                <a:r>
                  <a:rPr lang="zh-CN" altLang="en-US" b="0" dirty="0" smtClean="0">
                    <a:solidFill>
                      <a:prstClr val="black"/>
                    </a:solidFill>
                    <a:ea typeface="黑体" panose="02010609060101010101" pitchFamily="49" charset="-122"/>
                  </a:rPr>
                  <a:t>：</a:t>
                </a:r>
                <a:endParaRPr lang="en-US" altLang="zh-CN" b="0" dirty="0" smtClean="0">
                  <a:solidFill>
                    <a:prstClr val="black"/>
                  </a:solidFill>
                  <a:ea typeface="黑体" panose="02010609060101010101" pitchFamily="49" charset="-122"/>
                </a:endParaRPr>
              </a:p>
              <a:p>
                <a:pPr marL="342900" indent="-342900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AutoNum type="arabicPeriod"/>
                </a:pPr>
                <a:r>
                  <a:rPr lang="en-US" altLang="zh-CN" b="0" dirty="0" smtClean="0">
                    <a:solidFill>
                      <a:prstClr val="black"/>
                    </a:solidFill>
                    <a:ea typeface="黑体" panose="02010609060101010101" pitchFamily="49" charset="-122"/>
                  </a:rPr>
                  <a:t>The  generator voltage is independent of n</a:t>
                </a:r>
                <a:r>
                  <a:rPr lang="zh-CN" altLang="en-US" b="0" dirty="0" smtClean="0">
                    <a:solidFill>
                      <a:prstClr val="black"/>
                    </a:solidFill>
                    <a:ea typeface="黑体" panose="02010609060101010101" pitchFamily="49" charset="-122"/>
                  </a:rPr>
                  <a:t>：</a:t>
                </a:r>
                <a:endParaRPr lang="en-US" altLang="zh-CN" b="0" dirty="0" smtClean="0">
                  <a:solidFill>
                    <a:prstClr val="black"/>
                  </a:solidFill>
                  <a:ea typeface="黑体" panose="02010609060101010101" pitchFamily="49" charset="-122"/>
                </a:endParaRPr>
              </a:p>
              <a:p>
                <a:pPr marL="342900" indent="-342900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AutoNum type="arabicPeriod"/>
                </a:pPr>
                <a:r>
                  <a:rPr lang="en-US" altLang="zh-CN" b="0" dirty="0" smtClean="0">
                    <a:solidFill>
                      <a:schemeClr val="tx1"/>
                    </a:solidFill>
                  </a:rPr>
                  <a:t>The bunch train is short: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b="0" i="1" smtClean="0">
                                <a:solidFill>
                                  <a:schemeClr val="tx1"/>
                                </a:solidFill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</a:rPr>
                              <m:t>𝑏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</a:rPr>
                          <m:t>𝑁</m:t>
                        </m:r>
                      </m:e>
                    </m:d>
                    <m:r>
                      <a:rPr lang="en-US" altLang="zh-CN" b="0" i="1" smtClean="0">
                        <a:solidFill>
                          <a:schemeClr val="tx1"/>
                        </a:solidFill>
                        <a:ea typeface="Cambria Math" panose="02040503050406030204" pitchFamily="18" charset="0"/>
                      </a:rPr>
                      <m:t>≪1</m:t>
                    </m:r>
                  </m:oMath>
                </a14:m>
                <a:endParaRPr lang="en-US" altLang="zh-CN" b="0" dirty="0" smtClean="0">
                  <a:solidFill>
                    <a:schemeClr val="tx1"/>
                  </a:solidFill>
                  <a:ea typeface="黑体" panose="02010609060101010101" pitchFamily="49" charset="-122"/>
                </a:endParaRPr>
              </a:p>
              <a:p>
                <a:r>
                  <a:rPr lang="en-US" altLang="zh-CN" b="0" dirty="0" smtClean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acc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f>
                      <m:fPr>
                        <m:ctrlPr>
                          <a:rPr lang="mr-I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𝑟𝑓</m:t>
                            </m:r>
                          </m:sub>
                        </m:sSub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b="0" dirty="0" smtClean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 </a:t>
                </a:r>
              </a:p>
              <a:p>
                <a:r>
                  <a:rPr lang="en-US" altLang="zh-CN" b="0" dirty="0" smtClean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for</a:t>
                </a:r>
                <a:r>
                  <a:rPr lang="zh-CN" altLang="en-US" b="0" dirty="0" smtClean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b="0" dirty="0" smtClean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CEPC APDR </a:t>
                </a:r>
                <a:r>
                  <a:rPr lang="en-US" altLang="zh-CN" b="0" dirty="0" smtClean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H-low power</a:t>
                </a:r>
                <a:r>
                  <a:rPr lang="en-US" altLang="zh-CN" dirty="0" smtClean="0">
                    <a:ea typeface="黑体" panose="02010609060101010101" pitchFamily="49" charset="-122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b="0" i="1" smtClean="0">
                                <a:solidFill>
                                  <a:schemeClr val="tx1"/>
                                </a:solidFill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</a:rPr>
                              <m:t>𝑏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</a:rPr>
                          <m:t>𝑁</m:t>
                        </m:r>
                      </m:e>
                    </m:d>
                    <m:r>
                      <a:rPr lang="en-US" altLang="zh-CN" b="0" i="1" smtClean="0">
                        <a:solidFill>
                          <a:schemeClr val="tx1"/>
                        </a:solidFill>
                      </a:rPr>
                      <m:t>=</m:t>
                    </m:r>
                  </m:oMath>
                </a14:m>
                <a:r>
                  <a:rPr lang="en-US" altLang="zh-CN" b="0" dirty="0" smtClean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0.03; high </a:t>
                </a:r>
                <a:r>
                  <a:rPr lang="en-US" altLang="zh-CN" b="0" dirty="0" err="1" smtClean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lumi</a:t>
                </a:r>
                <a:r>
                  <a:rPr lang="en-US" altLang="zh-CN" b="0" dirty="0" smtClean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 smtClean="0">
                    <a:ea typeface="黑体" panose="02010609060101010101" pitchFamily="49" charset="-122"/>
                  </a:rPr>
                  <a:t>0.05</a:t>
                </a:r>
                <a:endParaRPr lang="zh-CN" altLang="en-US" b="0" dirty="0">
                  <a:solidFill>
                    <a:schemeClr val="tx1"/>
                  </a:solidFill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92836"/>
                <a:ext cx="8941434" cy="1622304"/>
              </a:xfrm>
              <a:prstGeom prst="rect">
                <a:avLst/>
              </a:prstGeom>
              <a:blipFill rotWithShape="0">
                <a:blip r:embed="rId2"/>
                <a:stretch>
                  <a:fillRect l="-545" t="-3008" b="-5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4593960" y="1620109"/>
                <a:ext cx="2494593" cy="3250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prstClr val="black"/>
                              </a:solidFill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solidFill>
                                <a:prstClr val="black"/>
                              </a:solidFill>
                            </a:rPr>
                            <m:t>𝑽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prstClr val="black"/>
                              </a:solidFill>
                            </a:rPr>
                            <m:t>𝑔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prstClr val="black"/>
                          </a:solidFill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prstClr val="black"/>
                              </a:solidFill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solidFill>
                                <a:prstClr val="black"/>
                              </a:solidFill>
                            </a:rPr>
                            <m:t>𝑽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prstClr val="black"/>
                              </a:solidFill>
                            </a:rPr>
                            <m:t>𝑐</m:t>
                          </m:r>
                          <m:r>
                            <a:rPr lang="en-US" altLang="zh-CN" b="0" i="1" smtClean="0">
                              <a:solidFill>
                                <a:prstClr val="black"/>
                              </a:solidFill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altLang="zh-CN" b="0" i="1" smtClean="0">
                              <a:solidFill>
                                <a:prstClr val="black"/>
                              </a:solidFill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smtClean="0">
                              <a:solidFill>
                                <a:prstClr val="black"/>
                              </a:solidFill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prstClr val="black"/>
                                      </a:solidFill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>
                                      <a:solidFill>
                                        <a:prstClr val="black"/>
                                      </a:solidFill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prstClr val="black"/>
                                      </a:solidFill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zh-CN" b="0" i="1" smtClean="0">
                          <a:solidFill>
                            <a:prstClr val="black"/>
                          </a:solidFill>
                        </a:rPr>
                        <m:t>−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prstClr val="black"/>
                              </a:solidFill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solidFill>
                                <a:prstClr val="black"/>
                              </a:solidFill>
                            </a:rPr>
                            <m:t>𝑽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prstClr val="black"/>
                              </a:solidFill>
                            </a:rPr>
                            <m:t>𝑏</m:t>
                          </m:r>
                          <m:r>
                            <a:rPr lang="en-US" altLang="zh-CN" b="0" i="1" smtClean="0">
                              <a:solidFill>
                                <a:prstClr val="black"/>
                              </a:solidFill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b="0" dirty="0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960" y="1620109"/>
                <a:ext cx="2494593" cy="325025"/>
              </a:xfrm>
              <a:prstGeom prst="rect">
                <a:avLst/>
              </a:prstGeom>
              <a:blipFill rotWithShape="0">
                <a:blip r:embed="rId3"/>
                <a:stretch>
                  <a:fillRect l="-1956" r="-733" b="-207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3"/>
              <p:cNvSpPr txBox="1"/>
              <p:nvPr/>
            </p:nvSpPr>
            <p:spPr>
              <a:xfrm>
                <a:off x="-440766" y="3684031"/>
                <a:ext cx="5527922" cy="6079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prstClr val="black"/>
                              </a:solidFill>
                            </a:rPr>
                          </m:ctrlPr>
                        </m:sSubSupPr>
                        <m:e>
                          <m:r>
                            <a:rPr lang="en-US" altLang="zh-CN" b="1" i="1" smtClean="0">
                              <a:solidFill>
                                <a:prstClr val="black"/>
                              </a:solidFill>
                            </a:rPr>
                            <m:t>𝑽</m:t>
                          </m:r>
                        </m:e>
                        <m:sub>
                          <m:r>
                            <a:rPr lang="en-US" altLang="zh-CN" i="1" smtClean="0">
                              <a:solidFill>
                                <a:prstClr val="black"/>
                              </a:solidFill>
                            </a:rPr>
                            <m:t>𝑏</m:t>
                          </m:r>
                        </m:sub>
                        <m:sup>
                          <m:r>
                            <a:rPr lang="en-US" altLang="zh-CN" i="1" smtClean="0">
                              <a:solidFill>
                                <a:prstClr val="black"/>
                              </a:solidFill>
                            </a:rPr>
                            <m:t>𝑛</m:t>
                          </m:r>
                        </m:sup>
                      </m:sSubSup>
                      <m:r>
                        <a:rPr lang="en-US" altLang="zh-CN" i="1" smtClean="0">
                          <a:solidFill>
                            <a:prstClr val="black"/>
                          </a:solidFill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zh-CN" i="1" smtClean="0">
                              <a:solidFill>
                                <a:prstClr val="black"/>
                              </a:solidFill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prstClr val="black"/>
                              </a:solidFill>
                            </a:rPr>
                            <m:t>−2</m:t>
                          </m:r>
                          <m:r>
                            <a:rPr lang="en-US" altLang="zh-CN" i="1">
                              <a:solidFill>
                                <a:prstClr val="black"/>
                              </a:solidFill>
                            </a:rPr>
                            <m:t>𝑘𝑞</m:t>
                          </m:r>
                          <m:r>
                            <m:rPr>
                              <m:nor/>
                            </m:rPr>
                            <a:rPr lang="zh-CN" altLang="en-US" dirty="0">
                              <a:solidFill>
                                <a:prstClr val="black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prstClr val="black"/>
                              </a:solidFill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prstClr val="black"/>
                                  </a:solidFill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solidFill>
                                    <a:prstClr val="black"/>
                                  </a:solidFill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n-US" altLang="zh-CN" i="1" smtClean="0">
                          <a:solidFill>
                            <a:prstClr val="black"/>
                          </a:solidFill>
                        </a:rPr>
                        <m:t>(</m:t>
                      </m:r>
                      <m:f>
                        <m:fPr>
                          <m:ctrlPr>
                            <a:rPr lang="en-US" altLang="zh-CN" i="1" smtClean="0">
                              <a:solidFill>
                                <a:prstClr val="black"/>
                              </a:solidFill>
                            </a:rPr>
                          </m:ctrlPr>
                        </m:fPr>
                        <m:num>
                          <m:r>
                            <a:rPr lang="en-US" altLang="zh-CN" i="1" smtClean="0">
                              <a:solidFill>
                                <a:prstClr val="black"/>
                              </a:solidFill>
                            </a:rPr>
                            <m:t>𝑁</m:t>
                          </m:r>
                        </m:num>
                        <m:den>
                          <m:r>
                            <a:rPr lang="en-US" altLang="zh-CN" i="1" smtClean="0">
                              <a:solidFill>
                                <a:prstClr val="black"/>
                              </a:solidFill>
                            </a:rPr>
                            <m:t>𝑁</m:t>
                          </m:r>
                          <m:r>
                            <a:rPr lang="en-US" altLang="zh-CN" i="1" smtClean="0">
                              <a:solidFill>
                                <a:prstClr val="black"/>
                              </a:solidFill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altLang="zh-CN" i="1">
                                  <a:solidFill>
                                    <a:prstClr val="black"/>
                                  </a:solidFill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  <m:r>
                        <a:rPr lang="en-US" altLang="zh-CN" i="1" smtClean="0">
                          <a:solidFill>
                            <a:prstClr val="black"/>
                          </a:solidFill>
                        </a:rPr>
                        <m:t>)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solidFill>
                                <a:prstClr val="black"/>
                              </a:solidFill>
                            </a:rPr>
                          </m:ctrlPr>
                        </m:dPr>
                        <m:e>
                          <m:r>
                            <a:rPr lang="en-US" altLang="zh-CN" i="1" smtClean="0">
                              <a:solidFill>
                                <a:prstClr val="black"/>
                              </a:solidFill>
                            </a:rPr>
                            <m:t>1−</m:t>
                          </m:r>
                          <m:r>
                            <a:rPr lang="en-US" altLang="zh-CN" i="1" smtClean="0">
                              <a:solidFill>
                                <a:prstClr val="black"/>
                              </a:solidFill>
                            </a:rPr>
                            <m:t>𝑖</m:t>
                          </m:r>
                          <m:sSub>
                            <m:sSubPr>
                              <m:ctrlPr>
                                <a:rPr lang="el-GR" altLang="zh-CN" i="1">
                                  <a:solidFill>
                                    <a:prstClr val="black"/>
                                  </a:solidFill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solidFill>
                                    <a:prstClr val="black"/>
                                  </a:solidFill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solidFill>
                                    <a:prstClr val="black"/>
                                  </a:solidFill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altLang="zh-CN" i="1" smtClean="0">
                              <a:solidFill>
                                <a:prstClr val="black"/>
                              </a:solidFill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</a:rPr>
                              </m:ctrlPr>
                            </m:fPr>
                            <m:num>
                              <m: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</a:rPr>
                                <m:t>𝑁</m:t>
                              </m:r>
                            </m:den>
                          </m:f>
                          <m:r>
                            <a:rPr lang="en-US" altLang="zh-CN" i="1" smtClean="0">
                              <a:solidFill>
                                <a:prstClr val="black"/>
                              </a:solidFill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</a:rPr>
                              </m:ctrlPr>
                            </m:fPr>
                            <m:num>
                              <m: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CN" i="1" smtClean="0">
                              <a:solidFill>
                                <a:prstClr val="black"/>
                              </a:solidFill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0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40766" y="3684031"/>
                <a:ext cx="5527922" cy="6079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74710" y="4329600"/>
                <a:ext cx="4519250" cy="1503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b="0" dirty="0" smtClean="0">
                    <a:solidFill>
                      <a:prstClr val="black"/>
                    </a:solidFill>
                    <a:ea typeface="黑体" panose="02010609060101010101" pitchFamily="49" charset="-122"/>
                  </a:rPr>
                  <a:t>q: charge per bunch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b="0" dirty="0" smtClean="0">
                    <a:solidFill>
                      <a:prstClr val="black"/>
                    </a:solidFill>
                    <a:ea typeface="黑体" panose="02010609060101010101" pitchFamily="49" charset="-122"/>
                  </a:rPr>
                  <a:t>k: loss factor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b="0" dirty="0" smtClean="0">
                    <a:solidFill>
                      <a:prstClr val="black"/>
                    </a:solidFill>
                    <a:ea typeface="黑体" panose="02010609060101010101" pitchFamily="49" charset="-122"/>
                  </a:rPr>
                  <a:t>N: bunch number </a:t>
                </a:r>
                <a:r>
                  <a:rPr lang="en-US" altLang="zh-CN" b="0" dirty="0">
                    <a:solidFill>
                      <a:prstClr val="black"/>
                    </a:solidFill>
                    <a:ea typeface="黑体" panose="02010609060101010101" pitchFamily="49" charset="-122"/>
                  </a:rPr>
                  <a:t>per</a:t>
                </a:r>
                <a:r>
                  <a:rPr lang="en-US" altLang="zh-CN" b="0" dirty="0" smtClean="0">
                    <a:solidFill>
                      <a:prstClr val="black"/>
                    </a:solidFill>
                    <a:ea typeface="黑体" panose="02010609060101010101" pitchFamily="49" charset="-122"/>
                  </a:rPr>
                  <a:t> train~18</a:t>
                </a:r>
                <a:r>
                  <a:rPr lang="zh-CN" altLang="en-US" b="0" dirty="0" smtClean="0">
                    <a:solidFill>
                      <a:prstClr val="black"/>
                    </a:solidFill>
                    <a:ea typeface="黑体" panose="02010609060101010101" pitchFamily="49" charset="-122"/>
                  </a:rPr>
                  <a:t>（</a:t>
                </a:r>
                <a:r>
                  <a:rPr lang="en-US" altLang="zh-CN" b="0" dirty="0" smtClean="0">
                    <a:solidFill>
                      <a:prstClr val="black"/>
                    </a:solidFill>
                    <a:ea typeface="黑体" panose="02010609060101010101" pitchFamily="49" charset="-122"/>
                  </a:rPr>
                  <a:t>APDR  H-</a:t>
                </a:r>
                <a:r>
                  <a:rPr lang="en-US" altLang="zh-CN" b="0" dirty="0" err="1" smtClean="0">
                    <a:solidFill>
                      <a:prstClr val="black"/>
                    </a:solidFill>
                    <a:ea typeface="黑体" panose="02010609060101010101" pitchFamily="49" charset="-122"/>
                  </a:rPr>
                  <a:t>lp</a:t>
                </a:r>
                <a:r>
                  <a:rPr lang="zh-CN" altLang="en-US" b="0" dirty="0" smtClean="0">
                    <a:solidFill>
                      <a:prstClr val="black"/>
                    </a:solidFill>
                    <a:ea typeface="黑体" panose="02010609060101010101" pitchFamily="49" charset="-122"/>
                  </a:rPr>
                  <a:t>）</a:t>
                </a:r>
                <a:endParaRPr lang="en-US" altLang="zh-CN" b="0" dirty="0" smtClean="0">
                  <a:solidFill>
                    <a:prstClr val="black"/>
                  </a:solidFill>
                  <a:ea typeface="黑体" panose="02010609060101010101" pitchFamily="49" charset="-122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b="0" i="1">
                            <a:solidFill>
                              <a:prstClr val="black"/>
                            </a:solidFill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solidFill>
                              <a:prstClr val="black"/>
                            </a:solidFill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>
                            <a:solidFill>
                              <a:prstClr val="black"/>
                            </a:solidFill>
                            <a:ea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altLang="zh-CN" b="0" dirty="0" smtClean="0">
                    <a:solidFill>
                      <a:prstClr val="black"/>
                    </a:solidFill>
                    <a:ea typeface="黑体" panose="02010609060101010101" pitchFamily="49" charset="-122"/>
                  </a:rPr>
                  <a:t>:the number of missing bunches in the gap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altLang="zh-CN" b="0" dirty="0" smtClean="0">
                  <a:solidFill>
                    <a:prstClr val="black"/>
                  </a:solidFill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10" y="4329600"/>
                <a:ext cx="4519250" cy="1503553"/>
              </a:xfrm>
              <a:prstGeom prst="rect">
                <a:avLst/>
              </a:prstGeom>
              <a:blipFill rotWithShape="0">
                <a:blip r:embed="rId5"/>
                <a:stretch>
                  <a:fillRect l="-1078" t="-2024" r="-5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4593960" y="5120190"/>
                <a:ext cx="3845348" cy="5430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zh-CN" b="0" dirty="0" smtClean="0">
                    <a:solidFill>
                      <a:prstClr val="black"/>
                    </a:solidFill>
                  </a:rPr>
                  <a:t>CEPC APDR: Higgs-</a:t>
                </a:r>
                <a:r>
                  <a:rPr kumimoji="1" lang="en-US" altLang="zh-CN" b="0" dirty="0" err="1" smtClean="0">
                    <a:solidFill>
                      <a:prstClr val="black"/>
                    </a:solidFill>
                  </a:rPr>
                  <a:t>lp</a:t>
                </a:r>
                <a:r>
                  <a:rPr kumimoji="1" lang="en-US" altLang="zh-CN" b="0" dirty="0" smtClean="0">
                    <a:solidFill>
                      <a:prstClr val="black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prstClr val="black"/>
                            </a:solidFill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prstClr val="black"/>
                            </a:solidFill>
                          </a:rPr>
                          <m:t>𝑁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prstClr val="black"/>
                            </a:solidFill>
                          </a:rPr>
                          <m:t>𝑔</m:t>
                        </m:r>
                      </m:sub>
                    </m:sSub>
                    <m:r>
                      <a:rPr kumimoji="1" lang="en-US" altLang="zh-CN" b="0" i="1" smtClean="0">
                        <a:solidFill>
                          <a:prstClr val="black"/>
                        </a:solidFill>
                      </a:rPr>
                      <m:t>=</m:t>
                    </m:r>
                    <m:f>
                      <m:fPr>
                        <m:ctrlPr>
                          <a:rPr kumimoji="1" lang="mr-IN" altLang="zh-CN" b="0" i="1" smtClean="0">
                            <a:solidFill>
                              <a:prstClr val="black"/>
                            </a:solidFill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zh-CN" b="0" i="1" smtClean="0">
                                <a:solidFill>
                                  <a:prstClr val="black"/>
                                </a:solidFill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solidFill>
                                  <a:prstClr val="black"/>
                                </a:solidFill>
                              </a:rPr>
                              <m:t>𝑇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solidFill>
                                  <a:prstClr val="black"/>
                                </a:solidFill>
                              </a:rPr>
                              <m:t>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en-US" altLang="zh-CN" b="0" i="1" smtClean="0">
                                <a:solidFill>
                                  <a:prstClr val="black"/>
                                </a:solidFill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solidFill>
                                  <a:prstClr val="black"/>
                                </a:solidFill>
                              </a:rPr>
                              <m:t>𝑇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solidFill>
                                  <a:prstClr val="black"/>
                                </a:solidFill>
                              </a:rPr>
                              <m:t>𝑏</m:t>
                            </m:r>
                          </m:sub>
                        </m:sSub>
                      </m:den>
                    </m:f>
                    <m:r>
                      <a:rPr kumimoji="1" lang="en-US" altLang="zh-CN" b="0" smtClean="0">
                        <a:solidFill>
                          <a:prstClr val="black"/>
                        </a:solidFill>
                      </a:rPr>
                      <m:t>−1</m:t>
                    </m:r>
                  </m:oMath>
                </a14:m>
                <a:r>
                  <a:rPr kumimoji="1" lang="en-US" altLang="zh-CN" b="0" dirty="0" smtClean="0">
                    <a:solidFill>
                      <a:prstClr val="black"/>
                    </a:solidFill>
                    <a:ea typeface="黑体" panose="02010609060101010101" pitchFamily="49" charset="-122"/>
                  </a:rPr>
                  <a:t>=135</a:t>
                </a:r>
                <a:endParaRPr kumimoji="1" lang="zh-CN" altLang="en-US" b="0" dirty="0">
                  <a:solidFill>
                    <a:prstClr val="black"/>
                  </a:solidFill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960" y="5120190"/>
                <a:ext cx="3845348" cy="543034"/>
              </a:xfrm>
              <a:prstGeom prst="rect">
                <a:avLst/>
              </a:prstGeom>
              <a:blipFill rotWithShape="0">
                <a:blip r:embed="rId6"/>
                <a:stretch>
                  <a:fillRect l="-1429" r="-794" b="-11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7"/>
          <p:cNvSpPr txBox="1">
            <a:spLocks noChangeArrowheads="1"/>
          </p:cNvSpPr>
          <p:nvPr/>
        </p:nvSpPr>
        <p:spPr bwMode="auto">
          <a:xfrm>
            <a:off x="5053941" y="584799"/>
            <a:ext cx="3225607" cy="92333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1800" b="0" dirty="0" smtClean="0">
                <a:solidFill>
                  <a:srgbClr val="000000"/>
                </a:solidFill>
                <a:latin typeface="+mn-lt"/>
              </a:rPr>
              <a:t>K. Bane, etc. Compensating the unequal bunch spacing in the NLC damping ring, EPAC96 </a:t>
            </a:r>
            <a:endParaRPr lang="zh-CN" altLang="en-US" sz="1800" b="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7" name="内容占位符 3"/>
          <p:cNvSpPr>
            <a:spLocks noGrp="1" noChangeArrowheads="1"/>
          </p:cNvSpPr>
          <p:nvPr/>
        </p:nvSpPr>
        <p:spPr bwMode="auto">
          <a:xfrm>
            <a:off x="93562" y="29402"/>
            <a:ext cx="8507413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defTabSz="0">
              <a:spcBef>
                <a:spcPct val="20000"/>
              </a:spcBef>
              <a:buClr>
                <a:srgbClr val="00B0F0"/>
              </a:buClr>
              <a:buSzPct val="90000"/>
              <a:buFont typeface="Wingdings" charset="2"/>
              <a:buChar char="n"/>
              <a:defRPr sz="2800">
                <a:solidFill>
                  <a:srgbClr val="003399"/>
                </a:solidFill>
                <a:latin typeface="微软雅黑" charset="0"/>
                <a:ea typeface="微软雅黑" charset="0"/>
                <a:sym typeface="Arial" charset="0"/>
              </a:defRPr>
            </a:lvl1pPr>
            <a:lvl2pPr marL="742950" indent="-285750" defTabSz="0">
              <a:spcBef>
                <a:spcPct val="20000"/>
              </a:spcBef>
              <a:buClr>
                <a:srgbClr val="00B050"/>
              </a:buClr>
              <a:buSzPct val="75000"/>
              <a:buFont typeface="Wingdings" charset="2"/>
              <a:buChar char="l"/>
              <a:defRPr sz="2400">
                <a:solidFill>
                  <a:schemeClr val="tx1"/>
                </a:solidFill>
                <a:latin typeface="微软雅黑" charset="0"/>
                <a:ea typeface="微软雅黑" charset="0"/>
                <a:sym typeface="Arial" charset="0"/>
              </a:defRPr>
            </a:lvl2pPr>
            <a:lvl3pPr marL="1143000" indent="-228600" defTabSz="0">
              <a:spcBef>
                <a:spcPct val="20000"/>
              </a:spcBef>
              <a:buClr>
                <a:srgbClr val="00B050"/>
              </a:buClr>
              <a:buSzPct val="75000"/>
              <a:buFont typeface="Wingdings" charset="2"/>
              <a:buChar char="•"/>
              <a:defRPr sz="2400">
                <a:solidFill>
                  <a:srgbClr val="003399"/>
                </a:solidFill>
                <a:latin typeface="Arial" charset="0"/>
                <a:ea typeface="黑体" charset="0"/>
                <a:sym typeface="Arial" charset="0"/>
              </a:defRPr>
            </a:lvl3pPr>
            <a:lvl4pPr marL="1600200" indent="-228600" defTabSz="0">
              <a:spcBef>
                <a:spcPct val="20000"/>
              </a:spcBef>
              <a:buClr>
                <a:srgbClr val="00B050"/>
              </a:buClr>
              <a:buSzPct val="75000"/>
              <a:buFont typeface="Wingdings" charset="2"/>
              <a:buChar char="–"/>
              <a:defRPr sz="2800">
                <a:solidFill>
                  <a:srgbClr val="003399"/>
                </a:solidFill>
                <a:latin typeface="Arial" charset="0"/>
                <a:ea typeface="黑体" charset="0"/>
                <a:sym typeface="Arial" charset="0"/>
              </a:defRPr>
            </a:lvl4pPr>
            <a:lvl5pPr marL="2057400" indent="-228600" defTabSz="0">
              <a:spcBef>
                <a:spcPct val="20000"/>
              </a:spcBef>
              <a:buClr>
                <a:srgbClr val="00B050"/>
              </a:buClr>
              <a:buSzPct val="75000"/>
              <a:buFont typeface="Wingdings" charset="2"/>
              <a:buChar char="»"/>
              <a:defRPr sz="2800">
                <a:solidFill>
                  <a:srgbClr val="003399"/>
                </a:solidFill>
                <a:latin typeface="Arial" charset="0"/>
                <a:ea typeface="黑体" charset="0"/>
                <a:sym typeface="Arial" charset="0"/>
              </a:defRPr>
            </a:lvl5pPr>
            <a:lvl6pPr marL="2514600" indent="-228600" defTabSz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charset="2"/>
              <a:buChar char="»"/>
              <a:defRPr sz="2800">
                <a:solidFill>
                  <a:srgbClr val="003399"/>
                </a:solidFill>
                <a:latin typeface="Arial" charset="0"/>
                <a:ea typeface="黑体" charset="0"/>
                <a:sym typeface="Arial" charset="0"/>
              </a:defRPr>
            </a:lvl6pPr>
            <a:lvl7pPr marL="2971800" indent="-228600" defTabSz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charset="2"/>
              <a:buChar char="»"/>
              <a:defRPr sz="2800">
                <a:solidFill>
                  <a:srgbClr val="003399"/>
                </a:solidFill>
                <a:latin typeface="Arial" charset="0"/>
                <a:ea typeface="黑体" charset="0"/>
                <a:sym typeface="Arial" charset="0"/>
              </a:defRPr>
            </a:lvl7pPr>
            <a:lvl8pPr marL="3429000" indent="-228600" defTabSz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charset="2"/>
              <a:buChar char="»"/>
              <a:defRPr sz="2800">
                <a:solidFill>
                  <a:srgbClr val="003399"/>
                </a:solidFill>
                <a:latin typeface="Arial" charset="0"/>
                <a:ea typeface="黑体" charset="0"/>
                <a:sym typeface="Arial" charset="0"/>
              </a:defRPr>
            </a:lvl8pPr>
            <a:lvl9pPr marL="3886200" indent="-228600" defTabSz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charset="2"/>
              <a:buChar char="»"/>
              <a:defRPr sz="2800">
                <a:solidFill>
                  <a:srgbClr val="003399"/>
                </a:solidFill>
                <a:latin typeface="Arial" charset="0"/>
                <a:ea typeface="黑体" charset="0"/>
                <a:sym typeface="Arial" charset="0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C00000"/>
                </a:solidFill>
                <a:latin typeface="+mj-lt"/>
                <a:sym typeface="Times New Roman" charset="0"/>
              </a:rPr>
              <a:t>2</a:t>
            </a:r>
            <a:r>
              <a:rPr lang="en-US" altLang="zh-CN" b="1" dirty="0" smtClean="0">
                <a:solidFill>
                  <a:srgbClr val="C00000"/>
                </a:solidFill>
                <a:latin typeface="+mj-lt"/>
                <a:sym typeface="Times New Roman" charset="0"/>
              </a:rPr>
              <a:t>. Phase shift in APDR</a:t>
            </a:r>
            <a:endParaRPr lang="zh-CN" altLang="en-US" b="1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/>
              <p:cNvSpPr txBox="1"/>
              <p:nvPr/>
            </p:nvSpPr>
            <p:spPr>
              <a:xfrm>
                <a:off x="3038949" y="886040"/>
                <a:ext cx="1441548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altLang="zh-CN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altLang="zh-CN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a:rPr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zh-CN" altLang="en-US" sz="1800" b="0" dirty="0">
                  <a:solidFill>
                    <a:prstClr val="black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8949" y="886040"/>
                <a:ext cx="1441548" cy="299569"/>
              </a:xfrm>
              <a:prstGeom prst="rect">
                <a:avLst/>
              </a:prstGeom>
              <a:blipFill rotWithShape="0">
                <a:blip r:embed="rId7"/>
                <a:stretch>
                  <a:fillRect l="-3814" r="-847" b="-24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/>
          <p:cNvSpPr txBox="1"/>
          <p:nvPr/>
        </p:nvSpPr>
        <p:spPr>
          <a:xfrm>
            <a:off x="0" y="571553"/>
            <a:ext cx="4732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The total cavity voltage associated with bunch n: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93562" y="3258355"/>
            <a:ext cx="385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The beam induced voltage for bunch n: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976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0" y="731694"/>
                <a:ext cx="3446967" cy="7184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prstClr val="black"/>
                              </a:solidFill>
                            </a:rPr>
                          </m:ctrlPr>
                        </m:sSubSupPr>
                        <m:e>
                          <m:r>
                            <a:rPr lang="en-US" altLang="zh-CN" i="1" smtClean="0">
                              <a:solidFill>
                                <a:prstClr val="black"/>
                              </a:solidFill>
                            </a:rPr>
                            <m:t>𝑽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prstClr val="black"/>
                              </a:solidFill>
                            </a:rPr>
                            <m:t>𝑏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prstClr val="black"/>
                              </a:solidFill>
                            </a:rPr>
                            <m:t>𝑛</m:t>
                          </m:r>
                        </m:sup>
                      </m:sSubSup>
                      <m:r>
                        <a:rPr lang="en-US" altLang="zh-CN" b="0" i="1" smtClean="0">
                          <a:solidFill>
                            <a:prstClr val="black"/>
                          </a:solidFill>
                        </a:rPr>
                        <m:t>−</m:t>
                      </m:r>
                      <m:sSubSup>
                        <m:sSubSupPr>
                          <m:ctrlPr>
                            <a:rPr lang="en-US" altLang="zh-CN" b="0" i="1">
                              <a:solidFill>
                                <a:prstClr val="black"/>
                              </a:solidFill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solidFill>
                                <a:prstClr val="black"/>
                              </a:solidFill>
                            </a:rPr>
                            <m:t>𝑽</m:t>
                          </m:r>
                        </m:e>
                        <m:sub>
                          <m:r>
                            <a:rPr lang="en-US" altLang="zh-CN" b="0" i="1">
                              <a:solidFill>
                                <a:prstClr val="black"/>
                              </a:solidFill>
                            </a:rPr>
                            <m:t>𝑏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</a:rPr>
                                <m:t>′</m:t>
                              </m:r>
                            </m:sup>
                          </m:sSup>
                        </m:sup>
                      </m:sSubSup>
                      <m:r>
                        <a:rPr lang="en-US" altLang="zh-CN" b="0" i="1" smtClean="0">
                          <a:solidFill>
                            <a:prstClr val="black"/>
                          </a:solidFill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CN" b="0" i="1">
                          <a:solidFill>
                            <a:prstClr val="black"/>
                          </a:solidFill>
                        </a:rPr>
                        <m:t>−2</m:t>
                      </m:r>
                      <m:r>
                        <a:rPr lang="en-US" altLang="zh-CN" b="0" i="1">
                          <a:solidFill>
                            <a:prstClr val="black"/>
                          </a:solidFill>
                        </a:rPr>
                        <m:t>𝑘𝑞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solidFill>
                                <a:prstClr val="black"/>
                              </a:solidFill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b="0" i="1">
                                  <a:solidFill>
                                    <a:prstClr val="black"/>
                                  </a:solidFill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</a:rPr>
                                <m:t>𝑛</m:t>
                              </m:r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solidFill>
                                        <a:prstClr val="black"/>
                                      </a:solidFill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solidFill>
                                        <a:prstClr val="black"/>
                                      </a:solidFill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solidFill>
                                        <a:prstClr val="black"/>
                                      </a:solidFill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el-GR" altLang="zh-CN" b="0" i="1">
                                      <a:solidFill>
                                        <a:prstClr val="black"/>
                                      </a:solidFill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>
                                      <a:solidFill>
                                        <a:prstClr val="black"/>
                                      </a:solidFill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b="0" i="1">
                                      <a:solidFill>
                                        <a:prstClr val="black"/>
                                      </a:solidFill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b="0" i="1">
                                  <a:solidFill>
                                    <a:prstClr val="black"/>
                                  </a:solidFill>
                                </a:rPr>
                                <m:t>𝑁</m:t>
                              </m:r>
                              <m:r>
                                <a:rPr lang="en-US" altLang="zh-CN" b="0" i="1">
                                  <a:solidFill>
                                    <a:prstClr val="black"/>
                                  </a:solidFill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altLang="zh-CN" b="0" i="1">
                                      <a:solidFill>
                                        <a:prstClr val="black"/>
                                      </a:solidFill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>
                                      <a:solidFill>
                                        <a:prstClr val="black"/>
                                      </a:solidFill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b="0" i="1">
                                      <a:solidFill>
                                        <a:prstClr val="black"/>
                                      </a:solidFill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b="0" dirty="0">
                  <a:solidFill>
                    <a:prstClr val="black"/>
                  </a:solidFill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31694"/>
                <a:ext cx="3446967" cy="71840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157956" y="362362"/>
                <a:ext cx="78715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dirty="0" smtClean="0">
                    <a:solidFill>
                      <a:prstClr val="black"/>
                    </a:solidFill>
                    <a:ea typeface="黑体" panose="02010609060101010101" pitchFamily="49" charset="-122"/>
                  </a:rPr>
                  <a:t>For bunch n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prstClr val="black"/>
                            </a:solidFill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</a:rPr>
                          <m:t>,</m:t>
                        </m:r>
                      </m:sup>
                    </m:sSup>
                  </m:oMath>
                </a14:m>
                <a:r>
                  <a:rPr lang="zh-CN" altLang="en-US" b="0" dirty="0" smtClean="0">
                    <a:solidFill>
                      <a:prstClr val="black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b="0" dirty="0" smtClean="0">
                    <a:solidFill>
                      <a:prstClr val="black"/>
                    </a:solidFill>
                    <a:ea typeface="黑体" panose="02010609060101010101" pitchFamily="49" charset="-122"/>
                  </a:rPr>
                  <a:t>in the same train, the variation </a:t>
                </a:r>
                <a:r>
                  <a:rPr lang="en-US" altLang="zh-CN" dirty="0" smtClean="0">
                    <a:solidFill>
                      <a:prstClr val="black"/>
                    </a:solidFill>
                    <a:ea typeface="黑体" panose="02010609060101010101" pitchFamily="49" charset="-122"/>
                  </a:rPr>
                  <a:t>of the beam-induced voltage</a:t>
                </a:r>
                <a:r>
                  <a:rPr lang="zh-CN" altLang="en-US" b="0" dirty="0" smtClean="0">
                    <a:solidFill>
                      <a:prstClr val="black"/>
                    </a:solidFill>
                    <a:ea typeface="黑体" panose="02010609060101010101" pitchFamily="49" charset="-122"/>
                  </a:rPr>
                  <a:t>：</a:t>
                </a:r>
                <a:endParaRPr lang="zh-CN" altLang="en-US" b="0" dirty="0">
                  <a:solidFill>
                    <a:prstClr val="black"/>
                  </a:solidFill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56" y="362362"/>
                <a:ext cx="7871578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697" t="-13115" b="-26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157956" y="1819428"/>
                <a:ext cx="2483224" cy="7201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l-GR" altLang="zh-CN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kumimoji="0" lang="el-GR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zh-CN" altLang="el-GR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Cambria Math" panose="02040503050406030204" pitchFamily="18" charset="0"/>
                            </a:rPr>
                            <m:t>𝑛</m:t>
                          </m:r>
                          <m:sSup>
                            <m:sSupPr>
                              <m:ctrlPr>
                                <a:rPr kumimoji="0" lang="en-US" altLang="zh-CN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zh-CN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kumimoji="0" lang="en-US" altLang="zh-CN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kumimoji="0" lang="en-US" altLang="zh-CN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US" altLang="zh-CN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</a:rPr>
                            <m:t>Re</m:t>
                          </m:r>
                          <m: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</a:rPr>
                            <m:t>(</m:t>
                          </m:r>
                          <m:sSubSup>
                            <m:sSubSupPr>
                              <m:ctrlPr>
                                <a:rPr kumimoji="0" lang="en-US" altLang="zh-CN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</a:rPr>
                              </m:ctrlPr>
                            </m:sSubSupPr>
                            <m:e>
                              <m:r>
                                <a:rPr kumimoji="0" lang="en-US" altLang="zh-CN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</a:rPr>
                                <m:t>𝑽</m:t>
                              </m:r>
                            </m:e>
                            <m:sub>
                              <m:r>
                                <a:rPr kumimoji="0" lang="en-US" altLang="zh-CN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</a:rPr>
                                <m:t>𝑏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kumimoji="0" lang="en-US" altLang="zh-CN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zh-CN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kumimoji="0" lang="en-US" altLang="zh-CN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</a:rPr>
                                    <m:t>′</m:t>
                                  </m:r>
                                </m:sup>
                              </m:sSup>
                            </m:sup>
                          </m:sSubSup>
                          <m: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</a:rPr>
                            <m:t>−</m:t>
                          </m:r>
                          <m:sSubSup>
                            <m:sSubSupPr>
                              <m:ctrlPr>
                                <a:rPr kumimoji="0" lang="en-US" altLang="zh-CN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</a:rPr>
                              </m:ctrlPr>
                            </m:sSubSupPr>
                            <m:e>
                              <m:r>
                                <a:rPr kumimoji="0" lang="en-US" altLang="zh-CN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</a:rPr>
                                <m:t>𝑽</m:t>
                              </m:r>
                            </m:e>
                            <m:sub>
                              <m:r>
                                <a:rPr kumimoji="0" lang="en-US" altLang="zh-CN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</a:rPr>
                                <m:t>𝑏</m:t>
                              </m:r>
                            </m:sub>
                            <m:sup>
                              <m:r>
                                <a:rPr kumimoji="0" lang="en-US" altLang="zh-CN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</a:rPr>
                                <m:t>𝑛</m:t>
                              </m:r>
                            </m:sup>
                          </m:sSubSup>
                          <m: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kumimoji="0" lang="zh-CN" altLang="en-US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宋体" panose="02010600030101010101" pitchFamily="2" charset="-122"/>
                            </a:rPr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altLang="zh-CN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</a:rPr>
                              </m:ctrlPr>
                            </m:sSubPr>
                            <m:e>
                              <m:r>
                                <a:rPr kumimoji="0" lang="en-US" altLang="zh-CN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en-US" altLang="zh-CN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kumimoji="0" lang="en-US" altLang="zh-CN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kumimoji="0" lang="en-US" altLang="zh-CN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altLang="zh-CN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kumimoji="0" lang="en-US" altLang="zh-CN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kumimoji="0" lang="en-US" altLang="zh-CN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</m:oMath>
                  </m:oMathPara>
                </a14:m>
                <a:endPara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56" y="1819428"/>
                <a:ext cx="2483224" cy="7201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4408175" y="1819428"/>
                <a:ext cx="3241465" cy="72584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l-GR" altLang="zh-CN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kumimoji="0" lang="el-GR" altLang="zh-CN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zh-CN" altLang="el-GR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kumimoji="0" lang="en-US" altLang="zh-CN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altLang="zh-CN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</a:rPr>
                            <m:t>−2</m:t>
                          </m:r>
                          <m:r>
                            <a:rPr kumimoji="0" lang="en-US" altLang="zh-CN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</a:rPr>
                            <m:t>𝑘𝑞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altLang="zh-CN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</a:rPr>
                              </m:ctrlPr>
                            </m:sSubPr>
                            <m:e>
                              <m:r>
                                <a:rPr kumimoji="0" lang="en-US" altLang="zh-CN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en-US" altLang="zh-CN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kumimoji="0" lang="en-US" altLang="zh-CN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kumimoji="0" lang="en-US" altLang="zh-CN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altLang="zh-CN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kumimoji="0" lang="en-US" altLang="zh-CN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kumimoji="0" lang="en-US" altLang="zh-CN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altLang="zh-CN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kumimoji="0" lang="en-US" altLang="zh-CN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CN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</a:rPr>
                                    <m:t>𝑁</m:t>
                                  </m:r>
                                  <m:r>
                                    <a:rPr kumimoji="0" lang="en-US" altLang="zh-CN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</a:rPr>
                                    <m:t>−1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kumimoji="0" lang="el-GR" altLang="zh-CN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0" lang="en-US" altLang="zh-CN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n-US" altLang="zh-CN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</a:rPr>
                                <m:t>𝑁</m:t>
                              </m:r>
                              <m:r>
                                <a:rPr kumimoji="0" lang="en-US" altLang="zh-CN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0" lang="el-GR" altLang="zh-CN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0" lang="en-US" altLang="zh-CN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175" y="1819428"/>
                <a:ext cx="3241465" cy="72584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右箭头 5"/>
          <p:cNvSpPr/>
          <p:nvPr/>
        </p:nvSpPr>
        <p:spPr bwMode="auto">
          <a:xfrm>
            <a:off x="2974985" y="1988249"/>
            <a:ext cx="972108" cy="38249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14691" y="1450096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Total phase variation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7956" y="1450096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Phase shift: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57956" y="2714089"/>
            <a:ext cx="4124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800" b="0" dirty="0" smtClean="0">
                <a:solidFill>
                  <a:prstClr val="black"/>
                </a:solidFill>
                <a:ea typeface="黑体" panose="02010609060101010101" pitchFamily="49" charset="-122"/>
              </a:rPr>
              <a:t>For CEPC APDR:                        CEPC PDR</a:t>
            </a:r>
            <a:r>
              <a:rPr lang="zh-CN" altLang="en-US" sz="1800" b="0" dirty="0" smtClean="0">
                <a:solidFill>
                  <a:prstClr val="black"/>
                </a:solidFill>
                <a:ea typeface="黑体" panose="02010609060101010101" pitchFamily="49" charset="-122"/>
              </a:rPr>
              <a:t>：</a:t>
            </a:r>
            <a:r>
              <a:rPr lang="en-US" altLang="zh-CN" sz="1800" b="0" dirty="0">
                <a:solidFill>
                  <a:prstClr val="black"/>
                </a:solidFill>
                <a:ea typeface="黑体" panose="02010609060101010101" pitchFamily="49" charset="-122"/>
              </a:rPr>
              <a:t> </a:t>
            </a:r>
            <a:endParaRPr lang="zh-CN" altLang="en-US" sz="1800" b="0" dirty="0">
              <a:solidFill>
                <a:prstClr val="black"/>
              </a:solidFill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/>
              <p:cNvSpPr/>
              <p:nvPr/>
            </p:nvSpPr>
            <p:spPr>
              <a:xfrm>
                <a:off x="1743839" y="2714089"/>
                <a:ext cx="953146" cy="4216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zh-CN" altLang="en-U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altLang="zh-CN" sz="18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18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num>
                      <m:den>
                        <m:r>
                          <a:rPr lang="en-US" altLang="zh-CN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altLang="zh-CN" sz="1800" b="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黑体" panose="02010609060101010101" pitchFamily="49" charset="-122"/>
                  </a:rPr>
                  <a:t> =8</a:t>
                </a:r>
                <a:endParaRPr lang="zh-CN" altLang="en-US" sz="1800" b="0" dirty="0">
                  <a:solidFill>
                    <a:prstClr val="black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839" y="2714089"/>
                <a:ext cx="953146" cy="421654"/>
              </a:xfrm>
              <a:prstGeom prst="rect">
                <a:avLst/>
              </a:prstGeom>
              <a:blipFill rotWithShape="0">
                <a:blip r:embed="rId6"/>
                <a:stretch>
                  <a:fillRect l="-24359" t="-133333" r="-37821" b="-20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/>
              <p:cNvSpPr/>
              <p:nvPr/>
            </p:nvSpPr>
            <p:spPr>
              <a:xfrm>
                <a:off x="3947093" y="2714089"/>
                <a:ext cx="953146" cy="4216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zh-CN" altLang="en-U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altLang="zh-CN" sz="18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18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num>
                      <m:den>
                        <m:r>
                          <a:rPr lang="en-US" altLang="zh-CN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altLang="zh-CN" sz="1800" b="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黑体" panose="02010609060101010101" pitchFamily="49" charset="-122"/>
                  </a:rPr>
                  <a:t> =9</a:t>
                </a:r>
                <a:endParaRPr lang="zh-CN" altLang="en-US" sz="1800" b="0" dirty="0">
                  <a:solidFill>
                    <a:prstClr val="black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093" y="2714089"/>
                <a:ext cx="953146" cy="421654"/>
              </a:xfrm>
              <a:prstGeom prst="rect">
                <a:avLst/>
              </a:prstGeom>
              <a:blipFill rotWithShape="0">
                <a:blip r:embed="rId7"/>
                <a:stretch>
                  <a:fillRect l="-24204" t="-133333" r="-36943" b="-20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/>
              <p:cNvSpPr/>
              <p:nvPr/>
            </p:nvSpPr>
            <p:spPr>
              <a:xfrm>
                <a:off x="445988" y="3677511"/>
                <a:ext cx="6336704" cy="71795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l-GR" altLang="zh-CN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kumimoji="0" lang="el-GR" altLang="zh-CN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zh-CN" altLang="el-GR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kumimoji="0" lang="en-US" altLang="zh-CN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altLang="zh-CN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kumimoji="0" lang="en-US" altLang="zh-CN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𝑘𝑞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altLang="zh-CN" sz="1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en-US" altLang="zh-CN" sz="1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kumimoji="0" lang="en-US" altLang="zh-CN" sz="1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kumimoji="0" lang="en-US" altLang="zh-CN" sz="1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altLang="zh-CN" sz="18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kumimoji="0" lang="en-US" altLang="zh-CN" sz="1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kumimoji="0" lang="en-US" altLang="zh-CN" sz="1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altLang="zh-CN" sz="1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kumimoji="0" lang="en-US" altLang="zh-CN" sz="1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CN" sz="1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kumimoji="0" lang="en-US" altLang="zh-CN" sz="1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kumimoji="0" lang="el-GR" altLang="zh-CN" sz="1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0" lang="en-US" altLang="zh-CN" sz="1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n-US" altLang="zh-CN" sz="1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kumimoji="0" lang="en-US" altLang="zh-CN" sz="1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0" lang="el-GR" altLang="zh-CN" sz="1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0" lang="en-US" altLang="zh-CN" sz="1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kumimoji="0" lang="en-US" altLang="zh-CN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≈</m:t>
                      </m:r>
                      <m:f>
                        <m:fPr>
                          <m:ctrlPr>
                            <a:rPr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zh-CN" sz="1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𝑘𝑞𝑁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1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sz="1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zh-CN" sz="1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1800" b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CN" sz="18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CN" sz="18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r>
                        <a:rPr lang="mr-IN" altLang="zh-CN" sz="1800" b="0" i="1" smtClean="0">
                          <a:solidFill>
                            <a:prstClr val="black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𝑘𝑞</m:t>
                          </m:r>
                          <m:sSub>
                            <m:sSubPr>
                              <m:ctrlPr>
                                <a:rPr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  <m:t>𝑡𝑜𝑡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1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pdr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1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sz="1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zh-CN" sz="1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1800" b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CN" sz="18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CN" sz="18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</m:oMath>
                  </m:oMathPara>
                </a14:m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88" y="3677511"/>
                <a:ext cx="6336704" cy="71795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/>
          <p:cNvSpPr txBox="1"/>
          <p:nvPr/>
        </p:nvSpPr>
        <p:spPr>
          <a:xfrm>
            <a:off x="157956" y="3257964"/>
            <a:ext cx="5033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0" dirty="0" smtClean="0">
                <a:solidFill>
                  <a:schemeClr val="tx1"/>
                </a:solidFill>
              </a:rPr>
              <a:t>The total phase variation in a train can be written</a:t>
            </a:r>
            <a:r>
              <a:rPr lang="zh-CN" altLang="en-US" sz="1800" b="0" dirty="0" smtClean="0">
                <a:solidFill>
                  <a:schemeClr val="tx1"/>
                </a:solidFill>
              </a:rPr>
              <a:t>：</a:t>
            </a:r>
            <a:endParaRPr lang="zh-CN" altLang="en-US" sz="1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411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0" y="1547822"/>
                <a:ext cx="8847786" cy="3662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prstClr val="black"/>
                    </a:solidFill>
                  </a:rPr>
                  <a:t>1). The phase shift is inversely </a:t>
                </a:r>
                <a:r>
                  <a:rPr lang="en-US" altLang="zh-CN" dirty="0">
                    <a:solidFill>
                      <a:prstClr val="black"/>
                    </a:solidFill>
                  </a:rPr>
                  <a:t>proportional </a:t>
                </a:r>
                <a:r>
                  <a:rPr lang="en-US" altLang="zh-CN" dirty="0" smtClean="0">
                    <a:solidFill>
                      <a:prstClr val="black"/>
                    </a:solidFill>
                  </a:rPr>
                  <a:t>to the order n of partial double ring</a:t>
                </a:r>
              </a:p>
              <a:p>
                <a:r>
                  <a:rPr lang="en-US" altLang="zh-CN" sz="1800" b="0" dirty="0">
                    <a:solidFill>
                      <a:prstClr val="black"/>
                    </a:solidFill>
                    <a:ea typeface="宋体" panose="02010600030101010101" pitchFamily="2" charset="-122"/>
                  </a:rPr>
                  <a:t> </a:t>
                </a:r>
                <a:r>
                  <a:rPr lang="en-US" altLang="zh-CN" sz="1800" b="0" dirty="0" smtClean="0">
                    <a:solidFill>
                      <a:prstClr val="black"/>
                    </a:solidFill>
                    <a:ea typeface="宋体" panose="02010600030101010101" pitchFamily="2" charset="-122"/>
                  </a:rPr>
                  <a:t>   </a:t>
                </a:r>
                <a:r>
                  <a:rPr lang="zh-CN" altLang="en-US" sz="1800" b="0" dirty="0" smtClean="0">
                    <a:solidFill>
                      <a:prstClr val="black"/>
                    </a:solidFill>
                    <a:ea typeface="宋体" panose="02010600030101010101" pitchFamily="2" charset="-122"/>
                  </a:rPr>
                  <a:t>（</a:t>
                </a:r>
                <a:r>
                  <a:rPr lang="en-US" altLang="zh-CN" sz="1800" b="0" dirty="0" smtClean="0">
                    <a:solidFill>
                      <a:prstClr val="black"/>
                    </a:solidFill>
                    <a:ea typeface="宋体" panose="02010600030101010101" pitchFamily="2" charset="-122"/>
                  </a:rPr>
                  <a:t>n=1</a:t>
                </a:r>
                <a14:m>
                  <m:oMath xmlns:m="http://schemas.openxmlformats.org/officeDocument/2006/math">
                    <m:r>
                      <a:rPr lang="is-IS" altLang="zh-CN" i="1">
                        <a:solidFill>
                          <a:prstClr val="black"/>
                        </a:solidFill>
                        <a:ea typeface="Cambria Math" charset="0"/>
                        <a:cs typeface="Cambria Math" charset="0"/>
                      </a:rPr>
                      <m:t>→</m:t>
                    </m:r>
                  </m:oMath>
                </a14:m>
                <a:r>
                  <a:rPr lang="en-US" altLang="zh-CN" sz="1800" b="0" dirty="0" smtClean="0">
                    <a:solidFill>
                      <a:prstClr val="black"/>
                    </a:solidFill>
                    <a:ea typeface="宋体" panose="02010600030101010101" pitchFamily="2" charset="-122"/>
                  </a:rPr>
                  <a:t>PDR</a:t>
                </a:r>
                <a:r>
                  <a:rPr lang="zh-CN" altLang="en-US" sz="1800" b="0" dirty="0" smtClean="0">
                    <a:solidFill>
                      <a:prstClr val="black"/>
                    </a:solidFill>
                    <a:ea typeface="宋体" panose="02010600030101010101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800" b="0" i="1" smtClean="0">
                        <a:solidFill>
                          <a:prstClr val="black"/>
                        </a:solidFill>
                        <a:ea typeface="宋体" panose="02010600030101010101" pitchFamily="2" charset="-122"/>
                      </a:rPr>
                      <m:t>n</m:t>
                    </m:r>
                    <m:r>
                      <a:rPr lang="is-IS" altLang="zh-CN" sz="1800" b="0" i="1" smtClean="0">
                        <a:solidFill>
                          <a:prstClr val="black"/>
                        </a:solidFill>
                        <a:ea typeface="Cambria Math" charset="0"/>
                        <a:cs typeface="Cambria Math" charset="0"/>
                      </a:rPr>
                      <m:t>→∞</m:t>
                    </m:r>
                  </m:oMath>
                </a14:m>
                <a:r>
                  <a:rPr lang="zh-CN" altLang="en-US" sz="1800" b="0" dirty="0" smtClean="0">
                    <a:solidFill>
                      <a:prstClr val="black"/>
                    </a:solidFill>
                    <a:ea typeface="宋体" panose="02010600030101010101" pitchFamily="2" charset="-122"/>
                  </a:rPr>
                  <a:t> </a:t>
                </a:r>
                <a:r>
                  <a:rPr lang="en-US" altLang="zh-CN" sz="1800" b="0" dirty="0" smtClean="0">
                    <a:solidFill>
                      <a:prstClr val="black"/>
                    </a:solidFill>
                    <a:ea typeface="宋体" panose="02010600030101010101" pitchFamily="2" charset="-122"/>
                  </a:rPr>
                  <a:t>full double ring</a:t>
                </a:r>
                <a:r>
                  <a:rPr lang="zh-CN" altLang="en-US" sz="1800" b="0" dirty="0" smtClean="0">
                    <a:solidFill>
                      <a:prstClr val="black"/>
                    </a:solidFill>
                    <a:ea typeface="宋体" panose="02010600030101010101" pitchFamily="2" charset="-122"/>
                  </a:rPr>
                  <a:t>）</a:t>
                </a:r>
                <a:endParaRPr lang="en-US" altLang="zh-CN" sz="1800" b="0" dirty="0" smtClean="0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  <a:p>
                <a:endParaRPr lang="zh-CN" altLang="en-US" sz="1800" b="0" dirty="0" smtClean="0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  <a:p>
                <a:r>
                  <a:rPr lang="en-US" altLang="zh-CN" dirty="0" smtClean="0"/>
                  <a:t>2).</a:t>
                </a:r>
                <a:r>
                  <a:rPr lang="zh-CN" altLang="en-US" dirty="0" smtClean="0"/>
                  <a:t> </a:t>
                </a:r>
                <a:r>
                  <a:rPr lang="en-US" altLang="zh-CN" dirty="0"/>
                  <a:t>For certain cavity shape, the R/Q per cell is constant, loss factor k is also constant</a:t>
                </a:r>
                <a:r>
                  <a:rPr lang="en-US" altLang="zh-CN" dirty="0" smtClean="0"/>
                  <a:t>,</a:t>
                </a:r>
              </a:p>
              <a:p>
                <a:r>
                  <a:rPr lang="en-US" altLang="zh-CN" dirty="0" smtClean="0"/>
                  <a:t>     for</a:t>
                </a:r>
                <a:r>
                  <a:rPr lang="zh-CN" altLang="en-US" dirty="0" smtClean="0"/>
                  <a:t> </a:t>
                </a:r>
                <a:r>
                  <a:rPr lang="en-US" altLang="zh-CN" dirty="0"/>
                  <a:t>CEPC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2cell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5cell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cavity</a:t>
                </a:r>
                <a:r>
                  <a:rPr lang="zh-CN" altLang="en-US" dirty="0"/>
                  <a:t>：</a:t>
                </a:r>
                <a:r>
                  <a:rPr lang="en-US" altLang="zh-CN" dirty="0"/>
                  <a:t>R/Q per </a:t>
                </a:r>
                <a:r>
                  <a:rPr lang="en-US" altLang="zh-CN" dirty="0"/>
                  <a:t>cell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≈100</m:t>
                    </m:r>
                  </m:oMath>
                </a14:m>
                <a:endParaRPr lang="en-US" altLang="zh-CN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sSup>
                        <m:sSupPr>
                          <m:ctrlP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  <m:sup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 dirty="0">
                          <a:solidFill>
                            <a:prstClr val="black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∝</m:t>
                      </m:r>
                      <m:sSup>
                        <m:sSupPr>
                          <m:ctrlP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i="1" dirty="0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𝑎𝑐𝑐</m:t>
                              </m:r>
                            </m:sub>
                          </m:sSub>
                        </m:e>
                        <m:sup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zh-CN" altLang="en-US" b="1" dirty="0">
                          <a:solidFill>
                            <a:prstClr val="black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    </m:t>
                      </m:r>
                      <m:r>
                        <a:rPr lang="en-US" altLang="zh-CN" b="1" i="1" dirty="0">
                          <a:solidFill>
                            <a:prstClr val="black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𝑼</m:t>
                      </m:r>
                      <m:r>
                        <a:rPr lang="en-US" altLang="zh-CN" b="1" i="1" dirty="0">
                          <a:solidFill>
                            <a:prstClr val="black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∝</m:t>
                      </m:r>
                      <m:sSup>
                        <m:sSupPr>
                          <m:ctrlP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𝐸</m:t>
                          </m:r>
                        </m:e>
                        <m:sup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 dirty="0">
                          <a:solidFill>
                            <a:prstClr val="black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⇒</m:t>
                      </m:r>
                      <m:f>
                        <m:fPr>
                          <m:ctrlP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R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Q</m:t>
                          </m:r>
                        </m:den>
                      </m:f>
                      <m:r>
                        <a:rPr lang="en-US" altLang="zh-CN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zh-CN" alt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den>
                      </m:f>
                      <m:r>
                        <a:rPr lang="en-US" altLang="zh-CN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𝑖𝑠</m:t>
                      </m:r>
                      <m:r>
                        <a:rPr lang="en-US" altLang="zh-CN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altLang="zh-CN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𝑖𝑛𝑑𝑒𝑝𝑒𝑛𝑑</m:t>
                      </m:r>
                      <m:r>
                        <a:rPr lang="en-US" altLang="zh-CN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altLang="zh-CN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𝑜𝑓</m:t>
                      </m:r>
                      <m:r>
                        <a:rPr lang="en-US" altLang="zh-CN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𝑎𝑐𝑐</m:t>
                          </m:r>
                        </m:sub>
                      </m:sSub>
                    </m:oMath>
                  </m:oMathPara>
                </a14:m>
                <a:endParaRPr lang="en-US" altLang="zh-CN" sz="1800" b="0" dirty="0" smtClean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  <a:p>
                <a:pPr/>
                <a:endParaRPr lang="en-US" altLang="zh-CN" sz="1800" b="0" dirty="0" smtClean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800" b="0" dirty="0" smtClean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3).</a:t>
                </a:r>
                <a:r>
                  <a:rPr lang="zh-CN" altLang="en-US" sz="1800" b="0" dirty="0" smtClean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 </a:t>
                </a:r>
                <a:r>
                  <a:rPr lang="en-US" altLang="zh-CN" sz="1800" b="0" dirty="0" smtClean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For certain PDR order n and total bunch number</a:t>
                </a:r>
                <a:r>
                  <a:rPr lang="en-US" altLang="zh-CN" dirty="0" smtClean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, </a:t>
                </a:r>
                <a:r>
                  <a:rPr lang="en-US" altLang="zh-CN" sz="1800" b="0" dirty="0" smtClean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total phase  shift can be written: 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CN" sz="1800" b="0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l-GR" altLang="zh-CN" sz="1800" b="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altLang="zh-CN" sz="1800" b="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l-GR" sz="1800" b="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1800" b="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1800" b="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zh-CN" sz="1800" b="0" dirty="0">
                    <a:solidFill>
                      <a:prstClr val="black"/>
                    </a:solidFill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1" dirty="0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∝</m:t>
                    </m:r>
                    <m:f>
                      <m:fPr>
                        <m:ctrlPr>
                          <a:rPr lang="en-US" altLang="zh-CN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  <m:t>𝑡𝑜𝑡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18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𝑟𝑓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en-US" sz="1800" b="0" dirty="0">
                    <a:solidFill>
                      <a:prstClr val="black"/>
                    </a:solidFill>
                    <a:ea typeface="宋体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1" dirty="0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∝</m:t>
                    </m:r>
                  </m:oMath>
                </a14:m>
                <a:r>
                  <a:rPr lang="zh-CN" altLang="en-US" sz="1800" b="0" dirty="0">
                    <a:solidFill>
                      <a:prstClr val="black"/>
                    </a:solidFill>
                    <a:ea typeface="宋体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8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8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  <m:t>𝑐𝑒𝑙𝑙</m:t>
                            </m:r>
                          </m:sub>
                        </m:sSub>
                        <m:r>
                          <a:rPr lang="zh-CN" altLang="en-US" sz="1800" b="0" i="1" smtClean="0">
                            <a:solidFill>
                              <a:prstClr val="black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CN" sz="1800" b="0" i="1" smtClean="0">
                            <a:solidFill>
                              <a:prstClr val="black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CN" sz="1800" b="0" i="1" smtClean="0">
                            <a:solidFill>
                              <a:prstClr val="black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1800" b="0" i="1" smtClean="0">
                            <a:solidFill>
                              <a:prstClr val="black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sSub>
                          <m:sSubPr>
                            <m:ctrlPr>
                              <a:rPr lang="en-US" altLang="zh-CN" sz="18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1800" b="0" i="1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  <m:t>𝑐𝑒𝑙𝑙</m:t>
                            </m:r>
                          </m:sub>
                        </m:sSub>
                        <m:r>
                          <a:rPr lang="zh-CN" altLang="en-US" sz="1800" b="0" i="1" smtClean="0">
                            <a:solidFill>
                              <a:prstClr val="black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altLang="zh-CN" sz="18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𝑐𝑒𝑙𝑙</m:t>
                            </m:r>
                          </m:sub>
                        </m:sSub>
                      </m:den>
                    </m:f>
                    <m:r>
                      <a:rPr lang="en-US" altLang="zh-CN" sz="1800" b="0" i="0" smtClean="0">
                        <a:solidFill>
                          <a:prstClr val="black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altLang="zh-CN" sz="18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b="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CN" sz="1800" b="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1800" b="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sSub>
                          <m:sSubPr>
                            <m:ctrlPr>
                              <a:rPr lang="en-US" altLang="zh-CN" sz="18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800" b="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𝑐𝑒𝑙𝑙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en-US" sz="1800" b="0" dirty="0" smtClean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1" dirty="0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⇒</m:t>
                    </m:r>
                  </m:oMath>
                </a14:m>
                <a:r>
                  <a:rPr lang="zh-CN" altLang="en-US" sz="1800" b="0" dirty="0" smtClean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 </a:t>
                </a:r>
                <a:r>
                  <a:rPr lang="en-US" altLang="zh-CN" sz="1800" b="0" dirty="0" smtClean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larger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800" b="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𝑐𝑒𝑙𝑙</m:t>
                        </m:r>
                      </m:sub>
                    </m:sSub>
                  </m:oMath>
                </a14:m>
                <a:r>
                  <a:rPr lang="zh-CN" altLang="en-US" sz="1800" b="0" dirty="0" smtClean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，</a:t>
                </a:r>
                <a:r>
                  <a:rPr lang="en-US" altLang="zh-CN" dirty="0" smtClean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larger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zh-CN" sz="1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altLang="zh-CN" sz="1800" b="0" i="1" dirty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𝐸</m:t>
                        </m:r>
                      </m:e>
                      <m:sub>
                        <m:r>
                          <a:rPr lang="en-US" altLang="zh-CN" sz="1800" b="0" i="1" dirty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𝑎𝑐𝑐</m:t>
                        </m:r>
                      </m:sub>
                    </m:sSub>
                  </m:oMath>
                </a14:m>
                <a:r>
                  <a:rPr lang="zh-CN" altLang="en-US" sz="1800" b="0" dirty="0" smtClean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，</a:t>
                </a:r>
                <a:r>
                  <a:rPr lang="en-US" altLang="zh-CN" sz="1800" b="0" dirty="0" smtClean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smaller phase shift.</a:t>
                </a:r>
              </a:p>
              <a:p>
                <a:r>
                  <a:rPr lang="en-US" altLang="zh-CN" dirty="0"/>
                  <a:t> </a:t>
                </a:r>
                <a:r>
                  <a:rPr lang="en-US" altLang="zh-CN" dirty="0" smtClean="0"/>
                  <a:t>   so in order </a:t>
                </a:r>
                <a:r>
                  <a:rPr lang="en-US" altLang="zh-CN" dirty="0"/>
                  <a:t>to reduce phase shift, </a:t>
                </a:r>
                <a:r>
                  <a:rPr lang="en-US" altLang="zh-CN" dirty="0" smtClean="0"/>
                  <a:t>voltage per cell must be increased, 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when the cavity  </a:t>
                </a:r>
              </a:p>
              <a:p>
                <a:r>
                  <a:rPr lang="en-US" altLang="zh-CN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   number is constant, cavity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cell 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number must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be reduced</a:t>
                </a:r>
                <a:r>
                  <a:rPr lang="en-US" altLang="zh-CN" dirty="0" smtClean="0"/>
                  <a:t>.</a:t>
                </a:r>
                <a:endParaRPr lang="zh-CN" altLang="en-US" dirty="0"/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47822"/>
                <a:ext cx="8847786" cy="3662606"/>
              </a:xfrm>
              <a:prstGeom prst="rect">
                <a:avLst/>
              </a:prstGeom>
              <a:blipFill rotWithShape="0">
                <a:blip r:embed="rId2"/>
                <a:stretch>
                  <a:fillRect l="-551" t="-998" b="-16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矩形 15"/>
              <p:cNvSpPr/>
              <p:nvPr/>
            </p:nvSpPr>
            <p:spPr>
              <a:xfrm>
                <a:off x="5448928" y="3028097"/>
                <a:ext cx="1612624" cy="6521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800" b="0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k</m:t>
                      </m:r>
                      <m:r>
                        <a:rPr lang="en-US" altLang="zh-CN" sz="1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1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fPr>
                        <m:num>
                          <m:r>
                            <a:rPr lang="zh-CN" altLang="en-US" sz="1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𝜔</m:t>
                          </m:r>
                        </m:num>
                        <m:den>
                          <m:r>
                            <a:rPr lang="en-US" altLang="zh-CN" sz="1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4</m:t>
                          </m:r>
                        </m:den>
                      </m:f>
                      <m:f>
                        <m:fPr>
                          <m:ctrlPr>
                            <a:rPr lang="en-US" altLang="zh-CN" sz="1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altLang="zh-CN" sz="18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928" y="3028097"/>
                <a:ext cx="1612624" cy="65210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/>
          <p:cNvSpPr txBox="1"/>
          <p:nvPr/>
        </p:nvSpPr>
        <p:spPr>
          <a:xfrm>
            <a:off x="10680030" y="3940687"/>
            <a:ext cx="6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3" name="内容占位符 3"/>
          <p:cNvSpPr>
            <a:spLocks noGrp="1" noChangeArrowheads="1"/>
          </p:cNvSpPr>
          <p:nvPr/>
        </p:nvSpPr>
        <p:spPr bwMode="auto">
          <a:xfrm>
            <a:off x="93562" y="29402"/>
            <a:ext cx="8507413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defTabSz="0">
              <a:spcBef>
                <a:spcPct val="20000"/>
              </a:spcBef>
              <a:buClr>
                <a:srgbClr val="00B0F0"/>
              </a:buClr>
              <a:buSzPct val="90000"/>
              <a:buFont typeface="Wingdings" charset="2"/>
              <a:buChar char="n"/>
              <a:defRPr sz="2800">
                <a:solidFill>
                  <a:srgbClr val="003399"/>
                </a:solidFill>
                <a:latin typeface="微软雅黑" charset="0"/>
                <a:ea typeface="微软雅黑" charset="0"/>
                <a:sym typeface="Arial" charset="0"/>
              </a:defRPr>
            </a:lvl1pPr>
            <a:lvl2pPr marL="742950" indent="-285750" defTabSz="0">
              <a:spcBef>
                <a:spcPct val="20000"/>
              </a:spcBef>
              <a:buClr>
                <a:srgbClr val="00B050"/>
              </a:buClr>
              <a:buSzPct val="75000"/>
              <a:buFont typeface="Wingdings" charset="2"/>
              <a:buChar char="l"/>
              <a:defRPr sz="2400">
                <a:solidFill>
                  <a:schemeClr val="tx1"/>
                </a:solidFill>
                <a:latin typeface="微软雅黑" charset="0"/>
                <a:ea typeface="微软雅黑" charset="0"/>
                <a:sym typeface="Arial" charset="0"/>
              </a:defRPr>
            </a:lvl2pPr>
            <a:lvl3pPr marL="1143000" indent="-228600" defTabSz="0">
              <a:spcBef>
                <a:spcPct val="20000"/>
              </a:spcBef>
              <a:buClr>
                <a:srgbClr val="00B050"/>
              </a:buClr>
              <a:buSzPct val="75000"/>
              <a:buFont typeface="Wingdings" charset="2"/>
              <a:buChar char="•"/>
              <a:defRPr sz="2400">
                <a:solidFill>
                  <a:srgbClr val="003399"/>
                </a:solidFill>
                <a:latin typeface="Arial" charset="0"/>
                <a:ea typeface="黑体" charset="0"/>
                <a:sym typeface="Arial" charset="0"/>
              </a:defRPr>
            </a:lvl3pPr>
            <a:lvl4pPr marL="1600200" indent="-228600" defTabSz="0">
              <a:spcBef>
                <a:spcPct val="20000"/>
              </a:spcBef>
              <a:buClr>
                <a:srgbClr val="00B050"/>
              </a:buClr>
              <a:buSzPct val="75000"/>
              <a:buFont typeface="Wingdings" charset="2"/>
              <a:buChar char="–"/>
              <a:defRPr sz="2800">
                <a:solidFill>
                  <a:srgbClr val="003399"/>
                </a:solidFill>
                <a:latin typeface="Arial" charset="0"/>
                <a:ea typeface="黑体" charset="0"/>
                <a:sym typeface="Arial" charset="0"/>
              </a:defRPr>
            </a:lvl4pPr>
            <a:lvl5pPr marL="2057400" indent="-228600" defTabSz="0">
              <a:spcBef>
                <a:spcPct val="20000"/>
              </a:spcBef>
              <a:buClr>
                <a:srgbClr val="00B050"/>
              </a:buClr>
              <a:buSzPct val="75000"/>
              <a:buFont typeface="Wingdings" charset="2"/>
              <a:buChar char="»"/>
              <a:defRPr sz="2800">
                <a:solidFill>
                  <a:srgbClr val="003399"/>
                </a:solidFill>
                <a:latin typeface="Arial" charset="0"/>
                <a:ea typeface="黑体" charset="0"/>
                <a:sym typeface="Arial" charset="0"/>
              </a:defRPr>
            </a:lvl5pPr>
            <a:lvl6pPr marL="2514600" indent="-228600" defTabSz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charset="2"/>
              <a:buChar char="»"/>
              <a:defRPr sz="2800">
                <a:solidFill>
                  <a:srgbClr val="003399"/>
                </a:solidFill>
                <a:latin typeface="Arial" charset="0"/>
                <a:ea typeface="黑体" charset="0"/>
                <a:sym typeface="Arial" charset="0"/>
              </a:defRPr>
            </a:lvl6pPr>
            <a:lvl7pPr marL="2971800" indent="-228600" defTabSz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charset="2"/>
              <a:buChar char="»"/>
              <a:defRPr sz="2800">
                <a:solidFill>
                  <a:srgbClr val="003399"/>
                </a:solidFill>
                <a:latin typeface="Arial" charset="0"/>
                <a:ea typeface="黑体" charset="0"/>
                <a:sym typeface="Arial" charset="0"/>
              </a:defRPr>
            </a:lvl7pPr>
            <a:lvl8pPr marL="3429000" indent="-228600" defTabSz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charset="2"/>
              <a:buChar char="»"/>
              <a:defRPr sz="2800">
                <a:solidFill>
                  <a:srgbClr val="003399"/>
                </a:solidFill>
                <a:latin typeface="Arial" charset="0"/>
                <a:ea typeface="黑体" charset="0"/>
                <a:sym typeface="Arial" charset="0"/>
              </a:defRPr>
            </a:lvl8pPr>
            <a:lvl9pPr marL="3886200" indent="-228600" defTabSz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charset="2"/>
              <a:buChar char="»"/>
              <a:defRPr sz="2800">
                <a:solidFill>
                  <a:srgbClr val="003399"/>
                </a:solidFill>
                <a:latin typeface="Arial" charset="0"/>
                <a:ea typeface="黑体" charset="0"/>
                <a:sym typeface="Arial" charset="0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b="1" dirty="0" smtClean="0">
                <a:solidFill>
                  <a:srgbClr val="C00000"/>
                </a:solidFill>
                <a:latin typeface="+mj-lt"/>
                <a:sym typeface="Times New Roman" charset="0"/>
              </a:rPr>
              <a:t>3</a:t>
            </a:r>
            <a:r>
              <a:rPr lang="en-US" altLang="zh-CN" b="1" dirty="0" smtClean="0">
                <a:solidFill>
                  <a:srgbClr val="C00000"/>
                </a:solidFill>
                <a:latin typeface="+mj-lt"/>
                <a:sym typeface="Times New Roman" charset="0"/>
              </a:rPr>
              <a:t>. Conclusion of Phase shift in CEPC APDR</a:t>
            </a:r>
            <a:endParaRPr lang="zh-CN" altLang="en-US" b="1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矩形 13"/>
              <p:cNvSpPr/>
              <p:nvPr/>
            </p:nvSpPr>
            <p:spPr>
              <a:xfrm>
                <a:off x="420230" y="829869"/>
                <a:ext cx="6336704" cy="7179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l-GR" altLang="zh-CN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kumimoji="0" lang="el-GR" altLang="zh-CN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zh-CN" altLang="el-GR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kumimoji="0" lang="en-US" altLang="zh-CN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≈</m:t>
                      </m:r>
                      <m:f>
                        <m:fPr>
                          <m:ctrlPr>
                            <a:rPr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zh-CN" sz="1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𝑘𝑞𝑁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1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sz="1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zh-CN" sz="1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1800" b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CN" sz="18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CN" sz="18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r>
                        <a:rPr lang="mr-IN" altLang="zh-CN" sz="1800" b="0" i="1" smtClean="0">
                          <a:solidFill>
                            <a:prstClr val="black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𝑘𝑞</m:t>
                          </m:r>
                          <m:sSub>
                            <m:sSubPr>
                              <m:ctrlPr>
                                <a:rPr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  <m:t>𝑡𝑜𝑡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1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pdr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1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sz="1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zh-CN" sz="1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1800" b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CN" sz="18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CN" sz="18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</m:oMath>
                  </m:oMathPara>
                </a14:m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30" y="829869"/>
                <a:ext cx="6336704" cy="7179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265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4040</TotalTime>
  <Words>2546</Words>
  <Application>Microsoft Office PowerPoint</Application>
  <PresentationFormat>全屏显示(4:3)</PresentationFormat>
  <Paragraphs>1079</Paragraphs>
  <Slides>22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黑体</vt:lpstr>
      <vt:lpstr>宋体</vt:lpstr>
      <vt:lpstr>微软雅黑</vt:lpstr>
      <vt:lpstr>Arial</vt:lpstr>
      <vt:lpstr>Calibri</vt:lpstr>
      <vt:lpstr>Calibri Light</vt:lpstr>
      <vt:lpstr>Cambria Math</vt:lpstr>
      <vt:lpstr>Mangal</vt:lpstr>
      <vt:lpstr>Symbol</vt:lpstr>
      <vt:lpstr>Times New Roman</vt:lpstr>
      <vt:lpstr>Wingdings</vt:lpstr>
      <vt:lpstr>Office 主题</vt:lpstr>
      <vt:lpstr>Equation</vt:lpstr>
      <vt:lpstr>PowerPoint 演示文稿</vt:lpstr>
      <vt:lpstr>PowerPoint 演示文稿</vt:lpstr>
      <vt:lpstr>   Parameter for CEPC single ring&amp;partial double ring （wangdou20160918）</vt:lpstr>
      <vt:lpstr>Time Structure in APDR(4+4 DR)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GDJ</dc:creator>
  <cp:lastModifiedBy>GDJ</cp:lastModifiedBy>
  <cp:revision>190</cp:revision>
  <dcterms:created xsi:type="dcterms:W3CDTF">2016-11-16T01:17:43Z</dcterms:created>
  <dcterms:modified xsi:type="dcterms:W3CDTF">2017-01-12T09:48:42Z</dcterms:modified>
</cp:coreProperties>
</file>