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63" r:id="rId4"/>
    <p:sldId id="264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E8156-E027-A744-990C-579CC9F25F10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78BE7-3037-8B42-8D57-8F2772796D5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572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DBC2F-DCCD-A649-B365-9DAF3BEB5506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176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5484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827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6009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983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694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2937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451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369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3112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6919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442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5544C-9209-A345-8B3B-409D7EF57178}" type="datetimeFigureOut">
              <a:rPr kumimoji="1" lang="zh-CN" altLang="en-US" smtClean="0"/>
              <a:t>1/13/17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C65C7-F00A-EF4F-BCB1-E83DE04C2B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419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wangdou20161110-100km_1mm</a:t>
            </a:r>
            <a:r>
              <a:rPr lang="en-US" altLang="zh-CN" sz="2200" dirty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08937"/>
              </p:ext>
            </p:extLst>
          </p:nvPr>
        </p:nvGraphicFramePr>
        <p:xfrm>
          <a:off x="323528" y="908720"/>
          <a:ext cx="8352930" cy="5892054"/>
        </p:xfrm>
        <a:graphic>
          <a:graphicData uri="http://schemas.openxmlformats.org/drawingml/2006/table">
            <a:tbl>
              <a:tblPr firstRow="1" bandRow="1"/>
              <a:tblGrid>
                <a:gridCol w="2398366"/>
                <a:gridCol w="1488641"/>
                <a:gridCol w="1488641"/>
                <a:gridCol w="1488641"/>
                <a:gridCol w="1488641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 I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 II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 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337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1698"/>
            <a:ext cx="8229600" cy="556635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Beam scenarios</a:t>
            </a:r>
            <a:endParaRPr kumimoji="1" lang="zh-CN" altLang="en-US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564775"/>
              </p:ext>
            </p:extLst>
          </p:nvPr>
        </p:nvGraphicFramePr>
        <p:xfrm>
          <a:off x="171590" y="1010521"/>
          <a:ext cx="8871593" cy="571233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89579"/>
                <a:gridCol w="1215946"/>
                <a:gridCol w="1347663"/>
                <a:gridCol w="1368778"/>
                <a:gridCol w="1382888"/>
                <a:gridCol w="1366739"/>
              </a:tblGrid>
              <a:tr h="28955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Parameter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Symbol, unit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单环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Higgs</a:t>
                      </a: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局部双环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</a:tr>
              <a:tr h="2895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Z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Beam energy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E, </a:t>
                      </a:r>
                      <a:r>
                        <a:rPr kumimoji="0" lang="en-US" altLang="zh-CN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GeV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120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120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45.5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120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Circumference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C, m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54.752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54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100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SR power/beam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P, MW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51.7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50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2.8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50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Beam current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I</a:t>
                      </a:r>
                      <a:r>
                        <a:rPr kumimoji="0" lang="en-US" altLang="zh-CN" sz="1600" b="1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</a:t>
                      </a: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 mA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16.6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16.9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45.4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30.0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Bunch number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n</a:t>
                      </a:r>
                      <a:r>
                        <a:rPr kumimoji="0" lang="en-US" altLang="zh-CN" sz="1600" b="1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50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67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1100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555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Bunch current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I</a:t>
                      </a:r>
                      <a:r>
                        <a:rPr kumimoji="0" lang="en-US" altLang="zh-CN" sz="1600" b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b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mA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0.33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0.25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0.041</a:t>
                      </a:r>
                      <a:endParaRPr lang="zh-CN" altLang="en-US" sz="1600" dirty="0"/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0.054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Bunch Population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N</a:t>
                      </a:r>
                      <a:r>
                        <a:rPr kumimoji="0" lang="en-US" altLang="zh-CN" sz="1600" b="1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e</a:t>
                      </a:r>
                      <a:endParaRPr kumimoji="0" lang="en-US" altLang="zh-CN" sz="1600" b="1" i="1" u="none" strike="noStrike" cap="none" normalizeH="0" baseline="-25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3.7910</a:t>
                      </a:r>
                      <a:r>
                        <a:rPr kumimoji="0" lang="en-US" altLang="zh-CN" sz="1600" b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11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2.8510</a:t>
                      </a:r>
                      <a:r>
                        <a:rPr kumimoji="0" lang="en-US" altLang="zh-CN" sz="1600" b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11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4.6510</a:t>
                      </a:r>
                      <a:r>
                        <a:rPr kumimoji="0" lang="en-US" altLang="zh-CN" sz="1600" b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1.1310</a:t>
                      </a:r>
                      <a:r>
                        <a:rPr kumimoji="0" lang="en-US" altLang="zh-CN" sz="1600" b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11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Natural bunch length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</a:t>
                      </a:r>
                      <a:r>
                        <a:rPr kumimoji="0" lang="en-US" altLang="zh-CN" sz="1600" b="1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l</a:t>
                      </a:r>
                      <a:r>
                        <a:rPr kumimoji="0" lang="en-US" altLang="zh-CN" sz="1600" b="1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0</a:t>
                      </a:r>
                      <a:r>
                        <a:rPr kumimoji="0" lang="en-US" altLang="zh-CN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, mm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2.65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4.1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2.9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Natural energy spread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</a:t>
                      </a:r>
                      <a:r>
                        <a:rPr kumimoji="0" lang="en-US" altLang="zh-CN" sz="1600" b="1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</a:t>
                      </a:r>
                      <a:r>
                        <a:rPr kumimoji="0" lang="en-US" altLang="zh-CN" sz="1600" b="1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0</a:t>
                      </a:r>
                      <a:endParaRPr kumimoji="0" lang="en-US" altLang="zh-CN" sz="16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  <a:sym typeface="Symbol" charset="0"/>
                        </a:rPr>
                        <a:t>1.63E-3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1.3E-3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5.0E-4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9.8E-4</a:t>
                      </a: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Momentum compaction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</a:t>
                      </a:r>
                      <a:r>
                        <a:rPr kumimoji="0" lang="en-US" altLang="zh-CN" sz="1600" b="1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</a:t>
                      </a:r>
                      <a:endParaRPr kumimoji="0" lang="en-US" altLang="zh-CN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3.36E-5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2.5E-5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3.5E-5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9.6E-6</a:t>
                      </a: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Synchrotron tune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</a:t>
                      </a:r>
                      <a:r>
                        <a:rPr kumimoji="0" lang="en-US" altLang="zh-CN" sz="16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</a:t>
                      </a:r>
                      <a:endParaRPr kumimoji="0" lang="en-US" altLang="zh-CN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0.18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0.08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0.04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0.054</a:t>
                      </a: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Betatron tune</a:t>
                      </a:r>
                      <a:endParaRPr kumimoji="0" lang="de-DE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</a:t>
                      </a:r>
                      <a:r>
                        <a:rPr kumimoji="0" lang="en-US" altLang="zh-CN" sz="16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x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/</a:t>
                      </a:r>
                      <a:r>
                        <a:rPr kumimoji="0" lang="en-US" altLang="zh-CN" sz="16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y</a:t>
                      </a:r>
                      <a:endParaRPr kumimoji="0" lang="en-US" altLang="zh-CN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179.08/179.22</a:t>
                      </a:r>
                    </a:p>
                  </a:txBody>
                  <a:tcPr marL="36000" marR="36000" marT="45715" marB="4571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319.21/318.42</a:t>
                      </a:r>
                    </a:p>
                  </a:txBody>
                  <a:tcPr marL="36000" marR="36000" marT="45715" marB="45715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307.08/307.22</a:t>
                      </a: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Emittance</a:t>
                      </a:r>
                      <a:r>
                        <a:rPr kumimoji="0" lang="de-DE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(</a:t>
                      </a:r>
                      <a:r>
                        <a:rPr kumimoji="0" lang="de-DE" altLang="zh-CN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horz</a:t>
                      </a:r>
                      <a:r>
                        <a:rPr kumimoji="0" lang="de-DE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./</a:t>
                      </a:r>
                      <a:r>
                        <a:rPr kumimoji="0" lang="de-DE" altLang="zh-CN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vert</a:t>
                      </a:r>
                      <a:r>
                        <a:rPr kumimoji="0" lang="de-DE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.)</a:t>
                      </a:r>
                      <a:endParaRPr kumimoji="0" lang="de-DE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</a:t>
                      </a:r>
                      <a:r>
                        <a:rPr kumimoji="0" lang="en-US" altLang="zh-CN" sz="1600" b="1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x</a:t>
                      </a: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/</a:t>
                      </a:r>
                      <a:r>
                        <a:rPr kumimoji="0" lang="en-US" altLang="zh-CN" sz="1600" b="1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, </a:t>
                      </a:r>
                      <a:r>
                        <a:rPr kumimoji="0" lang="de-DE" altLang="zh-CN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n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6.12/0.018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2.45/0.0074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0.62/0.002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  <a:sym typeface="Symbol" charset="0"/>
                        </a:rPr>
                        <a:t>1.01/0.0031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Radiation </a:t>
                      </a:r>
                      <a:r>
                        <a:rPr kumimoji="0" lang="de-DE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damping</a:t>
                      </a:r>
                      <a:endParaRPr kumimoji="0" lang="de-DE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x/y/z, </a:t>
                      </a:r>
                      <a:r>
                        <a:rPr kumimoji="0" lang="en-US" altLang="zh-CN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ms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14/14/7</a:t>
                      </a:r>
                    </a:p>
                  </a:txBody>
                  <a:tcPr marL="36000" marR="36000" marT="45715" marB="4571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14/14/7</a:t>
                      </a:r>
                    </a:p>
                  </a:txBody>
                  <a:tcPr marL="36000" marR="36000" marT="45715" marB="45715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46/46/23</a:t>
                      </a:r>
                    </a:p>
                  </a:txBody>
                  <a:tcPr marL="36000" marR="36000" marT="45715" marB="4571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37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152400" y="934650"/>
            <a:ext cx="8721725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zh-CN" sz="1800" dirty="0" smtClean="0">
              <a:latin typeface="Calibri"/>
              <a:cs typeface="Calibri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288"/>
            <a:ext cx="8229600" cy="840610"/>
          </a:xfrm>
        </p:spPr>
        <p:txBody>
          <a:bodyPr>
            <a:normAutofit fontScale="90000"/>
          </a:bodyPr>
          <a:lstStyle/>
          <a:p>
            <a:r>
              <a:rPr kumimoji="1" lang="en-US" altLang="zh-CN" sz="4000" dirty="0" smtClean="0"/>
              <a:t>Summary table on impedance threshold</a:t>
            </a:r>
            <a:endParaRPr kumimoji="1" lang="zh-CN" altLang="en-US" sz="4000" dirty="0"/>
          </a:p>
        </p:txBody>
      </p:sp>
      <p:graphicFrame>
        <p:nvGraphicFramePr>
          <p:cNvPr id="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44677"/>
              </p:ext>
            </p:extLst>
          </p:nvPr>
        </p:nvGraphicFramePr>
        <p:xfrm>
          <a:off x="152400" y="966624"/>
          <a:ext cx="8871593" cy="532565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89579"/>
                <a:gridCol w="1215946"/>
                <a:gridCol w="1347663"/>
                <a:gridCol w="1368778"/>
                <a:gridCol w="1382888"/>
                <a:gridCol w="1366739"/>
              </a:tblGrid>
              <a:tr h="346857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Parameter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Symbol, unit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单环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Higgs</a:t>
                      </a: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局部双环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</a:tr>
              <a:tr h="3468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Z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Beam energy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E, </a:t>
                      </a:r>
                      <a:r>
                        <a:rPr kumimoji="0" lang="en-US" altLang="zh-CN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GeV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120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120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45.5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120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7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Circumference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C, m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54.752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54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100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7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Beam current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I</a:t>
                      </a:r>
                      <a:r>
                        <a:rPr kumimoji="0" lang="en-US" altLang="zh-CN" sz="1600" b="1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</a:t>
                      </a: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 mA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16.6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16.9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45.4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30.0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7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Bunch number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n</a:t>
                      </a:r>
                      <a:r>
                        <a:rPr kumimoji="0" lang="en-US" altLang="zh-CN" sz="1600" b="1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50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67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1100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555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7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Bunch current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I</a:t>
                      </a:r>
                      <a:r>
                        <a:rPr kumimoji="0" lang="en-US" altLang="zh-CN" sz="1600" b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b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mA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0.33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0.25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0.041</a:t>
                      </a:r>
                      <a:endParaRPr lang="zh-CN" altLang="en-US" sz="1600" dirty="0"/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0.054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7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Bunch Population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N</a:t>
                      </a:r>
                      <a:r>
                        <a:rPr kumimoji="0" lang="en-US" altLang="zh-CN" sz="1600" b="1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e</a:t>
                      </a:r>
                      <a:endParaRPr kumimoji="0" lang="en-US" altLang="zh-CN" sz="1600" b="1" i="1" u="none" strike="noStrike" cap="none" normalizeH="0" baseline="-25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3.7910</a:t>
                      </a:r>
                      <a:r>
                        <a:rPr kumimoji="0" lang="en-US" altLang="zh-CN" sz="1600" b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11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2.8510</a:t>
                      </a:r>
                      <a:r>
                        <a:rPr kumimoji="0" lang="en-US" altLang="zh-CN" sz="1600" b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11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4.6510</a:t>
                      </a:r>
                      <a:r>
                        <a:rPr kumimoji="0" lang="en-US" altLang="zh-CN" sz="1600" b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10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1.1310</a:t>
                      </a:r>
                      <a:r>
                        <a:rPr kumimoji="0" lang="en-US" altLang="zh-CN" sz="1600" b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11</a:t>
                      </a:r>
                      <a:endParaRPr kumimoji="0" lang="en-US" altLang="zh-CN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5991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Threshold of longitudinal broadband impedance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|Z</a:t>
                      </a:r>
                      <a:r>
                        <a:rPr kumimoji="0" lang="en-US" altLang="zh-CN" sz="1600" b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L</a:t>
                      </a: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/</a:t>
                      </a:r>
                      <a:r>
                        <a:rPr kumimoji="0" lang="en-US" altLang="zh-CN" sz="16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n|</a:t>
                      </a:r>
                      <a:r>
                        <a:rPr kumimoji="0" lang="en-US" altLang="zh-CN" sz="1600" b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eff</a:t>
                      </a: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, </a:t>
                      </a:r>
                      <a:r>
                        <a:rPr kumimoji="0" lang="en-US" altLang="zh-CN" sz="16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mΩ</a:t>
                      </a:r>
                      <a:endParaRPr kumimoji="0" lang="en-US" altLang="zh-CN" sz="16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24.6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24.0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11.5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9.3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</a:tr>
              <a:tr h="5991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Threshold of transverse broadband impedance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κ</a:t>
                      </a:r>
                      <a:r>
                        <a:rPr kumimoji="0" lang="en-US" altLang="zh-CN" sz="1600" b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y</a:t>
                      </a: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, kV/</a:t>
                      </a:r>
                      <a:r>
                        <a:rPr kumimoji="0" lang="en-US" altLang="zh-CN" sz="16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pC</a:t>
                      </a:r>
                      <a:r>
                        <a:rPr kumimoji="0" lang="en-US" altLang="zh-CN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/m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64.4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68.9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79.8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61.0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</a:tr>
              <a:tr h="5991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Threshold of longitudinal narrowband impedance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T="45715" marB="45715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11.1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6.5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0.3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2.0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</a:tr>
              <a:tr h="5991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Threshold of transverse narrowband impedance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T="45715" marB="45715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1.9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3.4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0.5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Calibri"/>
                          <a:cs typeface="Calibri"/>
                        </a:rPr>
                        <a:t>0.6</a:t>
                      </a:r>
                      <a:endParaRPr lang="zh-CN" altLang="en-US" sz="1600" dirty="0"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709054"/>
              </p:ext>
            </p:extLst>
          </p:nvPr>
        </p:nvGraphicFramePr>
        <p:xfrm>
          <a:off x="2484438" y="5790799"/>
          <a:ext cx="96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公式" r:id="rId4" imgW="965200" imgH="393700" progId="Equation.3">
                  <p:embed/>
                </p:oleObj>
              </mc:Choice>
              <mc:Fallback>
                <p:oleObj name="公式" r:id="rId4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84438" y="5790799"/>
                        <a:ext cx="965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628488"/>
              </p:ext>
            </p:extLst>
          </p:nvPr>
        </p:nvGraphicFramePr>
        <p:xfrm>
          <a:off x="2335042" y="5177271"/>
          <a:ext cx="1244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5" name="公式" r:id="rId6" imgW="1244600" imgH="393700" progId="Equation.3">
                  <p:embed/>
                </p:oleObj>
              </mc:Choice>
              <mc:Fallback>
                <p:oleObj name="公式" r:id="rId6" imgW="1244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35042" y="5177271"/>
                        <a:ext cx="12446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73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0684"/>
            <a:ext cx="8229600" cy="840610"/>
          </a:xfrm>
        </p:spPr>
        <p:txBody>
          <a:bodyPr>
            <a:normAutofit/>
          </a:bodyPr>
          <a:lstStyle/>
          <a:p>
            <a:r>
              <a:rPr kumimoji="1" lang="en-US" altLang="zh-CN" sz="4000" dirty="0" smtClean="0"/>
              <a:t>Impedance calculation</a:t>
            </a:r>
            <a:endParaRPr kumimoji="1" lang="zh-CN" altLang="en-US" sz="4000" dirty="0"/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68488"/>
              </p:ext>
            </p:extLst>
          </p:nvPr>
        </p:nvGraphicFramePr>
        <p:xfrm>
          <a:off x="218973" y="1478555"/>
          <a:ext cx="8676860" cy="364578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25908"/>
                <a:gridCol w="2243739"/>
                <a:gridCol w="101087"/>
                <a:gridCol w="1289965"/>
                <a:gridCol w="1090597"/>
                <a:gridCol w="2325564"/>
              </a:tblGrid>
              <a:tr h="423551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单环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36000" marR="36000" marT="45715" marB="45715" anchor="ctr" horzOverflow="overflow">
                    <a:solidFill>
                      <a:srgbClr val="0080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局部双环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>
                    <a:solidFill>
                      <a:srgbClr val="0080FF"/>
                    </a:solidFill>
                  </a:tcPr>
                </a:tc>
              </a:tr>
              <a:tr h="42355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</a:p>
                  </a:txBody>
                  <a:tcPr marL="36000" marR="36000" marT="45715" marB="45715" anchor="ctr" horzOverflow="overflow"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Z</a:t>
                      </a:r>
                    </a:p>
                  </a:txBody>
                  <a:tcPr marL="36000" marR="36000" marT="45715" marB="45715" anchor="ctr" horzOverflow="overflow"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883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Resistive wall</a:t>
                      </a:r>
                      <a:endParaRPr kumimoji="0" lang="en-US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>
                          <a:latin typeface="Calibri"/>
                          <a:cs typeface="Calibri"/>
                        </a:rPr>
                        <a:t>Cu+NEG</a:t>
                      </a:r>
                      <a:r>
                        <a:rPr lang="en-US" altLang="zh-CN" sz="1800" baseline="0" dirty="0" smtClean="0">
                          <a:latin typeface="Calibri"/>
                          <a:cs typeface="Calibri"/>
                        </a:rPr>
                        <a:t> coating, </a:t>
                      </a:r>
                      <a:r>
                        <a:rPr lang="en-US" altLang="zh-CN" sz="1800" i="1" baseline="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lang="en-US" altLang="zh-CN" sz="1800" baseline="0" dirty="0" smtClean="0">
                          <a:latin typeface="Calibri"/>
                          <a:cs typeface="Calibri"/>
                        </a:rPr>
                        <a:t>=28mm, </a:t>
                      </a:r>
                      <a:r>
                        <a:rPr lang="en-US" altLang="zh-CN" sz="1800" i="1" baseline="0" dirty="0" err="1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lang="en-US" altLang="zh-CN" sz="1800" baseline="-25000" dirty="0" err="1" smtClean="0">
                          <a:latin typeface="Calibri"/>
                          <a:cs typeface="Calibri"/>
                        </a:rPr>
                        <a:t>cu</a:t>
                      </a:r>
                      <a:r>
                        <a:rPr lang="en-US" altLang="zh-CN" sz="1800" baseline="0" dirty="0" smtClean="0">
                          <a:latin typeface="Calibri"/>
                          <a:cs typeface="Calibri"/>
                        </a:rPr>
                        <a:t>=2mm, </a:t>
                      </a:r>
                      <a:r>
                        <a:rPr lang="en-US" altLang="zh-CN" sz="1800" i="1" baseline="0" dirty="0" err="1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lang="en-US" altLang="zh-CN" sz="1800" baseline="-25000" dirty="0" err="1" smtClean="0">
                          <a:latin typeface="Calibri"/>
                          <a:cs typeface="Calibri"/>
                        </a:rPr>
                        <a:t>NEG</a:t>
                      </a:r>
                      <a:r>
                        <a:rPr lang="en-US" altLang="zh-CN" sz="1800" baseline="0" dirty="0" smtClean="0">
                          <a:latin typeface="Calibri"/>
                          <a:cs typeface="Calibri"/>
                        </a:rPr>
                        <a:t>=1μm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0" marR="0" marT="45715" marB="45715" anchor="ctr" horzOverflow="overflow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36000" marR="36000" marT="45715" marB="45715" horzOverflow="overflow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</a:tr>
              <a:tr h="462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RF cavities</a:t>
                      </a:r>
                      <a:endParaRPr kumimoji="0" lang="en-US" altLang="zh-CN" sz="18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=384, 5 cell cavity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=480, 2</a:t>
                      </a:r>
                      <a:r>
                        <a:rPr lang="en-US" altLang="zh-CN" sz="1800" baseline="0" dirty="0" smtClean="0">
                          <a:latin typeface="Calibri"/>
                          <a:cs typeface="Calibri"/>
                        </a:rPr>
                        <a:t> c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ell cavity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=384, 2 cell cavity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</a:tr>
              <a:tr h="462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cs typeface="Calibri"/>
                          <a:sym typeface="Symbol" charset="0"/>
                        </a:rPr>
                        <a:t>Flanges</a:t>
                      </a:r>
                      <a:endParaRPr kumimoji="0" lang="en-US" altLang="zh-CN" sz="18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=10000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0" marR="0" marT="45715" marB="45715" anchor="ctr" horzOverflow="overflow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=10000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dirty="0" smtClean="0">
                          <a:latin typeface="+mn-lt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+mn-lt"/>
                          <a:cs typeface="Calibri"/>
                        </a:rPr>
                        <a:t>=18500</a:t>
                      </a:r>
                      <a:endParaRPr lang="zh-CN" altLang="en-US" sz="1800" dirty="0" smtClean="0">
                        <a:latin typeface="+mn-lt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</a:tr>
              <a:tr h="462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BPMs</a:t>
                      </a:r>
                    </a:p>
                  </a:txBody>
                  <a:tcPr marL="36000" marR="36000" marT="45715" marB="45715"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=2300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0" marR="0" marT="45715" marB="45715" anchor="ctr" horzOverflow="overflow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=2300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dirty="0" smtClean="0">
                          <a:latin typeface="+mn-lt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+mn-lt"/>
                          <a:cs typeface="Calibri"/>
                        </a:rPr>
                        <a:t>=4300</a:t>
                      </a:r>
                      <a:endParaRPr lang="zh-CN" altLang="en-US" sz="1800" dirty="0" smtClean="0">
                        <a:latin typeface="+mn-lt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</a:tr>
              <a:tr h="462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Bellows</a:t>
                      </a:r>
                    </a:p>
                  </a:txBody>
                  <a:tcPr marL="36000" marR="36000" marT="45715" marB="45715"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=10000, with shielding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0" marR="0" marT="45715" marB="45715" anchor="ctr" horzOverflow="overflow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=10000, with shielding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dirty="0" smtClean="0">
                          <a:latin typeface="+mn-lt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+mn-lt"/>
                          <a:cs typeface="Calibri"/>
                        </a:rPr>
                        <a:t>=18500, with shielding</a:t>
                      </a:r>
                      <a:endParaRPr lang="zh-CN" altLang="en-US" sz="1800" dirty="0" smtClean="0">
                        <a:latin typeface="+mn-lt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</a:tr>
              <a:tr h="462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  <a:sym typeface="Symbol" charset="0"/>
                        </a:rPr>
                        <a:t>Pumping ports</a:t>
                      </a:r>
                    </a:p>
                  </a:txBody>
                  <a:tcPr marL="36000" marR="36000" marT="45715" marB="45715"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=10000, with shielding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0" marR="0" marT="45715" marB="45715" anchor="ctr" horzOverflow="overflow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i="1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Calibri"/>
                          <a:cs typeface="Calibri"/>
                        </a:rPr>
                        <a:t>=10000, with shielding</a:t>
                      </a:r>
                      <a:endParaRPr lang="zh-CN" altLang="en-US" sz="1800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dirty="0" smtClean="0">
                          <a:latin typeface="+mn-lt"/>
                          <a:cs typeface="Calibri"/>
                        </a:rPr>
                        <a:t>N</a:t>
                      </a:r>
                      <a:r>
                        <a:rPr lang="en-US" altLang="zh-CN" sz="1800" dirty="0" smtClean="0">
                          <a:latin typeface="+mn-lt"/>
                          <a:cs typeface="Calibri"/>
                        </a:rPr>
                        <a:t>=18500, with shielding</a:t>
                      </a:r>
                      <a:endParaRPr lang="zh-CN" altLang="en-US" sz="1800" dirty="0" smtClean="0">
                        <a:latin typeface="+mn-lt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</a:tr>
            </a:tbl>
          </a:graphicData>
        </a:graphic>
      </p:graphicFrame>
      <p:sp>
        <p:nvSpPr>
          <p:cNvPr id="7" name="内容占位符 2"/>
          <p:cNvSpPr txBox="1">
            <a:spLocks/>
          </p:cNvSpPr>
          <p:nvPr/>
        </p:nvSpPr>
        <p:spPr bwMode="auto">
          <a:xfrm>
            <a:off x="1954263" y="5273124"/>
            <a:ext cx="4876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en-GB" altLang="zh-CN" sz="1400" i="1" dirty="0" smtClean="0"/>
              <a:t>L</a:t>
            </a:r>
            <a:r>
              <a:rPr lang="en-GB" altLang="zh-CN" sz="1400" dirty="0" smtClean="0"/>
              <a:t> and </a:t>
            </a:r>
            <a:r>
              <a:rPr lang="en-GB" altLang="zh-CN" sz="1400" i="1" dirty="0" smtClean="0"/>
              <a:t>R</a:t>
            </a:r>
            <a:r>
              <a:rPr lang="en-GB" altLang="zh-CN" sz="1400" dirty="0" smtClean="0"/>
              <a:t> are effective inductance and resistance, determined by fitting the bunch wake potentials. </a:t>
            </a:r>
            <a:endParaRPr lang="zh-CN" altLang="en-US" sz="1400" dirty="0" smtClean="0"/>
          </a:p>
          <a:p>
            <a:pPr lvl="1">
              <a:defRPr/>
            </a:pPr>
            <a:endParaRPr lang="en-US" altLang="zh-CN" sz="1600" dirty="0" smtClean="0"/>
          </a:p>
          <a:p>
            <a:pPr marL="0" indent="0">
              <a:buFontTx/>
              <a:buNone/>
              <a:defRPr/>
            </a:pPr>
            <a:endParaRPr lang="en-US" altLang="zh-CN" sz="2000" dirty="0">
              <a:solidFill>
                <a:srgbClr val="FF6600"/>
              </a:solidFill>
            </a:endParaRPr>
          </a:p>
        </p:txBody>
      </p:sp>
      <p:graphicFrame>
        <p:nvGraphicFramePr>
          <p:cNvPr id="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983582"/>
              </p:ext>
            </p:extLst>
          </p:nvPr>
        </p:nvGraphicFramePr>
        <p:xfrm>
          <a:off x="3358269" y="5895053"/>
          <a:ext cx="25146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公式" r:id="rId3" imgW="1688367" imgH="228501" progId="Equation.3">
                  <p:embed/>
                </p:oleObj>
              </mc:Choice>
              <mc:Fallback>
                <p:oleObj name="公式" r:id="rId3" imgW="168836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8269" y="5895053"/>
                        <a:ext cx="25146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184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288"/>
            <a:ext cx="8229600" cy="840610"/>
          </a:xfrm>
        </p:spPr>
        <p:txBody>
          <a:bodyPr>
            <a:normAutofit/>
          </a:bodyPr>
          <a:lstStyle/>
          <a:p>
            <a:r>
              <a:rPr kumimoji="1" lang="en-US" altLang="zh-CN" sz="4000" dirty="0" smtClean="0"/>
              <a:t>Impedance budget</a:t>
            </a: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83" y="5080000"/>
            <a:ext cx="3384617" cy="1403547"/>
          </a:xfrm>
        </p:spPr>
        <p:txBody>
          <a:bodyPr>
            <a:normAutofit fontScale="92500"/>
          </a:bodyPr>
          <a:lstStyle/>
          <a:p>
            <a:r>
              <a:rPr kumimoji="1" lang="zh-CN" altLang="en-US" sz="2200" dirty="0" smtClean="0"/>
              <a:t>纵向阻抗超过或接近阈值</a:t>
            </a:r>
            <a:r>
              <a:rPr kumimoji="1" lang="en-US" altLang="zh-CN" sz="2200" dirty="0" smtClean="0"/>
              <a:t>=&gt;</a:t>
            </a:r>
            <a:r>
              <a:rPr kumimoji="1" lang="zh-CN" altLang="en-US" sz="2200" dirty="0" smtClean="0"/>
              <a:t>束长拉伸，能散增大</a:t>
            </a:r>
            <a:endParaRPr kumimoji="1" lang="en-US" altLang="zh-CN" sz="2200" dirty="0" smtClean="0"/>
          </a:p>
          <a:p>
            <a:r>
              <a:rPr kumimoji="1" lang="zh-CN" altLang="en-US" sz="2200" dirty="0" smtClean="0"/>
              <a:t>横向阻抗均在阈值以下</a:t>
            </a:r>
            <a:r>
              <a:rPr kumimoji="1" lang="en-US" altLang="zh-CN" sz="2200" dirty="0" smtClean="0"/>
              <a:t>=&gt;stable</a:t>
            </a:r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828193"/>
              </p:ext>
            </p:extLst>
          </p:nvPr>
        </p:nvGraphicFramePr>
        <p:xfrm>
          <a:off x="29194" y="847642"/>
          <a:ext cx="9118063" cy="384763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352972"/>
                <a:gridCol w="1493697"/>
                <a:gridCol w="1498568"/>
                <a:gridCol w="1576615"/>
                <a:gridCol w="1608700"/>
                <a:gridCol w="1587511"/>
              </a:tblGrid>
              <a:tr h="818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Objects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R [</a:t>
                      </a: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kΩ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单环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局部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0" marR="0" marT="45715" marB="45715" anchor="ctr" horzOverflow="overflow"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L [</a:t>
                      </a: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nH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单环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局部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0" marR="0" marT="45715" marB="45715" anchor="ctr" horzOverflow="overflow"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Z</a:t>
                      </a:r>
                      <a:r>
                        <a:rPr kumimoji="0" lang="en-US" altLang="zh-CN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L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/n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[</a:t>
                      </a: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mΩ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单环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局部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0" marR="0" marT="45715" marB="45715" anchor="ctr" horzOverflow="overflow"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k</a:t>
                      </a:r>
                      <a:r>
                        <a:rPr kumimoji="0" lang="en-US" altLang="zh-CN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l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 [V/</a:t>
                      </a: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pC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单环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局部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0" marR="0" marT="45715" marB="45715" anchor="ctr" horzOverflow="overflow"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k</a:t>
                      </a:r>
                      <a:r>
                        <a:rPr kumimoji="0" lang="en-US" altLang="zh-CN" sz="16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y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 [kV/</a:t>
                      </a: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pC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/m]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单环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局部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charset="0"/>
                        <a:cs typeface="Calibri"/>
                      </a:endParaRPr>
                    </a:p>
                  </a:txBody>
                  <a:tcPr marL="0" marR="0" marT="45715" marB="45715" anchor="ctr" horzOverflow="overflow">
                    <a:solidFill>
                      <a:srgbClr val="0080FF"/>
                    </a:solidFill>
                  </a:tcPr>
                </a:tc>
              </a:tr>
              <a:tr h="4327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cs typeface="Calibri"/>
                        </a:rPr>
                        <a:t>Resistive wall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9.2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/6.7/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15.7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467.3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/487.7/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863.1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16.1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/17.0/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16.3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292.9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/138.4/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458.0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13.9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/9.7/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23.6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</a:tr>
              <a:tr h="4327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RF cavities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28.1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/18.6/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12.6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-153.6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/-165.9/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-79.1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-5.3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/-5.7/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-1.5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895.5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/384.4/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366.7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0.4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/0.7/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0.5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</a:tr>
              <a:tr h="4327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Flanges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3.0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/0.7/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5.2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165.9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/165.5/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310.4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5.7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/5.8/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5.8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95.7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/15.1/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151.6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0.1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/2.3/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6.2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</a:tr>
              <a:tr h="4327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BPMs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0.9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/0.6/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16.1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/21.4/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30.4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0.6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/0.7/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0.6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26.6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/11.6/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42.6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--/--/--</a:t>
                      </a:r>
                    </a:p>
                  </a:txBody>
                  <a:tcPr marL="36000" marR="36000" marT="45715" marB="45715" anchor="ctr" horzOverflow="overflow"/>
                </a:tc>
              </a:tr>
              <a:tr h="4327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Bellows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10.2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/5.9/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17.7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200.5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/331.5/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375.1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6.9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/11.6/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7.1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325.5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/122.3/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515.6</a:t>
                      </a:r>
                      <a:endParaRPr lang="zh-CN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7.1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/6.4/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12.1</a:t>
                      </a:r>
                    </a:p>
                  </a:txBody>
                  <a:tcPr marL="36000" marR="36000" marT="45715" marB="45715" anchor="ctr" horzOverflow="overflow"/>
                </a:tc>
              </a:tr>
              <a:tr h="4327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Pumping ports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0.01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/0.007/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0.02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2.8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/3.1/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5.3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/0.1/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/0.1/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</a:rPr>
                        <a:t>0.7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--/--/--</a:t>
                      </a:r>
                    </a:p>
                  </a:txBody>
                  <a:tcPr marL="36000" marR="36000" marT="45715" marB="45715" anchor="ctr" horzOverflow="overflow"/>
                </a:tc>
              </a:tr>
              <a:tr h="4327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Total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51.4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/32.5/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52.7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699.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/843.3/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1505.2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24.1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/29.5/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28.4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1636.6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/671.9/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1535.2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21.5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/19.1/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42.4</a:t>
                      </a:r>
                    </a:p>
                  </a:txBody>
                  <a:tcPr marL="36000" marR="36000" marT="45715" marB="45715" anchor="ctr" horzOverflow="overflow"/>
                </a:tc>
              </a:tr>
            </a:tbl>
          </a:graphicData>
        </a:graphic>
      </p:graphicFrame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933890"/>
              </p:ext>
            </p:extLst>
          </p:nvPr>
        </p:nvGraphicFramePr>
        <p:xfrm>
          <a:off x="3401722" y="4880182"/>
          <a:ext cx="5601717" cy="175092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20053"/>
                <a:gridCol w="884800"/>
                <a:gridCol w="884800"/>
                <a:gridCol w="906032"/>
                <a:gridCol w="906032"/>
              </a:tblGrid>
              <a:tr h="28955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单环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局部双环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</a:tr>
              <a:tr h="2895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Z</a:t>
                      </a: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Threshold |Z</a:t>
                      </a:r>
                      <a:r>
                        <a:rPr kumimoji="0" lang="en-US" altLang="zh-CN" sz="16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L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/</a:t>
                      </a:r>
                      <a:r>
                        <a:rPr kumimoji="0" lang="en-US" altLang="zh-CN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n|</a:t>
                      </a:r>
                      <a:r>
                        <a:rPr kumimoji="0" lang="en-US" altLang="zh-CN" sz="1600" b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eff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, </a:t>
                      </a:r>
                      <a:r>
                        <a:rPr kumimoji="0" lang="en-US" altLang="zh-CN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Ω</a:t>
                      </a:r>
                      <a:endParaRPr kumimoji="0" lang="en-US" altLang="zh-CN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+mn-lt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24.6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24.0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11.5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9.3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Threshold </a:t>
                      </a:r>
                      <a:r>
                        <a:rPr kumimoji="0" lang="en-US" altLang="zh-CN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κ</a:t>
                      </a:r>
                      <a:r>
                        <a:rPr kumimoji="0" lang="en-US" altLang="zh-CN" sz="1600" b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y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, kV/</a:t>
                      </a:r>
                      <a:r>
                        <a:rPr kumimoji="0" lang="en-US" altLang="zh-CN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pC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/m</a:t>
                      </a:r>
                      <a:endParaRPr kumimoji="0" lang="en-US" altLang="zh-CN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+mn-lt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64.4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68.9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79.8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61.0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</a:tr>
              <a:tr h="360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Beam power loss, MW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1.6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80000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lang="zh-CN" altLang="en-US" sz="1600" dirty="0">
                        <a:solidFill>
                          <a:srgbClr val="80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15" marB="45715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17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288"/>
            <a:ext cx="8229600" cy="840610"/>
          </a:xfrm>
        </p:spPr>
        <p:txBody>
          <a:bodyPr>
            <a:normAutofit/>
          </a:bodyPr>
          <a:lstStyle/>
          <a:p>
            <a:r>
              <a:rPr kumimoji="1" lang="en-US" altLang="zh-CN" sz="4000" dirty="0" smtClean="0"/>
              <a:t>Collective instabilities</a:t>
            </a: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395" y="929370"/>
            <a:ext cx="8828423" cy="5669177"/>
          </a:xfrm>
        </p:spPr>
        <p:txBody>
          <a:bodyPr>
            <a:normAutofit/>
          </a:bodyPr>
          <a:lstStyle/>
          <a:p>
            <a:r>
              <a:rPr kumimoji="1" lang="en-US" altLang="zh-CN" sz="2200" dirty="0" smtClean="0"/>
              <a:t>Single bunch effects</a:t>
            </a:r>
          </a:p>
          <a:p>
            <a:pPr lvl="1"/>
            <a:r>
              <a:rPr kumimoji="1" lang="en-US" altLang="zh-CN" sz="1800" dirty="0" smtClean="0"/>
              <a:t>Including Microwave instability, CSR, TMCI, Transverse tune shift, Space charge</a:t>
            </a:r>
          </a:p>
          <a:p>
            <a:pPr lvl="1"/>
            <a:r>
              <a:rPr kumimoji="1" lang="zh-CN" altLang="en-US" sz="1800" dirty="0" smtClean="0">
                <a:solidFill>
                  <a:srgbClr val="FF0000"/>
                </a:solidFill>
              </a:rPr>
              <a:t>单束团效应中微波不稳定性和横向</a:t>
            </a:r>
            <a:r>
              <a:rPr kumimoji="1" lang="en-US" altLang="zh-CN" sz="1800" dirty="0" smtClean="0">
                <a:solidFill>
                  <a:srgbClr val="FF0000"/>
                </a:solidFill>
              </a:rPr>
              <a:t>beam tilt</a:t>
            </a:r>
            <a:r>
              <a:rPr kumimoji="1" lang="zh-CN" altLang="en-US" sz="1800" dirty="0" smtClean="0">
                <a:solidFill>
                  <a:srgbClr val="FF0000"/>
                </a:solidFill>
              </a:rPr>
              <a:t>最为严重，前者会引起束长拉伸和能散增大，后者会在对撞点产生附加交叉角，两者均可能影响对撞亮度，需要模拟确认其对束流动力学和对撞亮度的影响。</a:t>
            </a:r>
            <a:endParaRPr kumimoji="1" lang="en-US" altLang="zh-CN" sz="2200" dirty="0" smtClean="0">
              <a:solidFill>
                <a:srgbClr val="FF0000"/>
              </a:solidFill>
            </a:endParaRPr>
          </a:p>
          <a:p>
            <a:endParaRPr kumimoji="1" lang="zh-CN" altLang="en-US" sz="2200" dirty="0"/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76676"/>
              </p:ext>
            </p:extLst>
          </p:nvPr>
        </p:nvGraphicFramePr>
        <p:xfrm>
          <a:off x="368629" y="2905999"/>
          <a:ext cx="8429801" cy="306131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31761"/>
                <a:gridCol w="1295922"/>
                <a:gridCol w="1357640"/>
                <a:gridCol w="1328444"/>
                <a:gridCol w="1416034"/>
              </a:tblGrid>
              <a:tr h="358942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单环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局部双环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</a:tr>
              <a:tr h="3589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Z</a:t>
                      </a: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55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Design bunch current [mA]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0.33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0.25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0.041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0.054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MWI threshold </a:t>
                      </a: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I</a:t>
                      </a:r>
                      <a:r>
                        <a:rPr kumimoji="0" lang="en-US" altLang="zh-CN" sz="16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b,th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[mA]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0.34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0.21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0.016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0.018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CSR threshold </a:t>
                      </a:r>
                      <a:r>
                        <a:rPr kumimoji="0" lang="en-US" altLang="zh-CN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I</a:t>
                      </a:r>
                      <a:r>
                        <a:rPr kumimoji="0" lang="en-US" altLang="zh-CN" sz="1600" b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b,th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 [mA]</a:t>
                      </a:r>
                      <a:endParaRPr kumimoji="0" lang="en-US" altLang="zh-CN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+mn-lt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12.9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9.4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0.7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1.5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TMCI threshold </a:t>
                      </a:r>
                      <a:r>
                        <a:rPr kumimoji="0" lang="en-US" altLang="zh-CN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I</a:t>
                      </a:r>
                      <a:r>
                        <a:rPr kumimoji="0" lang="en-US" altLang="zh-CN" sz="1600" b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b,th</a:t>
                      </a:r>
                      <a:r>
                        <a:rPr kumimoji="0" lang="en-US" altLang="zh-CN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Calibri"/>
                          <a:sym typeface="Symbol" charset="0"/>
                        </a:rPr>
                        <a:t> [mA]</a:t>
                      </a:r>
                      <a:endParaRPr kumimoji="0" lang="en-US" altLang="zh-CN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+mn-lt"/>
                        <a:ea typeface="宋体" charset="0"/>
                        <a:cs typeface="Calibri"/>
                        <a:sym typeface="Symbol" charset="0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1.0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0.9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0.2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8000"/>
                          </a:solidFill>
                          <a:latin typeface="Calibri"/>
                          <a:cs typeface="Calibri"/>
                        </a:rPr>
                        <a:t>0.08</a:t>
                      </a:r>
                      <a:endParaRPr lang="zh-CN" altLang="en-US" sz="1600" b="1" dirty="0">
                        <a:solidFill>
                          <a:srgbClr val="FF8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Transverse beam tilt (</a:t>
                      </a: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d</a:t>
                      </a:r>
                      <a:r>
                        <a:rPr kumimoji="0" lang="en-US" altLang="zh-CN" sz="16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x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/</a:t>
                      </a:r>
                      <a:r>
                        <a:rPr kumimoji="0" lang="en-US" altLang="zh-CN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σ</a:t>
                      </a:r>
                      <a:r>
                        <a:rPr kumimoji="0" lang="en-US" altLang="zh-CN" sz="16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x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, </a:t>
                      </a:r>
                      <a:r>
                        <a:rPr kumimoji="0" lang="en-US" altLang="zh-CN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d</a:t>
                      </a:r>
                      <a:r>
                        <a:rPr kumimoji="0" lang="en-US" altLang="zh-CN" sz="16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y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/</a:t>
                      </a:r>
                      <a:r>
                        <a:rPr kumimoji="0" lang="en-US" altLang="zh-CN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σ</a:t>
                      </a:r>
                      <a:r>
                        <a:rPr kumimoji="0" lang="en-US" altLang="zh-CN" sz="16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y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)*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(12%, 43%)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(-, 23%)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(-, 8%)</a:t>
                      </a:r>
                      <a:endParaRPr lang="zh-CN" altLang="en-US" sz="1600" b="1" dirty="0" smtClean="0">
                        <a:solidFill>
                          <a:srgbClr val="FF0000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(-, 15%)</a:t>
                      </a:r>
                      <a:endParaRPr lang="zh-CN" altLang="en-US" sz="1600" b="1" dirty="0" smtClean="0">
                        <a:solidFill>
                          <a:srgbClr val="FF0000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391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Transverse tune shift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-0.04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-0.015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-0.007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-0.03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9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395" y="747535"/>
            <a:ext cx="8828423" cy="5669177"/>
          </a:xfrm>
        </p:spPr>
        <p:txBody>
          <a:bodyPr>
            <a:normAutofit/>
          </a:bodyPr>
          <a:lstStyle/>
          <a:p>
            <a:r>
              <a:rPr kumimoji="1" lang="en-US" altLang="zh-CN" sz="2400" dirty="0"/>
              <a:t>Coupled bunch effects</a:t>
            </a:r>
            <a:endParaRPr kumimoji="1" lang="en-US" altLang="zh-CN" sz="2200" dirty="0" smtClean="0"/>
          </a:p>
          <a:p>
            <a:pPr lvl="1"/>
            <a:r>
              <a:rPr kumimoji="1" lang="en-US" altLang="zh-CN" sz="1800" dirty="0" smtClean="0"/>
              <a:t>Transverse resistive wall instability</a:t>
            </a:r>
          </a:p>
          <a:p>
            <a:pPr lvl="1"/>
            <a:r>
              <a:rPr lang="en-US" altLang="zh-CN" sz="1800" dirty="0">
                <a:solidFill>
                  <a:srgbClr val="0000FF"/>
                </a:solidFill>
                <a:latin typeface="Calibri" charset="0"/>
              </a:rPr>
              <a:t>G</a:t>
            </a:r>
            <a:r>
              <a:rPr lang="en-US" altLang="zh-CN" sz="1800" dirty="0" smtClean="0">
                <a:solidFill>
                  <a:srgbClr val="0000FF"/>
                </a:solidFill>
                <a:latin typeface="Calibri" charset="0"/>
              </a:rPr>
              <a:t>rowth time is much longer than the radiation damping time=&gt; beam is stable</a:t>
            </a:r>
            <a:endParaRPr kumimoji="1" lang="en-US" altLang="zh-CN" sz="1800" dirty="0" smtClean="0">
              <a:solidFill>
                <a:srgbClr val="0000FF"/>
              </a:solidFill>
            </a:endParaRPr>
          </a:p>
          <a:p>
            <a:pPr lvl="1"/>
            <a:endParaRPr kumimoji="1" lang="en-US" altLang="zh-CN" sz="1800" dirty="0" smtClean="0"/>
          </a:p>
          <a:p>
            <a:pPr lvl="1"/>
            <a:endParaRPr kumimoji="1" lang="en-US" altLang="zh-CN" sz="1500" dirty="0"/>
          </a:p>
          <a:p>
            <a:pPr lvl="1"/>
            <a:endParaRPr kumimoji="1" lang="en-US" altLang="zh-CN" sz="1800" dirty="0" smtClean="0"/>
          </a:p>
          <a:p>
            <a:pPr lvl="1"/>
            <a:endParaRPr kumimoji="1" lang="en-US" altLang="zh-CN" sz="1800" dirty="0"/>
          </a:p>
          <a:p>
            <a:pPr lvl="1"/>
            <a:endParaRPr kumimoji="1" lang="en-US" altLang="zh-CN" sz="1800" dirty="0" smtClean="0"/>
          </a:p>
          <a:p>
            <a:pPr lvl="1"/>
            <a:endParaRPr kumimoji="1" lang="en-US" altLang="zh-CN" sz="1800" dirty="0" smtClean="0"/>
          </a:p>
          <a:p>
            <a:endParaRPr kumimoji="1" lang="en-US" altLang="zh-CN" sz="2200" dirty="0" smtClean="0">
              <a:solidFill>
                <a:srgbClr val="FF0000"/>
              </a:solidFill>
            </a:endParaRPr>
          </a:p>
          <a:p>
            <a:pPr marL="342900" lvl="1" indent="-342900">
              <a:buFont typeface="Arial"/>
              <a:buChar char="•"/>
            </a:pPr>
            <a:endParaRPr kumimoji="1" lang="en-US" altLang="zh-CN" sz="1800" dirty="0" smtClean="0">
              <a:solidFill>
                <a:srgbClr val="FF0000"/>
              </a:solidFill>
            </a:endParaRPr>
          </a:p>
          <a:p>
            <a:endParaRPr kumimoji="1" lang="zh-CN" altLang="en-US" sz="2200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64203"/>
              </p:ext>
            </p:extLst>
          </p:nvPr>
        </p:nvGraphicFramePr>
        <p:xfrm>
          <a:off x="689768" y="2015191"/>
          <a:ext cx="7816671" cy="209218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15937"/>
                <a:gridCol w="1334176"/>
                <a:gridCol w="1334176"/>
                <a:gridCol w="1366191"/>
                <a:gridCol w="1366191"/>
              </a:tblGrid>
              <a:tr h="418437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单环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局部双环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双环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</a:tr>
              <a:tr h="41843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Higgs</a:t>
                      </a: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Z</a:t>
                      </a:r>
                    </a:p>
                  </a:txBody>
                  <a:tcPr marL="36000" marR="36000" marT="45715" marB="45715" horzOverflow="overflow"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184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  <a:sym typeface="Symbol" charset="0"/>
                        </a:rPr>
                        <a:t>Design beam current [mA]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16.6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16.9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45.4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30.0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4184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Growth time (</a:t>
                      </a: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ξ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=0) [</a:t>
                      </a: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ms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]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370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430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60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139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  <a:tr h="4184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Radiation damping [</a:t>
                      </a: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ms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]</a:t>
                      </a: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14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14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14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Calibri"/>
                          <a:cs typeface="Calibri"/>
                        </a:rPr>
                        <a:t>46</a:t>
                      </a:r>
                      <a:endParaRPr lang="zh-CN" altLang="en-US" sz="1600" b="1" dirty="0">
                        <a:latin typeface="Calibri"/>
                        <a:cs typeface="Calibri"/>
                      </a:endParaRPr>
                    </a:p>
                  </a:txBody>
                  <a:tcPr marL="36000" marR="36000" marT="45715" marB="4571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64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</TotalTime>
  <Words>1299</Words>
  <Application>Microsoft Macintosh PowerPoint</Application>
  <PresentationFormat>全屏显示(4:3)</PresentationFormat>
  <Paragraphs>492</Paragraphs>
  <Slides>7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Office 主题</vt:lpstr>
      <vt:lpstr>公式</vt:lpstr>
      <vt:lpstr>parameter for CEPC double ring （wangdou20161110-100km_1mmy）</vt:lpstr>
      <vt:lpstr>Beam scenarios</vt:lpstr>
      <vt:lpstr>Summary table on impedance threshold</vt:lpstr>
      <vt:lpstr>Impedance calculation</vt:lpstr>
      <vt:lpstr>Impedance budget</vt:lpstr>
      <vt:lpstr>Collective instabilities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effects</dc:title>
  <dc:creator>wangn mac</dc:creator>
  <cp:lastModifiedBy>wangn mac</cp:lastModifiedBy>
  <cp:revision>154</cp:revision>
  <dcterms:created xsi:type="dcterms:W3CDTF">2017-01-10T10:12:40Z</dcterms:created>
  <dcterms:modified xsi:type="dcterms:W3CDTF">2017-01-13T00:14:49Z</dcterms:modified>
</cp:coreProperties>
</file>