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62" r:id="rId2"/>
    <p:sldId id="263" r:id="rId3"/>
    <p:sldId id="288" r:id="rId4"/>
    <p:sldId id="266" r:id="rId5"/>
    <p:sldId id="287" r:id="rId6"/>
    <p:sldId id="259" r:id="rId7"/>
    <p:sldId id="293" r:id="rId8"/>
    <p:sldId id="268" r:id="rId9"/>
    <p:sldId id="270" r:id="rId10"/>
    <p:sldId id="278" r:id="rId11"/>
    <p:sldId id="279" r:id="rId12"/>
    <p:sldId id="265" r:id="rId13"/>
    <p:sldId id="273" r:id="rId14"/>
    <p:sldId id="271" r:id="rId15"/>
    <p:sldId id="280" r:id="rId16"/>
    <p:sldId id="281" r:id="rId17"/>
    <p:sldId id="307" r:id="rId18"/>
    <p:sldId id="300" r:id="rId19"/>
    <p:sldId id="311" r:id="rId20"/>
    <p:sldId id="289" r:id="rId21"/>
    <p:sldId id="272" r:id="rId22"/>
    <p:sldId id="298" r:id="rId23"/>
    <p:sldId id="299" r:id="rId24"/>
    <p:sldId id="274" r:id="rId25"/>
    <p:sldId id="308" r:id="rId26"/>
    <p:sldId id="309" r:id="rId27"/>
    <p:sldId id="310" r:id="rId28"/>
    <p:sldId id="317" r:id="rId29"/>
    <p:sldId id="282" r:id="rId30"/>
    <p:sldId id="258" r:id="rId31"/>
    <p:sldId id="261" r:id="rId32"/>
    <p:sldId id="303" r:id="rId33"/>
    <p:sldId id="304" r:id="rId34"/>
    <p:sldId id="305" r:id="rId35"/>
    <p:sldId id="306" r:id="rId36"/>
    <p:sldId id="285" r:id="rId37"/>
    <p:sldId id="286" r:id="rId38"/>
    <p:sldId id="312" r:id="rId39"/>
    <p:sldId id="313" r:id="rId40"/>
    <p:sldId id="314" r:id="rId41"/>
    <p:sldId id="315" r:id="rId42"/>
    <p:sldId id="316" r:id="rId43"/>
    <p:sldId id="283" r:id="rId44"/>
    <p:sldId id="284"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14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C8ED2-212B-4B3B-A2EC-11BDC71A16D0}" type="datetimeFigureOut">
              <a:rPr lang="zh-CN" altLang="en-US" smtClean="0"/>
              <a:t>2017-1-13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0C74E-994D-4E2F-9063-D5FCF4007936}" type="slidenum">
              <a:rPr lang="zh-CN" altLang="en-US" smtClean="0"/>
              <a:t>‹#›</a:t>
            </a:fld>
            <a:endParaRPr lang="zh-CN" altLang="en-US"/>
          </a:p>
        </p:txBody>
      </p:sp>
    </p:spTree>
    <p:extLst>
      <p:ext uri="{BB962C8B-B14F-4D97-AF65-F5344CB8AC3E}">
        <p14:creationId xmlns:p14="http://schemas.microsoft.com/office/powerpoint/2010/main" val="3741181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1A53F5-0534-4B7C-866D-88710EC5A783}" type="slidenum">
              <a:rPr lang="zh-CN" altLang="en-US" smtClean="0"/>
              <a:t>39</a:t>
            </a:fld>
            <a:endParaRPr lang="zh-CN" altLang="en-US"/>
          </a:p>
        </p:txBody>
      </p:sp>
    </p:spTree>
    <p:extLst>
      <p:ext uri="{BB962C8B-B14F-4D97-AF65-F5344CB8AC3E}">
        <p14:creationId xmlns:p14="http://schemas.microsoft.com/office/powerpoint/2010/main" val="290435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1A53F5-0534-4B7C-866D-88710EC5A783}" type="slidenum">
              <a:rPr lang="zh-CN" altLang="en-US" smtClean="0"/>
              <a:t>40</a:t>
            </a:fld>
            <a:endParaRPr lang="zh-CN" altLang="en-US"/>
          </a:p>
        </p:txBody>
      </p:sp>
    </p:spTree>
    <p:extLst>
      <p:ext uri="{BB962C8B-B14F-4D97-AF65-F5344CB8AC3E}">
        <p14:creationId xmlns:p14="http://schemas.microsoft.com/office/powerpoint/2010/main" val="150556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2017-1-13</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12644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2017-1-13</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431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2017-1-13</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504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2017-1-13</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694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2017-1-13</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390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2017-1-13</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3626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2017-1-13</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3667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2017-1-13</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561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2017-1-13</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1066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2017-1-13</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0876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2017-1-13</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2830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a:defRPr/>
            </a:pPr>
            <a:fld id="{1438BDDB-CC28-4DA9-A2AE-E901C0A11231}" type="datetimeFigureOut">
              <a:rPr lang="zh-CN" altLang="en-US" smtClean="0">
                <a:solidFill>
                  <a:prstClr val="black">
                    <a:tint val="75000"/>
                  </a:prstClr>
                </a:solidFill>
              </a:rPr>
              <a:pPr>
                <a:defRPr/>
              </a:pPr>
              <a:t>2017-1-13</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a:defRPr/>
            </a:pPr>
            <a:fld id="{F2357ACE-CC3F-4EB8-8897-299C2E1B55B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93856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355600" indent="-355600" algn="l" defTabSz="685800" rtl="0" eaLnBrk="1" latinLnBrk="0" hangingPunct="1">
        <a:lnSpc>
          <a:spcPct val="120000"/>
        </a:lnSpc>
        <a:spcBef>
          <a:spcPts val="75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19138" indent="-349250" algn="l" defTabSz="719138" rtl="0" eaLnBrk="1" latinLnBrk="0" hangingPunct="1">
        <a:lnSpc>
          <a:spcPct val="120000"/>
        </a:lnSpc>
        <a:spcBef>
          <a:spcPts val="375"/>
        </a:spcBef>
        <a:buFont typeface="微软雅黑" panose="020B0503020204020204" pitchFamily="34" charset="-12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sz="4000" dirty="0" smtClean="0">
                <a:latin typeface="Arial" panose="020B0604020202020204" pitchFamily="34" charset="0"/>
                <a:cs typeface="Arial" panose="020B0604020202020204" pitchFamily="34" charset="0"/>
              </a:rPr>
              <a:t>CEPC </a:t>
            </a:r>
            <a:r>
              <a:rPr lang="en-US" altLang="zh-CN" sz="4000" dirty="0" smtClean="0">
                <a:latin typeface="Arial" panose="020B0604020202020204" pitchFamily="34" charset="0"/>
                <a:cs typeface="Arial" panose="020B0604020202020204" pitchFamily="34" charset="0"/>
              </a:rPr>
              <a:t>Superconducting RF </a:t>
            </a:r>
            <a:r>
              <a:rPr lang="en-US" altLang="zh-CN" sz="4000" dirty="0" smtClean="0">
                <a:latin typeface="Arial" panose="020B0604020202020204" pitchFamily="34" charset="0"/>
                <a:cs typeface="Arial" panose="020B0604020202020204" pitchFamily="34" charset="0"/>
              </a:rPr>
              <a:t>System Design</a:t>
            </a:r>
            <a:endParaRPr lang="zh-CN" altLang="en-US" sz="4000" dirty="0">
              <a:latin typeface="Arial" panose="020B0604020202020204" pitchFamily="34" charset="0"/>
              <a:cs typeface="Arial" panose="020B0604020202020204" pitchFamily="34" charset="0"/>
            </a:endParaRPr>
          </a:p>
        </p:txBody>
      </p:sp>
      <p:sp>
        <p:nvSpPr>
          <p:cNvPr id="3" name="副标题 2"/>
          <p:cNvSpPr>
            <a:spLocks noGrp="1"/>
          </p:cNvSpPr>
          <p:nvPr>
            <p:ph type="subTitle" idx="1"/>
          </p:nvPr>
        </p:nvSpPr>
        <p:spPr>
          <a:xfrm>
            <a:off x="1143000" y="4042162"/>
            <a:ext cx="6858000" cy="2478280"/>
          </a:xfrm>
        </p:spPr>
        <p:txBody>
          <a:bodyPr>
            <a:normAutofit/>
          </a:bodyPr>
          <a:lstStyle/>
          <a:p>
            <a:r>
              <a:rPr lang="en-US" altLang="zh-CN" sz="2400" dirty="0" smtClean="0">
                <a:latin typeface="Arial" panose="020B0604020202020204" pitchFamily="34" charset="0"/>
                <a:cs typeface="Arial" panose="020B0604020202020204" pitchFamily="34" charset="0"/>
              </a:rPr>
              <a:t>Jiyuan Zhai</a:t>
            </a:r>
          </a:p>
          <a:p>
            <a:endParaRPr lang="en-US" altLang="zh-CN" sz="2000" dirty="0">
              <a:latin typeface="Arial" panose="020B0604020202020204" pitchFamily="34" charset="0"/>
              <a:cs typeface="Arial" panose="020B0604020202020204" pitchFamily="34" charset="0"/>
            </a:endParaRPr>
          </a:p>
          <a:p>
            <a:pPr>
              <a:lnSpc>
                <a:spcPct val="110000"/>
              </a:lnSpc>
            </a:pPr>
            <a:endParaRPr lang="en-US" altLang="zh-CN" dirty="0" smtClean="0">
              <a:latin typeface="Arial" panose="020B0604020202020204" pitchFamily="34" charset="0"/>
              <a:cs typeface="Arial" panose="020B0604020202020204" pitchFamily="34" charset="0"/>
            </a:endParaRPr>
          </a:p>
          <a:p>
            <a:pPr>
              <a:lnSpc>
                <a:spcPct val="110000"/>
              </a:lnSpc>
              <a:spcBef>
                <a:spcPts val="0"/>
              </a:spcBef>
            </a:pPr>
            <a:r>
              <a:rPr lang="en-US" altLang="zh-CN" dirty="0" smtClean="0">
                <a:latin typeface="Arial" panose="020B0604020202020204" pitchFamily="34" charset="0"/>
                <a:cs typeface="Arial" panose="020B0604020202020204" pitchFamily="34" charset="0"/>
              </a:rPr>
              <a:t>CEPC-SPPC</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Accelerator and</a:t>
            </a:r>
          </a:p>
          <a:p>
            <a:pPr>
              <a:lnSpc>
                <a:spcPct val="110000"/>
              </a:lnSpc>
              <a:spcBef>
                <a:spcPts val="0"/>
              </a:spcBef>
            </a:pPr>
            <a:r>
              <a:rPr lang="en-US" altLang="zh-CN" dirty="0" smtClean="0">
                <a:latin typeface="Arial" panose="020B0604020202020204" pitchFamily="34" charset="0"/>
                <a:cs typeface="Arial" panose="020B0604020202020204" pitchFamily="34" charset="0"/>
              </a:rPr>
              <a:t>Detector Simulation Design Study Meeting</a:t>
            </a:r>
          </a:p>
          <a:p>
            <a:pPr>
              <a:lnSpc>
                <a:spcPct val="110000"/>
              </a:lnSpc>
              <a:spcBef>
                <a:spcPts val="0"/>
              </a:spcBef>
            </a:pPr>
            <a:r>
              <a:rPr lang="en-US" altLang="zh-CN" dirty="0" smtClean="0">
                <a:latin typeface="Arial" panose="020B0604020202020204" pitchFamily="34" charset="0"/>
                <a:cs typeface="Arial" panose="020B0604020202020204" pitchFamily="34" charset="0"/>
              </a:rPr>
              <a:t>Jan. 14, 2017, IHEP</a:t>
            </a:r>
          </a:p>
        </p:txBody>
      </p:sp>
    </p:spTree>
    <p:extLst>
      <p:ext uri="{BB962C8B-B14F-4D97-AF65-F5344CB8AC3E}">
        <p14:creationId xmlns:p14="http://schemas.microsoft.com/office/powerpoint/2010/main" val="2516669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extLst>
              <p:ext uri="{D42A27DB-BD31-4B8C-83A1-F6EECF244321}">
                <p14:modId xmlns:p14="http://schemas.microsoft.com/office/powerpoint/2010/main" val="3111801038"/>
              </p:ext>
            </p:extLst>
          </p:nvPr>
        </p:nvGraphicFramePr>
        <p:xfrm>
          <a:off x="976594" y="1690689"/>
          <a:ext cx="6970994" cy="4602480"/>
        </p:xfrm>
        <a:graphic>
          <a:graphicData uri="http://schemas.openxmlformats.org/drawingml/2006/table">
            <a:tbl>
              <a:tblPr>
                <a:tableStyleId>{5940675A-B579-460E-94D1-54222C63F5DA}</a:tableStyleId>
              </a:tblPr>
              <a:tblGrid>
                <a:gridCol w="3439370">
                  <a:extLst>
                    <a:ext uri="{9D8B030D-6E8A-4147-A177-3AD203B41FA5}">
                      <a16:colId xmlns:a16="http://schemas.microsoft.com/office/drawing/2014/main" val="3316706419"/>
                    </a:ext>
                  </a:extLst>
                </a:gridCol>
                <a:gridCol w="882906">
                  <a:extLst>
                    <a:ext uri="{9D8B030D-6E8A-4147-A177-3AD203B41FA5}">
                      <a16:colId xmlns:a16="http://schemas.microsoft.com/office/drawing/2014/main" val="594161497"/>
                    </a:ext>
                  </a:extLst>
                </a:gridCol>
                <a:gridCol w="882906">
                  <a:extLst>
                    <a:ext uri="{9D8B030D-6E8A-4147-A177-3AD203B41FA5}">
                      <a16:colId xmlns:a16="http://schemas.microsoft.com/office/drawing/2014/main" val="2676238360"/>
                    </a:ext>
                  </a:extLst>
                </a:gridCol>
                <a:gridCol w="882906">
                  <a:extLst>
                    <a:ext uri="{9D8B030D-6E8A-4147-A177-3AD203B41FA5}">
                      <a16:colId xmlns:a16="http://schemas.microsoft.com/office/drawing/2014/main" val="700163272"/>
                    </a:ext>
                  </a:extLst>
                </a:gridCol>
                <a:gridCol w="882906">
                  <a:extLst>
                    <a:ext uri="{9D8B030D-6E8A-4147-A177-3AD203B41FA5}">
                      <a16:colId xmlns:a16="http://schemas.microsoft.com/office/drawing/2014/main" val="1805667031"/>
                    </a:ext>
                  </a:extLst>
                </a:gridCol>
              </a:tblGrid>
              <a:tr h="255270">
                <a:tc>
                  <a:txBody>
                    <a:bodyPr/>
                    <a:lstStyle/>
                    <a:p>
                      <a:pPr algn="l" fontAlgn="ctr"/>
                      <a:endParaRPr lang="zh-CN" altLang="en-US" sz="16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600" b="1" i="0" u="none" strike="noStrike" dirty="0" err="1">
                          <a:solidFill>
                            <a:srgbClr val="7030A0"/>
                          </a:solidFill>
                          <a:effectLst/>
                          <a:latin typeface="Arial" panose="020B0604020202020204" pitchFamily="34" charset="0"/>
                          <a:ea typeface="等线" panose="02010600030101010101" pitchFamily="2" charset="-122"/>
                          <a:cs typeface="Arial" panose="020B0604020202020204" pitchFamily="34" charset="0"/>
                        </a:rPr>
                        <a:t>tt</a:t>
                      </a:r>
                      <a:endParaRPr lang="en-US" sz="1600" b="1" i="0" u="none" strike="noStrike" dirty="0">
                        <a:solidFill>
                          <a:srgbClr val="7030A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H</a:t>
                      </a:r>
                    </a:p>
                  </a:txBody>
                  <a:tcPr anchor="ctr"/>
                </a:tc>
                <a:tc>
                  <a:txBody>
                    <a:bodyPr/>
                    <a:lstStyle/>
                    <a:p>
                      <a:pPr algn="ctr" rtl="0" fontAlgn="ctr"/>
                      <a:r>
                        <a:rPr lang="en-US" sz="1600" b="1" i="0" u="none" strike="noStrike" dirty="0">
                          <a:solidFill>
                            <a:srgbClr val="0070C0"/>
                          </a:solidFill>
                          <a:effectLst/>
                          <a:latin typeface="Arial" panose="020B0604020202020204" pitchFamily="34" charset="0"/>
                          <a:ea typeface="等线" panose="02010600030101010101" pitchFamily="2" charset="-122"/>
                          <a:cs typeface="Arial" panose="020B0604020202020204" pitchFamily="34" charset="0"/>
                        </a:rPr>
                        <a:t>W</a:t>
                      </a:r>
                    </a:p>
                  </a:txBody>
                  <a:tcPr anchor="ctr"/>
                </a:tc>
                <a:tc>
                  <a:txBody>
                    <a:bodyPr/>
                    <a:lstStyle/>
                    <a:p>
                      <a:pPr algn="ctr" rtl="0" fontAlgn="ctr"/>
                      <a:r>
                        <a:rPr lang="en-US" sz="1600" b="1"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Z</a:t>
                      </a:r>
                    </a:p>
                  </a:txBody>
                  <a:tcPr anchor="ctr"/>
                </a:tc>
                <a:extLst>
                  <a:ext uri="{0D108BD9-81ED-4DB2-BD59-A6C34878D82A}">
                    <a16:rowId xmlns:a16="http://schemas.microsoft.com/office/drawing/2014/main" val="3609275842"/>
                  </a:ext>
                </a:extLst>
              </a:tr>
              <a:tr h="255270">
                <a:tc>
                  <a:txBody>
                    <a:bodyPr/>
                    <a:lstStyle/>
                    <a:p>
                      <a:pPr algn="l" rtl="0" fontAlgn="ctr"/>
                      <a:r>
                        <a:rPr lang="en-US" sz="1400" b="1" u="none" strike="noStrike" dirty="0" smtClean="0">
                          <a:effectLst/>
                          <a:latin typeface="Arial" panose="020B0604020202020204" pitchFamily="34" charset="0"/>
                          <a:cs typeface="Arial" panose="020B0604020202020204" pitchFamily="34" charset="0"/>
                        </a:rPr>
                        <a:t>Cell </a:t>
                      </a:r>
                      <a:r>
                        <a:rPr lang="en-US" sz="1400" b="1" u="none" strike="noStrike" dirty="0">
                          <a:effectLst/>
                          <a:latin typeface="Arial" panose="020B0604020202020204" pitchFamily="34" charset="0"/>
                          <a:cs typeface="Arial" panose="020B0604020202020204" pitchFamily="34" charset="0"/>
                        </a:rPr>
                        <a:t>number / </a:t>
                      </a:r>
                      <a:r>
                        <a:rPr lang="en-US" sz="1400" b="1" u="none" strike="noStrike" kern="1200" dirty="0">
                          <a:effectLst/>
                          <a:latin typeface="Arial" panose="020B0604020202020204" pitchFamily="34" charset="0"/>
                          <a:cs typeface="Arial" panose="020B0604020202020204" pitchFamily="34" charset="0"/>
                        </a:rPr>
                        <a:t>cavity</a:t>
                      </a:r>
                      <a:endParaRPr lang="en-US" sz="1400" b="1"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5</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1</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1</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578614349"/>
                  </a:ext>
                </a:extLst>
              </a:tr>
              <a:tr h="255270">
                <a:tc>
                  <a:txBody>
                    <a:bodyPr/>
                    <a:lstStyle/>
                    <a:p>
                      <a:pPr algn="l" rtl="0" fontAlgn="ctr"/>
                      <a:r>
                        <a:rPr lang="en-US" sz="1400" b="1" u="none" strike="noStrike" dirty="0">
                          <a:effectLst/>
                          <a:latin typeface="Arial" panose="020B0604020202020204" pitchFamily="34" charset="0"/>
                          <a:cs typeface="Arial" panose="020B0604020202020204" pitchFamily="34" charset="0"/>
                        </a:rPr>
                        <a:t>Cavity number</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388</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334</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334</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126</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28669383"/>
                  </a:ext>
                </a:extLst>
              </a:tr>
              <a:tr h="255270">
                <a:tc>
                  <a:txBody>
                    <a:bodyPr/>
                    <a:lstStyle/>
                    <a:p>
                      <a:pPr algn="l" rtl="0" fontAlgn="ctr"/>
                      <a:r>
                        <a:rPr lang="en-US" sz="1400" u="none" strike="noStrike" dirty="0">
                          <a:effectLst/>
                          <a:latin typeface="Arial" panose="020B0604020202020204" pitchFamily="34" charset="0"/>
                          <a:cs typeface="Arial" panose="020B0604020202020204" pitchFamily="34" charset="0"/>
                        </a:rPr>
                        <a:t>Gradient [MV/m]</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19.9</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13.0</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8.2</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3.8</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924411248"/>
                  </a:ext>
                </a:extLst>
              </a:tr>
              <a:tr h="255270">
                <a:tc>
                  <a:txBody>
                    <a:bodyPr/>
                    <a:lstStyle/>
                    <a:p>
                      <a:pPr algn="l" rtl="0" fontAlgn="ctr"/>
                      <a:r>
                        <a:rPr lang="en-US" sz="1400" u="none" strike="noStrike" dirty="0">
                          <a:effectLst/>
                          <a:latin typeface="Arial" panose="020B0604020202020204" pitchFamily="34" charset="0"/>
                          <a:cs typeface="Arial" panose="020B0604020202020204" pitchFamily="34" charset="0"/>
                        </a:rPr>
                        <a:t>Cavity voltage [MV]</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22.9</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6.0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1.9</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0.9</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779799131"/>
                  </a:ext>
                </a:extLst>
              </a:tr>
              <a:tr h="255270">
                <a:tc>
                  <a:txBody>
                    <a:bodyPr/>
                    <a:lstStyle/>
                    <a:p>
                      <a:pPr algn="l" rtl="0" fontAlgn="ctr"/>
                      <a:r>
                        <a:rPr lang="en-US" sz="1400" b="1" u="none" strike="noStrike" dirty="0">
                          <a:effectLst/>
                          <a:latin typeface="Arial" panose="020B0604020202020204" pitchFamily="34" charset="0"/>
                          <a:cs typeface="Arial" panose="020B0604020202020204" pitchFamily="34" charset="0"/>
                        </a:rPr>
                        <a:t>Input power / cavity [kW]</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258</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299</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299</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794</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739502387"/>
                  </a:ext>
                </a:extLst>
              </a:tr>
              <a:tr h="255270">
                <a:tc>
                  <a:txBody>
                    <a:bodyPr/>
                    <a:lstStyle/>
                    <a:p>
                      <a:pPr algn="l" rtl="0" fontAlgn="ctr"/>
                      <a:r>
                        <a:rPr lang="en-US" sz="1400" b="1" u="none" strike="noStrike" dirty="0">
                          <a:effectLst/>
                          <a:latin typeface="Arial" panose="020B0604020202020204" pitchFamily="34" charset="0"/>
                          <a:cs typeface="Arial" panose="020B0604020202020204" pitchFamily="34" charset="0"/>
                        </a:rPr>
                        <a:t>HOM power / cavity [kW]</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a:effectLst/>
                          <a:latin typeface="Arial" panose="020B0604020202020204" pitchFamily="34" charset="0"/>
                          <a:cs typeface="Arial" panose="020B0604020202020204" pitchFamily="34" charset="0"/>
                        </a:rPr>
                        <a:t>0.5</a:t>
                      </a:r>
                      <a:endParaRPr lang="en-US" altLang="zh-CN" sz="14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0.7</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1.4</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5.8</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843299892"/>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Cavity number / cryomodule</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4</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6</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8</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184137293"/>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Cryomodule number</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97</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56</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42</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126</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470802877"/>
                  </a:ext>
                </a:extLst>
              </a:tr>
              <a:tr h="255270">
                <a:tc>
                  <a:txBody>
                    <a:bodyPr/>
                    <a:lstStyle/>
                    <a:p>
                      <a:pPr algn="l" rtl="0" fontAlgn="ctr"/>
                      <a:r>
                        <a:rPr lang="en-US" sz="1400" u="none" strike="noStrike" dirty="0">
                          <a:effectLst/>
                          <a:latin typeface="Arial" panose="020B0604020202020204" pitchFamily="34" charset="0"/>
                          <a:cs typeface="Arial" panose="020B0604020202020204" pitchFamily="34" charset="0"/>
                        </a:rPr>
                        <a:t>Cryomodule </a:t>
                      </a:r>
                      <a:r>
                        <a:rPr lang="en-US" sz="1400" u="none" strike="noStrike" dirty="0" smtClean="0">
                          <a:effectLst/>
                          <a:latin typeface="Arial" panose="020B0604020202020204" pitchFamily="34" charset="0"/>
                          <a:cs typeface="Arial" panose="020B0604020202020204" pitchFamily="34" charset="0"/>
                        </a:rPr>
                        <a:t>length [m]</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8</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567458705"/>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Half FODO cell length in RF section [m]</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50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50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50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50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895627277"/>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Number of modules in a half FODO cell</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4</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5</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834617722"/>
                  </a:ext>
                </a:extLst>
              </a:tr>
              <a:tr h="255270">
                <a:tc>
                  <a:txBody>
                    <a:bodyPr/>
                    <a:lstStyle/>
                    <a:p>
                      <a:pPr algn="l" rtl="0" fontAlgn="ctr"/>
                      <a:r>
                        <a:rPr lang="en-US" sz="1400" b="1" u="none" strike="noStrike" dirty="0">
                          <a:effectLst/>
                          <a:latin typeface="Arial" panose="020B0604020202020204" pitchFamily="34" charset="0"/>
                          <a:cs typeface="Arial" panose="020B0604020202020204" pitchFamily="34" charset="0"/>
                        </a:rPr>
                        <a:t>Half RF section length [m]</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606</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348</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209</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315</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246186283"/>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Cost per cavity / M CNY</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3.5</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3.4</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057258126"/>
                  </a:ext>
                </a:extLst>
              </a:tr>
              <a:tr h="255270">
                <a:tc>
                  <a:txBody>
                    <a:bodyPr/>
                    <a:lstStyle/>
                    <a:p>
                      <a:pPr algn="l" rtl="0" fontAlgn="ctr"/>
                      <a:r>
                        <a:rPr lang="en-US" sz="1400" b="1" u="none" strike="noStrike" dirty="0" smtClean="0">
                          <a:effectLst/>
                          <a:latin typeface="Arial" panose="020B0604020202020204" pitchFamily="34" charset="0"/>
                          <a:cs typeface="Arial" panose="020B0604020202020204" pitchFamily="34" charset="0"/>
                        </a:rPr>
                        <a:t>Main</a:t>
                      </a:r>
                      <a:r>
                        <a:rPr lang="en-US" sz="1400" b="1" u="none" strike="noStrike" baseline="0" dirty="0" smtClean="0">
                          <a:effectLst/>
                          <a:latin typeface="Arial" panose="020B0604020202020204" pitchFamily="34" charset="0"/>
                          <a:cs typeface="Arial" panose="020B0604020202020204" pitchFamily="34" charset="0"/>
                        </a:rPr>
                        <a:t> Ring</a:t>
                      </a:r>
                      <a:r>
                        <a:rPr lang="en-US" sz="1400" b="1" u="none" strike="noStrike" dirty="0" smtClean="0">
                          <a:effectLst/>
                          <a:latin typeface="Arial" panose="020B0604020202020204" pitchFamily="34" charset="0"/>
                          <a:cs typeface="Arial" panose="020B0604020202020204" pitchFamily="34" charset="0"/>
                        </a:rPr>
                        <a:t> </a:t>
                      </a:r>
                      <a:r>
                        <a:rPr lang="en-US" sz="1400" b="1" u="none" strike="noStrike" dirty="0">
                          <a:effectLst/>
                          <a:latin typeface="Arial" panose="020B0604020202020204" pitchFamily="34" charset="0"/>
                          <a:cs typeface="Arial" panose="020B0604020202020204" pitchFamily="34" charset="0"/>
                        </a:rPr>
                        <a:t>SRF cost / </a:t>
                      </a:r>
                      <a:r>
                        <a:rPr lang="en-US" sz="1400" b="1" u="none" strike="noStrike" dirty="0" smtClean="0">
                          <a:effectLst/>
                          <a:latin typeface="Arial" panose="020B0604020202020204" pitchFamily="34" charset="0"/>
                          <a:cs typeface="Arial" panose="020B0604020202020204" pitchFamily="34" charset="0"/>
                        </a:rPr>
                        <a:t>100 M </a:t>
                      </a:r>
                      <a:r>
                        <a:rPr lang="en-US" sz="1400" b="1" u="none" strike="noStrike" dirty="0">
                          <a:effectLst/>
                          <a:latin typeface="Arial" panose="020B0604020202020204" pitchFamily="34" charset="0"/>
                          <a:cs typeface="Arial" panose="020B0604020202020204" pitchFamily="34" charset="0"/>
                        </a:rPr>
                        <a:t>CNY</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16</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12</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11</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5</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793799696"/>
                  </a:ext>
                </a:extLst>
              </a:tr>
            </a:tbl>
          </a:graphicData>
        </a:graphic>
      </p:graphicFrame>
      <p:sp>
        <p:nvSpPr>
          <p:cNvPr id="4" name="标题 1"/>
          <p:cNvSpPr>
            <a:spLocks noGrp="1"/>
          </p:cNvSpPr>
          <p:nvPr>
            <p:ph type="title"/>
          </p:nvPr>
        </p:nvSpPr>
        <p:spPr/>
        <p:txBody>
          <a:bodyPr/>
          <a:lstStyle/>
          <a:p>
            <a:r>
              <a:rPr lang="en-US" altLang="zh-CN" dirty="0" smtClean="0"/>
              <a:t>Separately </a:t>
            </a:r>
            <a:r>
              <a:rPr lang="en-US" altLang="zh-CN" dirty="0"/>
              <a:t>Optimized</a:t>
            </a:r>
            <a:r>
              <a:rPr lang="en-US" altLang="zh-CN" dirty="0" smtClean="0"/>
              <a:t> SRF Systems (2)</a:t>
            </a:r>
            <a:endParaRPr lang="zh-CN" altLang="en-US" dirty="0"/>
          </a:p>
        </p:txBody>
      </p:sp>
      <p:sp>
        <p:nvSpPr>
          <p:cNvPr id="6" name="文本框 5"/>
          <p:cNvSpPr txBox="1"/>
          <p:nvPr/>
        </p:nvSpPr>
        <p:spPr>
          <a:xfrm>
            <a:off x="7989783" y="2571747"/>
            <a:ext cx="1051133" cy="461665"/>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Margin for high voltage</a:t>
            </a:r>
            <a:endParaRPr lang="zh-CN" altLang="en-US" sz="1200" dirty="0">
              <a:latin typeface="Arial" panose="020B0604020202020204" pitchFamily="34" charset="0"/>
              <a:cs typeface="Arial" panose="020B0604020202020204" pitchFamily="34" charset="0"/>
            </a:endParaRPr>
          </a:p>
        </p:txBody>
      </p:sp>
      <p:sp>
        <p:nvSpPr>
          <p:cNvPr id="7" name="文本框 6"/>
          <p:cNvSpPr txBox="1"/>
          <p:nvPr/>
        </p:nvSpPr>
        <p:spPr>
          <a:xfrm>
            <a:off x="7989783" y="1604648"/>
            <a:ext cx="1051133" cy="830997"/>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Less cell for impedance and beam loading</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944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2063862395"/>
              </p:ext>
            </p:extLst>
          </p:nvPr>
        </p:nvGraphicFramePr>
        <p:xfrm>
          <a:off x="726392" y="2321805"/>
          <a:ext cx="7571573" cy="3688080"/>
        </p:xfrm>
        <a:graphic>
          <a:graphicData uri="http://schemas.openxmlformats.org/drawingml/2006/table">
            <a:tbl>
              <a:tblPr>
                <a:tableStyleId>{5940675A-B579-460E-94D1-54222C63F5DA}</a:tableStyleId>
              </a:tblPr>
              <a:tblGrid>
                <a:gridCol w="3982341">
                  <a:extLst>
                    <a:ext uri="{9D8B030D-6E8A-4147-A177-3AD203B41FA5}">
                      <a16:colId xmlns:a16="http://schemas.microsoft.com/office/drawing/2014/main" val="379483053"/>
                    </a:ext>
                  </a:extLst>
                </a:gridCol>
                <a:gridCol w="897308">
                  <a:extLst>
                    <a:ext uri="{9D8B030D-6E8A-4147-A177-3AD203B41FA5}">
                      <a16:colId xmlns:a16="http://schemas.microsoft.com/office/drawing/2014/main" val="715833437"/>
                    </a:ext>
                  </a:extLst>
                </a:gridCol>
                <a:gridCol w="897308">
                  <a:extLst>
                    <a:ext uri="{9D8B030D-6E8A-4147-A177-3AD203B41FA5}">
                      <a16:colId xmlns:a16="http://schemas.microsoft.com/office/drawing/2014/main" val="3502577626"/>
                    </a:ext>
                  </a:extLst>
                </a:gridCol>
                <a:gridCol w="897308">
                  <a:extLst>
                    <a:ext uri="{9D8B030D-6E8A-4147-A177-3AD203B41FA5}">
                      <a16:colId xmlns:a16="http://schemas.microsoft.com/office/drawing/2014/main" val="688898665"/>
                    </a:ext>
                  </a:extLst>
                </a:gridCol>
                <a:gridCol w="897308">
                  <a:extLst>
                    <a:ext uri="{9D8B030D-6E8A-4147-A177-3AD203B41FA5}">
                      <a16:colId xmlns:a16="http://schemas.microsoft.com/office/drawing/2014/main" val="3456622780"/>
                    </a:ext>
                  </a:extLst>
                </a:gridCol>
              </a:tblGrid>
              <a:tr h="255270">
                <a:tc>
                  <a:txBody>
                    <a:bodyPr/>
                    <a:lstStyle/>
                    <a:p>
                      <a:pPr algn="l" fontAlgn="ctr"/>
                      <a:endParaRPr lang="zh-CN" altLang="en-US" sz="16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600" b="1" i="0" u="none" strike="noStrike" dirty="0" err="1">
                          <a:solidFill>
                            <a:srgbClr val="7030A0"/>
                          </a:solidFill>
                          <a:effectLst/>
                          <a:latin typeface="Arial" panose="020B0604020202020204" pitchFamily="34" charset="0"/>
                          <a:ea typeface="等线" panose="02010600030101010101" pitchFamily="2" charset="-122"/>
                          <a:cs typeface="Arial" panose="020B0604020202020204" pitchFamily="34" charset="0"/>
                        </a:rPr>
                        <a:t>tt</a:t>
                      </a:r>
                      <a:endParaRPr lang="en-US" sz="1600" b="1" i="0" u="none" strike="noStrike" dirty="0">
                        <a:solidFill>
                          <a:srgbClr val="7030A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H</a:t>
                      </a:r>
                    </a:p>
                  </a:txBody>
                  <a:tcPr anchor="ctr"/>
                </a:tc>
                <a:tc>
                  <a:txBody>
                    <a:bodyPr/>
                    <a:lstStyle/>
                    <a:p>
                      <a:pPr algn="ctr" rtl="0" fontAlgn="ctr"/>
                      <a:r>
                        <a:rPr lang="en-US" sz="1600" b="1" i="0" u="none" strike="noStrike" dirty="0">
                          <a:solidFill>
                            <a:srgbClr val="0070C0"/>
                          </a:solidFill>
                          <a:effectLst/>
                          <a:latin typeface="Arial" panose="020B0604020202020204" pitchFamily="34" charset="0"/>
                          <a:ea typeface="等线" panose="02010600030101010101" pitchFamily="2" charset="-122"/>
                          <a:cs typeface="Arial" panose="020B0604020202020204" pitchFamily="34" charset="0"/>
                        </a:rPr>
                        <a:t>W</a:t>
                      </a:r>
                    </a:p>
                  </a:txBody>
                  <a:tcPr anchor="ctr"/>
                </a:tc>
                <a:tc>
                  <a:txBody>
                    <a:bodyPr/>
                    <a:lstStyle/>
                    <a:p>
                      <a:pPr algn="ctr" rtl="0" fontAlgn="ctr"/>
                      <a:r>
                        <a:rPr lang="en-US" sz="1600" b="1"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Z</a:t>
                      </a:r>
                    </a:p>
                  </a:txBody>
                  <a:tcPr anchor="ctr"/>
                </a:tc>
                <a:extLst>
                  <a:ext uri="{0D108BD9-81ED-4DB2-BD59-A6C34878D82A}">
                    <a16:rowId xmlns:a16="http://schemas.microsoft.com/office/drawing/2014/main" val="1317094369"/>
                  </a:ext>
                </a:extLst>
              </a:tr>
              <a:tr h="255270">
                <a:tc>
                  <a:txBody>
                    <a:bodyPr/>
                    <a:lstStyle/>
                    <a:p>
                      <a:pPr algn="l" rtl="0" fontAlgn="ctr"/>
                      <a:r>
                        <a:rPr lang="en-US" sz="1400" b="1" u="none" strike="noStrike" dirty="0">
                          <a:effectLst/>
                          <a:latin typeface="Arial" panose="020B0604020202020204" pitchFamily="34" charset="0"/>
                          <a:cs typeface="Arial" panose="020B0604020202020204" pitchFamily="34" charset="0"/>
                        </a:rPr>
                        <a:t>Q</a:t>
                      </a:r>
                      <a:r>
                        <a:rPr lang="en-US" sz="1400" b="1" u="none" strike="noStrike" baseline="-25000" dirty="0">
                          <a:effectLst/>
                          <a:latin typeface="Arial" panose="020B0604020202020204" pitchFamily="34" charset="0"/>
                          <a:cs typeface="Arial" panose="020B0604020202020204" pitchFamily="34" charset="0"/>
                        </a:rPr>
                        <a:t>0</a:t>
                      </a:r>
                      <a:r>
                        <a:rPr lang="en-US" sz="1400" b="1" u="none" strike="noStrike" dirty="0">
                          <a:effectLst/>
                          <a:latin typeface="Arial" panose="020B0604020202020204" pitchFamily="34" charset="0"/>
                          <a:cs typeface="Arial" panose="020B0604020202020204" pitchFamily="34" charset="0"/>
                        </a:rPr>
                        <a:t> at operating gradient </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sz="1400" b="1" u="none" strike="noStrike" dirty="0">
                          <a:solidFill>
                            <a:srgbClr val="FF0000"/>
                          </a:solidFill>
                          <a:effectLst/>
                          <a:latin typeface="Arial" panose="020B0604020202020204" pitchFamily="34" charset="0"/>
                          <a:cs typeface="Arial" panose="020B0604020202020204" pitchFamily="34" charset="0"/>
                        </a:rPr>
                        <a:t>2E+10</a:t>
                      </a:r>
                      <a:endParaRPr lang="en-US"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sz="1400" b="1" u="none" strike="noStrike" dirty="0">
                          <a:solidFill>
                            <a:srgbClr val="FF0000"/>
                          </a:solidFill>
                          <a:effectLst/>
                          <a:latin typeface="Arial" panose="020B0604020202020204" pitchFamily="34" charset="0"/>
                          <a:cs typeface="Arial" panose="020B0604020202020204" pitchFamily="34" charset="0"/>
                        </a:rPr>
                        <a:t>1E+10</a:t>
                      </a:r>
                      <a:endParaRPr lang="en-US"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sz="1400" b="1" u="none" strike="noStrike" dirty="0">
                          <a:effectLst/>
                          <a:latin typeface="Arial" panose="020B0604020202020204" pitchFamily="34" charset="0"/>
                          <a:cs typeface="Arial" panose="020B0604020202020204" pitchFamily="34" charset="0"/>
                        </a:rPr>
                        <a:t>8E+09</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sz="1400" b="1" u="none" strike="noStrike" dirty="0">
                          <a:effectLst/>
                          <a:latin typeface="Arial" panose="020B0604020202020204" pitchFamily="34" charset="0"/>
                          <a:cs typeface="Arial" panose="020B0604020202020204" pitchFamily="34" charset="0"/>
                        </a:rPr>
                        <a:t>5E+09</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415361360"/>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Wall loss / cavity @ 2 K [W]</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51</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17</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538575382"/>
                  </a:ext>
                </a:extLst>
              </a:tr>
              <a:tr h="255270">
                <a:tc>
                  <a:txBody>
                    <a:bodyPr/>
                    <a:lstStyle/>
                    <a:p>
                      <a:pPr algn="l" rtl="0" fontAlgn="ctr"/>
                      <a:r>
                        <a:rPr lang="en-US" sz="1400" b="1" u="none" strike="noStrike" dirty="0">
                          <a:effectLst/>
                          <a:latin typeface="Arial" panose="020B0604020202020204" pitchFamily="34" charset="0"/>
                          <a:cs typeface="Arial" panose="020B0604020202020204" pitchFamily="34" charset="0"/>
                        </a:rPr>
                        <a:t>Total wall loss @ 4.5 K eq. [kW]</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70</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a:effectLst/>
                          <a:latin typeface="Arial" panose="020B0604020202020204" pitchFamily="34" charset="0"/>
                          <a:cs typeface="Arial" panose="020B0604020202020204" pitchFamily="34" charset="0"/>
                        </a:rPr>
                        <a:t>21</a:t>
                      </a:r>
                      <a:endParaRPr lang="en-US" altLang="zh-CN" sz="14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5</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0.7</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52881727"/>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Total installed cryo @ 4.5 K eq. [kW]</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120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70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55</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20?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955720947"/>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Optimal Q</a:t>
                      </a:r>
                      <a:r>
                        <a:rPr lang="en-US" sz="1400" u="none" strike="noStrike" baseline="-25000">
                          <a:effectLst/>
                          <a:latin typeface="Arial" panose="020B0604020202020204" pitchFamily="34" charset="0"/>
                          <a:cs typeface="Arial" panose="020B0604020202020204" pitchFamily="34" charset="0"/>
                        </a:rPr>
                        <a:t>L</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400" u="none" strike="noStrike">
                          <a:effectLst/>
                          <a:latin typeface="Arial" panose="020B0604020202020204" pitchFamily="34" charset="0"/>
                          <a:cs typeface="Arial" panose="020B0604020202020204" pitchFamily="34" charset="0"/>
                        </a:rPr>
                        <a:t>4.0E+06</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400" u="none" strike="noStrike" dirty="0">
                          <a:effectLst/>
                          <a:latin typeface="Arial" panose="020B0604020202020204" pitchFamily="34" charset="0"/>
                          <a:cs typeface="Arial" panose="020B0604020202020204" pitchFamily="34" charset="0"/>
                        </a:rPr>
                        <a:t>5.8E+05</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400" u="none" strike="noStrike">
                          <a:effectLst/>
                          <a:latin typeface="Arial" panose="020B0604020202020204" pitchFamily="34" charset="0"/>
                          <a:cs typeface="Arial" panose="020B0604020202020204" pitchFamily="34" charset="0"/>
                        </a:rPr>
                        <a:t>1.2E+05</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400" u="none" strike="noStrike">
                          <a:effectLst/>
                          <a:latin typeface="Arial" panose="020B0604020202020204" pitchFamily="34" charset="0"/>
                          <a:cs typeface="Arial" panose="020B0604020202020204" pitchFamily="34" charset="0"/>
                        </a:rPr>
                        <a:t>9.3E+03</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52637110"/>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Optimal detuning [kHz]</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5">
                        <a:lumMod val="20000"/>
                        <a:lumOff val="80000"/>
                      </a:schemeClr>
                    </a:solidFill>
                  </a:tcP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0.05</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0.37</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4.58</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107.25</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902494948"/>
                  </a:ext>
                </a:extLst>
              </a:tr>
              <a:tr h="255270">
                <a:tc>
                  <a:txBody>
                    <a:bodyPr/>
                    <a:lstStyle/>
                    <a:p>
                      <a:pPr algn="l" rtl="0" fontAlgn="ctr"/>
                      <a:r>
                        <a:rPr lang="en-US" sz="1400" u="none" strike="noStrike" dirty="0">
                          <a:effectLst/>
                          <a:latin typeface="Arial" panose="020B0604020202020204" pitchFamily="34" charset="0"/>
                          <a:cs typeface="Arial" panose="020B0604020202020204" pitchFamily="34" charset="0"/>
                        </a:rPr>
                        <a:t>Cavity bandwidth [kHz]</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5">
                        <a:lumMod val="20000"/>
                        <a:lumOff val="80000"/>
                      </a:schemeClr>
                    </a:solidFill>
                  </a:tcP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0.2</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1.1</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5.6</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69.7</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762300134"/>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Cavity time constant [</a:t>
                      </a:r>
                      <a:r>
                        <a:rPr lang="el-GR" sz="1400" u="none" strike="noStrike">
                          <a:effectLst/>
                          <a:latin typeface="Arial" panose="020B0604020202020204" pitchFamily="34" charset="0"/>
                          <a:cs typeface="Arial" panose="020B0604020202020204" pitchFamily="34" charset="0"/>
                        </a:rPr>
                        <a:t>μ</a:t>
                      </a:r>
                      <a:r>
                        <a:rPr lang="en-US" sz="1400" u="none" strike="noStrike">
                          <a:effectLst/>
                          <a:latin typeface="Arial" panose="020B0604020202020204" pitchFamily="34" charset="0"/>
                          <a:cs typeface="Arial" panose="020B0604020202020204" pitchFamily="34" charset="0"/>
                        </a:rPr>
                        <a:t>s]</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1941</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285</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56</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5</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864987202"/>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Cavity stored energy [J]</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250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43</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8</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2</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226315191"/>
                  </a:ext>
                </a:extLst>
              </a:tr>
              <a:tr h="255270">
                <a:tc>
                  <a:txBody>
                    <a:bodyPr/>
                    <a:lstStyle/>
                    <a:p>
                      <a:pPr algn="l" rtl="0" fontAlgn="ctr"/>
                      <a:r>
                        <a:rPr lang="da-DK" sz="1400" u="none" strike="noStrike">
                          <a:effectLst/>
                          <a:latin typeface="Arial" panose="020B0604020202020204" pitchFamily="34" charset="0"/>
                          <a:cs typeface="Arial" panose="020B0604020202020204" pitchFamily="34" charset="0"/>
                        </a:rPr>
                        <a:t>Max relative voltage drop for 4+4 APDR [MV]</a:t>
                      </a:r>
                      <a:endParaRPr lang="da-DK"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effectLst/>
                          <a:latin typeface="Arial" panose="020B0604020202020204" pitchFamily="34" charset="0"/>
                          <a:cs typeface="Arial" panose="020B0604020202020204" pitchFamily="34" charset="0"/>
                        </a:rPr>
                        <a:t>2.4 %</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effectLst/>
                          <a:latin typeface="Arial" panose="020B0604020202020204" pitchFamily="34" charset="0"/>
                          <a:cs typeface="Arial" panose="020B0604020202020204" pitchFamily="34" charset="0"/>
                        </a:rPr>
                        <a:t>17 %</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solidFill>
                            <a:srgbClr val="FF0000"/>
                          </a:solidFill>
                          <a:effectLst/>
                          <a:latin typeface="Arial" panose="020B0604020202020204" pitchFamily="34" charset="0"/>
                          <a:cs typeface="Arial" panose="020B0604020202020204" pitchFamily="34" charset="0"/>
                        </a:rPr>
                        <a:t>136 %</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solidFill>
                            <a:srgbClr val="FF0000"/>
                          </a:solidFill>
                          <a:effectLst/>
                          <a:latin typeface="Arial" panose="020B0604020202020204" pitchFamily="34" charset="0"/>
                          <a:cs typeface="Arial" panose="020B0604020202020204" pitchFamily="34" charset="0"/>
                        </a:rPr>
                        <a:t>2795 %</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047884521"/>
                  </a:ext>
                </a:extLst>
              </a:tr>
              <a:tr h="255270">
                <a:tc>
                  <a:txBody>
                    <a:bodyPr/>
                    <a:lstStyle/>
                    <a:p>
                      <a:pPr algn="l" rtl="0" fontAlgn="ctr"/>
                      <a:r>
                        <a:rPr lang="en-US" sz="1400" u="none" strike="noStrike" dirty="0">
                          <a:effectLst/>
                          <a:latin typeface="Arial" panose="020B0604020202020204" pitchFamily="34" charset="0"/>
                          <a:cs typeface="Arial" panose="020B0604020202020204" pitchFamily="34" charset="0"/>
                        </a:rPr>
                        <a:t>Max bunch train phase shift for 4+4 APDR [</a:t>
                      </a:r>
                      <a:r>
                        <a:rPr lang="en-US" sz="1400" u="none" strike="noStrike" dirty="0" err="1">
                          <a:effectLst/>
                          <a:latin typeface="Arial" panose="020B0604020202020204" pitchFamily="34" charset="0"/>
                          <a:cs typeface="Arial" panose="020B0604020202020204" pitchFamily="34" charset="0"/>
                        </a:rPr>
                        <a:t>deg</a:t>
                      </a:r>
                      <a:r>
                        <a:rPr lang="en-US" sz="1400" u="none" strike="noStrike" dirty="0">
                          <a:effectLst/>
                          <a:latin typeface="Arial" panose="020B0604020202020204" pitchFamily="34" charset="0"/>
                          <a:cs typeface="Arial" panose="020B0604020202020204" pitchFamily="34" charset="0"/>
                        </a:rPr>
                        <a:t>]</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2.6</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17.6</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smtClean="0">
                          <a:solidFill>
                            <a:srgbClr val="FF0000"/>
                          </a:solidFill>
                          <a:effectLst/>
                          <a:latin typeface="Arial" panose="020B0604020202020204" pitchFamily="34" charset="0"/>
                          <a:cs typeface="Arial" panose="020B0604020202020204" pitchFamily="34" charset="0"/>
                        </a:rPr>
                        <a:t>decelerate</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smtClean="0">
                          <a:solidFill>
                            <a:srgbClr val="FF0000"/>
                          </a:solidFill>
                          <a:effectLst/>
                          <a:latin typeface="Arial" panose="020B0604020202020204" pitchFamily="34" charset="0"/>
                          <a:cs typeface="Arial" panose="020B0604020202020204" pitchFamily="34" charset="0"/>
                        </a:rPr>
                        <a:t>decelerate</a:t>
                      </a:r>
                      <a:endParaRPr lang="en-US" altLang="zh-CN" sz="1200" b="0" i="0" u="none" strike="noStrike" dirty="0">
                        <a:solidFill>
                          <a:srgbClr val="FF0000"/>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122419496"/>
                  </a:ext>
                </a:extLst>
              </a:tr>
            </a:tbl>
          </a:graphicData>
        </a:graphic>
      </p:graphicFrame>
      <p:sp>
        <p:nvSpPr>
          <p:cNvPr id="5" name="标题 1"/>
          <p:cNvSpPr>
            <a:spLocks noGrp="1"/>
          </p:cNvSpPr>
          <p:nvPr>
            <p:ph type="title"/>
          </p:nvPr>
        </p:nvSpPr>
        <p:spPr/>
        <p:txBody>
          <a:bodyPr/>
          <a:lstStyle/>
          <a:p>
            <a:r>
              <a:rPr lang="en-US" altLang="zh-CN" dirty="0" smtClean="0"/>
              <a:t>Separately </a:t>
            </a:r>
            <a:r>
              <a:rPr lang="en-US" altLang="zh-CN" dirty="0"/>
              <a:t>Optimized</a:t>
            </a:r>
            <a:r>
              <a:rPr lang="en-US" altLang="zh-CN" dirty="0" smtClean="0"/>
              <a:t> SRF Systems (3)</a:t>
            </a:r>
            <a:endParaRPr lang="zh-CN" altLang="en-US" dirty="0"/>
          </a:p>
        </p:txBody>
      </p:sp>
      <p:sp>
        <p:nvSpPr>
          <p:cNvPr id="6" name="文本框 5"/>
          <p:cNvSpPr txBox="1"/>
          <p:nvPr/>
        </p:nvSpPr>
        <p:spPr>
          <a:xfrm>
            <a:off x="5827698" y="1768442"/>
            <a:ext cx="1051133" cy="461665"/>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Margin for high voltage</a:t>
            </a:r>
            <a:endParaRPr lang="zh-CN" altLang="en-US" sz="1200" dirty="0">
              <a:latin typeface="Arial" panose="020B0604020202020204" pitchFamily="34" charset="0"/>
              <a:cs typeface="Arial" panose="020B0604020202020204" pitchFamily="34" charset="0"/>
            </a:endParaRPr>
          </a:p>
        </p:txBody>
      </p:sp>
      <p:sp>
        <p:nvSpPr>
          <p:cNvPr id="7" name="文本框 6"/>
          <p:cNvSpPr txBox="1"/>
          <p:nvPr/>
        </p:nvSpPr>
        <p:spPr>
          <a:xfrm>
            <a:off x="4699651" y="1768442"/>
            <a:ext cx="1051133" cy="461665"/>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Heat load limited</a:t>
            </a:r>
            <a:endParaRPr lang="zh-CN" altLang="en-US" sz="1200" dirty="0">
              <a:latin typeface="Arial" panose="020B0604020202020204" pitchFamily="34" charset="0"/>
              <a:cs typeface="Arial" panose="020B0604020202020204" pitchFamily="34" charset="0"/>
            </a:endParaRPr>
          </a:p>
        </p:txBody>
      </p:sp>
      <p:sp>
        <p:nvSpPr>
          <p:cNvPr id="8" name="文本框 7"/>
          <p:cNvSpPr txBox="1"/>
          <p:nvPr/>
        </p:nvSpPr>
        <p:spPr>
          <a:xfrm>
            <a:off x="4772292" y="6101583"/>
            <a:ext cx="3743058" cy="461665"/>
          </a:xfrm>
          <a:prstGeom prst="rect">
            <a:avLst/>
          </a:prstGeom>
          <a:noFill/>
        </p:spPr>
        <p:txBody>
          <a:bodyPr wrap="square" rtlCol="0">
            <a:spAutoFit/>
          </a:bodyPr>
          <a:lstStyle/>
          <a:p>
            <a:r>
              <a:rPr lang="en-US" altLang="zh-CN" sz="1200" dirty="0" err="1" smtClean="0">
                <a:latin typeface="Arial" panose="020B0604020202020204" pitchFamily="34" charset="0"/>
                <a:cs typeface="Arial" panose="020B0604020202020204" pitchFamily="34" charset="0"/>
              </a:rPr>
              <a:t>ttbar</a:t>
            </a:r>
            <a:r>
              <a:rPr lang="en-US" altLang="zh-CN" sz="1200" dirty="0" smtClean="0">
                <a:latin typeface="Arial" panose="020B0604020202020204" pitchFamily="34" charset="0"/>
                <a:cs typeface="Arial" panose="020B0604020202020204" pitchFamily="34" charset="0"/>
              </a:rPr>
              <a:t> SRF and cryogenic systems not much bigger than those of Pre-CDR Higgs</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512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49" y="255409"/>
            <a:ext cx="7886700" cy="1325563"/>
          </a:xfrm>
        </p:spPr>
        <p:txBody>
          <a:bodyPr/>
          <a:lstStyle/>
          <a:p>
            <a:r>
              <a:rPr lang="en-US" altLang="zh-CN" dirty="0" smtClean="0"/>
              <a:t>SRF Complex</a:t>
            </a:r>
            <a:endParaRPr lang="zh-CN" altLang="en-US" dirty="0"/>
          </a:p>
        </p:txBody>
      </p:sp>
      <p:sp>
        <p:nvSpPr>
          <p:cNvPr id="5" name="内容占位符 4"/>
          <p:cNvSpPr>
            <a:spLocks noGrp="1"/>
          </p:cNvSpPr>
          <p:nvPr>
            <p:ph idx="1"/>
          </p:nvPr>
        </p:nvSpPr>
        <p:spPr>
          <a:xfrm>
            <a:off x="466280" y="1828801"/>
            <a:ext cx="8156428" cy="4247260"/>
          </a:xfrm>
        </p:spPr>
        <p:txBody>
          <a:bodyPr>
            <a:normAutofit/>
          </a:bodyPr>
          <a:lstStyle/>
          <a:p>
            <a:pPr>
              <a:spcBef>
                <a:spcPts val="1200"/>
              </a:spcBef>
            </a:pPr>
            <a:r>
              <a:rPr lang="en-US" altLang="zh-CN" sz="2000" dirty="0" smtClean="0"/>
              <a:t>Impossible to have four separate SRF systems or a single common system for the wide parameters range</a:t>
            </a:r>
          </a:p>
          <a:p>
            <a:pPr>
              <a:spcBef>
                <a:spcPts val="1200"/>
              </a:spcBef>
            </a:pPr>
            <a:r>
              <a:rPr lang="en-US" altLang="zh-CN" sz="2000" dirty="0"/>
              <a:t>A</a:t>
            </a:r>
            <a:r>
              <a:rPr lang="en-US" altLang="zh-CN" sz="2000" dirty="0" smtClean="0"/>
              <a:t> </a:t>
            </a:r>
            <a:r>
              <a:rPr lang="en-US" altLang="zh-CN" sz="2000" u="sng" dirty="0" smtClean="0"/>
              <a:t>staged SRF complex </a:t>
            </a:r>
            <a:r>
              <a:rPr lang="en-US" altLang="zh-CN" sz="2000" dirty="0" smtClean="0"/>
              <a:t>is needed with prioritization and compromise (</a:t>
            </a:r>
            <a:r>
              <a:rPr lang="en-US" altLang="zh-CN" sz="2000" dirty="0" err="1" smtClean="0"/>
              <a:t>physcis</a:t>
            </a:r>
            <a:r>
              <a:rPr lang="en-US" altLang="zh-CN" sz="2000" dirty="0" smtClean="0"/>
              <a:t>, operation, technology, cost)</a:t>
            </a:r>
          </a:p>
          <a:p>
            <a:pPr>
              <a:spcBef>
                <a:spcPts val="1200"/>
              </a:spcBef>
            </a:pPr>
            <a:r>
              <a:rPr lang="en-US" altLang="zh-CN" sz="2000" dirty="0" smtClean="0"/>
              <a:t>For SRF conceptual design phase, we assume:</a:t>
            </a:r>
          </a:p>
          <a:p>
            <a:pPr lvl="1">
              <a:spcBef>
                <a:spcPts val="600"/>
              </a:spcBef>
            </a:pPr>
            <a:r>
              <a:rPr lang="en-US" altLang="zh-CN" sz="2000" dirty="0" smtClean="0"/>
              <a:t>highest priority: </a:t>
            </a:r>
            <a:r>
              <a:rPr lang="en-US" altLang="zh-CN" sz="2000" dirty="0" smtClean="0">
                <a:solidFill>
                  <a:srgbClr val="FF0000"/>
                </a:solidFill>
              </a:rPr>
              <a:t>Higgs</a:t>
            </a:r>
          </a:p>
          <a:p>
            <a:pPr lvl="1">
              <a:spcBef>
                <a:spcPts val="600"/>
              </a:spcBef>
            </a:pPr>
            <a:r>
              <a:rPr lang="en-US" altLang="zh-CN" sz="2000" dirty="0" smtClean="0"/>
              <a:t>second priority: </a:t>
            </a:r>
            <a:r>
              <a:rPr lang="en-US" altLang="zh-CN" sz="2000" dirty="0" smtClean="0">
                <a:solidFill>
                  <a:srgbClr val="00B050"/>
                </a:solidFill>
              </a:rPr>
              <a:t>Z-pole</a:t>
            </a:r>
          </a:p>
          <a:p>
            <a:pPr lvl="1">
              <a:spcBef>
                <a:spcPts val="600"/>
              </a:spcBef>
            </a:pPr>
            <a:r>
              <a:rPr lang="en-US" altLang="zh-CN" sz="2000" dirty="0" smtClean="0"/>
              <a:t>third priority: </a:t>
            </a:r>
            <a:r>
              <a:rPr lang="en-US" altLang="zh-CN" sz="2000" dirty="0" err="1" smtClean="0">
                <a:solidFill>
                  <a:srgbClr val="7030A0"/>
                </a:solidFill>
              </a:rPr>
              <a:t>ttbar</a:t>
            </a:r>
            <a:r>
              <a:rPr lang="en-US" altLang="zh-CN" sz="2000" dirty="0" smtClean="0"/>
              <a:t> and </a:t>
            </a:r>
            <a:r>
              <a:rPr lang="en-US" altLang="zh-CN" sz="2000" dirty="0" smtClean="0">
                <a:solidFill>
                  <a:srgbClr val="0070C0"/>
                </a:solidFill>
              </a:rPr>
              <a:t>WW</a:t>
            </a:r>
            <a:r>
              <a:rPr lang="en-US" altLang="zh-CN" sz="2000" dirty="0" smtClean="0"/>
              <a:t> threshold</a:t>
            </a:r>
          </a:p>
        </p:txBody>
      </p:sp>
    </p:spTree>
    <p:extLst>
      <p:ext uri="{BB962C8B-B14F-4D97-AF65-F5344CB8AC3E}">
        <p14:creationId xmlns:p14="http://schemas.microsoft.com/office/powerpoint/2010/main" val="2716341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28393"/>
            <a:ext cx="7886700" cy="1325563"/>
          </a:xfrm>
        </p:spPr>
        <p:txBody>
          <a:bodyPr/>
          <a:lstStyle/>
          <a:p>
            <a:r>
              <a:rPr lang="en-US" altLang="zh-CN" dirty="0"/>
              <a:t>SRF </a:t>
            </a:r>
            <a:r>
              <a:rPr lang="en-US" altLang="zh-CN" dirty="0" smtClean="0"/>
              <a:t>Configuration </a:t>
            </a:r>
            <a:r>
              <a:rPr lang="en-US" altLang="zh-CN" dirty="0"/>
              <a:t>and Staging</a:t>
            </a:r>
            <a:endParaRPr lang="zh-CN" altLang="en-US" dirty="0"/>
          </a:p>
        </p:txBody>
      </p:sp>
      <p:sp>
        <p:nvSpPr>
          <p:cNvPr id="3" name="内容占位符 2"/>
          <p:cNvSpPr>
            <a:spLocks noGrp="1"/>
          </p:cNvSpPr>
          <p:nvPr>
            <p:ph idx="1"/>
          </p:nvPr>
        </p:nvSpPr>
        <p:spPr>
          <a:xfrm>
            <a:off x="628650" y="1640791"/>
            <a:ext cx="8224793" cy="5024929"/>
          </a:xfrm>
        </p:spPr>
        <p:txBody>
          <a:bodyPr>
            <a:normAutofit/>
          </a:bodyPr>
          <a:lstStyle/>
          <a:p>
            <a:pPr marL="0" indent="0">
              <a:lnSpc>
                <a:spcPct val="100000"/>
              </a:lnSpc>
              <a:spcBef>
                <a:spcPts val="600"/>
              </a:spcBef>
              <a:buNone/>
            </a:pPr>
            <a:r>
              <a:rPr lang="en-US" altLang="zh-CN" u="sng" dirty="0"/>
              <a:t>Preliminary proposal:</a:t>
            </a:r>
          </a:p>
          <a:p>
            <a:pPr>
              <a:lnSpc>
                <a:spcPct val="100000"/>
              </a:lnSpc>
              <a:spcBef>
                <a:spcPts val="1200"/>
              </a:spcBef>
            </a:pPr>
            <a:r>
              <a:rPr lang="en-US" altLang="zh-CN" sz="2000" dirty="0" smtClean="0">
                <a:solidFill>
                  <a:srgbClr val="FF0000"/>
                </a:solidFill>
              </a:rPr>
              <a:t>SRF system optimized </a:t>
            </a:r>
            <a:r>
              <a:rPr lang="en-US" altLang="zh-CN" sz="2000" dirty="0">
                <a:solidFill>
                  <a:srgbClr val="FF0000"/>
                </a:solidFill>
              </a:rPr>
              <a:t>for </a:t>
            </a:r>
            <a:r>
              <a:rPr lang="en-US" altLang="zh-CN" sz="2000" dirty="0" smtClean="0">
                <a:solidFill>
                  <a:srgbClr val="FF0000"/>
                </a:solidFill>
              </a:rPr>
              <a:t>H (2-cell cavity)</a:t>
            </a:r>
          </a:p>
          <a:p>
            <a:pPr lvl="1">
              <a:lnSpc>
                <a:spcPct val="100000"/>
              </a:lnSpc>
              <a:spcBef>
                <a:spcPts val="600"/>
              </a:spcBef>
            </a:pPr>
            <a:r>
              <a:rPr lang="en-US" altLang="zh-CN" dirty="0" smtClean="0"/>
              <a:t>highest luminosity</a:t>
            </a:r>
            <a:endParaRPr lang="en-US" altLang="zh-CN" dirty="0"/>
          </a:p>
          <a:p>
            <a:pPr>
              <a:lnSpc>
                <a:spcPct val="100000"/>
              </a:lnSpc>
              <a:spcBef>
                <a:spcPts val="600"/>
              </a:spcBef>
            </a:pPr>
            <a:r>
              <a:rPr lang="en-US" altLang="zh-CN" sz="2000" dirty="0">
                <a:solidFill>
                  <a:srgbClr val="0070C0"/>
                </a:solidFill>
              </a:rPr>
              <a:t>Same </a:t>
            </a:r>
            <a:r>
              <a:rPr lang="en-US" altLang="zh-CN" sz="2000" dirty="0" smtClean="0">
                <a:solidFill>
                  <a:srgbClr val="0070C0"/>
                </a:solidFill>
              </a:rPr>
              <a:t>(all) 2-cell cavities </a:t>
            </a:r>
            <a:r>
              <a:rPr lang="en-US" altLang="zh-CN" sz="2000" dirty="0">
                <a:solidFill>
                  <a:srgbClr val="0070C0"/>
                </a:solidFill>
              </a:rPr>
              <a:t>for </a:t>
            </a:r>
            <a:r>
              <a:rPr lang="en-US" altLang="zh-CN" sz="2000" dirty="0" smtClean="0">
                <a:solidFill>
                  <a:srgbClr val="0070C0"/>
                </a:solidFill>
              </a:rPr>
              <a:t>W</a:t>
            </a:r>
          </a:p>
          <a:p>
            <a:pPr lvl="1">
              <a:lnSpc>
                <a:spcPct val="100000"/>
              </a:lnSpc>
              <a:spcBef>
                <a:spcPts val="600"/>
              </a:spcBef>
            </a:pPr>
            <a:r>
              <a:rPr lang="en-US" altLang="zh-CN" dirty="0" smtClean="0"/>
              <a:t>but </a:t>
            </a:r>
            <a:r>
              <a:rPr lang="en-US" altLang="zh-CN" dirty="0"/>
              <a:t>lower luminosity, HOM </a:t>
            </a:r>
            <a:r>
              <a:rPr lang="en-US" altLang="zh-CN" dirty="0" smtClean="0"/>
              <a:t>limited; same RF configuration with H </a:t>
            </a:r>
            <a:endParaRPr lang="en-US" altLang="zh-CN" dirty="0"/>
          </a:p>
          <a:p>
            <a:pPr>
              <a:lnSpc>
                <a:spcPct val="100000"/>
              </a:lnSpc>
              <a:spcBef>
                <a:spcPts val="600"/>
              </a:spcBef>
            </a:pPr>
            <a:r>
              <a:rPr lang="en-US" altLang="zh-CN" sz="2000" dirty="0">
                <a:solidFill>
                  <a:srgbClr val="00B050"/>
                </a:solidFill>
              </a:rPr>
              <a:t>Separate </a:t>
            </a:r>
            <a:r>
              <a:rPr lang="en-US" altLang="zh-CN" sz="2000" dirty="0" smtClean="0">
                <a:solidFill>
                  <a:srgbClr val="00B050"/>
                </a:solidFill>
              </a:rPr>
              <a:t>high current 1-cell cavity for Z</a:t>
            </a:r>
          </a:p>
          <a:p>
            <a:pPr lvl="1">
              <a:lnSpc>
                <a:spcPct val="100000"/>
              </a:lnSpc>
              <a:spcBef>
                <a:spcPts val="600"/>
              </a:spcBef>
            </a:pPr>
            <a:r>
              <a:rPr lang="en-US" altLang="zh-CN" dirty="0" smtClean="0"/>
              <a:t>but </a:t>
            </a:r>
            <a:r>
              <a:rPr lang="en-US" altLang="zh-CN" dirty="0"/>
              <a:t>lower luminosity, input coupler power and cost </a:t>
            </a:r>
            <a:r>
              <a:rPr lang="en-US" altLang="zh-CN" dirty="0" smtClean="0"/>
              <a:t>limited</a:t>
            </a:r>
            <a:endParaRPr lang="en-US" altLang="zh-CN" dirty="0"/>
          </a:p>
          <a:p>
            <a:pPr>
              <a:lnSpc>
                <a:spcPct val="100000"/>
              </a:lnSpc>
              <a:spcBef>
                <a:spcPts val="600"/>
              </a:spcBef>
            </a:pPr>
            <a:r>
              <a:rPr lang="en-US" altLang="zh-CN" sz="2000" dirty="0">
                <a:solidFill>
                  <a:srgbClr val="7030A0"/>
                </a:solidFill>
              </a:rPr>
              <a:t>Extending </a:t>
            </a:r>
            <a:r>
              <a:rPr lang="en-US" altLang="zh-CN" sz="2000" dirty="0" smtClean="0">
                <a:solidFill>
                  <a:srgbClr val="7030A0"/>
                </a:solidFill>
              </a:rPr>
              <a:t>high gradient 5-cell cavity for </a:t>
            </a:r>
            <a:r>
              <a:rPr lang="en-US" altLang="zh-CN" sz="2000" dirty="0" err="1" smtClean="0">
                <a:solidFill>
                  <a:srgbClr val="7030A0"/>
                </a:solidFill>
              </a:rPr>
              <a:t>tt</a:t>
            </a:r>
            <a:r>
              <a:rPr lang="en-US" altLang="zh-CN" sz="2000" dirty="0" smtClean="0">
                <a:solidFill>
                  <a:srgbClr val="7030A0"/>
                </a:solidFill>
              </a:rPr>
              <a:t> in </a:t>
            </a:r>
            <a:r>
              <a:rPr lang="en-US" altLang="zh-CN" sz="2000" dirty="0">
                <a:solidFill>
                  <a:srgbClr val="7030A0"/>
                </a:solidFill>
              </a:rPr>
              <a:t>the </a:t>
            </a:r>
            <a:r>
              <a:rPr lang="en-US" altLang="zh-CN" sz="2000" dirty="0" smtClean="0">
                <a:solidFill>
                  <a:srgbClr val="7030A0"/>
                </a:solidFill>
              </a:rPr>
              <a:t>future</a:t>
            </a:r>
          </a:p>
          <a:p>
            <a:pPr lvl="1">
              <a:lnSpc>
                <a:spcPct val="100000"/>
              </a:lnSpc>
              <a:spcBef>
                <a:spcPts val="600"/>
              </a:spcBef>
            </a:pPr>
            <a:r>
              <a:rPr lang="en-US" altLang="zh-CN" dirty="0" smtClean="0"/>
              <a:t>including booster cavity extension, double the SRF and cryogenic investment</a:t>
            </a:r>
            <a:endParaRPr lang="en-US" altLang="zh-CN" dirty="0"/>
          </a:p>
          <a:p>
            <a:pPr marL="0" indent="0">
              <a:lnSpc>
                <a:spcPct val="100000"/>
              </a:lnSpc>
              <a:spcBef>
                <a:spcPts val="1800"/>
              </a:spcBef>
              <a:buNone/>
            </a:pPr>
            <a:r>
              <a:rPr lang="en-US" altLang="zh-CN" sz="2000" dirty="0" smtClean="0"/>
              <a:t>RF power source configuration and power distribution for Z and </a:t>
            </a:r>
            <a:r>
              <a:rPr lang="en-US" altLang="zh-CN" sz="2000" dirty="0" err="1" smtClean="0"/>
              <a:t>tt</a:t>
            </a:r>
            <a:r>
              <a:rPr lang="en-US" altLang="zh-CN" sz="2000" dirty="0" smtClean="0"/>
              <a:t> to be solved. </a:t>
            </a:r>
            <a:endParaRPr lang="zh-CN" altLang="en-US" sz="2000" dirty="0" smtClean="0"/>
          </a:p>
          <a:p>
            <a:endParaRPr lang="zh-CN" altLang="en-US" dirty="0"/>
          </a:p>
        </p:txBody>
      </p:sp>
    </p:spTree>
    <p:extLst>
      <p:ext uri="{BB962C8B-B14F-4D97-AF65-F5344CB8AC3E}">
        <p14:creationId xmlns:p14="http://schemas.microsoft.com/office/powerpoint/2010/main" val="2972026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8175" y="0"/>
            <a:ext cx="7886700" cy="1078845"/>
          </a:xfrm>
        </p:spPr>
        <p:txBody>
          <a:bodyPr/>
          <a:lstStyle/>
          <a:p>
            <a:r>
              <a:rPr lang="en-US" altLang="zh-CN" dirty="0"/>
              <a:t>SRF Complex </a:t>
            </a:r>
            <a:r>
              <a:rPr lang="en-US" altLang="zh-CN" dirty="0" smtClean="0"/>
              <a:t>Layout</a:t>
            </a:r>
            <a:endParaRPr lang="zh-CN" altLang="en-US" dirty="0"/>
          </a:p>
        </p:txBody>
      </p:sp>
      <p:pic>
        <p:nvPicPr>
          <p:cNvPr id="4" name="图片 3"/>
          <p:cNvPicPr>
            <a:picLocks noChangeAspect="1"/>
          </p:cNvPicPr>
          <p:nvPr/>
        </p:nvPicPr>
        <p:blipFill>
          <a:blip r:embed="rId2"/>
          <a:stretch>
            <a:fillRect/>
          </a:stretch>
        </p:blipFill>
        <p:spPr>
          <a:xfrm>
            <a:off x="1055007" y="1145986"/>
            <a:ext cx="6422118" cy="5402453"/>
          </a:xfrm>
          <a:prstGeom prst="rect">
            <a:avLst/>
          </a:prstGeom>
        </p:spPr>
      </p:pic>
      <p:sp>
        <p:nvSpPr>
          <p:cNvPr id="5" name="文本框 4"/>
          <p:cNvSpPr txBox="1"/>
          <p:nvPr/>
        </p:nvSpPr>
        <p:spPr>
          <a:xfrm>
            <a:off x="4100692" y="3758067"/>
            <a:ext cx="2300109" cy="1126462"/>
          </a:xfrm>
          <a:prstGeom prst="rect">
            <a:avLst/>
          </a:prstGeom>
          <a:solidFill>
            <a:schemeClr val="bg1">
              <a:lumMod val="95000"/>
            </a:schemeClr>
          </a:solidFill>
        </p:spPr>
        <p:txBody>
          <a:bodyPr wrap="square" rtlCol="0">
            <a:spAutoFit/>
          </a:bodyPr>
          <a:lstStyle/>
          <a:p>
            <a:pPr>
              <a:lnSpc>
                <a:spcPct val="120000"/>
              </a:lnSpc>
            </a:pPr>
            <a:r>
              <a:rPr lang="en-US" altLang="zh-CN" sz="1400" u="sng" dirty="0">
                <a:latin typeface="Arial" panose="020B0604020202020204" pitchFamily="34" charset="0"/>
                <a:cs typeface="Arial" panose="020B0604020202020204" pitchFamily="34" charset="0"/>
              </a:rPr>
              <a:t>RF </a:t>
            </a:r>
            <a:r>
              <a:rPr lang="en-US" altLang="zh-CN" sz="1400" u="sng" dirty="0" smtClean="0">
                <a:latin typeface="Arial" panose="020B0604020202020204" pitchFamily="34" charset="0"/>
                <a:cs typeface="Arial" panose="020B0604020202020204" pitchFamily="34" charset="0"/>
              </a:rPr>
              <a:t>station length (left half)</a:t>
            </a:r>
          </a:p>
          <a:p>
            <a:pPr>
              <a:lnSpc>
                <a:spcPct val="120000"/>
              </a:lnSpc>
            </a:pPr>
            <a:r>
              <a:rPr lang="en-US" altLang="zh-CN" sz="1400" dirty="0" smtClean="0">
                <a:latin typeface="Arial" panose="020B0604020202020204" pitchFamily="34" charset="0"/>
                <a:cs typeface="Arial" panose="020B0604020202020204" pitchFamily="34" charset="0"/>
              </a:rPr>
              <a:t>H&amp;W : 350 m</a:t>
            </a:r>
          </a:p>
          <a:p>
            <a:pPr>
              <a:lnSpc>
                <a:spcPct val="120000"/>
              </a:lnSpc>
            </a:pPr>
            <a:r>
              <a:rPr lang="en-US" altLang="zh-CN" sz="1400" dirty="0" smtClean="0">
                <a:latin typeface="Arial" panose="020B0604020202020204" pitchFamily="34" charset="0"/>
                <a:cs typeface="Arial" panose="020B0604020202020204" pitchFamily="34" charset="0"/>
              </a:rPr>
              <a:t>Z: 315 m</a:t>
            </a:r>
          </a:p>
          <a:p>
            <a:pPr>
              <a:lnSpc>
                <a:spcPct val="120000"/>
              </a:lnSpc>
            </a:pPr>
            <a:r>
              <a:rPr lang="en-US" altLang="zh-CN" sz="1400" dirty="0" err="1" smtClean="0">
                <a:latin typeface="Arial" panose="020B0604020202020204" pitchFamily="34" charset="0"/>
                <a:cs typeface="Arial" panose="020B0604020202020204" pitchFamily="34" charset="0"/>
              </a:rPr>
              <a:t>tt</a:t>
            </a:r>
            <a:r>
              <a:rPr lang="en-US" altLang="zh-CN" sz="1400" dirty="0" smtClean="0">
                <a:latin typeface="Arial" panose="020B0604020202020204" pitchFamily="34" charset="0"/>
                <a:cs typeface="Arial" panose="020B0604020202020204" pitchFamily="34" charset="0"/>
              </a:rPr>
              <a:t> (extend): 200 + 200 m  </a:t>
            </a:r>
            <a:endParaRPr lang="zh-CN" altLang="en-US" sz="1400" dirty="0">
              <a:latin typeface="Arial" panose="020B0604020202020204" pitchFamily="34" charset="0"/>
              <a:cs typeface="Arial" panose="020B0604020202020204" pitchFamily="34" charset="0"/>
            </a:endParaRPr>
          </a:p>
        </p:txBody>
      </p:sp>
      <p:sp>
        <p:nvSpPr>
          <p:cNvPr id="6" name="文本框 5"/>
          <p:cNvSpPr txBox="1"/>
          <p:nvPr/>
        </p:nvSpPr>
        <p:spPr>
          <a:xfrm>
            <a:off x="6872289" y="6117552"/>
            <a:ext cx="1652586" cy="430887"/>
          </a:xfrm>
          <a:prstGeom prst="rect">
            <a:avLst/>
          </a:prstGeom>
          <a:noFill/>
        </p:spPr>
        <p:txBody>
          <a:bodyPr wrap="square" rtlCol="0">
            <a:spAutoFit/>
          </a:bodyPr>
          <a:lstStyle/>
          <a:p>
            <a:r>
              <a:rPr lang="en-US" altLang="zh-CN" sz="1100" dirty="0" smtClean="0">
                <a:latin typeface="Arial" panose="020B0604020202020204" pitchFamily="34" charset="0"/>
                <a:cs typeface="Arial" panose="020B0604020202020204" pitchFamily="34" charset="0"/>
              </a:rPr>
              <a:t>Ring layout based on Feng Su, Dec 15, 2016</a:t>
            </a:r>
            <a:endParaRPr lang="zh-CN" altLang="en-US" sz="1100" dirty="0">
              <a:latin typeface="Arial" panose="020B0604020202020204" pitchFamily="34" charset="0"/>
              <a:cs typeface="Arial" panose="020B0604020202020204" pitchFamily="34" charset="0"/>
            </a:endParaRPr>
          </a:p>
        </p:txBody>
      </p:sp>
      <p:sp>
        <p:nvSpPr>
          <p:cNvPr id="7" name="矩形 6"/>
          <p:cNvSpPr/>
          <p:nvPr/>
        </p:nvSpPr>
        <p:spPr>
          <a:xfrm>
            <a:off x="1055007" y="2831543"/>
            <a:ext cx="2841875" cy="2048106"/>
          </a:xfrm>
          <a:prstGeom prst="rect">
            <a:avLst/>
          </a:prstGeom>
          <a:noFill/>
          <a:ln w="6350">
            <a:solidFill>
              <a:schemeClr val="accent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100693" y="2822996"/>
            <a:ext cx="2300108" cy="867930"/>
          </a:xfrm>
          <a:prstGeom prst="rect">
            <a:avLst/>
          </a:prstGeom>
          <a:solidFill>
            <a:schemeClr val="accent4">
              <a:lumMod val="20000"/>
              <a:lumOff val="80000"/>
            </a:schemeClr>
          </a:solidFill>
        </p:spPr>
        <p:txBody>
          <a:bodyPr wrap="square" rtlCol="0">
            <a:spAutoFit/>
          </a:bodyPr>
          <a:lstStyle/>
          <a:p>
            <a:pPr>
              <a:lnSpc>
                <a:spcPct val="120000"/>
              </a:lnSpc>
            </a:pPr>
            <a:r>
              <a:rPr lang="en-US" altLang="zh-CN" sz="1400" b="1" dirty="0" smtClean="0">
                <a:latin typeface="Arial" panose="020B0604020202020204" pitchFamily="34" charset="0"/>
                <a:cs typeface="Arial" panose="020B0604020202020204" pitchFamily="34" charset="0"/>
              </a:rPr>
              <a:t>SRF Cavity, Cryogenics, </a:t>
            </a:r>
          </a:p>
          <a:p>
            <a:pPr>
              <a:lnSpc>
                <a:spcPct val="120000"/>
              </a:lnSpc>
            </a:pPr>
            <a:r>
              <a:rPr lang="en-US" altLang="zh-CN" sz="1400" b="1" dirty="0" smtClean="0">
                <a:latin typeface="Arial" panose="020B0604020202020204" pitchFamily="34" charset="0"/>
                <a:cs typeface="Arial" panose="020B0604020202020204" pitchFamily="34" charset="0"/>
              </a:rPr>
              <a:t>RF Power Source and Distribution Complex</a:t>
            </a:r>
            <a:endParaRPr lang="zh-CN" alt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902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799" y="94004"/>
            <a:ext cx="7584395" cy="418744"/>
          </a:xfrm>
        </p:spPr>
        <p:txBody>
          <a:bodyPr>
            <a:noAutofit/>
          </a:bodyPr>
          <a:lstStyle/>
          <a:p>
            <a:r>
              <a:rPr lang="en-US" altLang="zh-CN" sz="2000" dirty="0" smtClean="0"/>
              <a:t>CEPC Main Ring SRF Parameters (50 MW per beam)</a:t>
            </a:r>
            <a:endParaRPr lang="zh-CN" altLang="en-US" sz="20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156675247"/>
              </p:ext>
            </p:extLst>
          </p:nvPr>
        </p:nvGraphicFramePr>
        <p:xfrm>
          <a:off x="779799" y="589660"/>
          <a:ext cx="7584395" cy="6080760"/>
        </p:xfrm>
        <a:graphic>
          <a:graphicData uri="http://schemas.openxmlformats.org/drawingml/2006/table">
            <a:tbl>
              <a:tblPr>
                <a:tableStyleId>{5940675A-B579-460E-94D1-54222C63F5DA}</a:tableStyleId>
              </a:tblPr>
              <a:tblGrid>
                <a:gridCol w="2504407">
                  <a:extLst>
                    <a:ext uri="{9D8B030D-6E8A-4147-A177-3AD203B41FA5}">
                      <a16:colId xmlns:a16="http://schemas.microsoft.com/office/drawing/2014/main" val="2748692528"/>
                    </a:ext>
                  </a:extLst>
                </a:gridCol>
                <a:gridCol w="1269997">
                  <a:extLst>
                    <a:ext uri="{9D8B030D-6E8A-4147-A177-3AD203B41FA5}">
                      <a16:colId xmlns:a16="http://schemas.microsoft.com/office/drawing/2014/main" val="2547900999"/>
                    </a:ext>
                  </a:extLst>
                </a:gridCol>
                <a:gridCol w="1269997">
                  <a:extLst>
                    <a:ext uri="{9D8B030D-6E8A-4147-A177-3AD203B41FA5}">
                      <a16:colId xmlns:a16="http://schemas.microsoft.com/office/drawing/2014/main" val="2603023955"/>
                    </a:ext>
                  </a:extLst>
                </a:gridCol>
                <a:gridCol w="1269997">
                  <a:extLst>
                    <a:ext uri="{9D8B030D-6E8A-4147-A177-3AD203B41FA5}">
                      <a16:colId xmlns:a16="http://schemas.microsoft.com/office/drawing/2014/main" val="2708855247"/>
                    </a:ext>
                  </a:extLst>
                </a:gridCol>
                <a:gridCol w="1269997">
                  <a:extLst>
                    <a:ext uri="{9D8B030D-6E8A-4147-A177-3AD203B41FA5}">
                      <a16:colId xmlns:a16="http://schemas.microsoft.com/office/drawing/2014/main" val="3008680820"/>
                    </a:ext>
                  </a:extLst>
                </a:gridCol>
              </a:tblGrid>
              <a:tr h="550802">
                <a:tc>
                  <a:txBody>
                    <a:bodyPr/>
                    <a:lstStyle/>
                    <a:p>
                      <a:pPr algn="l" fontAlgn="ctr"/>
                      <a:r>
                        <a:rPr lang="en-US" altLang="zh-CN" sz="11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[Jiyuan Zhai 20170112]</a:t>
                      </a:r>
                    </a:p>
                    <a:p>
                      <a:pPr algn="l" fontAlgn="ctr"/>
                      <a:r>
                        <a:rPr lang="en-US" altLang="zh-CN" sz="11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100 km, 2 IPs, </a:t>
                      </a:r>
                      <a:r>
                        <a:rPr lang="en-US" altLang="zh-CN" sz="1100" dirty="0" smtClean="0">
                          <a:latin typeface="Arial" panose="020B0604020202020204" pitchFamily="34" charset="0"/>
                          <a:cs typeface="Arial" panose="020B0604020202020204" pitchFamily="34" charset="0"/>
                        </a:rPr>
                        <a:t>, 650 MHz, double-ring with common RF cavity</a:t>
                      </a:r>
                      <a:endParaRPr lang="zh-CN" altLang="en-US" sz="11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err="1">
                          <a:effectLst/>
                          <a:latin typeface="Arial" panose="020B0604020202020204" pitchFamily="34" charset="0"/>
                          <a:cs typeface="Arial" panose="020B0604020202020204" pitchFamily="34" charset="0"/>
                        </a:rPr>
                        <a:t>tt</a:t>
                      </a:r>
                      <a:r>
                        <a:rPr lang="en-US" sz="1200" b="1" u="none" strike="noStrike" dirty="0">
                          <a:effectLst/>
                          <a:latin typeface="Arial" panose="020B0604020202020204" pitchFamily="34" charset="0"/>
                          <a:cs typeface="Arial" panose="020B0604020202020204" pitchFamily="34" charset="0"/>
                        </a:rPr>
                        <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a:t>
                      </a:r>
                      <a:r>
                        <a:rPr lang="en-US" sz="1200" b="1" u="none" strike="noStrike" dirty="0" smtClean="0">
                          <a:effectLst/>
                          <a:latin typeface="Arial" panose="020B0604020202020204" pitchFamily="34" charset="0"/>
                          <a:cs typeface="Arial" panose="020B0604020202020204" pitchFamily="34" charset="0"/>
                        </a:rPr>
                        <a:t>extend H)</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H</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(optimized)</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W</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(share H)</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smtClean="0">
                          <a:effectLst/>
                          <a:latin typeface="Arial" panose="020B0604020202020204" pitchFamily="34" charset="0"/>
                          <a:cs typeface="Arial" panose="020B0604020202020204" pitchFamily="34" charset="0"/>
                        </a:rPr>
                        <a:t>Z</a:t>
                      </a:r>
                    </a:p>
                    <a:p>
                      <a:pPr algn="ctr" rtl="0" fontAlgn="ctr"/>
                      <a:r>
                        <a:rPr lang="en-US" sz="1200" b="1" u="none" strike="noStrike" dirty="0" smtClean="0">
                          <a:effectLst/>
                          <a:latin typeface="Arial" panose="020B0604020202020204" pitchFamily="34" charset="0"/>
                          <a:cs typeface="Arial" panose="020B0604020202020204" pitchFamily="34" charset="0"/>
                        </a:rPr>
                        <a:t>(separate</a:t>
                      </a:r>
                      <a:r>
                        <a:rPr lang="en-US" sz="1200" b="1" u="none" strike="noStrike" dirty="0">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885441822"/>
                  </a:ext>
                </a:extLst>
              </a:tr>
              <a:tr h="201961">
                <a:tc>
                  <a:txBody>
                    <a:bodyPr/>
                    <a:lstStyle/>
                    <a:p>
                      <a:pPr algn="l" rtl="0" fontAlgn="ctr"/>
                      <a:r>
                        <a:rPr lang="en-US" sz="1200" b="1" u="none" strike="noStrike" dirty="0">
                          <a:effectLst/>
                          <a:latin typeface="Arial" panose="020B0604020202020204" pitchFamily="34" charset="0"/>
                          <a:cs typeface="Arial" panose="020B0604020202020204" pitchFamily="34" charset="0"/>
                        </a:rPr>
                        <a:t>Luminosity / IP [10</a:t>
                      </a:r>
                      <a:r>
                        <a:rPr lang="en-US" sz="1200" b="1" u="none" strike="noStrike" baseline="30000" dirty="0">
                          <a:effectLst/>
                          <a:latin typeface="Arial" panose="020B0604020202020204" pitchFamily="34" charset="0"/>
                          <a:cs typeface="Arial" panose="020B0604020202020204" pitchFamily="34" charset="0"/>
                        </a:rPr>
                        <a:t>34</a:t>
                      </a:r>
                      <a:r>
                        <a:rPr lang="en-US" sz="1200" b="1" u="none" strike="noStrike" dirty="0">
                          <a:effectLst/>
                          <a:latin typeface="Arial" panose="020B0604020202020204" pitchFamily="34" charset="0"/>
                          <a:cs typeface="Arial" panose="020B0604020202020204" pitchFamily="34" charset="0"/>
                        </a:rPr>
                        <a:t> cm</a:t>
                      </a:r>
                      <a:r>
                        <a:rPr lang="en-US" sz="1200" b="1" u="none" strike="noStrike" baseline="30000" dirty="0">
                          <a:effectLst/>
                          <a:latin typeface="Arial" panose="020B0604020202020204" pitchFamily="34" charset="0"/>
                          <a:cs typeface="Arial" panose="020B0604020202020204" pitchFamily="34" charset="0"/>
                        </a:rPr>
                        <a:t>-2</a:t>
                      </a:r>
                      <a:r>
                        <a:rPr lang="en-US" sz="1200" b="1" u="none" strike="noStrike" dirty="0">
                          <a:effectLst/>
                          <a:latin typeface="Arial" panose="020B0604020202020204" pitchFamily="34" charset="0"/>
                          <a:cs typeface="Arial" panose="020B0604020202020204" pitchFamily="34" charset="0"/>
                        </a:rPr>
                        <a:t>s</a:t>
                      </a:r>
                      <a:r>
                        <a:rPr lang="en-US" sz="1200" b="1" u="none" strike="noStrike" baseline="30000" dirty="0">
                          <a:effectLst/>
                          <a:latin typeface="Arial" panose="020B0604020202020204" pitchFamily="34" charset="0"/>
                          <a:cs typeface="Arial" panose="020B0604020202020204" pitchFamily="34" charset="0"/>
                        </a:rPr>
                        <a:t>-1</a:t>
                      </a:r>
                      <a:r>
                        <a:rPr lang="en-US" sz="1200" b="1" u="none" strike="noStrike" dirty="0">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effectLst/>
                          <a:latin typeface="Arial" panose="020B0604020202020204" pitchFamily="34" charset="0"/>
                          <a:cs typeface="Arial" panose="020B0604020202020204" pitchFamily="34" charset="0"/>
                        </a:rPr>
                        <a:t>0.6</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smtClean="0">
                          <a:effectLst/>
                          <a:latin typeface="Arial" panose="020B0604020202020204" pitchFamily="34" charset="0"/>
                          <a:cs typeface="Arial" panose="020B0604020202020204" pitchFamily="34" charset="0"/>
                        </a:rPr>
                        <a:t>5.4</a:t>
                      </a:r>
                      <a:r>
                        <a:rPr lang="en-US" altLang="zh-CN" sz="1100" b="0" u="none" strike="noStrike" dirty="0" smtClean="0">
                          <a:effectLst/>
                          <a:latin typeface="Arial" panose="020B0604020202020204" pitchFamily="34" charset="0"/>
                          <a:cs typeface="Arial" panose="020B0604020202020204" pitchFamily="34" charset="0"/>
                        </a:rPr>
                        <a:t> </a:t>
                      </a:r>
                      <a:r>
                        <a:rPr lang="en-US" altLang="zh-CN" sz="1000" b="0" u="none" strike="noStrike" dirty="0" smtClean="0">
                          <a:effectLst/>
                          <a:latin typeface="Arial" panose="020B0604020202020204" pitchFamily="34" charset="0"/>
                          <a:cs typeface="Arial" panose="020B0604020202020204" pitchFamily="34" charset="0"/>
                        </a:rPr>
                        <a:t>(</a:t>
                      </a:r>
                      <a:r>
                        <a:rPr lang="el-GR"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β</a:t>
                      </a:r>
                      <a:r>
                        <a:rPr lang="el-GR" altLang="zh-CN" sz="1000" b="0" i="0" u="none" strike="noStrike" baseline="30000" dirty="0" smtClean="0">
                          <a:solidFill>
                            <a:srgbClr val="000000"/>
                          </a:solidFill>
                          <a:effectLst/>
                          <a:latin typeface="微软雅黑" panose="020B0503020204020204" pitchFamily="34" charset="-122"/>
                          <a:ea typeface="微软雅黑" panose="020B0503020204020204" pitchFamily="34" charset="-122"/>
                        </a:rPr>
                        <a:t>*</a:t>
                      </a:r>
                      <a:r>
                        <a:rPr lang="en-US" altLang="zh-CN" sz="1000" b="0" i="0" u="none" strike="noStrike" baseline="-25000" dirty="0" smtClean="0">
                          <a:solidFill>
                            <a:srgbClr val="000000"/>
                          </a:solidFill>
                          <a:effectLst/>
                          <a:latin typeface="微软雅黑" panose="020B0503020204020204" pitchFamily="34" charset="-122"/>
                          <a:ea typeface="微软雅黑" panose="020B0503020204020204" pitchFamily="34" charset="-122"/>
                        </a:rPr>
                        <a:t>y</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 =1 mm)</a:t>
                      </a:r>
                      <a:endParaRPr lang="en-US" altLang="zh-CN" sz="105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effectLst/>
                          <a:latin typeface="Arial" panose="020B0604020202020204" pitchFamily="34" charset="0"/>
                          <a:cs typeface="Arial" panose="020B0604020202020204" pitchFamily="34" charset="0"/>
                        </a:rPr>
                        <a:t>12</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effectLst/>
                          <a:latin typeface="Arial" panose="020B0604020202020204" pitchFamily="34" charset="0"/>
                          <a:cs typeface="Arial" panose="020B0604020202020204" pitchFamily="34" charset="0"/>
                        </a:rPr>
                        <a:t>70</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82132375"/>
                  </a:ext>
                </a:extLst>
              </a:tr>
              <a:tr h="174421">
                <a:tc>
                  <a:txBody>
                    <a:bodyPr/>
                    <a:lstStyle/>
                    <a:p>
                      <a:pPr algn="l" rtl="0" fontAlgn="ctr"/>
                      <a:r>
                        <a:rPr lang="en-US" sz="1200" b="1" u="none" strike="noStrike" dirty="0">
                          <a:effectLst/>
                          <a:latin typeface="Arial" panose="020B0604020202020204" pitchFamily="34" charset="0"/>
                          <a:cs typeface="Arial" panose="020B0604020202020204" pitchFamily="34" charset="0"/>
                        </a:rPr>
                        <a:t>SR power / beam [MW]</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gridSpan="4">
                  <a:txBody>
                    <a:bodyPr/>
                    <a:lstStyle/>
                    <a:p>
                      <a:pPr algn="ctr" rtl="0" fontAlgn="ctr"/>
                      <a:r>
                        <a:rPr lang="en-US" altLang="zh-CN" sz="1200" b="1" u="none" strike="noStrike" dirty="0" smtClean="0">
                          <a:effectLst/>
                          <a:latin typeface="Arial" panose="020B0604020202020204" pitchFamily="34" charset="0"/>
                          <a:cs typeface="Arial" panose="020B0604020202020204" pitchFamily="34" charset="0"/>
                        </a:rPr>
                        <a:t>50</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012195556"/>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RF voltage [GV]</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8.9</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0.63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984787931"/>
                  </a:ext>
                </a:extLst>
              </a:tr>
              <a:tr h="174421">
                <a:tc>
                  <a:txBody>
                    <a:bodyPr/>
                    <a:lstStyle/>
                    <a:p>
                      <a:pPr algn="l" rtl="0" fontAlgn="ctr"/>
                      <a:r>
                        <a:rPr lang="en-US" sz="1200" u="none" strike="noStrike">
                          <a:effectLst/>
                          <a:latin typeface="Arial" panose="020B0604020202020204" pitchFamily="34" charset="0"/>
                          <a:cs typeface="Arial" panose="020B0604020202020204" pitchFamily="34" charset="0"/>
                        </a:rPr>
                        <a:t>Beam current / beam [mA]</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6.6</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30</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152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1450</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914862758"/>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Bunches / beam</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98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555</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3000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65716</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610717738"/>
                  </a:ext>
                </a:extLst>
              </a:tr>
              <a:tr h="174421">
                <a:tc>
                  <a:txBody>
                    <a:bodyPr/>
                    <a:lstStyle/>
                    <a:p>
                      <a:pPr algn="l" rtl="0" fontAlgn="ctr"/>
                      <a:r>
                        <a:rPr lang="en-US" sz="1200" u="none" strike="noStrike" dirty="0" smtClean="0">
                          <a:effectLst/>
                          <a:latin typeface="Arial" panose="020B0604020202020204" pitchFamily="34" charset="0"/>
                          <a:cs typeface="Arial" panose="020B0604020202020204" pitchFamily="34" charset="0"/>
                        </a:rPr>
                        <a:t>Cell </a:t>
                      </a:r>
                      <a:r>
                        <a:rPr lang="en-US" sz="1200" u="none" strike="noStrike" dirty="0">
                          <a:effectLst/>
                          <a:latin typeface="Arial" panose="020B0604020202020204" pitchFamily="34" charset="0"/>
                          <a:cs typeface="Arial" panose="020B0604020202020204" pitchFamily="34" charset="0"/>
                        </a:rPr>
                        <a:t>number / cavity</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gridSpan="2">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2</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534753144"/>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Cavity number</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200" u="none" strike="noStrike" dirty="0" smtClean="0">
                          <a:effectLst/>
                          <a:latin typeface="Arial" panose="020B0604020202020204" pitchFamily="34" charset="0"/>
                          <a:cs typeface="Arial" panose="020B0604020202020204" pitchFamily="34" charset="0"/>
                        </a:rPr>
                        <a:t>254</a:t>
                      </a:r>
                      <a:r>
                        <a:rPr lang="en-US" altLang="zh-CN" sz="1200" b="0" i="0" u="none" strike="noStrike" baseline="0" dirty="0" smtClean="0">
                          <a:solidFill>
                            <a:srgbClr val="000000"/>
                          </a:solidFill>
                          <a:effectLst/>
                          <a:latin typeface="Arial" panose="020B0604020202020204" pitchFamily="34" charset="0"/>
                          <a:ea typeface="+mn-ea"/>
                          <a:cs typeface="Arial" panose="020B0604020202020204" pitchFamily="34" charset="0"/>
                        </a:rPr>
                        <a:t> add (</a:t>
                      </a:r>
                      <a:r>
                        <a:rPr lang="en-US" altLang="zh-CN" sz="1200" u="none" strike="noStrike" dirty="0" smtClean="0">
                          <a:effectLst/>
                          <a:latin typeface="Arial" panose="020B0604020202020204" pitchFamily="34" charset="0"/>
                          <a:cs typeface="Arial" panose="020B0604020202020204" pitchFamily="34" charset="0"/>
                        </a:rPr>
                        <a:t>388) </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gridSpan="2">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334</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126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546486567"/>
                  </a:ext>
                </a:extLst>
              </a:tr>
              <a:tr h="174421">
                <a:tc>
                  <a:txBody>
                    <a:bodyPr/>
                    <a:lstStyle/>
                    <a:p>
                      <a:pPr algn="l" rtl="0" fontAlgn="ctr"/>
                      <a:r>
                        <a:rPr lang="en-US" sz="1200" u="none" strike="noStrike">
                          <a:effectLst/>
                          <a:latin typeface="Arial" panose="020B0604020202020204" pitchFamily="34" charset="0"/>
                          <a:cs typeface="Arial" panose="020B0604020202020204" pitchFamily="34" charset="0"/>
                        </a:rPr>
                        <a:t>Gradient [MV/m]</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19.9</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13.0</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4.1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726060588"/>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Input power / cavity [kW]</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258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299</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299</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794</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958531548"/>
                  </a:ext>
                </a:extLst>
              </a:tr>
              <a:tr h="174421">
                <a:tc>
                  <a:txBody>
                    <a:bodyPr/>
                    <a:lstStyle/>
                    <a:p>
                      <a:pPr algn="l" rtl="0" fontAlgn="ctr"/>
                      <a:r>
                        <a:rPr lang="en-US" sz="1200" u="none" strike="noStrike">
                          <a:effectLst/>
                          <a:latin typeface="Arial" panose="020B0604020202020204" pitchFamily="34" charset="0"/>
                          <a:cs typeface="Arial" panose="020B0604020202020204" pitchFamily="34" charset="0"/>
                        </a:rPr>
                        <a:t>HOM power / cavity [kW]</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2.9</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5.8</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425908739"/>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Cryomodule number</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97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gridSpan="2">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56</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126</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976818508"/>
                  </a:ext>
                </a:extLst>
              </a:tr>
              <a:tr h="229501">
                <a:tc>
                  <a:txBody>
                    <a:bodyPr/>
                    <a:lstStyle/>
                    <a:p>
                      <a:pPr algn="l" rtl="0" fontAlgn="ctr"/>
                      <a:r>
                        <a:rPr lang="en-US" sz="1200" u="none" strike="noStrike" dirty="0">
                          <a:effectLst/>
                          <a:latin typeface="Arial" panose="020B0604020202020204" pitchFamily="34" charset="0"/>
                          <a:cs typeface="Arial" panose="020B0604020202020204" pitchFamily="34" charset="0"/>
                        </a:rPr>
                        <a:t>Q</a:t>
                      </a:r>
                      <a:r>
                        <a:rPr lang="en-US" sz="1200" u="none" strike="noStrike" baseline="-25000" dirty="0">
                          <a:effectLst/>
                          <a:latin typeface="Arial" panose="020B0604020202020204" pitchFamily="34" charset="0"/>
                          <a:cs typeface="Arial" panose="020B0604020202020204" pitchFamily="34" charset="0"/>
                        </a:rPr>
                        <a:t>0</a:t>
                      </a:r>
                      <a:r>
                        <a:rPr lang="en-US" sz="1200" u="none" strike="noStrike" dirty="0">
                          <a:effectLst/>
                          <a:latin typeface="Arial" panose="020B0604020202020204" pitchFamily="34" charset="0"/>
                          <a:cs typeface="Arial" panose="020B0604020202020204" pitchFamily="34" charset="0"/>
                        </a:rPr>
                        <a:t> at operating gradient </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solidFill>
                            <a:srgbClr val="FF0000"/>
                          </a:solidFill>
                          <a:effectLst/>
                          <a:latin typeface="Arial" panose="020B0604020202020204" pitchFamily="34" charset="0"/>
                          <a:cs typeface="Arial" panose="020B0604020202020204" pitchFamily="34" charset="0"/>
                        </a:rPr>
                        <a:t>2E+10</a:t>
                      </a:r>
                      <a:endParaRPr lang="en-US"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1E+10</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8E+09</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5E+09</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566257115"/>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Total wall loss @ 4.5 K eq. [kW]</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70</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3</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835165393"/>
                  </a:ext>
                </a:extLst>
              </a:tr>
              <a:tr h="229501">
                <a:tc>
                  <a:txBody>
                    <a:bodyPr/>
                    <a:lstStyle/>
                    <a:p>
                      <a:pPr algn="l" rtl="0" fontAlgn="ctr"/>
                      <a:r>
                        <a:rPr lang="en-US" sz="1200" u="none" strike="noStrike" dirty="0">
                          <a:effectLst/>
                          <a:latin typeface="Arial" panose="020B0604020202020204" pitchFamily="34" charset="0"/>
                          <a:cs typeface="Arial" panose="020B0604020202020204" pitchFamily="34" charset="0"/>
                        </a:rPr>
                        <a:t>Optimal Q</a:t>
                      </a:r>
                      <a:r>
                        <a:rPr lang="en-US" sz="1200" u="none" strike="noStrike" baseline="-25000" dirty="0">
                          <a:effectLst/>
                          <a:latin typeface="Arial" panose="020B0604020202020204" pitchFamily="34" charset="0"/>
                          <a:cs typeface="Arial" panose="020B0604020202020204" pitchFamily="34" charset="0"/>
                        </a:rPr>
                        <a:t>L</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4.0E+06</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5.8E+05</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5.8E+04</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9.3E+03</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109100205"/>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Optimal detuning [kHz]</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0.05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0.37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9.16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107.25</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258726810"/>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Relative optimal </a:t>
                      </a:r>
                      <a:r>
                        <a:rPr lang="en-US" sz="1200" u="none" strike="noStrike" dirty="0" smtClean="0">
                          <a:effectLst/>
                          <a:latin typeface="Arial" panose="020B0604020202020204" pitchFamily="34" charset="0"/>
                          <a:cs typeface="Arial" panose="020B0604020202020204" pitchFamily="34" charset="0"/>
                        </a:rPr>
                        <a:t>Q</a:t>
                      </a:r>
                      <a:r>
                        <a:rPr lang="en-US" sz="1200" u="none" strike="noStrike" baseline="-25000" dirty="0" smtClean="0">
                          <a:effectLst/>
                          <a:latin typeface="Arial" panose="020B0604020202020204" pitchFamily="34" charset="0"/>
                          <a:cs typeface="Arial" panose="020B0604020202020204" pitchFamily="34" charset="0"/>
                        </a:rPr>
                        <a:t>L</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(to H)</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6.8</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1.0</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0.1</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(0.02)</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990923034"/>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Staging input power [kW]</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258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103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fontAlgn="ctr"/>
                      <a:r>
                        <a:rPr lang="en-US" altLang="zh-CN" sz="12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a:t>
                      </a:r>
                      <a:endParaRPr lang="zh-CN" alt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fontAlgn="ctr"/>
                      <a:r>
                        <a:rPr lang="en-US" altLang="zh-CN" sz="12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a:t>
                      </a:r>
                      <a:endParaRPr lang="zh-CN" alt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805895471"/>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Extra power due to mismatch</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fontAlgn="ctr"/>
                      <a:r>
                        <a:rPr lang="en-US" altLang="zh-CN" sz="12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a:t>
                      </a:r>
                      <a:endParaRPr lang="zh-CN" alt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124%</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204%</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fontAlgn="ctr"/>
                      <a:r>
                        <a:rPr lang="en-US" altLang="zh-CN" sz="12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a:t>
                      </a:r>
                      <a:endParaRPr lang="zh-CN" alt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022029741"/>
                  </a:ext>
                </a:extLst>
              </a:tr>
              <a:tr h="174421">
                <a:tc>
                  <a:txBody>
                    <a:bodyPr/>
                    <a:lstStyle/>
                    <a:p>
                      <a:pPr algn="l" rtl="0" fontAlgn="ctr"/>
                      <a:r>
                        <a:rPr lang="en-US" sz="1200" b="1" u="none" strike="noStrike" dirty="0" smtClean="0">
                          <a:effectLst/>
                          <a:latin typeface="Arial" panose="020B0604020202020204" pitchFamily="34" charset="0"/>
                          <a:cs typeface="Arial" panose="020B0604020202020204" pitchFamily="34" charset="0"/>
                        </a:rPr>
                        <a:t>Main ring </a:t>
                      </a:r>
                      <a:r>
                        <a:rPr lang="en-US" sz="1200" b="1" u="none" strike="noStrike" dirty="0">
                          <a:effectLst/>
                          <a:latin typeface="Arial" panose="020B0604020202020204" pitchFamily="34" charset="0"/>
                          <a:cs typeface="Arial" panose="020B0604020202020204" pitchFamily="34" charset="0"/>
                        </a:rPr>
                        <a:t>SRF cost </a:t>
                      </a:r>
                      <a:r>
                        <a:rPr lang="en-US" sz="1200" b="1" u="none" strike="noStrike" dirty="0" smtClean="0">
                          <a:effectLst/>
                          <a:latin typeface="Arial" panose="020B0604020202020204" pitchFamily="34" charset="0"/>
                          <a:cs typeface="Arial" panose="020B0604020202020204" pitchFamily="34" charset="0"/>
                        </a:rPr>
                        <a:t>[BCNY]</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1 (1.6)</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gridSpan="2">
                  <a:txBody>
                    <a:bodyPr/>
                    <a:lstStyle/>
                    <a:p>
                      <a:pPr algn="ctr" rtl="0" fontAlgn="ctr"/>
                      <a:r>
                        <a:rPr lang="en-US" altLang="zh-CN" sz="1200" b="1" u="none" strike="noStrike" dirty="0" smtClean="0">
                          <a:effectLst/>
                          <a:latin typeface="Arial" panose="020B0604020202020204" pitchFamily="34" charset="0"/>
                          <a:cs typeface="Arial" panose="020B0604020202020204" pitchFamily="34" charset="0"/>
                        </a:rPr>
                        <a:t>1.2</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smtClean="0">
                          <a:effectLst/>
                          <a:latin typeface="Arial" panose="020B0604020202020204" pitchFamily="34" charset="0"/>
                          <a:cs typeface="Arial" panose="020B0604020202020204" pitchFamily="34" charset="0"/>
                        </a:rPr>
                        <a:t>0.5</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60096360"/>
                  </a:ext>
                </a:extLst>
              </a:tr>
              <a:tr h="174421">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1200" b="1" i="0" u="none" strike="noStrike" dirty="0" smtClean="0">
                          <a:solidFill>
                            <a:srgbClr val="000000"/>
                          </a:solidFill>
                          <a:effectLst/>
                          <a:latin typeface="Arial" panose="020B0604020202020204" pitchFamily="34" charset="0"/>
                          <a:ea typeface="+mn-ea"/>
                          <a:cs typeface="Arial" panose="020B0604020202020204" pitchFamily="34" charset="0"/>
                        </a:rPr>
                        <a:t>Main Ring SRF</a:t>
                      </a:r>
                      <a:r>
                        <a:rPr lang="en-US" altLang="zh-CN" sz="1200" b="1" i="0" u="none" strike="noStrike" baseline="0" dirty="0" smtClean="0">
                          <a:solidFill>
                            <a:srgbClr val="000000"/>
                          </a:solidFill>
                          <a:effectLst/>
                          <a:latin typeface="Arial" panose="020B0604020202020204" pitchFamily="34" charset="0"/>
                          <a:ea typeface="+mn-ea"/>
                          <a:cs typeface="Arial" panose="020B0604020202020204" pitchFamily="34" charset="0"/>
                        </a:rPr>
                        <a:t> total cost</a:t>
                      </a:r>
                      <a:endParaRPr lang="en-US" altLang="zh-CN" sz="1200" b="1" i="0" u="none" strike="noStrike" dirty="0" smtClean="0">
                        <a:solidFill>
                          <a:srgbClr val="000000"/>
                        </a:solidFill>
                        <a:effectLst/>
                        <a:latin typeface="Arial" panose="020B0604020202020204" pitchFamily="34" charset="0"/>
                        <a:ea typeface="+mn-ea"/>
                        <a:cs typeface="Arial" panose="020B0604020202020204" pitchFamily="34" charset="0"/>
                      </a:endParaRPr>
                    </a:p>
                  </a:txBody>
                  <a:tcPr anchor="ctr">
                    <a:solidFill>
                      <a:schemeClr val="accent4">
                        <a:lumMod val="20000"/>
                        <a:lumOff val="80000"/>
                      </a:schemeClr>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200" b="1" i="0" u="none" strike="noStrike" dirty="0" smtClean="0">
                          <a:solidFill>
                            <a:srgbClr val="FF0000"/>
                          </a:solidFill>
                          <a:effectLst/>
                          <a:latin typeface="Arial" panose="020B0604020202020204" pitchFamily="34" charset="0"/>
                          <a:ea typeface="+mn-ea"/>
                          <a:cs typeface="Arial" panose="020B0604020202020204" pitchFamily="34" charset="0"/>
                        </a:rPr>
                        <a:t>2.7 BCNY</a:t>
                      </a:r>
                    </a:p>
                  </a:txBody>
                  <a:tcPr anchor="ctr">
                    <a:solidFill>
                      <a:schemeClr val="accent4">
                        <a:lumMod val="20000"/>
                        <a:lumOff val="80000"/>
                      </a:schemeClr>
                    </a:solidFill>
                  </a:tcPr>
                </a:tc>
                <a:tc gridSpan="2">
                  <a:txBody>
                    <a:bodyPr/>
                    <a:lstStyle/>
                    <a:p>
                      <a:pPr algn="ctr" rtl="0" fontAlgn="ctr"/>
                      <a:r>
                        <a:rPr lang="en-US" altLang="zh-CN" sz="1200" b="1"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Main Ring SRF</a:t>
                      </a:r>
                      <a:r>
                        <a:rPr lang="en-US" altLang="zh-CN" sz="1200" b="1" i="0" u="none" strike="noStrike" baseline="0"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 HWZ cost</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hMerge="1">
                  <a:txBody>
                    <a:bodyPr/>
                    <a:lstStyle/>
                    <a:p>
                      <a:endParaRPr lang="zh-CN" altLang="en-US"/>
                    </a:p>
                  </a:txBody>
                  <a:tcPr/>
                </a:tc>
                <a:tc>
                  <a:txBody>
                    <a:bodyPr/>
                    <a:lstStyle/>
                    <a:p>
                      <a:pPr algn="ctr" rtl="0" fontAlgn="ctr"/>
                      <a:r>
                        <a:rPr lang="en-US" altLang="zh-CN" sz="1200" b="1" i="0" u="none" strike="noStrike" dirty="0" smtClean="0">
                          <a:solidFill>
                            <a:srgbClr val="FF0000"/>
                          </a:solidFill>
                          <a:effectLst/>
                          <a:latin typeface="Arial" panose="020B0604020202020204" pitchFamily="34" charset="0"/>
                          <a:ea typeface="等线" panose="02010600030101010101" pitchFamily="2" charset="-122"/>
                          <a:cs typeface="Arial" panose="020B0604020202020204" pitchFamily="34" charset="0"/>
                        </a:rPr>
                        <a:t>1.7 BCNY</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68468771"/>
                  </a:ext>
                </a:extLst>
              </a:tr>
            </a:tbl>
          </a:graphicData>
        </a:graphic>
      </p:graphicFrame>
    </p:spTree>
    <p:extLst>
      <p:ext uri="{BB962C8B-B14F-4D97-AF65-F5344CB8AC3E}">
        <p14:creationId xmlns:p14="http://schemas.microsoft.com/office/powerpoint/2010/main" val="2675917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976911323"/>
              </p:ext>
            </p:extLst>
          </p:nvPr>
        </p:nvGraphicFramePr>
        <p:xfrm>
          <a:off x="247824" y="830137"/>
          <a:ext cx="8665432" cy="5806440"/>
        </p:xfrm>
        <a:graphic>
          <a:graphicData uri="http://schemas.openxmlformats.org/drawingml/2006/table">
            <a:tbl>
              <a:tblPr>
                <a:tableStyleId>{5940675A-B579-460E-94D1-54222C63F5DA}</a:tableStyleId>
              </a:tblPr>
              <a:tblGrid>
                <a:gridCol w="2572288">
                  <a:extLst>
                    <a:ext uri="{9D8B030D-6E8A-4147-A177-3AD203B41FA5}">
                      <a16:colId xmlns:a16="http://schemas.microsoft.com/office/drawing/2014/main" val="1750004319"/>
                    </a:ext>
                  </a:extLst>
                </a:gridCol>
                <a:gridCol w="1015524">
                  <a:extLst>
                    <a:ext uri="{9D8B030D-6E8A-4147-A177-3AD203B41FA5}">
                      <a16:colId xmlns:a16="http://schemas.microsoft.com/office/drawing/2014/main" val="1306827862"/>
                    </a:ext>
                  </a:extLst>
                </a:gridCol>
                <a:gridCol w="1015524">
                  <a:extLst>
                    <a:ext uri="{9D8B030D-6E8A-4147-A177-3AD203B41FA5}">
                      <a16:colId xmlns:a16="http://schemas.microsoft.com/office/drawing/2014/main" val="3909025303"/>
                    </a:ext>
                  </a:extLst>
                </a:gridCol>
                <a:gridCol w="1015524">
                  <a:extLst>
                    <a:ext uri="{9D8B030D-6E8A-4147-A177-3AD203B41FA5}">
                      <a16:colId xmlns:a16="http://schemas.microsoft.com/office/drawing/2014/main" val="1663052838"/>
                    </a:ext>
                  </a:extLst>
                </a:gridCol>
                <a:gridCol w="1015524">
                  <a:extLst>
                    <a:ext uri="{9D8B030D-6E8A-4147-A177-3AD203B41FA5}">
                      <a16:colId xmlns:a16="http://schemas.microsoft.com/office/drawing/2014/main" val="711887306"/>
                    </a:ext>
                  </a:extLst>
                </a:gridCol>
                <a:gridCol w="1015524">
                  <a:extLst>
                    <a:ext uri="{9D8B030D-6E8A-4147-A177-3AD203B41FA5}">
                      <a16:colId xmlns:a16="http://schemas.microsoft.com/office/drawing/2014/main" val="2716815134"/>
                    </a:ext>
                  </a:extLst>
                </a:gridCol>
                <a:gridCol w="1015524">
                  <a:extLst>
                    <a:ext uri="{9D8B030D-6E8A-4147-A177-3AD203B41FA5}">
                      <a16:colId xmlns:a16="http://schemas.microsoft.com/office/drawing/2014/main" val="1729357182"/>
                    </a:ext>
                  </a:extLst>
                </a:gridCol>
              </a:tblGrid>
              <a:tr h="562857">
                <a:tc>
                  <a:txBody>
                    <a:bodyPr/>
                    <a:lstStyle/>
                    <a:p>
                      <a:pPr algn="l" fontAlgn="ctr"/>
                      <a:r>
                        <a:rPr lang="en-US" altLang="zh-CN" sz="1100" b="0" i="0" u="none" strike="noStrike" dirty="0" smtClean="0">
                          <a:solidFill>
                            <a:srgbClr val="000000"/>
                          </a:solidFill>
                          <a:effectLst/>
                          <a:latin typeface="Arial" panose="020B0604020202020204" pitchFamily="34" charset="0"/>
                          <a:ea typeface="+mn-ea"/>
                          <a:cs typeface="Arial" panose="020B0604020202020204" pitchFamily="34" charset="0"/>
                        </a:rPr>
                        <a:t>[Jiyuan Zhai 20170112]</a:t>
                      </a:r>
                    </a:p>
                    <a:p>
                      <a:pPr algn="l" fontAlgn="ctr"/>
                      <a:r>
                        <a:rPr lang="en-US" altLang="zh-CN" sz="1100" b="0" i="0" u="none" strike="noStrike" dirty="0" smtClean="0">
                          <a:solidFill>
                            <a:srgbClr val="000000"/>
                          </a:solidFill>
                          <a:effectLst/>
                          <a:latin typeface="Arial" panose="020B0604020202020204" pitchFamily="34" charset="0"/>
                          <a:ea typeface="+mn-ea"/>
                          <a:cs typeface="Arial" panose="020B0604020202020204" pitchFamily="34" charset="0"/>
                        </a:rPr>
                        <a:t>100 km, 2 IPs, </a:t>
                      </a:r>
                      <a:r>
                        <a:rPr lang="en-US" altLang="zh-CN" sz="1100" dirty="0" smtClean="0">
                          <a:latin typeface="Arial" panose="020B0604020202020204" pitchFamily="34" charset="0"/>
                          <a:cs typeface="Arial" panose="020B0604020202020204" pitchFamily="34" charset="0"/>
                        </a:rPr>
                        <a:t>, 650 MHz, double-ring with common RF cavity</a:t>
                      </a:r>
                      <a:endParaRPr lang="zh-CN" altLang="en-US" sz="1100" b="0" i="0" u="none" strike="noStrike" dirty="0" smtClean="0">
                        <a:solidFill>
                          <a:srgbClr val="000000"/>
                        </a:solidFill>
                        <a:effectLst/>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sz="1200" b="1" u="none" strike="noStrike" dirty="0" err="1">
                          <a:effectLst/>
                          <a:latin typeface="Arial" panose="020B0604020202020204" pitchFamily="34" charset="0"/>
                          <a:cs typeface="Arial" panose="020B0604020202020204" pitchFamily="34" charset="0"/>
                        </a:rPr>
                        <a:t>tt</a:t>
                      </a:r>
                      <a:r>
                        <a:rPr lang="en-US" sz="1200" b="1" u="none" strike="noStrike" dirty="0">
                          <a:effectLst/>
                          <a:latin typeface="Arial" panose="020B0604020202020204" pitchFamily="34" charset="0"/>
                          <a:cs typeface="Arial" panose="020B0604020202020204" pitchFamily="34" charset="0"/>
                        </a:rPr>
                        <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a:t>
                      </a:r>
                      <a:r>
                        <a:rPr lang="en-US" sz="1200" b="1" u="none" strike="noStrike" dirty="0" smtClean="0">
                          <a:effectLst/>
                          <a:latin typeface="Arial" panose="020B0604020202020204" pitchFamily="34" charset="0"/>
                          <a:cs typeface="Arial" panose="020B0604020202020204" pitchFamily="34" charset="0"/>
                        </a:rPr>
                        <a:t>extend H)</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H</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(optimized)</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W</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(share H)</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Z</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 (share H)</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Z </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(separate)</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Z</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 (separate)</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588982840"/>
                  </a:ext>
                </a:extLst>
              </a:tr>
              <a:tr h="258000">
                <a:tc>
                  <a:txBody>
                    <a:bodyPr/>
                    <a:lstStyle/>
                    <a:p>
                      <a:pPr algn="l" rtl="0" fontAlgn="ctr"/>
                      <a:r>
                        <a:rPr lang="en-US" sz="1200" b="1" u="none" strike="noStrike">
                          <a:effectLst/>
                          <a:latin typeface="Arial" panose="020B0604020202020204" pitchFamily="34" charset="0"/>
                          <a:cs typeface="Arial" panose="020B0604020202020204" pitchFamily="34" charset="0"/>
                        </a:rPr>
                        <a:t>Luminosity / IP [10</a:t>
                      </a:r>
                      <a:r>
                        <a:rPr lang="en-US" sz="1200" b="1" u="none" strike="noStrike" baseline="30000">
                          <a:effectLst/>
                          <a:latin typeface="Arial" panose="020B0604020202020204" pitchFamily="34" charset="0"/>
                          <a:cs typeface="Arial" panose="020B0604020202020204" pitchFamily="34" charset="0"/>
                        </a:rPr>
                        <a:t>34</a:t>
                      </a:r>
                      <a:r>
                        <a:rPr lang="en-US" sz="1200" b="1" u="none" strike="noStrike">
                          <a:effectLst/>
                          <a:latin typeface="Arial" panose="020B0604020202020204" pitchFamily="34" charset="0"/>
                          <a:cs typeface="Arial" panose="020B0604020202020204" pitchFamily="34" charset="0"/>
                        </a:rPr>
                        <a:t> cm</a:t>
                      </a:r>
                      <a:r>
                        <a:rPr lang="en-US" sz="1200" b="1" u="none" strike="noStrike" baseline="30000">
                          <a:effectLst/>
                          <a:latin typeface="Arial" panose="020B0604020202020204" pitchFamily="34" charset="0"/>
                          <a:cs typeface="Arial" panose="020B0604020202020204" pitchFamily="34" charset="0"/>
                        </a:rPr>
                        <a:t>-2</a:t>
                      </a:r>
                      <a:r>
                        <a:rPr lang="en-US" sz="1200" b="1" u="none" strike="noStrike">
                          <a:effectLst/>
                          <a:latin typeface="Arial" panose="020B0604020202020204" pitchFamily="34" charset="0"/>
                          <a:cs typeface="Arial" panose="020B0604020202020204" pitchFamily="34" charset="0"/>
                        </a:rPr>
                        <a:t>s</a:t>
                      </a:r>
                      <a:r>
                        <a:rPr lang="en-US" sz="1200" b="1" u="none" strike="noStrike" baseline="30000">
                          <a:effectLst/>
                          <a:latin typeface="Arial" panose="020B0604020202020204" pitchFamily="34" charset="0"/>
                          <a:cs typeface="Arial" panose="020B0604020202020204" pitchFamily="34" charset="0"/>
                        </a:rPr>
                        <a:t>-1</a:t>
                      </a:r>
                      <a:r>
                        <a:rPr lang="en-US" sz="1200" b="1" u="none" strike="noStrike">
                          <a:effectLst/>
                          <a:latin typeface="Arial" panose="020B0604020202020204" pitchFamily="34" charset="0"/>
                          <a:cs typeface="Arial" panose="020B0604020202020204" pitchFamily="34" charset="0"/>
                        </a:rPr>
                        <a:t>]</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a:effectLst/>
                          <a:latin typeface="Arial" panose="020B0604020202020204" pitchFamily="34" charset="0"/>
                          <a:cs typeface="Arial" panose="020B0604020202020204" pitchFamily="34" charset="0"/>
                        </a:rPr>
                        <a:t>0.36</a:t>
                      </a:r>
                      <a:endParaRPr lang="en-US" altLang="zh-CN"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200" b="1" u="none" strike="noStrike" dirty="0" smtClean="0">
                          <a:effectLst/>
                          <a:latin typeface="Arial" panose="020B0604020202020204" pitchFamily="34" charset="0"/>
                          <a:cs typeface="Arial" panose="020B0604020202020204" pitchFamily="34" charset="0"/>
                        </a:rPr>
                        <a:t>3 </a:t>
                      </a:r>
                      <a:r>
                        <a:rPr lang="en-US" altLang="zh-CN" sz="1000" b="0" u="none" strike="noStrike" dirty="0" smtClean="0">
                          <a:effectLst/>
                          <a:latin typeface="Arial" panose="020B0604020202020204" pitchFamily="34" charset="0"/>
                          <a:cs typeface="Arial" panose="020B0604020202020204" pitchFamily="34" charset="0"/>
                        </a:rPr>
                        <a:t>(</a:t>
                      </a:r>
                      <a:r>
                        <a:rPr lang="el-GR"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β</a:t>
                      </a:r>
                      <a:r>
                        <a:rPr lang="el-GR" altLang="zh-CN" sz="1000" b="0" i="0" u="none" strike="noStrike" baseline="30000" dirty="0" smtClean="0">
                          <a:solidFill>
                            <a:srgbClr val="000000"/>
                          </a:solidFill>
                          <a:effectLst/>
                          <a:latin typeface="微软雅黑" panose="020B0503020204020204" pitchFamily="34" charset="-122"/>
                          <a:ea typeface="微软雅黑" panose="020B0503020204020204" pitchFamily="34" charset="-122"/>
                        </a:rPr>
                        <a:t>*</a:t>
                      </a:r>
                      <a:r>
                        <a:rPr lang="en-US" altLang="zh-CN" sz="1000" b="0" i="0" u="none" strike="noStrike" baseline="-25000" dirty="0" smtClean="0">
                          <a:solidFill>
                            <a:srgbClr val="000000"/>
                          </a:solidFill>
                          <a:effectLst/>
                          <a:latin typeface="微软雅黑" panose="020B0503020204020204" pitchFamily="34" charset="-122"/>
                          <a:ea typeface="微软雅黑" panose="020B0503020204020204" pitchFamily="34" charset="-122"/>
                        </a:rPr>
                        <a:t>y</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 =1 mm)</a:t>
                      </a:r>
                      <a:endParaRPr lang="en-US" altLang="zh-CN" sz="1050" b="0" i="0" u="none" strike="noStrike" dirty="0" smtClean="0">
                        <a:solidFill>
                          <a:srgbClr val="000000"/>
                        </a:solidFill>
                        <a:effectLst/>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b="1" u="none" strike="noStrike">
                          <a:effectLst/>
                          <a:latin typeface="Arial" panose="020B0604020202020204" pitchFamily="34" charset="0"/>
                          <a:cs typeface="Arial" panose="020B0604020202020204" pitchFamily="34" charset="0"/>
                        </a:rPr>
                        <a:t>7</a:t>
                      </a:r>
                      <a:endParaRPr lang="en-US" altLang="zh-CN" sz="1200" b="1" i="0" u="none" strike="noStrike">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effectLst/>
                          <a:latin typeface="Arial" panose="020B0604020202020204" pitchFamily="34" charset="0"/>
                          <a:cs typeface="Arial" panose="020B0604020202020204" pitchFamily="34" charset="0"/>
                        </a:rPr>
                        <a:t>14</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42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03147029"/>
                  </a:ext>
                </a:extLst>
              </a:tr>
              <a:tr h="258000">
                <a:tc>
                  <a:txBody>
                    <a:bodyPr/>
                    <a:lstStyle/>
                    <a:p>
                      <a:pPr algn="l" rtl="0" fontAlgn="ctr"/>
                      <a:r>
                        <a:rPr lang="en-US" sz="1200" b="1" u="none" strike="noStrike" dirty="0">
                          <a:effectLst/>
                          <a:latin typeface="Arial" panose="020B0604020202020204" pitchFamily="34" charset="0"/>
                          <a:cs typeface="Arial" panose="020B0604020202020204" pitchFamily="34" charset="0"/>
                        </a:rPr>
                        <a:t>SR power / beam [MW]</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solidFill>
                            <a:srgbClr val="FF0000"/>
                          </a:solidFill>
                          <a:effectLst/>
                          <a:latin typeface="Arial" panose="020B0604020202020204" pitchFamily="34" charset="0"/>
                          <a:cs typeface="Arial" panose="020B0604020202020204" pitchFamily="34" charset="0"/>
                        </a:rPr>
                        <a:t>30</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solidFill>
                            <a:srgbClr val="FF0000"/>
                          </a:solidFill>
                          <a:effectLst/>
                          <a:latin typeface="Arial" panose="020B0604020202020204" pitchFamily="34" charset="0"/>
                          <a:cs typeface="Arial" panose="020B0604020202020204" pitchFamily="34" charset="0"/>
                        </a:rPr>
                        <a:t>30</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solidFill>
                            <a:srgbClr val="FF0000"/>
                          </a:solidFill>
                          <a:effectLst/>
                          <a:latin typeface="Arial" panose="020B0604020202020204" pitchFamily="34" charset="0"/>
                          <a:cs typeface="Arial" panose="020B0604020202020204" pitchFamily="34" charset="0"/>
                        </a:rPr>
                        <a:t>30</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solidFill>
                            <a:srgbClr val="FF0000"/>
                          </a:solidFill>
                          <a:effectLst/>
                          <a:latin typeface="Arial" panose="020B0604020202020204" pitchFamily="34" charset="0"/>
                          <a:cs typeface="Arial" panose="020B0604020202020204" pitchFamily="34" charset="0"/>
                        </a:rPr>
                        <a:t>10</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solidFill>
                            <a:srgbClr val="FF0000"/>
                          </a:solidFill>
                          <a:effectLst/>
                          <a:latin typeface="Arial" panose="020B0604020202020204" pitchFamily="34" charset="0"/>
                          <a:cs typeface="Arial" panose="020B0604020202020204" pitchFamily="34" charset="0"/>
                        </a:rPr>
                        <a:t>20</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solidFill>
                            <a:srgbClr val="FF0000"/>
                          </a:solidFill>
                          <a:effectLst/>
                          <a:latin typeface="Arial" panose="020B0604020202020204" pitchFamily="34" charset="0"/>
                          <a:cs typeface="Arial" panose="020B0604020202020204" pitchFamily="34" charset="0"/>
                        </a:rPr>
                        <a:t>30</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729570520"/>
                  </a:ext>
                </a:extLst>
              </a:tr>
              <a:tr h="258000">
                <a:tc>
                  <a:txBody>
                    <a:bodyPr/>
                    <a:lstStyle/>
                    <a:p>
                      <a:pPr algn="l" rtl="0" fontAlgn="ctr"/>
                      <a:r>
                        <a:rPr lang="en-US" sz="1200" u="none" strike="noStrike" dirty="0">
                          <a:effectLst/>
                          <a:latin typeface="Arial" panose="020B0604020202020204" pitchFamily="34" charset="0"/>
                          <a:cs typeface="Arial" panose="020B0604020202020204" pitchFamily="34" charset="0"/>
                        </a:rPr>
                        <a:t>RF voltage [GV]</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8.9</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0.63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421787152"/>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Beam current / beam [mA]</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4</a:t>
                      </a:r>
                      <a:endParaRPr lang="en-US" altLang="zh-CN" sz="1200" b="0" i="0" u="none" strike="noStrike">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18</a:t>
                      </a:r>
                      <a:endParaRPr lang="en-US" altLang="zh-CN" sz="1200" b="0" i="0" u="none" strike="noStrike">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91.2</a:t>
                      </a:r>
                      <a:endParaRPr lang="en-US" altLang="zh-CN" sz="1200" b="0" i="0" u="none" strike="noStrike">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290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580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870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008377433"/>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Cell number / cavity</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gridSpan="3">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2</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838901479"/>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Cavity number</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200" u="none" strike="noStrike" dirty="0" smtClean="0">
                          <a:effectLst/>
                          <a:latin typeface="Arial" panose="020B0604020202020204" pitchFamily="34" charset="0"/>
                          <a:cs typeface="Arial" panose="020B0604020202020204" pitchFamily="34" charset="0"/>
                        </a:rPr>
                        <a:t>274 </a:t>
                      </a:r>
                      <a:r>
                        <a:rPr lang="en-US" altLang="zh-CN" sz="1200" b="0" i="0" u="none" strike="noStrike" dirty="0" smtClean="0">
                          <a:solidFill>
                            <a:srgbClr val="000000"/>
                          </a:solidFill>
                          <a:effectLst/>
                          <a:latin typeface="Arial" panose="020B0604020202020204" pitchFamily="34" charset="0"/>
                          <a:ea typeface="+mn-ea"/>
                          <a:cs typeface="Arial" panose="020B0604020202020204" pitchFamily="34" charset="0"/>
                        </a:rPr>
                        <a:t>(</a:t>
                      </a:r>
                      <a:r>
                        <a:rPr lang="en-US" altLang="zh-CN" sz="1200" u="none" strike="noStrike" dirty="0" smtClean="0">
                          <a:effectLst/>
                          <a:latin typeface="Arial" panose="020B0604020202020204" pitchFamily="34" charset="0"/>
                          <a:cs typeface="Arial" panose="020B0604020202020204" pitchFamily="34" charset="0"/>
                        </a:rPr>
                        <a:t>388)</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284</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284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68</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75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75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529116277"/>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Gradient [MV/m]</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19.9</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15.3</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4.8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3.5</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684667022"/>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Input power / cavity [kW]</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155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211</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211</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294</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533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800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331190944"/>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HOM power / cavity [kW]</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2.3</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143566167"/>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Cryomodule number</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97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47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47</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11</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75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75</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404229504"/>
                  </a:ext>
                </a:extLst>
              </a:tr>
              <a:tr h="258000">
                <a:tc>
                  <a:txBody>
                    <a:bodyPr/>
                    <a:lstStyle/>
                    <a:p>
                      <a:pPr algn="l" rtl="0" fontAlgn="ctr"/>
                      <a:r>
                        <a:rPr lang="en-US" sz="1200" u="none" strike="noStrike" dirty="0">
                          <a:effectLst/>
                          <a:latin typeface="Arial" panose="020B0604020202020204" pitchFamily="34" charset="0"/>
                          <a:cs typeface="Arial" panose="020B0604020202020204" pitchFamily="34" charset="0"/>
                        </a:rPr>
                        <a:t>Q</a:t>
                      </a:r>
                      <a:r>
                        <a:rPr lang="en-US" sz="1200" u="none" strike="noStrike" baseline="-25000" dirty="0">
                          <a:effectLst/>
                          <a:latin typeface="Arial" panose="020B0604020202020204" pitchFamily="34" charset="0"/>
                          <a:cs typeface="Arial" panose="020B0604020202020204" pitchFamily="34" charset="0"/>
                        </a:rPr>
                        <a:t>0</a:t>
                      </a:r>
                      <a:r>
                        <a:rPr lang="en-US" sz="1200" u="none" strike="noStrike" dirty="0">
                          <a:effectLst/>
                          <a:latin typeface="Arial" panose="020B0604020202020204" pitchFamily="34" charset="0"/>
                          <a:cs typeface="Arial" panose="020B0604020202020204" pitchFamily="34" charset="0"/>
                        </a:rPr>
                        <a:t> at operating gradient </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2E+10</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1E+10</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8E+09</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5E+09</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5E+09</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5E+09</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184239358"/>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Total wall loss @ 4.5 K eq. [kW]</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70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998547245"/>
                  </a:ext>
                </a:extLst>
              </a:tr>
              <a:tr h="258000">
                <a:tc>
                  <a:txBody>
                    <a:bodyPr/>
                    <a:lstStyle/>
                    <a:p>
                      <a:pPr algn="l" rtl="0" fontAlgn="ctr"/>
                      <a:r>
                        <a:rPr lang="en-US" sz="1200" u="none" strike="noStrike" dirty="0">
                          <a:effectLst/>
                          <a:latin typeface="Arial" panose="020B0604020202020204" pitchFamily="34" charset="0"/>
                          <a:cs typeface="Arial" panose="020B0604020202020204" pitchFamily="34" charset="0"/>
                        </a:rPr>
                        <a:t>Optimal Q</a:t>
                      </a:r>
                      <a:r>
                        <a:rPr lang="en-US" sz="1200" u="none" strike="noStrike" baseline="-25000" dirty="0">
                          <a:effectLst/>
                          <a:latin typeface="Arial" panose="020B0604020202020204" pitchFamily="34" charset="0"/>
                          <a:cs typeface="Arial" panose="020B0604020202020204" pitchFamily="34" charset="0"/>
                        </a:rPr>
                        <a:t>L</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6.6E+06</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1.1E+06</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1.1E+05</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4.3E+04</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3.9E+04</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2.6E+04</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549054942"/>
                  </a:ext>
                </a:extLst>
              </a:tr>
              <a:tr h="258000">
                <a:tc>
                  <a:txBody>
                    <a:bodyPr/>
                    <a:lstStyle/>
                    <a:p>
                      <a:pPr algn="l" rtl="0" fontAlgn="ctr"/>
                      <a:r>
                        <a:rPr lang="en-US" sz="1200" u="none" strike="noStrike" kern="1200" dirty="0">
                          <a:solidFill>
                            <a:schemeClr val="tx1"/>
                          </a:solidFill>
                          <a:effectLst/>
                          <a:latin typeface="Arial" panose="020B0604020202020204" pitchFamily="34" charset="0"/>
                          <a:ea typeface="+mn-ea"/>
                          <a:cs typeface="Arial" panose="020B0604020202020204" pitchFamily="34" charset="0"/>
                        </a:rPr>
                        <a:t>Optimal detuning [kHz]</a:t>
                      </a:r>
                    </a:p>
                  </a:txBody>
                  <a:tcPr anchor="ctr"/>
                </a:tc>
                <a:tc>
                  <a:txBody>
                    <a:bodyPr/>
                    <a:lstStyle/>
                    <a:p>
                      <a:pPr marL="0" algn="ctr" defTabSz="685800" rtl="0" eaLnBrk="1" fontAlgn="ctr" latinLnBrk="0" hangingPunct="1"/>
                      <a:r>
                        <a:rPr lang="en-US" altLang="zh-CN" sz="1200" u="none" strike="noStrike" kern="1200">
                          <a:solidFill>
                            <a:schemeClr val="tx1"/>
                          </a:solidFill>
                          <a:effectLst/>
                          <a:latin typeface="Arial" panose="020B0604020202020204" pitchFamily="34" charset="0"/>
                          <a:ea typeface="+mn-ea"/>
                          <a:cs typeface="Arial" panose="020B0604020202020204" pitchFamily="34" charset="0"/>
                        </a:rPr>
                        <a:t>0.03</a:t>
                      </a:r>
                    </a:p>
                  </a:txBody>
                  <a:tcPr marL="9525" marR="9525" marT="9525" marB="0" anchor="ctr"/>
                </a:tc>
                <a:tc>
                  <a:txBody>
                    <a:bodyPr/>
                    <a:lstStyle/>
                    <a:p>
                      <a:pPr marL="0" algn="ctr" defTabSz="685800" rtl="0" eaLnBrk="1" fontAlgn="ctr" latinLnBrk="0" hangingPunct="1"/>
                      <a:r>
                        <a:rPr lang="en-US" altLang="zh-CN" sz="1200" u="none" strike="noStrike" kern="1200">
                          <a:solidFill>
                            <a:schemeClr val="tx1"/>
                          </a:solidFill>
                          <a:effectLst/>
                          <a:latin typeface="Arial" panose="020B0604020202020204" pitchFamily="34" charset="0"/>
                          <a:ea typeface="+mn-ea"/>
                          <a:cs typeface="Arial" panose="020B0604020202020204" pitchFamily="34" charset="0"/>
                        </a:rPr>
                        <a:t>0.19</a:t>
                      </a:r>
                    </a:p>
                  </a:txBody>
                  <a:tcPr marL="9525" marR="9525" marT="9525" marB="0" anchor="ctr"/>
                </a:tc>
                <a:tc>
                  <a:txBody>
                    <a:bodyPr/>
                    <a:lstStyle/>
                    <a:p>
                      <a:pPr marL="0" algn="ctr" defTabSz="685800" rtl="0" eaLnBrk="1" fontAlgn="ctr" latinLnBrk="0" hangingPunct="1"/>
                      <a:r>
                        <a:rPr lang="en-US" altLang="zh-CN" sz="1200" u="none" strike="noStrike" kern="1200">
                          <a:solidFill>
                            <a:schemeClr val="tx1"/>
                          </a:solidFill>
                          <a:effectLst/>
                          <a:latin typeface="Arial" panose="020B0604020202020204" pitchFamily="34" charset="0"/>
                          <a:ea typeface="+mn-ea"/>
                          <a:cs typeface="Arial" panose="020B0604020202020204" pitchFamily="34" charset="0"/>
                        </a:rPr>
                        <a:t>4.67</a:t>
                      </a:r>
                    </a:p>
                  </a:txBody>
                  <a:tcPr marL="9525" marR="9525" marT="9525" marB="0" anchor="ctr"/>
                </a:tc>
                <a:tc>
                  <a:txBody>
                    <a:bodyPr/>
                    <a:lstStyle/>
                    <a:p>
                      <a:pPr marL="0" algn="ctr" defTabSz="685800" rtl="0" eaLnBrk="1" fontAlgn="ctr" latinLnBrk="0" hangingPunct="1"/>
                      <a:r>
                        <a:rPr lang="en-US" altLang="zh-CN" sz="1200" u="none" strike="noStrike" kern="1200">
                          <a:solidFill>
                            <a:schemeClr val="tx1"/>
                          </a:solidFill>
                          <a:effectLst/>
                          <a:latin typeface="Arial" panose="020B0604020202020204" pitchFamily="34" charset="0"/>
                          <a:ea typeface="+mn-ea"/>
                          <a:cs typeface="Arial" panose="020B0604020202020204" pitchFamily="34" charset="0"/>
                        </a:rPr>
                        <a:t>23.15</a:t>
                      </a:r>
                    </a:p>
                  </a:txBody>
                  <a:tcPr marL="9525" marR="9525" marT="9525" marB="0" anchor="ctr"/>
                </a:tc>
                <a:tc>
                  <a:txBody>
                    <a:bodyPr/>
                    <a:lstStyle/>
                    <a:p>
                      <a:pPr marL="0" algn="ctr" defTabSz="685800" rtl="0" eaLnBrk="1" fontAlgn="ctr" latinLnBrk="0" hangingPunct="1"/>
                      <a:r>
                        <a:rPr lang="en-US" altLang="zh-CN" sz="1200" u="none" strike="noStrike" kern="1200">
                          <a:solidFill>
                            <a:schemeClr val="tx1"/>
                          </a:solidFill>
                          <a:effectLst/>
                          <a:latin typeface="Arial" panose="020B0604020202020204" pitchFamily="34" charset="0"/>
                          <a:ea typeface="+mn-ea"/>
                          <a:cs typeface="Arial" panose="020B0604020202020204" pitchFamily="34" charset="0"/>
                        </a:rPr>
                        <a:t>25.54</a:t>
                      </a:r>
                    </a:p>
                  </a:txBody>
                  <a:tcPr marL="9525" marR="9525" marT="9525" marB="0" anchor="ctr"/>
                </a:tc>
                <a:tc>
                  <a:txBody>
                    <a:bodyPr/>
                    <a:lstStyle/>
                    <a:p>
                      <a:pPr marL="0" algn="ctr" defTabSz="685800" rtl="0" eaLnBrk="1" fontAlgn="ctr" latinLnBrk="0" hangingPunct="1"/>
                      <a:r>
                        <a:rPr lang="en-US" altLang="zh-CN" sz="1200" u="none" strike="noStrike" kern="1200" dirty="0">
                          <a:solidFill>
                            <a:schemeClr val="tx1"/>
                          </a:solidFill>
                          <a:effectLst/>
                          <a:latin typeface="Arial" panose="020B0604020202020204" pitchFamily="34" charset="0"/>
                          <a:ea typeface="+mn-ea"/>
                          <a:cs typeface="Arial" panose="020B0604020202020204" pitchFamily="34" charset="0"/>
                        </a:rPr>
                        <a:t>38.31</a:t>
                      </a:r>
                    </a:p>
                  </a:txBody>
                  <a:tcPr marL="9525" marR="9525" marT="9525" marB="0" anchor="ctr"/>
                </a:tc>
                <a:extLst>
                  <a:ext uri="{0D108BD9-81ED-4DB2-BD59-A6C34878D82A}">
                    <a16:rowId xmlns:a16="http://schemas.microsoft.com/office/drawing/2014/main" val="2881618840"/>
                  </a:ext>
                </a:extLst>
              </a:tr>
              <a:tr h="258000">
                <a:tc>
                  <a:txBody>
                    <a:bodyPr/>
                    <a:lstStyle/>
                    <a:p>
                      <a:pPr algn="l" rtl="0" fontAlgn="ctr"/>
                      <a:r>
                        <a:rPr lang="en-US" sz="1200" u="none" strike="noStrike" dirty="0">
                          <a:effectLst/>
                          <a:latin typeface="Arial" panose="020B0604020202020204" pitchFamily="34" charset="0"/>
                          <a:cs typeface="Arial" panose="020B0604020202020204" pitchFamily="34" charset="0"/>
                        </a:rPr>
                        <a:t>Relative optimal </a:t>
                      </a:r>
                      <a:r>
                        <a:rPr lang="en-US" sz="1200" u="none" strike="noStrike" dirty="0" err="1">
                          <a:effectLst/>
                          <a:latin typeface="Arial" panose="020B0604020202020204" pitchFamily="34" charset="0"/>
                          <a:cs typeface="Arial" panose="020B0604020202020204" pitchFamily="34" charset="0"/>
                        </a:rPr>
                        <a:t>Qe</a:t>
                      </a:r>
                      <a:r>
                        <a:rPr lang="en-US" sz="1200" u="none" strike="noStrike" dirty="0">
                          <a:effectLst/>
                          <a:latin typeface="Arial" panose="020B0604020202020204" pitchFamily="34" charset="0"/>
                          <a:cs typeface="Arial" panose="020B0604020202020204" pitchFamily="34" charset="0"/>
                        </a:rPr>
                        <a:t> (to H)</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5.8</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1.0</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0.1</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0.04</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0.03</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0.02</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167116301"/>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Staging input power [kW]</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155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94071783"/>
                  </a:ext>
                </a:extLst>
              </a:tr>
              <a:tr h="258000">
                <a:tc>
                  <a:txBody>
                    <a:bodyPr/>
                    <a:lstStyle/>
                    <a:p>
                      <a:pPr algn="l" rtl="0" fontAlgn="ctr"/>
                      <a:r>
                        <a:rPr lang="en-US" sz="1200" u="none" strike="noStrike" dirty="0">
                          <a:effectLst/>
                          <a:latin typeface="Arial" panose="020B0604020202020204" pitchFamily="34" charset="0"/>
                          <a:cs typeface="Arial" panose="020B0604020202020204" pitchFamily="34" charset="0"/>
                        </a:rPr>
                        <a:t>Extra power due to </a:t>
                      </a:r>
                      <a:r>
                        <a:rPr lang="en-US" sz="1200" u="none" strike="noStrike" dirty="0" smtClean="0">
                          <a:effectLst/>
                          <a:latin typeface="Arial" panose="020B0604020202020204" pitchFamily="34" charset="0"/>
                          <a:cs typeface="Arial" panose="020B0604020202020204" pitchFamily="34" charset="0"/>
                        </a:rPr>
                        <a:t>mismatch [kW]</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99%</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204%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894823321"/>
                  </a:ext>
                </a:extLst>
              </a:tr>
              <a:tr h="258000">
                <a:tc>
                  <a:txBody>
                    <a:bodyPr/>
                    <a:lstStyle/>
                    <a:p>
                      <a:pPr algn="l" rtl="0" fontAlgn="ctr"/>
                      <a:r>
                        <a:rPr lang="en-US" sz="1200" b="1" u="none" strike="noStrike" dirty="0" smtClean="0">
                          <a:effectLst/>
                          <a:latin typeface="Arial" panose="020B0604020202020204" pitchFamily="34" charset="0"/>
                          <a:cs typeface="Arial" panose="020B0604020202020204" pitchFamily="34" charset="0"/>
                        </a:rPr>
                        <a:t>Main</a:t>
                      </a:r>
                      <a:r>
                        <a:rPr lang="en-US" sz="1200" b="1" u="none" strike="noStrike" baseline="0" dirty="0" smtClean="0">
                          <a:effectLst/>
                          <a:latin typeface="Arial" panose="020B0604020202020204" pitchFamily="34" charset="0"/>
                          <a:cs typeface="Arial" panose="020B0604020202020204" pitchFamily="34" charset="0"/>
                        </a:rPr>
                        <a:t> Ring</a:t>
                      </a:r>
                      <a:r>
                        <a:rPr lang="en-US" sz="1200" b="1" u="none" strike="noStrike" dirty="0" smtClean="0">
                          <a:effectLst/>
                          <a:latin typeface="Arial" panose="020B0604020202020204" pitchFamily="34" charset="0"/>
                          <a:cs typeface="Arial" panose="020B0604020202020204" pitchFamily="34" charset="0"/>
                        </a:rPr>
                        <a:t> </a:t>
                      </a:r>
                      <a:r>
                        <a:rPr lang="en-US" sz="1200" b="1" u="none" strike="noStrike" dirty="0">
                          <a:effectLst/>
                          <a:latin typeface="Arial" panose="020B0604020202020204" pitchFamily="34" charset="0"/>
                          <a:cs typeface="Arial" panose="020B0604020202020204" pitchFamily="34" charset="0"/>
                        </a:rPr>
                        <a:t>SRF cost </a:t>
                      </a:r>
                      <a:r>
                        <a:rPr lang="en-US" sz="1200" b="1" u="none" strike="noStrike" dirty="0" smtClean="0">
                          <a:effectLst/>
                          <a:latin typeface="Arial" panose="020B0604020202020204" pitchFamily="34" charset="0"/>
                          <a:cs typeface="Arial" panose="020B0604020202020204" pitchFamily="34" charset="0"/>
                        </a:rPr>
                        <a:t>[BCNY]</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200" b="1" u="none" strike="noStrike" dirty="0" smtClean="0">
                          <a:solidFill>
                            <a:srgbClr val="FF0000"/>
                          </a:solidFill>
                          <a:effectLst/>
                          <a:latin typeface="Arial" panose="020B0604020202020204" pitchFamily="34" charset="0"/>
                          <a:cs typeface="Arial" panose="020B0604020202020204" pitchFamily="34" charset="0"/>
                        </a:rPr>
                        <a:t>1.1</a:t>
                      </a:r>
                      <a:r>
                        <a:rPr lang="en-US" altLang="zh-CN" sz="1200" b="1" u="none" strike="noStrike" baseline="0" dirty="0" smtClean="0">
                          <a:solidFill>
                            <a:srgbClr val="FF0000"/>
                          </a:solidFill>
                          <a:effectLst/>
                          <a:latin typeface="Arial" panose="020B0604020202020204" pitchFamily="34" charset="0"/>
                          <a:cs typeface="Arial" panose="020B0604020202020204" pitchFamily="34" charset="0"/>
                        </a:rPr>
                        <a:t> </a:t>
                      </a:r>
                      <a:r>
                        <a:rPr lang="en-US" altLang="zh-CN" sz="1200" b="0" u="none" strike="noStrike" baseline="0" dirty="0" smtClean="0">
                          <a:solidFill>
                            <a:srgbClr val="FF0000"/>
                          </a:solidFill>
                          <a:effectLst/>
                          <a:latin typeface="Arial" panose="020B0604020202020204" pitchFamily="34" charset="0"/>
                          <a:cs typeface="Arial" panose="020B0604020202020204" pitchFamily="34" charset="0"/>
                        </a:rPr>
                        <a:t>(</a:t>
                      </a:r>
                      <a:r>
                        <a:rPr lang="en-US" altLang="zh-CN" sz="1200" b="0" u="none" strike="noStrike" dirty="0" smtClean="0">
                          <a:solidFill>
                            <a:srgbClr val="FF0000"/>
                          </a:solidFill>
                          <a:effectLst/>
                          <a:latin typeface="Arial" panose="020B0604020202020204" pitchFamily="34" charset="0"/>
                          <a:cs typeface="Arial" panose="020B0604020202020204" pitchFamily="34" charset="0"/>
                        </a:rPr>
                        <a:t>1.6)</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gridSpan="3">
                  <a:txBody>
                    <a:bodyPr/>
                    <a:lstStyle/>
                    <a:p>
                      <a:pPr algn="ctr" rtl="0" fontAlgn="ctr"/>
                      <a:r>
                        <a:rPr lang="en-US" altLang="zh-CN" sz="1200" b="1" u="none" strike="noStrike" dirty="0" smtClean="0">
                          <a:solidFill>
                            <a:srgbClr val="FF0000"/>
                          </a:solidFill>
                          <a:effectLst/>
                          <a:latin typeface="Arial" panose="020B0604020202020204" pitchFamily="34" charset="0"/>
                          <a:cs typeface="Arial" panose="020B0604020202020204" pitchFamily="34" charset="0"/>
                        </a:rPr>
                        <a:t>1</a:t>
                      </a:r>
                      <a:endParaRPr lang="en-US" altLang="zh-CN" sz="1200" b="1"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0.3</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0.3</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015989270"/>
                  </a:ext>
                </a:extLst>
              </a:tr>
              <a:tr h="258000">
                <a:tc>
                  <a:txBody>
                    <a:bodyPr/>
                    <a:lstStyle/>
                    <a:p>
                      <a:pPr algn="l" rtl="0" fontAlgn="ctr"/>
                      <a:r>
                        <a:rPr lang="en-US" sz="1200" b="1" u="none" strike="noStrike" dirty="0" smtClean="0">
                          <a:effectLst/>
                          <a:latin typeface="Arial" panose="020B0604020202020204" pitchFamily="34" charset="0"/>
                          <a:cs typeface="Arial" panose="020B0604020202020204" pitchFamily="34" charset="0"/>
                        </a:rPr>
                        <a:t>Main</a:t>
                      </a:r>
                      <a:r>
                        <a:rPr lang="en-US" sz="1200" b="1" u="none" strike="noStrike" baseline="0" dirty="0" smtClean="0">
                          <a:effectLst/>
                          <a:latin typeface="Arial" panose="020B0604020202020204" pitchFamily="34" charset="0"/>
                          <a:cs typeface="Arial" panose="020B0604020202020204" pitchFamily="34" charset="0"/>
                        </a:rPr>
                        <a:t> Ring</a:t>
                      </a:r>
                      <a:r>
                        <a:rPr lang="en-US" sz="1200" b="1" u="none" strike="noStrike" dirty="0" smtClean="0">
                          <a:effectLst/>
                          <a:latin typeface="Arial" panose="020B0604020202020204" pitchFamily="34" charset="0"/>
                          <a:cs typeface="Arial" panose="020B0604020202020204" pitchFamily="34" charset="0"/>
                        </a:rPr>
                        <a:t> </a:t>
                      </a:r>
                      <a:r>
                        <a:rPr lang="en-US" sz="1200" b="1" u="none" strike="noStrike" dirty="0">
                          <a:effectLst/>
                          <a:latin typeface="Arial" panose="020B0604020202020204" pitchFamily="34" charset="0"/>
                          <a:cs typeface="Arial" panose="020B0604020202020204" pitchFamily="34" charset="0"/>
                        </a:rPr>
                        <a:t>SRF </a:t>
                      </a:r>
                      <a:r>
                        <a:rPr lang="en-US" sz="1200" b="1" u="none" strike="noStrike" dirty="0" smtClean="0">
                          <a:effectLst/>
                          <a:latin typeface="Arial" panose="020B0604020202020204" pitchFamily="34" charset="0"/>
                          <a:cs typeface="Arial" panose="020B0604020202020204" pitchFamily="34" charset="0"/>
                        </a:rPr>
                        <a:t>total cost [BCNY]</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gridSpan="4">
                  <a:txBody>
                    <a:bodyPr/>
                    <a:lstStyle/>
                    <a:p>
                      <a:pPr algn="ctr" rtl="0" fontAlgn="ctr"/>
                      <a:r>
                        <a:rPr lang="en-US" altLang="zh-CN" sz="1200" b="1" i="0" u="none" strike="noStrike" dirty="0" smtClean="0">
                          <a:solidFill>
                            <a:srgbClr val="FF0000"/>
                          </a:solidFill>
                          <a:effectLst/>
                          <a:latin typeface="Arial" panose="020B0604020202020204" pitchFamily="34" charset="0"/>
                          <a:ea typeface="+mn-ea"/>
                          <a:cs typeface="Arial" panose="020B0604020202020204" pitchFamily="34" charset="0"/>
                        </a:rPr>
                        <a:t>2.1</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hMerge="1">
                  <a:txBody>
                    <a:bodyPr/>
                    <a:lstStyle/>
                    <a:p>
                      <a:pPr algn="ctr" rtl="0" fontAlgn="ctr"/>
                      <a:endParaRPr lang="en-US" altLang="zh-CN" sz="1200" b="1"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gridSpan="2">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noFill/>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775644383"/>
                  </a:ext>
                </a:extLst>
              </a:tr>
            </a:tbl>
          </a:graphicData>
        </a:graphic>
      </p:graphicFrame>
      <p:sp>
        <p:nvSpPr>
          <p:cNvPr id="5" name="标题 1"/>
          <p:cNvSpPr txBox="1">
            <a:spLocks/>
          </p:cNvSpPr>
          <p:nvPr/>
        </p:nvSpPr>
        <p:spPr>
          <a:xfrm>
            <a:off x="934601" y="242755"/>
            <a:ext cx="7584395" cy="41874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altLang="zh-CN" sz="2000" dirty="0" smtClean="0"/>
              <a:t>CEPC Main Ring SRF Parameters (reduced power)</a:t>
            </a:r>
            <a:endParaRPr lang="zh-CN" altLang="en-US" sz="2000" dirty="0"/>
          </a:p>
        </p:txBody>
      </p:sp>
    </p:spTree>
    <p:extLst>
      <p:ext uri="{BB962C8B-B14F-4D97-AF65-F5344CB8AC3E}">
        <p14:creationId xmlns:p14="http://schemas.microsoft.com/office/powerpoint/2010/main" val="3559630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5350" y="412432"/>
            <a:ext cx="8239760" cy="995680"/>
          </a:xfrm>
        </p:spPr>
        <p:txBody>
          <a:bodyPr>
            <a:normAutofit/>
          </a:bodyPr>
          <a:lstStyle/>
          <a:p>
            <a:r>
              <a:rPr lang="en-US" altLang="zh-CN" dirty="0" smtClean="0"/>
              <a:t>Extra Power due to Mismatch</a:t>
            </a:r>
            <a:endParaRPr lang="zh-CN" altLang="en-US" dirty="0"/>
          </a:p>
        </p:txBody>
      </p:sp>
      <p:sp>
        <p:nvSpPr>
          <p:cNvPr id="3" name="内容占位符 2"/>
          <p:cNvSpPr>
            <a:spLocks noGrp="1"/>
          </p:cNvSpPr>
          <p:nvPr>
            <p:ph idx="1"/>
          </p:nvPr>
        </p:nvSpPr>
        <p:spPr>
          <a:xfrm>
            <a:off x="628650" y="4284814"/>
            <a:ext cx="8058150" cy="2254098"/>
          </a:xfrm>
        </p:spPr>
        <p:txBody>
          <a:bodyPr>
            <a:normAutofit lnSpcReduction="10000"/>
          </a:bodyPr>
          <a:lstStyle/>
          <a:p>
            <a:pPr marL="0" indent="0">
              <a:buNone/>
            </a:pPr>
            <a:r>
              <a:rPr lang="en-US" altLang="zh-CN" sz="1800" dirty="0"/>
              <a:t>where, </a:t>
            </a:r>
            <a:r>
              <a:rPr lang="en-US" altLang="zh-CN" sz="1800" i="1" dirty="0"/>
              <a:t>q</a:t>
            </a:r>
            <a:r>
              <a:rPr lang="en-US" altLang="zh-CN" sz="1800" dirty="0"/>
              <a:t> is the relative change to optimal Q</a:t>
            </a:r>
            <a:r>
              <a:rPr lang="en-US" altLang="zh-CN" sz="1800" baseline="-25000" dirty="0"/>
              <a:t>L</a:t>
            </a:r>
            <a:r>
              <a:rPr lang="en-US" altLang="zh-CN" sz="1800" dirty="0"/>
              <a:t>,</a:t>
            </a:r>
            <a:r>
              <a:rPr lang="en-US" altLang="zh-CN" sz="1800" baseline="-25000" dirty="0"/>
              <a:t> </a:t>
            </a:r>
            <a:r>
              <a:rPr lang="el-GR" altLang="zh-CN" sz="1800" i="1" dirty="0"/>
              <a:t>ε</a:t>
            </a:r>
            <a:r>
              <a:rPr lang="en-US" altLang="zh-CN" sz="1800" dirty="0"/>
              <a:t> is the change of detuning to optimal detuning over half bandwidth.</a:t>
            </a:r>
          </a:p>
          <a:p>
            <a:pPr>
              <a:lnSpc>
                <a:spcPct val="100000"/>
              </a:lnSpc>
              <a:spcBef>
                <a:spcPts val="600"/>
              </a:spcBef>
            </a:pPr>
            <a:r>
              <a:rPr lang="en-US" altLang="zh-CN" sz="1800" dirty="0"/>
              <a:t>Only one mode can achieve 100 % RF to beam power efficiency at its nominal design.</a:t>
            </a:r>
          </a:p>
          <a:p>
            <a:pPr>
              <a:lnSpc>
                <a:spcPct val="100000"/>
              </a:lnSpc>
              <a:spcBef>
                <a:spcPts val="600"/>
              </a:spcBef>
            </a:pPr>
            <a:r>
              <a:rPr lang="en-US" altLang="zh-CN" sz="1800" dirty="0"/>
              <a:t>More power needed for other </a:t>
            </a:r>
            <a:r>
              <a:rPr lang="en-US" altLang="zh-CN" sz="1800" dirty="0" smtClean="0"/>
              <a:t>modes. Coupler capacity, power efficiency, and </a:t>
            </a:r>
            <a:r>
              <a:rPr lang="en-US" altLang="zh-CN" sz="1800" dirty="0"/>
              <a:t>RF distribution problem. Under-coupling not good for stability. </a:t>
            </a:r>
            <a:r>
              <a:rPr lang="en-US" altLang="zh-CN" sz="1800" dirty="0" smtClean="0">
                <a:solidFill>
                  <a:srgbClr val="FF0000"/>
                </a:solidFill>
              </a:rPr>
              <a:t>Variable Coupler (cost, cleanness).</a:t>
            </a:r>
            <a:endParaRPr lang="zh-CN" altLang="en-US" sz="1800" dirty="0">
              <a:solidFill>
                <a:srgbClr val="FF0000"/>
              </a:solidFill>
            </a:endParaRPr>
          </a:p>
        </p:txBody>
      </p:sp>
      <p:sp>
        <p:nvSpPr>
          <p:cNvPr id="4" name="灯片编号占位符 3"/>
          <p:cNvSpPr>
            <a:spLocks noGrp="1"/>
          </p:cNvSpPr>
          <p:nvPr>
            <p:ph type="sldNum" sz="quarter" idx="12"/>
          </p:nvPr>
        </p:nvSpPr>
        <p:spPr/>
        <p:txBody>
          <a:bodyPr/>
          <a:lstStyle/>
          <a:p>
            <a:fld id="{9AE44F4C-A01D-4C37-BF07-A3DEDCA0EFDE}" type="slidenum">
              <a:rPr lang="zh-CN" altLang="en-US" smtClean="0"/>
              <a:t>17</a:t>
            </a:fld>
            <a:endParaRPr lang="zh-CN" altLang="en-US"/>
          </a:p>
        </p:txBody>
      </p:sp>
      <p:pic>
        <p:nvPicPr>
          <p:cNvPr id="7" name="图片 6"/>
          <p:cNvPicPr>
            <a:picLocks noChangeAspect="1"/>
          </p:cNvPicPr>
          <p:nvPr/>
        </p:nvPicPr>
        <p:blipFill rotWithShape="1">
          <a:blip r:embed="rId2"/>
          <a:srcRect l="34533" r="31866"/>
          <a:stretch/>
        </p:blipFill>
        <p:spPr>
          <a:xfrm>
            <a:off x="3359667" y="3188025"/>
            <a:ext cx="2757669" cy="926282"/>
          </a:xfrm>
          <a:prstGeom prst="rect">
            <a:avLst/>
          </a:prstGeom>
        </p:spPr>
      </p:pic>
      <p:pic>
        <p:nvPicPr>
          <p:cNvPr id="8" name="图片 7"/>
          <p:cNvPicPr>
            <a:picLocks noChangeAspect="1"/>
          </p:cNvPicPr>
          <p:nvPr/>
        </p:nvPicPr>
        <p:blipFill>
          <a:blip r:embed="rId3"/>
          <a:stretch>
            <a:fillRect/>
          </a:stretch>
        </p:blipFill>
        <p:spPr>
          <a:xfrm>
            <a:off x="451857" y="1818640"/>
            <a:ext cx="7966746" cy="1198879"/>
          </a:xfrm>
          <a:prstGeom prst="rect">
            <a:avLst/>
          </a:prstGeom>
        </p:spPr>
      </p:pic>
    </p:spTree>
    <p:extLst>
      <p:ext uri="{BB962C8B-B14F-4D97-AF65-F5344CB8AC3E}">
        <p14:creationId xmlns:p14="http://schemas.microsoft.com/office/powerpoint/2010/main" val="3357176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5971" y="138896"/>
            <a:ext cx="7886700" cy="1079864"/>
          </a:xfrm>
        </p:spPr>
        <p:txBody>
          <a:bodyPr/>
          <a:lstStyle/>
          <a:p>
            <a:r>
              <a:rPr lang="en-US" altLang="zh-CN" dirty="0" smtClean="0">
                <a:ea typeface="微软雅黑" panose="020B0503020204020204" pitchFamily="34" charset="-122"/>
              </a:rPr>
              <a:t>Transient Beam Loading of PDR</a:t>
            </a:r>
            <a:endParaRPr lang="zh-CN" altLang="en-US" dirty="0">
              <a:ea typeface="微软雅黑" panose="020B0503020204020204" pitchFamily="34" charset="-122"/>
            </a:endParaRPr>
          </a:p>
        </p:txBody>
      </p:sp>
      <p:sp>
        <p:nvSpPr>
          <p:cNvPr id="3" name="内容占位符 2"/>
          <p:cNvSpPr>
            <a:spLocks noGrp="1"/>
          </p:cNvSpPr>
          <p:nvPr>
            <p:ph idx="1"/>
          </p:nvPr>
        </p:nvSpPr>
        <p:spPr>
          <a:xfrm>
            <a:off x="187600" y="1241109"/>
            <a:ext cx="8623114" cy="5200328"/>
          </a:xfrm>
        </p:spPr>
        <p:txBody>
          <a:bodyPr>
            <a:normAutofit/>
          </a:bodyPr>
          <a:lstStyle/>
          <a:p>
            <a:pPr marL="360000" indent="-360000">
              <a:spcBef>
                <a:spcPts val="600"/>
              </a:spcBef>
            </a:pPr>
            <a:r>
              <a:rPr lang="en-US" altLang="zh-CN" sz="2000" b="1" dirty="0" smtClean="0">
                <a:solidFill>
                  <a:srgbClr val="FF0000"/>
                </a:solidFill>
                <a:ea typeface="微软雅黑" panose="020B0503020204020204" pitchFamily="34" charset="-122"/>
              </a:rPr>
              <a:t>Phase </a:t>
            </a:r>
            <a:r>
              <a:rPr lang="en-US" altLang="zh-CN" sz="2000" b="1" dirty="0">
                <a:solidFill>
                  <a:srgbClr val="FF0000"/>
                </a:solidFill>
                <a:ea typeface="微软雅黑" panose="020B0503020204020204" pitchFamily="34" charset="-122"/>
              </a:rPr>
              <a:t>s</a:t>
            </a:r>
            <a:r>
              <a:rPr lang="en-US" altLang="zh-CN" sz="2000" b="1" dirty="0" smtClean="0">
                <a:solidFill>
                  <a:srgbClr val="FF0000"/>
                </a:solidFill>
                <a:ea typeface="微软雅黑" panose="020B0503020204020204" pitchFamily="34" charset="-122"/>
              </a:rPr>
              <a:t>hift </a:t>
            </a:r>
            <a:r>
              <a:rPr lang="en-US" altLang="zh-CN" sz="2000" b="1" dirty="0" smtClean="0">
                <a:solidFill>
                  <a:srgbClr val="FF0000"/>
                </a:solidFill>
                <a:ea typeface="微软雅黑" panose="020B0503020204020204" pitchFamily="34" charset="-122"/>
              </a:rPr>
              <a:t>caused </a:t>
            </a:r>
            <a:r>
              <a:rPr lang="en-US" altLang="zh-CN" sz="2000" b="1" dirty="0" smtClean="0">
                <a:solidFill>
                  <a:srgbClr val="FF0000"/>
                </a:solidFill>
                <a:ea typeface="微软雅黑" panose="020B0503020204020204" pitchFamily="34" charset="-122"/>
              </a:rPr>
              <a:t>by beam loading</a:t>
            </a:r>
            <a:endParaRPr lang="en-US" altLang="zh-CN" sz="2000" b="1" dirty="0">
              <a:solidFill>
                <a:srgbClr val="FF0000"/>
              </a:solidFill>
              <a:ea typeface="微软雅黑" panose="020B0503020204020204" pitchFamily="34" charset="-122"/>
            </a:endParaRPr>
          </a:p>
          <a:p>
            <a:pPr marL="699063" lvl="1" indent="-360000">
              <a:lnSpc>
                <a:spcPct val="110000"/>
              </a:lnSpc>
              <a:spcBef>
                <a:spcPts val="600"/>
              </a:spcBef>
            </a:pPr>
            <a:r>
              <a:rPr lang="en-US" altLang="zh-CN" sz="1600" dirty="0" smtClean="0">
                <a:ea typeface="微软雅黑" panose="020B0503020204020204" pitchFamily="34" charset="-122"/>
              </a:rPr>
              <a:t>A bunch extracts cavity stored energy when passing through, and power source will recover the cavity voltage when the next bunch comes. When the bunch spacing is much smaller, cavity stored energy and voltage will drop continuously due to lack of power. The latter </a:t>
            </a:r>
            <a:r>
              <a:rPr lang="en-US" altLang="zh-CN" sz="1600" dirty="0">
                <a:ea typeface="微软雅黑" panose="020B0503020204020204" pitchFamily="34" charset="-122"/>
              </a:rPr>
              <a:t>b</a:t>
            </a:r>
            <a:r>
              <a:rPr lang="en-US" altLang="zh-CN" sz="1600" dirty="0" smtClean="0">
                <a:ea typeface="微软雅黑" panose="020B0503020204020204" pitchFamily="34" charset="-122"/>
              </a:rPr>
              <a:t>unch will move towards voltage peak </a:t>
            </a:r>
            <a:r>
              <a:rPr lang="en-US" altLang="zh-CN" sz="1600" dirty="0">
                <a:ea typeface="微软雅黑" panose="020B0503020204020204" pitchFamily="34" charset="-122"/>
              </a:rPr>
              <a:t>b</a:t>
            </a:r>
            <a:r>
              <a:rPr lang="en-US" altLang="zh-CN" sz="1600" dirty="0" smtClean="0">
                <a:ea typeface="微软雅黑" panose="020B0503020204020204" pitchFamily="34" charset="-122"/>
              </a:rPr>
              <a:t>y auto-phasing, resulting in less longitudinal focusing, smaller energy acceptance, lifetime and luminosity, and possible other dynamical problem. Small phase shift can be estimated by:</a:t>
            </a:r>
          </a:p>
          <a:p>
            <a:pPr marL="699063" lvl="1" indent="-360000">
              <a:lnSpc>
                <a:spcPct val="110000"/>
              </a:lnSpc>
              <a:spcBef>
                <a:spcPts val="600"/>
              </a:spcBef>
            </a:pPr>
            <a:endParaRPr lang="en-US" altLang="zh-CN" sz="1700" b="1" dirty="0">
              <a:latin typeface="微软雅黑" panose="020B0503020204020204" pitchFamily="34" charset="-122"/>
              <a:ea typeface="微软雅黑" panose="020B0503020204020204" pitchFamily="34" charset="-122"/>
            </a:endParaRPr>
          </a:p>
          <a:p>
            <a:pPr marL="699063" lvl="1" indent="-360000">
              <a:lnSpc>
                <a:spcPct val="110000"/>
              </a:lnSpc>
              <a:spcBef>
                <a:spcPts val="600"/>
              </a:spcBef>
            </a:pPr>
            <a:endParaRPr lang="en-US" altLang="zh-CN" sz="2200" b="1" dirty="0">
              <a:latin typeface="微软雅黑" panose="020B0503020204020204" pitchFamily="34" charset="-122"/>
              <a:ea typeface="微软雅黑" panose="020B0503020204020204" pitchFamily="34" charset="-122"/>
            </a:endParaRPr>
          </a:p>
          <a:p>
            <a:pPr marL="360000" indent="-360000">
              <a:spcBef>
                <a:spcPts val="600"/>
              </a:spcBef>
            </a:pPr>
            <a:r>
              <a:rPr lang="en-US" altLang="zh-CN" sz="2000" b="1" dirty="0" smtClean="0">
                <a:solidFill>
                  <a:srgbClr val="0070C0"/>
                </a:solidFill>
                <a:ea typeface="微软雅黑" panose="020B0503020204020204" pitchFamily="34" charset="-122"/>
              </a:rPr>
              <a:t>Correction methods</a:t>
            </a:r>
            <a:endParaRPr lang="en-US" altLang="zh-CN" sz="2000" b="1" dirty="0">
              <a:solidFill>
                <a:srgbClr val="0070C0"/>
              </a:solidFill>
              <a:ea typeface="微软雅黑" panose="020B0503020204020204" pitchFamily="34" charset="-122"/>
            </a:endParaRPr>
          </a:p>
          <a:p>
            <a:pPr marL="699063" lvl="1" indent="-360000">
              <a:lnSpc>
                <a:spcPct val="110000"/>
              </a:lnSpc>
              <a:spcBef>
                <a:spcPts val="600"/>
              </a:spcBef>
              <a:buFont typeface="+mj-lt"/>
              <a:buAutoNum type="arabicPeriod"/>
            </a:pPr>
            <a:r>
              <a:rPr lang="en-US" altLang="zh-CN" sz="1600" b="1" dirty="0" smtClean="0">
                <a:ea typeface="微软雅黑" panose="020B0503020204020204" pitchFamily="34" charset="-122"/>
              </a:rPr>
              <a:t>Increase cavity stored energy </a:t>
            </a:r>
            <a:r>
              <a:rPr lang="en-US" altLang="zh-CN" sz="1600" dirty="0" smtClean="0">
                <a:ea typeface="微软雅黑" panose="020B0503020204020204" pitchFamily="34" charset="-122"/>
              </a:rPr>
              <a:t>(less cell</a:t>
            </a:r>
            <a:r>
              <a:rPr lang="zh-CN" altLang="en-US" sz="1600" dirty="0" smtClean="0">
                <a:ea typeface="微软雅黑" panose="020B0503020204020204" pitchFamily="34" charset="-122"/>
              </a:rPr>
              <a:t> </a:t>
            </a:r>
            <a:r>
              <a:rPr lang="en-US" altLang="zh-CN" sz="1600" dirty="0" smtClean="0">
                <a:ea typeface="微软雅黑" panose="020B0503020204020204" pitchFamily="34" charset="-122"/>
              </a:rPr>
              <a:t>number, higher RF voltage, low RF </a:t>
            </a:r>
            <a:r>
              <a:rPr lang="en-US" altLang="zh-CN" sz="1600" dirty="0" err="1" smtClean="0">
                <a:ea typeface="微软雅黑" panose="020B0503020204020204" pitchFamily="34" charset="-122"/>
              </a:rPr>
              <a:t>freq</a:t>
            </a:r>
            <a:r>
              <a:rPr lang="en-US" altLang="zh-CN" sz="1600" dirty="0">
                <a:ea typeface="微软雅黑" panose="020B0503020204020204" pitchFamily="34" charset="-122"/>
              </a:rPr>
              <a:t>)</a:t>
            </a:r>
            <a:endParaRPr lang="en-US" altLang="zh-CN" sz="1600" b="1" dirty="0" smtClean="0">
              <a:ea typeface="微软雅黑" panose="020B0503020204020204" pitchFamily="34" charset="-122"/>
            </a:endParaRPr>
          </a:p>
          <a:p>
            <a:pPr marL="699063" lvl="1" indent="-360000">
              <a:lnSpc>
                <a:spcPct val="110000"/>
              </a:lnSpc>
              <a:spcBef>
                <a:spcPts val="600"/>
              </a:spcBef>
              <a:buFont typeface="+mj-lt"/>
              <a:buAutoNum type="arabicPeriod"/>
            </a:pPr>
            <a:r>
              <a:rPr lang="en-US" altLang="zh-CN" sz="1600" b="1" dirty="0" smtClean="0">
                <a:ea typeface="微软雅黑" panose="020B0503020204020204" pitchFamily="34" charset="-122"/>
              </a:rPr>
              <a:t>More </a:t>
            </a:r>
            <a:r>
              <a:rPr lang="en-US" altLang="zh-CN" sz="1600" b="1" dirty="0">
                <a:ea typeface="微软雅黑" panose="020B0503020204020204" pitchFamily="34" charset="-122"/>
              </a:rPr>
              <a:t>u</a:t>
            </a:r>
            <a:r>
              <a:rPr lang="en-US" altLang="zh-CN" sz="1600" b="1" dirty="0" smtClean="0">
                <a:ea typeface="微软雅黑" panose="020B0503020204020204" pitchFamily="34" charset="-122"/>
              </a:rPr>
              <a:t>niform distribution</a:t>
            </a:r>
            <a:r>
              <a:rPr lang="zh-CN" altLang="en-US" sz="1600" dirty="0">
                <a:ea typeface="微软雅黑" panose="020B0503020204020204" pitchFamily="34" charset="-122"/>
              </a:rPr>
              <a:t> </a:t>
            </a:r>
            <a:r>
              <a:rPr lang="en-US" altLang="zh-CN" sz="1600" dirty="0" smtClean="0">
                <a:ea typeface="微软雅黑" panose="020B0503020204020204" pitchFamily="34" charset="-122"/>
              </a:rPr>
              <a:t>(increase bunch train number or length</a:t>
            </a:r>
            <a:r>
              <a:rPr lang="en-US" altLang="zh-CN" sz="1600" dirty="0">
                <a:ea typeface="微软雅黑" panose="020B0503020204020204" pitchFamily="34" charset="-122"/>
              </a:rPr>
              <a:t>)</a:t>
            </a:r>
          </a:p>
          <a:p>
            <a:pPr marL="699063" lvl="1" indent="-360000">
              <a:lnSpc>
                <a:spcPct val="110000"/>
              </a:lnSpc>
              <a:spcBef>
                <a:spcPts val="600"/>
              </a:spcBef>
              <a:buFont typeface="+mj-lt"/>
              <a:buAutoNum type="arabicPeriod"/>
            </a:pPr>
            <a:r>
              <a:rPr lang="en-US" altLang="zh-CN" sz="1600" b="1" dirty="0" smtClean="0">
                <a:ea typeface="微软雅黑" panose="020B0503020204020204" pitchFamily="34" charset="-122"/>
              </a:rPr>
              <a:t>Pulsed power</a:t>
            </a:r>
            <a:r>
              <a:rPr lang="zh-CN" altLang="en-US" sz="1600" dirty="0">
                <a:ea typeface="微软雅黑" panose="020B0503020204020204" pitchFamily="34" charset="-122"/>
              </a:rPr>
              <a:t> </a:t>
            </a:r>
            <a:r>
              <a:rPr lang="en-US" altLang="zh-CN" sz="1600" dirty="0" smtClean="0">
                <a:ea typeface="微软雅黑" panose="020B0503020204020204" pitchFamily="34" charset="-122"/>
              </a:rPr>
              <a:t>(</a:t>
            </a:r>
            <a:r>
              <a:rPr lang="en-US" altLang="zh-CN" sz="1600" dirty="0">
                <a:ea typeface="微软雅黑" panose="020B0503020204020204" pitchFamily="34" charset="-122"/>
              </a:rPr>
              <a:t>p</a:t>
            </a:r>
            <a:r>
              <a:rPr lang="en-US" altLang="zh-CN" sz="1600" dirty="0" smtClean="0">
                <a:ea typeface="微软雅黑" panose="020B0503020204020204" pitchFamily="34" charset="-122"/>
              </a:rPr>
              <a:t>ower source hardware limit and low RF-to-beam efficiency)</a:t>
            </a:r>
            <a:endParaRPr lang="en-US" altLang="zh-CN" sz="1600" dirty="0">
              <a:ea typeface="微软雅黑" panose="020B0503020204020204" pitchFamily="34" charset="-122"/>
            </a:endParaRPr>
          </a:p>
          <a:p>
            <a:pPr marL="699063" lvl="1" indent="-360000">
              <a:lnSpc>
                <a:spcPct val="110000"/>
              </a:lnSpc>
              <a:spcBef>
                <a:spcPts val="600"/>
              </a:spcBef>
              <a:buFont typeface="+mj-lt"/>
              <a:buAutoNum type="arabicPeriod"/>
            </a:pPr>
            <a:r>
              <a:rPr lang="en-US" altLang="zh-CN" sz="1600" b="1" dirty="0" smtClean="0">
                <a:ea typeface="微软雅黑" panose="020B0503020204020204" pitchFamily="34" charset="-122"/>
              </a:rPr>
              <a:t>Beat cavity </a:t>
            </a:r>
            <a:r>
              <a:rPr lang="en-US" altLang="zh-CN" sz="1600" dirty="0" smtClean="0">
                <a:ea typeface="微软雅黑" panose="020B0503020204020204" pitchFamily="34" charset="-122"/>
              </a:rPr>
              <a:t>(small frequency shift of part of RF sources and cavities, beating</a:t>
            </a:r>
            <a:r>
              <a:rPr lang="en-US" altLang="zh-CN" sz="1600" dirty="0">
                <a:ea typeface="微软雅黑" panose="020B0503020204020204" pitchFamily="34" charset="-122"/>
              </a:rPr>
              <a:t>)</a:t>
            </a:r>
          </a:p>
          <a:p>
            <a:pPr marL="699063" lvl="1" indent="-360000">
              <a:lnSpc>
                <a:spcPct val="110000"/>
              </a:lnSpc>
              <a:spcBef>
                <a:spcPts val="600"/>
              </a:spcBef>
            </a:pPr>
            <a:endParaRPr lang="en-US" altLang="zh-CN" sz="18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4" name="文本框 3"/>
              <p:cNvSpPr txBox="1"/>
              <p:nvPr/>
            </p:nvSpPr>
            <p:spPr>
              <a:xfrm>
                <a:off x="2108635" y="3441666"/>
                <a:ext cx="4821372" cy="5479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altLang="zh-CN" sz="1600" i="1" smtClean="0">
                          <a:solidFill>
                            <a:prstClr val="black"/>
                          </a:solidFill>
                          <a:latin typeface="Cambria Math" panose="02040503050406030204" pitchFamily="18" charset="0"/>
                          <a:ea typeface="Cambria Math" panose="02040503050406030204" pitchFamily="18" charset="0"/>
                        </a:rPr>
                        <m:t>Δ</m:t>
                      </m:r>
                      <m:sSub>
                        <m:sSubPr>
                          <m:ctrlPr>
                            <a:rPr lang="el-GR" altLang="zh-CN" sz="1600" i="1">
                              <a:solidFill>
                                <a:prstClr val="black"/>
                              </a:solidFill>
                              <a:latin typeface="Cambria Math" panose="02040503050406030204" pitchFamily="18" charset="0"/>
                              <a:ea typeface="Cambria Math" panose="02040503050406030204" pitchFamily="18" charset="0"/>
                            </a:rPr>
                          </m:ctrlPr>
                        </m:sSubPr>
                        <m:e>
                          <m:r>
                            <a:rPr lang="zh-CN" altLang="el-GR" sz="1600" i="1">
                              <a:solidFill>
                                <a:prstClr val="black"/>
                              </a:solidFill>
                              <a:latin typeface="Cambria Math" panose="02040503050406030204" pitchFamily="18" charset="0"/>
                              <a:ea typeface="Cambria Math" panose="02040503050406030204" pitchFamily="18" charset="0"/>
                            </a:rPr>
                            <m:t>𝜃</m:t>
                          </m:r>
                        </m:e>
                        <m:sub>
                          <m:r>
                            <a:rPr lang="en-US" altLang="zh-CN" sz="1600" i="1" smtClean="0">
                              <a:solidFill>
                                <a:prstClr val="black"/>
                              </a:solidFill>
                              <a:latin typeface="Cambria Math" panose="02040503050406030204" pitchFamily="18" charset="0"/>
                              <a:ea typeface="Cambria Math" panose="02040503050406030204" pitchFamily="18" charset="0"/>
                            </a:rPr>
                            <m:t>1</m:t>
                          </m:r>
                          <m:r>
                            <a:rPr lang="en-US" altLang="zh-CN" sz="1600" i="1" smtClean="0">
                              <a:solidFill>
                                <a:prstClr val="black"/>
                              </a:solidFill>
                              <a:latin typeface="Cambria Math" panose="02040503050406030204" pitchFamily="18" charset="0"/>
                              <a:ea typeface="Cambria Math" panose="02040503050406030204" pitchFamily="18" charset="0"/>
                            </a:rPr>
                            <m:t>𝑁</m:t>
                          </m:r>
                        </m:sub>
                      </m:sSub>
                      <m:r>
                        <a:rPr lang="en-US" altLang="zh-CN" sz="1600" i="1" smtClean="0">
                          <a:solidFill>
                            <a:prstClr val="black"/>
                          </a:solidFill>
                          <a:latin typeface="Cambria Math" panose="02040503050406030204" pitchFamily="18" charset="0"/>
                          <a:ea typeface="Cambria Math" panose="02040503050406030204" pitchFamily="18" charset="0"/>
                        </a:rPr>
                        <m:t>≈</m:t>
                      </m:r>
                      <m:f>
                        <m:fPr>
                          <m:ctrlPr>
                            <a:rPr lang="en-US" altLang="zh-CN" sz="1600" i="1" smtClean="0">
                              <a:solidFill>
                                <a:prstClr val="black"/>
                              </a:solidFill>
                              <a:latin typeface="Cambria Math" panose="02040503050406030204" pitchFamily="18" charset="0"/>
                              <a:ea typeface="Cambria Math" panose="02040503050406030204" pitchFamily="18" charset="0"/>
                            </a:rPr>
                          </m:ctrlPr>
                        </m:fPr>
                        <m:num>
                          <m:r>
                            <a:rPr lang="en-US" altLang="zh-CN" sz="1600" i="1">
                              <a:solidFill>
                                <a:prstClr val="black"/>
                              </a:solidFill>
                              <a:latin typeface="Cambria Math" panose="02040503050406030204" pitchFamily="18" charset="0"/>
                            </a:rPr>
                            <m:t>−2</m:t>
                          </m:r>
                          <m:r>
                            <a:rPr lang="en-US" altLang="zh-CN" sz="1600" i="1">
                              <a:solidFill>
                                <a:prstClr val="black"/>
                              </a:solidFill>
                              <a:latin typeface="Cambria Math" panose="02040503050406030204" pitchFamily="18" charset="0"/>
                            </a:rPr>
                            <m:t>𝑘𝑞</m:t>
                          </m:r>
                        </m:num>
                        <m:den>
                          <m:sSub>
                            <m:sSubPr>
                              <m:ctrlPr>
                                <a:rPr lang="en-US" altLang="zh-CN" sz="1600" i="1">
                                  <a:solidFill>
                                    <a:prstClr val="black"/>
                                  </a:solidFill>
                                  <a:latin typeface="Cambria Math" panose="02040503050406030204" pitchFamily="18" charset="0"/>
                                </a:rPr>
                              </m:ctrlPr>
                            </m:sSubPr>
                            <m:e>
                              <m:r>
                                <a:rPr lang="en-US" altLang="zh-CN" sz="1600" i="1">
                                  <a:solidFill>
                                    <a:prstClr val="black"/>
                                  </a:solidFill>
                                  <a:latin typeface="Cambria Math" panose="02040503050406030204" pitchFamily="18" charset="0"/>
                                </a:rPr>
                                <m:t>𝑉</m:t>
                              </m:r>
                            </m:e>
                            <m:sub>
                              <m:r>
                                <a:rPr lang="en-US" altLang="zh-CN" sz="1600" i="1">
                                  <a:solidFill>
                                    <a:prstClr val="black"/>
                                  </a:solidFill>
                                  <a:latin typeface="Cambria Math" panose="02040503050406030204" pitchFamily="18" charset="0"/>
                                  <a:ea typeface="Cambria Math" panose="02040503050406030204" pitchFamily="18" charset="0"/>
                                </a:rPr>
                                <m:t>𝑐</m:t>
                              </m:r>
                              <m:r>
                                <a:rPr lang="en-US" altLang="zh-CN" sz="1600" i="1">
                                  <a:solidFill>
                                    <a:prstClr val="black"/>
                                  </a:solidFill>
                                  <a:latin typeface="Cambria Math" panose="02040503050406030204" pitchFamily="18" charset="0"/>
                                </a:rPr>
                                <m:t>0</m:t>
                              </m:r>
                            </m:sub>
                          </m:sSub>
                          <m:func>
                            <m:funcPr>
                              <m:ctrlPr>
                                <a:rPr lang="en-US" altLang="zh-CN" sz="1600" i="1">
                                  <a:solidFill>
                                    <a:prstClr val="black"/>
                                  </a:solidFill>
                                  <a:latin typeface="Cambria Math" panose="02040503050406030204" pitchFamily="18" charset="0"/>
                                </a:rPr>
                              </m:ctrlPr>
                            </m:funcPr>
                            <m:fName>
                              <m:r>
                                <m:rPr>
                                  <m:sty m:val="p"/>
                                </m:rPr>
                                <a:rPr lang="en-US" altLang="zh-CN" sz="1600">
                                  <a:solidFill>
                                    <a:prstClr val="black"/>
                                  </a:solidFill>
                                  <a:latin typeface="Cambria Math" panose="02040503050406030204" pitchFamily="18" charset="0"/>
                                </a:rPr>
                                <m:t>sin</m:t>
                              </m:r>
                            </m:fName>
                            <m:e>
                              <m:sSub>
                                <m:sSubPr>
                                  <m:ctrlPr>
                                    <a:rPr lang="en-US" altLang="zh-CN" sz="1600" i="1">
                                      <a:solidFill>
                                        <a:prstClr val="black"/>
                                      </a:solidFill>
                                      <a:latin typeface="Cambria Math" panose="02040503050406030204" pitchFamily="18" charset="0"/>
                                    </a:rPr>
                                  </m:ctrlPr>
                                </m:sSubPr>
                                <m:e>
                                  <m:r>
                                    <a:rPr lang="en-US" altLang="zh-CN" sz="1600" i="1">
                                      <a:solidFill>
                                        <a:prstClr val="black"/>
                                      </a:solidFill>
                                      <a:latin typeface="Cambria Math" panose="02040503050406030204" pitchFamily="18" charset="0"/>
                                      <a:ea typeface="Cambria Math" panose="02040503050406030204" pitchFamily="18" charset="0"/>
                                    </a:rPr>
                                    <m:t>𝜙</m:t>
                                  </m:r>
                                </m:e>
                                <m:sub>
                                  <m:r>
                                    <a:rPr lang="en-US" altLang="zh-CN" sz="1600" i="1">
                                      <a:solidFill>
                                        <a:prstClr val="black"/>
                                      </a:solidFill>
                                      <a:latin typeface="Cambria Math" panose="02040503050406030204" pitchFamily="18" charset="0"/>
                                    </a:rPr>
                                    <m:t>0</m:t>
                                  </m:r>
                                </m:sub>
                              </m:sSub>
                            </m:e>
                          </m:func>
                        </m:den>
                      </m:f>
                      <m:d>
                        <m:dPr>
                          <m:begChr m:val="["/>
                          <m:endChr m:val="]"/>
                          <m:ctrlPr>
                            <a:rPr lang="en-US" altLang="zh-CN" sz="1600" i="1" smtClean="0">
                              <a:solidFill>
                                <a:prstClr val="black"/>
                              </a:solidFill>
                              <a:latin typeface="Cambria Math" panose="02040503050406030204" pitchFamily="18" charset="0"/>
                            </a:rPr>
                          </m:ctrlPr>
                        </m:dPr>
                        <m:e>
                          <m:f>
                            <m:fPr>
                              <m:ctrlPr>
                                <a:rPr lang="en-US" altLang="zh-CN" sz="1600" i="1" smtClean="0">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𝑇</m:t>
                                  </m:r>
                                </m:e>
                                <m:sub>
                                  <m:r>
                                    <m:rPr>
                                      <m:sty m:val="p"/>
                                    </m:rPr>
                                    <a:rPr lang="en-US" altLang="zh-CN" sz="1600" b="0" i="0" smtClean="0">
                                      <a:solidFill>
                                        <a:schemeClr val="tx1"/>
                                      </a:solidFill>
                                      <a:latin typeface="Cambria Math" panose="02040503050406030204" pitchFamily="18" charset="0"/>
                                    </a:rPr>
                                    <m:t>t</m:t>
                                  </m:r>
                                </m:sub>
                              </m:sSub>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𝑇</m:t>
                                  </m:r>
                                </m:e>
                                <m:sub>
                                  <m:r>
                                    <m:rPr>
                                      <m:sty m:val="p"/>
                                    </m:rPr>
                                    <a:rPr lang="en-US" altLang="zh-CN" sz="1600" i="0">
                                      <a:solidFill>
                                        <a:schemeClr val="tx1"/>
                                      </a:solidFill>
                                      <a:latin typeface="Cambria Math" panose="02040503050406030204" pitchFamily="18" charset="0"/>
                                    </a:rPr>
                                    <m:t>g</m:t>
                                  </m:r>
                                </m:sub>
                              </m:sSub>
                              <m:r>
                                <a:rPr lang="en-US" altLang="zh-CN" sz="1600" b="0" i="1" smtClean="0">
                                  <a:solidFill>
                                    <a:schemeClr val="tx1"/>
                                  </a:solidFill>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𝑇</m:t>
                                  </m:r>
                                </m:e>
                                <m:sub>
                                  <m:r>
                                    <m:rPr>
                                      <m:sty m:val="p"/>
                                    </m:rPr>
                                    <a:rPr lang="en-US" altLang="zh-CN" sz="1600" b="0" i="0" smtClean="0">
                                      <a:latin typeface="Cambria Math" panose="02040503050406030204" pitchFamily="18" charset="0"/>
                                    </a:rPr>
                                    <m:t>b</m:t>
                                  </m:r>
                                </m:sub>
                              </m:sSub>
                            </m:num>
                            <m:den>
                              <m:r>
                                <a:rPr lang="en-US" altLang="zh-CN" sz="1600" i="1" smtClean="0">
                                  <a:solidFill>
                                    <a:schemeClr val="tx1"/>
                                  </a:solidFill>
                                  <a:latin typeface="Cambria Math" panose="02040503050406030204" pitchFamily="18" charset="0"/>
                                </a:rPr>
                                <m:t>𝑇</m:t>
                              </m:r>
                              <m:r>
                                <a:rPr lang="en-US" altLang="zh-CN" sz="1600" b="0" i="1" smtClean="0">
                                  <a:solidFill>
                                    <a:schemeClr val="tx1"/>
                                  </a:solidFill>
                                  <a:latin typeface="Cambria Math" panose="02040503050406030204" pitchFamily="18" charset="0"/>
                                </a:rPr>
                                <m:t>/</m:t>
                              </m:r>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𝑁</m:t>
                                  </m:r>
                                </m:e>
                                <m:sub>
                                  <m:r>
                                    <m:rPr>
                                      <m:sty m:val="p"/>
                                    </m:rPr>
                                    <a:rPr lang="en-US" altLang="zh-CN" sz="1600" i="0" dirty="0">
                                      <a:latin typeface="Cambria Math" panose="02040503050406030204" pitchFamily="18" charset="0"/>
                                    </a:rPr>
                                    <m:t>t</m:t>
                                  </m:r>
                                </m:sub>
                              </m:sSub>
                            </m:den>
                          </m:f>
                        </m:e>
                      </m:d>
                      <m:r>
                        <a:rPr lang="en-US" altLang="zh-CN" sz="1600" i="1">
                          <a:solidFill>
                            <a:prstClr val="black"/>
                          </a:solidFill>
                          <a:latin typeface="Cambria Math" panose="02040503050406030204" pitchFamily="18" charset="0"/>
                          <a:ea typeface="Cambria Math" panose="02040503050406030204" pitchFamily="18" charset="0"/>
                        </a:rPr>
                        <m:t>≈</m:t>
                      </m:r>
                      <m:f>
                        <m:fPr>
                          <m:ctrlPr>
                            <a:rPr lang="en-US" altLang="zh-CN" sz="1600" i="1">
                              <a:solidFill>
                                <a:prstClr val="black"/>
                              </a:solidFill>
                              <a:latin typeface="Cambria Math" panose="02040503050406030204" pitchFamily="18" charset="0"/>
                              <a:ea typeface="Cambria Math" panose="02040503050406030204" pitchFamily="18" charset="0"/>
                            </a:rPr>
                          </m:ctrlPr>
                        </m:fPr>
                        <m:num>
                          <m:r>
                            <a:rPr lang="en-US" altLang="zh-CN" sz="1600" i="1">
                              <a:solidFill>
                                <a:prstClr val="black"/>
                              </a:solidFill>
                              <a:latin typeface="Cambria Math" panose="02040503050406030204" pitchFamily="18" charset="0"/>
                            </a:rPr>
                            <m:t>−2</m:t>
                          </m:r>
                          <m:r>
                            <a:rPr lang="en-US" altLang="zh-CN" sz="1600" i="1">
                              <a:solidFill>
                                <a:prstClr val="black"/>
                              </a:solidFill>
                              <a:latin typeface="Cambria Math" panose="02040503050406030204" pitchFamily="18" charset="0"/>
                            </a:rPr>
                            <m:t>𝑘</m:t>
                          </m:r>
                          <m:sSub>
                            <m:sSubPr>
                              <m:ctrlPr>
                                <a:rPr lang="en-US" altLang="zh-CN" sz="1600" i="1" smtClean="0">
                                  <a:solidFill>
                                    <a:prstClr val="black"/>
                                  </a:solidFill>
                                  <a:latin typeface="Cambria Math" panose="02040503050406030204" pitchFamily="18" charset="0"/>
                                </a:rPr>
                              </m:ctrlPr>
                            </m:sSubPr>
                            <m:e>
                              <m:r>
                                <a:rPr lang="en-US" altLang="zh-CN" sz="1600" i="1" smtClean="0">
                                  <a:solidFill>
                                    <a:prstClr val="black"/>
                                  </a:solidFill>
                                  <a:latin typeface="Cambria Math" panose="02040503050406030204" pitchFamily="18" charset="0"/>
                                </a:rPr>
                                <m:t>𝐼</m:t>
                              </m:r>
                            </m:e>
                            <m:sub>
                              <m:r>
                                <a:rPr lang="en-US" altLang="zh-CN" sz="1600" i="1" smtClean="0">
                                  <a:solidFill>
                                    <a:prstClr val="black"/>
                                  </a:solidFill>
                                  <a:latin typeface="Cambria Math" panose="02040503050406030204" pitchFamily="18" charset="0"/>
                                </a:rPr>
                                <m:t>0</m:t>
                              </m:r>
                            </m:sub>
                          </m:sSub>
                          <m:sSub>
                            <m:sSubPr>
                              <m:ctrlPr>
                                <a:rPr lang="en-US" altLang="zh-CN" sz="1600" i="1" smtClean="0">
                                  <a:solidFill>
                                    <a:srgbClr val="FF0000"/>
                                  </a:solidFill>
                                  <a:latin typeface="Cambria Math" panose="02040503050406030204" pitchFamily="18" charset="0"/>
                                </a:rPr>
                              </m:ctrlPr>
                            </m:sSubPr>
                            <m:e>
                              <m:r>
                                <a:rPr lang="en-US" altLang="zh-CN" sz="1600" i="1" smtClean="0">
                                  <a:solidFill>
                                    <a:srgbClr val="FF0000"/>
                                  </a:solidFill>
                                  <a:latin typeface="Cambria Math" panose="02040503050406030204" pitchFamily="18" charset="0"/>
                                </a:rPr>
                                <m:t>𝑇</m:t>
                              </m:r>
                            </m:e>
                            <m:sub>
                              <m:r>
                                <a:rPr lang="en-US" altLang="zh-CN" sz="1600" i="1" smtClean="0">
                                  <a:solidFill>
                                    <a:srgbClr val="FF0000"/>
                                  </a:solidFill>
                                  <a:latin typeface="Cambria Math" panose="02040503050406030204" pitchFamily="18" charset="0"/>
                                </a:rPr>
                                <m:t>𝑔</m:t>
                              </m:r>
                            </m:sub>
                          </m:sSub>
                        </m:num>
                        <m:den>
                          <m:sSub>
                            <m:sSubPr>
                              <m:ctrlPr>
                                <a:rPr lang="en-US" altLang="zh-CN" sz="1600" i="1">
                                  <a:solidFill>
                                    <a:prstClr val="black"/>
                                  </a:solidFill>
                                  <a:latin typeface="Cambria Math" panose="02040503050406030204" pitchFamily="18" charset="0"/>
                                </a:rPr>
                              </m:ctrlPr>
                            </m:sSubPr>
                            <m:e>
                              <m:r>
                                <a:rPr lang="en-US" altLang="zh-CN" sz="1600" i="1">
                                  <a:solidFill>
                                    <a:prstClr val="black"/>
                                  </a:solidFill>
                                  <a:latin typeface="Cambria Math" panose="02040503050406030204" pitchFamily="18" charset="0"/>
                                </a:rPr>
                                <m:t>𝑉</m:t>
                              </m:r>
                            </m:e>
                            <m:sub>
                              <m:r>
                                <a:rPr lang="en-US" altLang="zh-CN" sz="1600" i="1">
                                  <a:solidFill>
                                    <a:prstClr val="black"/>
                                  </a:solidFill>
                                  <a:latin typeface="Cambria Math" panose="02040503050406030204" pitchFamily="18" charset="0"/>
                                  <a:ea typeface="Cambria Math" panose="02040503050406030204" pitchFamily="18" charset="0"/>
                                </a:rPr>
                                <m:t>𝑐</m:t>
                              </m:r>
                              <m:r>
                                <a:rPr lang="en-US" altLang="zh-CN" sz="1600" i="1">
                                  <a:solidFill>
                                    <a:prstClr val="black"/>
                                  </a:solidFill>
                                  <a:latin typeface="Cambria Math" panose="02040503050406030204" pitchFamily="18" charset="0"/>
                                </a:rPr>
                                <m:t>0</m:t>
                              </m:r>
                            </m:sub>
                          </m:sSub>
                          <m:func>
                            <m:funcPr>
                              <m:ctrlPr>
                                <a:rPr lang="en-US" altLang="zh-CN" sz="1600" i="1">
                                  <a:solidFill>
                                    <a:prstClr val="black"/>
                                  </a:solidFill>
                                  <a:latin typeface="Cambria Math" panose="02040503050406030204" pitchFamily="18" charset="0"/>
                                </a:rPr>
                              </m:ctrlPr>
                            </m:funcPr>
                            <m:fName>
                              <m:r>
                                <m:rPr>
                                  <m:sty m:val="p"/>
                                </m:rPr>
                                <a:rPr lang="en-US" altLang="zh-CN" sz="1600">
                                  <a:solidFill>
                                    <a:prstClr val="black"/>
                                  </a:solidFill>
                                  <a:latin typeface="Cambria Math" panose="02040503050406030204" pitchFamily="18" charset="0"/>
                                </a:rPr>
                                <m:t>sin</m:t>
                              </m:r>
                            </m:fName>
                            <m:e>
                              <m:sSub>
                                <m:sSubPr>
                                  <m:ctrlPr>
                                    <a:rPr lang="en-US" altLang="zh-CN" sz="1600" i="1">
                                      <a:solidFill>
                                        <a:prstClr val="black"/>
                                      </a:solidFill>
                                      <a:latin typeface="Cambria Math" panose="02040503050406030204" pitchFamily="18" charset="0"/>
                                    </a:rPr>
                                  </m:ctrlPr>
                                </m:sSubPr>
                                <m:e>
                                  <m:r>
                                    <a:rPr lang="en-US" altLang="zh-CN" sz="1600" i="1">
                                      <a:solidFill>
                                        <a:prstClr val="black"/>
                                      </a:solidFill>
                                      <a:latin typeface="Cambria Math" panose="02040503050406030204" pitchFamily="18" charset="0"/>
                                      <a:ea typeface="Cambria Math" panose="02040503050406030204" pitchFamily="18" charset="0"/>
                                    </a:rPr>
                                    <m:t>𝜙</m:t>
                                  </m:r>
                                </m:e>
                                <m:sub>
                                  <m:r>
                                    <a:rPr lang="en-US" altLang="zh-CN" sz="1600" i="1">
                                      <a:solidFill>
                                        <a:prstClr val="black"/>
                                      </a:solidFill>
                                      <a:latin typeface="Cambria Math" panose="02040503050406030204" pitchFamily="18" charset="0"/>
                                    </a:rPr>
                                    <m:t>0</m:t>
                                  </m:r>
                                </m:sub>
                              </m:sSub>
                            </m:e>
                          </m:func>
                        </m:den>
                      </m:f>
                      <m:r>
                        <a:rPr lang="en-US" altLang="zh-CN" sz="1600" i="1">
                          <a:solidFill>
                            <a:prstClr val="black"/>
                          </a:solidFill>
                          <a:latin typeface="Cambria Math" panose="02040503050406030204" pitchFamily="18" charset="0"/>
                          <a:ea typeface="Cambria Math" panose="02040503050406030204" pitchFamily="18" charset="0"/>
                        </a:rPr>
                        <m:t>≈</m:t>
                      </m:r>
                      <m:f>
                        <m:fPr>
                          <m:ctrlPr>
                            <a:rPr lang="en-US" altLang="zh-CN" sz="1600" i="1">
                              <a:solidFill>
                                <a:prstClr val="black"/>
                              </a:solidFill>
                              <a:latin typeface="Cambria Math" panose="02040503050406030204" pitchFamily="18" charset="0"/>
                              <a:ea typeface="Cambria Math" panose="02040503050406030204" pitchFamily="18" charset="0"/>
                            </a:rPr>
                          </m:ctrlPr>
                        </m:fPr>
                        <m:num>
                          <m:r>
                            <a:rPr lang="en-US" altLang="zh-CN" sz="1600" i="1">
                              <a:solidFill>
                                <a:prstClr val="black"/>
                              </a:solidFill>
                              <a:latin typeface="Cambria Math" panose="02040503050406030204" pitchFamily="18" charset="0"/>
                            </a:rPr>
                            <m:t>−2</m:t>
                          </m:r>
                          <m:r>
                            <a:rPr lang="en-US" altLang="zh-CN" sz="1600" i="1">
                              <a:solidFill>
                                <a:prstClr val="black"/>
                              </a:solidFill>
                              <a:latin typeface="Cambria Math" panose="02040503050406030204" pitchFamily="18" charset="0"/>
                            </a:rPr>
                            <m:t>𝑘𝑞𝑁</m:t>
                          </m:r>
                        </m:num>
                        <m:den>
                          <m:sSub>
                            <m:sSubPr>
                              <m:ctrlPr>
                                <a:rPr lang="en-US" altLang="zh-CN" sz="1600" i="1">
                                  <a:solidFill>
                                    <a:prstClr val="black"/>
                                  </a:solidFill>
                                  <a:latin typeface="Cambria Math" panose="02040503050406030204" pitchFamily="18" charset="0"/>
                                </a:rPr>
                              </m:ctrlPr>
                            </m:sSubPr>
                            <m:e>
                              <m:r>
                                <a:rPr lang="en-US" altLang="zh-CN" sz="1600" i="1">
                                  <a:solidFill>
                                    <a:prstClr val="black"/>
                                  </a:solidFill>
                                  <a:latin typeface="Cambria Math" panose="02040503050406030204" pitchFamily="18" charset="0"/>
                                </a:rPr>
                                <m:t>𝑉</m:t>
                              </m:r>
                            </m:e>
                            <m:sub>
                              <m:r>
                                <a:rPr lang="en-US" altLang="zh-CN" sz="1600" i="1">
                                  <a:solidFill>
                                    <a:prstClr val="black"/>
                                  </a:solidFill>
                                  <a:latin typeface="Cambria Math" panose="02040503050406030204" pitchFamily="18" charset="0"/>
                                  <a:ea typeface="Cambria Math" panose="02040503050406030204" pitchFamily="18" charset="0"/>
                                </a:rPr>
                                <m:t>𝑐</m:t>
                              </m:r>
                              <m:r>
                                <a:rPr lang="en-US" altLang="zh-CN" sz="1600" i="1">
                                  <a:solidFill>
                                    <a:prstClr val="black"/>
                                  </a:solidFill>
                                  <a:latin typeface="Cambria Math" panose="02040503050406030204" pitchFamily="18" charset="0"/>
                                </a:rPr>
                                <m:t>0</m:t>
                              </m:r>
                            </m:sub>
                          </m:sSub>
                          <m:func>
                            <m:funcPr>
                              <m:ctrlPr>
                                <a:rPr lang="en-US" altLang="zh-CN" sz="1600" i="1">
                                  <a:solidFill>
                                    <a:prstClr val="black"/>
                                  </a:solidFill>
                                  <a:latin typeface="Cambria Math" panose="02040503050406030204" pitchFamily="18" charset="0"/>
                                </a:rPr>
                              </m:ctrlPr>
                            </m:funcPr>
                            <m:fName>
                              <m:r>
                                <m:rPr>
                                  <m:sty m:val="p"/>
                                </m:rPr>
                                <a:rPr lang="en-US" altLang="zh-CN" sz="1600">
                                  <a:solidFill>
                                    <a:prstClr val="black"/>
                                  </a:solidFill>
                                  <a:latin typeface="Cambria Math" panose="02040503050406030204" pitchFamily="18" charset="0"/>
                                </a:rPr>
                                <m:t>sin</m:t>
                              </m:r>
                            </m:fName>
                            <m:e>
                              <m:sSub>
                                <m:sSubPr>
                                  <m:ctrlPr>
                                    <a:rPr lang="en-US" altLang="zh-CN" sz="1600" i="1">
                                      <a:solidFill>
                                        <a:prstClr val="black"/>
                                      </a:solidFill>
                                      <a:latin typeface="Cambria Math" panose="02040503050406030204" pitchFamily="18" charset="0"/>
                                    </a:rPr>
                                  </m:ctrlPr>
                                </m:sSubPr>
                                <m:e>
                                  <m:r>
                                    <a:rPr lang="en-US" altLang="zh-CN" sz="1600" i="1">
                                      <a:solidFill>
                                        <a:prstClr val="black"/>
                                      </a:solidFill>
                                      <a:latin typeface="Cambria Math" panose="02040503050406030204" pitchFamily="18" charset="0"/>
                                      <a:ea typeface="Cambria Math" panose="02040503050406030204" pitchFamily="18" charset="0"/>
                                    </a:rPr>
                                    <m:t>𝜙</m:t>
                                  </m:r>
                                </m:e>
                                <m:sub>
                                  <m:r>
                                    <a:rPr lang="en-US" altLang="zh-CN" sz="1600" i="1">
                                      <a:solidFill>
                                        <a:prstClr val="black"/>
                                      </a:solidFill>
                                      <a:latin typeface="Cambria Math" panose="02040503050406030204" pitchFamily="18" charset="0"/>
                                    </a:rPr>
                                    <m:t>0</m:t>
                                  </m:r>
                                </m:sub>
                              </m:sSub>
                            </m:e>
                          </m:func>
                        </m:den>
                      </m:f>
                    </m:oMath>
                  </m:oMathPara>
                </a14:m>
                <a:endParaRPr lang="zh-CN" altLang="en-US" dirty="0">
                  <a:solidFill>
                    <a:prstClr val="black"/>
                  </a:solidFill>
                  <a:latin typeface="微软雅黑" panose="020B0503020204020204" pitchFamily="34" charset="-122"/>
                  <a:ea typeface="微软雅黑" panose="020B0503020204020204" pitchFamily="34" charset="-122"/>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2108635" y="3441666"/>
                <a:ext cx="4821372" cy="547971"/>
              </a:xfrm>
              <a:prstGeom prst="rect">
                <a:avLst/>
              </a:prstGeom>
              <a:blipFill>
                <a:blip r:embed="rId2"/>
                <a:stretch>
                  <a:fillRect/>
                </a:stretch>
              </a:blipFill>
            </p:spPr>
            <p:txBody>
              <a:bodyPr/>
              <a:lstStyle/>
              <a:p>
                <a:r>
                  <a:rPr lang="zh-CN" altLang="en-US">
                    <a:noFill/>
                  </a:rPr>
                  <a:t> </a:t>
                </a:r>
              </a:p>
            </p:txBody>
          </p:sp>
        </mc:Fallback>
      </mc:AlternateContent>
      <p:sp>
        <p:nvSpPr>
          <p:cNvPr id="5" name="文本框 4"/>
          <p:cNvSpPr txBox="1"/>
          <p:nvPr/>
        </p:nvSpPr>
        <p:spPr>
          <a:xfrm>
            <a:off x="2108635" y="6156009"/>
            <a:ext cx="6518896" cy="307777"/>
          </a:xfrm>
          <a:prstGeom prst="rect">
            <a:avLst/>
          </a:prstGeom>
          <a:noFill/>
        </p:spPr>
        <p:txBody>
          <a:bodyPr wrap="square" rtlCol="0">
            <a:spAutoFit/>
          </a:bodyPr>
          <a:lstStyle/>
          <a:p>
            <a:r>
              <a:rPr lang="en-US" altLang="zh-CN" sz="1400" dirty="0" smtClean="0">
                <a:solidFill>
                  <a:srgbClr val="C00000"/>
                </a:solidFill>
                <a:latin typeface="Arial" panose="020B0604020202020204" pitchFamily="34" charset="0"/>
                <a:cs typeface="Arial" panose="020B0604020202020204" pitchFamily="34" charset="0"/>
              </a:rPr>
              <a:t>Refer to Jiyuan </a:t>
            </a:r>
            <a:r>
              <a:rPr lang="en-US" altLang="zh-CN" sz="1400" dirty="0" err="1" smtClean="0">
                <a:solidFill>
                  <a:srgbClr val="C00000"/>
                </a:solidFill>
                <a:latin typeface="Arial" panose="020B0604020202020204" pitchFamily="34" charset="0"/>
                <a:cs typeface="Arial" panose="020B0604020202020204" pitchFamily="34" charset="0"/>
              </a:rPr>
              <a:t>Zhai’s</a:t>
            </a:r>
            <a:r>
              <a:rPr lang="en-US" altLang="zh-CN" sz="1400" dirty="0" smtClean="0">
                <a:solidFill>
                  <a:srgbClr val="C00000"/>
                </a:solidFill>
                <a:latin typeface="Arial" panose="020B0604020202020204" pitchFamily="34" charset="0"/>
                <a:cs typeface="Arial" panose="020B0604020202020204" pitchFamily="34" charset="0"/>
              </a:rPr>
              <a:t> talk in the CEPC-SPPC Workshop, Apr. and Sept. 2016</a:t>
            </a:r>
            <a:endParaRPr lang="zh-CN" altLang="en-US" sz="1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582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88856"/>
            <a:ext cx="9144000" cy="1082744"/>
          </a:xfrm>
        </p:spPr>
        <p:txBody>
          <a:bodyPr>
            <a:noAutofit/>
          </a:bodyPr>
          <a:lstStyle/>
          <a:p>
            <a:pPr algn="ctr"/>
            <a:r>
              <a:rPr lang="en-US" altLang="zh-CN" dirty="0">
                <a:latin typeface="Arial" panose="020B0604020202020204" pitchFamily="34" charset="0"/>
                <a:cs typeface="Arial" panose="020B0604020202020204" pitchFamily="34" charset="0"/>
              </a:rPr>
              <a:t>Phase Shift and Beat Cavity</a:t>
            </a:r>
            <a:endParaRPr lang="zh-CN" altLang="en-US" dirty="0">
              <a:latin typeface="Arial" panose="020B0604020202020204" pitchFamily="34" charset="0"/>
              <a:cs typeface="Arial" panose="020B0604020202020204" pitchFamily="34" charset="0"/>
            </a:endParaRPr>
          </a:p>
        </p:txBody>
      </p:sp>
      <p:graphicFrame>
        <p:nvGraphicFramePr>
          <p:cNvPr id="4" name="内容占位符 3"/>
          <p:cNvGraphicFramePr>
            <a:graphicFrameLocks/>
          </p:cNvGraphicFramePr>
          <p:nvPr>
            <p:extLst/>
          </p:nvPr>
        </p:nvGraphicFramePr>
        <p:xfrm>
          <a:off x="376284" y="1662509"/>
          <a:ext cx="8391432" cy="4611988"/>
        </p:xfrm>
        <a:graphic>
          <a:graphicData uri="http://schemas.openxmlformats.org/drawingml/2006/table">
            <a:tbl>
              <a:tblPr firstRow="1" bandRow="1">
                <a:tableStyleId>{2A488322-F2BA-4B5B-9748-0D474271808F}</a:tableStyleId>
              </a:tblPr>
              <a:tblGrid>
                <a:gridCol w="3331322">
                  <a:extLst>
                    <a:ext uri="{9D8B030D-6E8A-4147-A177-3AD203B41FA5}">
                      <a16:colId xmlns:a16="http://schemas.microsoft.com/office/drawing/2014/main" val="20000"/>
                    </a:ext>
                  </a:extLst>
                </a:gridCol>
                <a:gridCol w="966814">
                  <a:extLst>
                    <a:ext uri="{9D8B030D-6E8A-4147-A177-3AD203B41FA5}">
                      <a16:colId xmlns:a16="http://schemas.microsoft.com/office/drawing/2014/main" val="20002"/>
                    </a:ext>
                  </a:extLst>
                </a:gridCol>
                <a:gridCol w="1023324">
                  <a:extLst>
                    <a:ext uri="{9D8B030D-6E8A-4147-A177-3AD203B41FA5}">
                      <a16:colId xmlns:a16="http://schemas.microsoft.com/office/drawing/2014/main" val="3229888800"/>
                    </a:ext>
                  </a:extLst>
                </a:gridCol>
                <a:gridCol w="1023324">
                  <a:extLst>
                    <a:ext uri="{9D8B030D-6E8A-4147-A177-3AD203B41FA5}">
                      <a16:colId xmlns:a16="http://schemas.microsoft.com/office/drawing/2014/main" val="2216471578"/>
                    </a:ext>
                  </a:extLst>
                </a:gridCol>
                <a:gridCol w="1023324">
                  <a:extLst>
                    <a:ext uri="{9D8B030D-6E8A-4147-A177-3AD203B41FA5}">
                      <a16:colId xmlns:a16="http://schemas.microsoft.com/office/drawing/2014/main" val="20004"/>
                    </a:ext>
                  </a:extLst>
                </a:gridCol>
                <a:gridCol w="1023324">
                  <a:extLst>
                    <a:ext uri="{9D8B030D-6E8A-4147-A177-3AD203B41FA5}">
                      <a16:colId xmlns:a16="http://schemas.microsoft.com/office/drawing/2014/main" val="362064259"/>
                    </a:ext>
                  </a:extLst>
                </a:gridCol>
              </a:tblGrid>
              <a:tr h="49628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b="0" dirty="0">
                          <a:latin typeface="Arial" panose="020B0604020202020204" pitchFamily="34" charset="0"/>
                          <a:ea typeface="+mn-ea"/>
                          <a:cs typeface="Arial" panose="020B0604020202020204" pitchFamily="34" charset="0"/>
                        </a:rPr>
                        <a:t>Machine Parameter</a:t>
                      </a:r>
                      <a:r>
                        <a:rPr lang="zh-CN" altLang="en-US" sz="1200" b="0" dirty="0">
                          <a:latin typeface="Arial" panose="020B0604020202020204" pitchFamily="34" charset="0"/>
                          <a:ea typeface="+mn-ea"/>
                          <a:cs typeface="Arial" panose="020B0604020202020204" pitchFamily="34" charset="0"/>
                        </a:rPr>
                        <a:t>：</a:t>
                      </a:r>
                      <a:endParaRPr lang="en-US" altLang="zh-CN" sz="1200" b="0" dirty="0">
                        <a:latin typeface="Arial" panose="020B0604020202020204" pitchFamily="34" charset="0"/>
                        <a:ea typeface="+mn-ea"/>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b="0" dirty="0">
                          <a:latin typeface="Arial" panose="020B0604020202020204" pitchFamily="34" charset="0"/>
                          <a:ea typeface="+mn-ea"/>
                          <a:cs typeface="Arial" panose="020B0604020202020204" pitchFamily="34" charset="0"/>
                        </a:rPr>
                        <a:t>wangdou20160918/23</a:t>
                      </a:r>
                      <a:r>
                        <a:rPr lang="zh-CN" altLang="en-US" sz="1200" b="0" dirty="0">
                          <a:latin typeface="Arial" panose="020B0604020202020204" pitchFamily="34" charset="0"/>
                          <a:ea typeface="+mn-ea"/>
                          <a:cs typeface="Arial" panose="020B0604020202020204" pitchFamily="34" charset="0"/>
                        </a:rPr>
                        <a:t>（</a:t>
                      </a:r>
                      <a:r>
                        <a:rPr lang="en-US" altLang="zh-CN" sz="1200" b="0" dirty="0">
                          <a:latin typeface="Arial" panose="020B0604020202020204" pitchFamily="34" charset="0"/>
                          <a:ea typeface="+mn-ea"/>
                          <a:cs typeface="Arial" panose="020B0604020202020204" pitchFamily="34" charset="0"/>
                        </a:rPr>
                        <a:t>Circumference</a:t>
                      </a:r>
                      <a:r>
                        <a:rPr lang="en-US" altLang="zh-CN" sz="1200" b="0" baseline="0" dirty="0">
                          <a:latin typeface="Arial" panose="020B0604020202020204" pitchFamily="34" charset="0"/>
                          <a:ea typeface="+mn-ea"/>
                          <a:cs typeface="Arial" panose="020B0604020202020204" pitchFamily="34" charset="0"/>
                        </a:rPr>
                        <a:t> </a:t>
                      </a:r>
                      <a:r>
                        <a:rPr lang="en-US" altLang="zh-CN" sz="1200" b="0" dirty="0">
                          <a:latin typeface="Arial" panose="020B0604020202020204" pitchFamily="34" charset="0"/>
                          <a:ea typeface="+mn-ea"/>
                          <a:cs typeface="Arial" panose="020B0604020202020204" pitchFamily="34" charset="0"/>
                        </a:rPr>
                        <a:t>61 km</a:t>
                      </a:r>
                      <a:r>
                        <a:rPr lang="zh-CN" altLang="en-US" sz="1200" b="0" dirty="0">
                          <a:latin typeface="Arial" panose="020B0604020202020204" pitchFamily="34" charset="0"/>
                          <a:ea typeface="+mn-ea"/>
                          <a:cs typeface="Arial" panose="020B0604020202020204" pitchFamily="34" charset="0"/>
                        </a:rPr>
                        <a:t>）</a:t>
                      </a:r>
                      <a:endParaRPr lang="zh-CN" altLang="en-US" sz="12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Low</a:t>
                      </a:r>
                      <a:r>
                        <a:rPr lang="en-US" altLang="zh-CN" sz="1100" baseline="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Power</a:t>
                      </a:r>
                      <a:endParaRPr lang="en-US" altLang="zh-CN" sz="1100" b="1"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22" marR="91422" marT="45701" marB="45701" anchor="ctr"/>
                </a:tc>
                <a:tc>
                  <a:txBody>
                    <a:bodyPr/>
                    <a:lstStyle/>
                    <a:p>
                      <a:pPr algn="ctr"/>
                      <a:r>
                        <a:rPr lang="en-US" altLang="zh-CN" sz="1400" kern="12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a:t>
                      </a:r>
                    </a:p>
                    <a:p>
                      <a:pPr algn="ctr"/>
                      <a:r>
                        <a:rPr lang="en-US" altLang="zh-CN" sz="1100" kern="12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High</a:t>
                      </a:r>
                      <a:r>
                        <a:rPr lang="en-US" altLang="zh-CN" sz="1100" kern="1200" baseline="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Lumi</a:t>
                      </a:r>
                      <a:endParaRPr lang="en-US" altLang="zh-CN" sz="1100" b="1"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22" marR="91422" marT="45701" marB="45701" anchor="ctr"/>
                </a:tc>
                <a:tc>
                  <a:txBody>
                    <a:bodyPr/>
                    <a:lstStyle/>
                    <a:p>
                      <a:pPr algn="ctr"/>
                      <a:r>
                        <a:rPr lang="en-US" altLang="zh-CN" sz="1400" kern="12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a:t>
                      </a:r>
                      <a:endParaRPr lang="en-US" altLang="zh-CN" sz="1400" b="1" kern="120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22" marR="91422" marT="45701" marB="45701" anchor="ctr"/>
                </a:tc>
                <a:tc>
                  <a:txBody>
                    <a:bodyPr/>
                    <a:lstStyle/>
                    <a:p>
                      <a:pPr algn="ctr"/>
                      <a:r>
                        <a:rPr lang="en-US" altLang="zh-CN" sz="1400" kern="12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Z</a:t>
                      </a:r>
                    </a:p>
                  </a:txBody>
                  <a:tcPr marL="91422" marR="91422" marT="45701" marB="45701" anchor="ctr"/>
                </a:tc>
                <a:tc>
                  <a:txBody>
                    <a:bodyPr/>
                    <a:lstStyle/>
                    <a:p>
                      <a:pPr algn="ctr"/>
                      <a:r>
                        <a:rPr lang="en-US" altLang="zh-CN" sz="1400" kern="12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Z</a:t>
                      </a:r>
                    </a:p>
                    <a:p>
                      <a:pPr marL="0" algn="ctr" defTabSz="685800" rtl="0" eaLnBrk="1" latinLnBrk="0" hangingPunct="1"/>
                      <a:r>
                        <a:rPr lang="en-US" altLang="zh-CN" sz="1100" b="1" kern="120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1-cell</a:t>
                      </a:r>
                    </a:p>
                  </a:txBody>
                  <a:tcPr marL="91422" marR="91422" marT="45701" marB="45701" anchor="ctr"/>
                </a:tc>
                <a:extLst>
                  <a:ext uri="{0D108BD9-81ED-4DB2-BD59-A6C34878D82A}">
                    <a16:rowId xmlns:a16="http://schemas.microsoft.com/office/drawing/2014/main" val="10000"/>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Bunch charge</a:t>
                      </a:r>
                      <a:r>
                        <a:rPr lang="en-US" altLang="zh-CN" sz="1400" b="0" baseline="0" dirty="0">
                          <a:solidFill>
                            <a:schemeClr val="tx1"/>
                          </a:solidFill>
                          <a:latin typeface="Arial" panose="020B0604020202020204" pitchFamily="34" charset="0"/>
                          <a:ea typeface="+mn-ea"/>
                          <a:cs typeface="Arial" panose="020B0604020202020204" pitchFamily="34" charset="0"/>
                        </a:rPr>
                        <a:t> (</a:t>
                      </a:r>
                      <a:r>
                        <a:rPr lang="en-US" altLang="zh-CN" sz="1400" b="0" baseline="0" dirty="0" err="1">
                          <a:solidFill>
                            <a:schemeClr val="tx1"/>
                          </a:solidFill>
                          <a:latin typeface="Arial" panose="020B0604020202020204" pitchFamily="34" charset="0"/>
                          <a:ea typeface="+mn-ea"/>
                          <a:cs typeface="Arial" panose="020B0604020202020204" pitchFamily="34" charset="0"/>
                        </a:rPr>
                        <a:t>nC</a:t>
                      </a:r>
                      <a:r>
                        <a:rPr lang="en-US" altLang="zh-CN" sz="1400" b="0" baseline="0" dirty="0">
                          <a:solidFill>
                            <a:schemeClr val="tx1"/>
                          </a:solidFill>
                          <a:latin typeface="Arial" panose="020B0604020202020204" pitchFamily="34" charset="0"/>
                          <a:ea typeface="+mn-ea"/>
                          <a:cs typeface="Arial" panose="020B0604020202020204" pitchFamily="34" charset="0"/>
                        </a:rPr>
                        <a:t>)</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a:r>
                        <a:rPr lang="en-US" altLang="zh-CN" sz="1400" dirty="0">
                          <a:latin typeface="Arial" panose="020B0604020202020204" pitchFamily="34" charset="0"/>
                          <a:ea typeface="+mn-ea"/>
                          <a:cs typeface="Arial" panose="020B0604020202020204" pitchFamily="34" charset="0"/>
                        </a:rPr>
                        <a:t>32</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32</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18.6</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12.5</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12.5</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4205915625"/>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Bunch number</a:t>
                      </a:r>
                      <a:r>
                        <a:rPr lang="en-US" altLang="zh-CN" sz="1400" b="0" baseline="0" dirty="0">
                          <a:solidFill>
                            <a:schemeClr val="tx1"/>
                          </a:solidFill>
                          <a:latin typeface="Arial" panose="020B0604020202020204" pitchFamily="34" charset="0"/>
                          <a:ea typeface="+mn-ea"/>
                          <a:cs typeface="Arial" panose="020B0604020202020204" pitchFamily="34" charset="0"/>
                        </a:rPr>
                        <a:t> (one beam)</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a:r>
                        <a:rPr lang="en-US" altLang="zh-CN" sz="1400" dirty="0">
                          <a:latin typeface="Arial" panose="020B0604020202020204" pitchFamily="34" charset="0"/>
                          <a:ea typeface="+mn-ea"/>
                          <a:cs typeface="Arial" panose="020B0604020202020204" pitchFamily="34" charset="0"/>
                        </a:rPr>
                        <a:t>70</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107</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400</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1100</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1100</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1826576281"/>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Bunch spacing </a:t>
                      </a:r>
                      <a:r>
                        <a:rPr lang="en-US" altLang="zh-CN" sz="1400" b="0" baseline="0" dirty="0">
                          <a:solidFill>
                            <a:schemeClr val="tx1"/>
                          </a:solidFill>
                          <a:latin typeface="Arial" panose="020B0604020202020204" pitchFamily="34" charset="0"/>
                          <a:ea typeface="+mn-ea"/>
                          <a:cs typeface="Arial" panose="020B0604020202020204" pitchFamily="34" charset="0"/>
                        </a:rPr>
                        <a:t>(ns)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baseline="0" dirty="0">
                          <a:solidFill>
                            <a:schemeClr val="tx1"/>
                          </a:solidFill>
                          <a:latin typeface="Arial" panose="020B0604020202020204" pitchFamily="34" charset="0"/>
                          <a:ea typeface="+mn-ea"/>
                          <a:cs typeface="Arial" panose="020B0604020202020204" pitchFamily="34" charset="0"/>
                        </a:rPr>
                        <a:t> [bunch train length &lt; 3.2 km]</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aseline="0" dirty="0">
                          <a:latin typeface="Arial" panose="020B0604020202020204" pitchFamily="34" charset="0"/>
                          <a:ea typeface="+mn-ea"/>
                          <a:cs typeface="Arial" panose="020B0604020202020204" pitchFamily="34" charset="0"/>
                        </a:rPr>
                        <a:t>152.3</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aseline="0" dirty="0">
                          <a:latin typeface="Arial" panose="020B0604020202020204" pitchFamily="34" charset="0"/>
                          <a:ea typeface="+mn-ea"/>
                          <a:cs typeface="Arial" panose="020B0604020202020204" pitchFamily="34" charset="0"/>
                        </a:rPr>
                        <a:t>98.5</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aseline="0" dirty="0">
                          <a:latin typeface="Arial" panose="020B0604020202020204" pitchFamily="34" charset="0"/>
                          <a:ea typeface="+mn-ea"/>
                          <a:cs typeface="Arial" panose="020B0604020202020204" pitchFamily="34" charset="0"/>
                        </a:rPr>
                        <a:t>26.2</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aseline="0" dirty="0">
                          <a:latin typeface="Arial" panose="020B0604020202020204" pitchFamily="34" charset="0"/>
                          <a:ea typeface="+mn-ea"/>
                          <a:cs typeface="Arial" panose="020B0604020202020204" pitchFamily="34" charset="0"/>
                        </a:rPr>
                        <a:t>9.2</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0" baseline="0" dirty="0">
                          <a:solidFill>
                            <a:schemeClr val="tx1"/>
                          </a:solidFill>
                          <a:latin typeface="Arial" panose="020B0604020202020204" pitchFamily="34" charset="0"/>
                          <a:ea typeface="+mn-ea"/>
                          <a:cs typeface="Arial" panose="020B0604020202020204" pitchFamily="34" charset="0"/>
                        </a:rPr>
                        <a:t>9.2</a:t>
                      </a:r>
                    </a:p>
                  </a:txBody>
                  <a:tcPr marL="91422" marR="91422" marT="45701" marB="45701" anchor="ctr"/>
                </a:tc>
                <a:extLst>
                  <a:ext uri="{0D108BD9-81ED-4DB2-BD59-A6C34878D82A}">
                    <a16:rowId xmlns:a16="http://schemas.microsoft.com/office/drawing/2014/main" val="3506707219"/>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Cavity voltage </a:t>
                      </a:r>
                      <a:r>
                        <a:rPr lang="en-US" altLang="zh-CN" sz="1400" b="0" baseline="0" dirty="0">
                          <a:solidFill>
                            <a:schemeClr val="tx1"/>
                          </a:solidFill>
                          <a:latin typeface="Arial" panose="020B0604020202020204" pitchFamily="34" charset="0"/>
                          <a:ea typeface="+mn-ea"/>
                          <a:cs typeface="Arial" panose="020B0604020202020204" pitchFamily="34" charset="0"/>
                        </a:rPr>
                        <a:t>(MV)</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ea typeface="+mn-ea"/>
                          <a:cs typeface="Arial" panose="020B0604020202020204" pitchFamily="34" charset="0"/>
                        </a:rPr>
                        <a:t>7.4</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ea typeface="+mn-ea"/>
                          <a:cs typeface="Arial" panose="020B0604020202020204" pitchFamily="34" charset="0"/>
                        </a:rPr>
                        <a:t>7.3</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ea typeface="+mn-ea"/>
                          <a:cs typeface="Arial" panose="020B0604020202020204" pitchFamily="34" charset="0"/>
                        </a:rPr>
                        <a:t>3.9</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ea typeface="+mn-ea"/>
                          <a:cs typeface="Arial" panose="020B0604020202020204" pitchFamily="34" charset="0"/>
                        </a:rPr>
                        <a:t>3.7</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aseline="0" dirty="0">
                          <a:solidFill>
                            <a:schemeClr val="tx1"/>
                          </a:solidFill>
                          <a:latin typeface="Arial" panose="020B0604020202020204" pitchFamily="34" charset="0"/>
                          <a:ea typeface="+mn-ea"/>
                          <a:cs typeface="Arial" panose="020B0604020202020204" pitchFamily="34" charset="0"/>
                        </a:rPr>
                        <a:t>3.7</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4108441163"/>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Synchrotron phase (</a:t>
                      </a:r>
                      <a:r>
                        <a:rPr lang="en-US" altLang="zh-CN" sz="1400" b="0" dirty="0" err="1">
                          <a:solidFill>
                            <a:schemeClr val="tx1"/>
                          </a:solidFill>
                          <a:latin typeface="Arial" panose="020B0604020202020204" pitchFamily="34" charset="0"/>
                          <a:ea typeface="+mn-ea"/>
                          <a:cs typeface="Arial" panose="020B0604020202020204" pitchFamily="34" charset="0"/>
                        </a:rPr>
                        <a:t>deg</a:t>
                      </a:r>
                      <a:r>
                        <a:rPr lang="en-US" altLang="zh-CN" sz="1400" b="0" dirty="0">
                          <a:solidFill>
                            <a:schemeClr val="tx1"/>
                          </a:solidFill>
                          <a:latin typeface="Arial" panose="020B0604020202020204" pitchFamily="34" charset="0"/>
                          <a:ea typeface="+mn-ea"/>
                          <a:cs typeface="Arial" panose="020B0604020202020204" pitchFamily="34" charset="0"/>
                        </a:rPr>
                        <a:t>)</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a:r>
                        <a:rPr lang="en-US" altLang="zh-CN" sz="1400" dirty="0">
                          <a:latin typeface="Arial" panose="020B0604020202020204" pitchFamily="34" charset="0"/>
                          <a:ea typeface="+mn-ea"/>
                          <a:cs typeface="Arial" panose="020B0604020202020204" pitchFamily="34" charset="0"/>
                        </a:rPr>
                        <a:t>123</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122</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128</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146</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146</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10002"/>
                  </a:ext>
                </a:extLst>
              </a:tr>
              <a:tr h="3600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PDR 1+1 max voltage drop</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11 %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18 %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72 %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solidFill>
                            <a:srgbClr val="FF0000"/>
                          </a:solidFill>
                          <a:latin typeface="Arial" panose="020B0604020202020204" pitchFamily="34" charset="0"/>
                          <a:ea typeface="+mn-ea"/>
                          <a:cs typeface="Arial" panose="020B0604020202020204" pitchFamily="34" charset="0"/>
                        </a:rPr>
                        <a:t>140 %</a:t>
                      </a:r>
                      <a:endParaRPr lang="zh-CN" altLang="en-US" sz="1400" b="0" kern="1200" dirty="0">
                        <a:solidFill>
                          <a:srgbClr val="FF0000"/>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70 %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604947100"/>
                  </a:ext>
                </a:extLst>
              </a:tr>
              <a:tr h="360000">
                <a:tc>
                  <a:txBody>
                    <a:bodyPr/>
                    <a:lstStyle/>
                    <a:p>
                      <a:pPr marL="0" algn="l"/>
                      <a:r>
                        <a:rPr lang="en-US" altLang="zh-CN" sz="1400" b="0" dirty="0">
                          <a:solidFill>
                            <a:schemeClr val="tx1"/>
                          </a:solidFill>
                          <a:latin typeface="Arial" panose="020B0604020202020204" pitchFamily="34" charset="0"/>
                          <a:ea typeface="+mn-ea"/>
                          <a:cs typeface="Arial" panose="020B0604020202020204" pitchFamily="34" charset="0"/>
                        </a:rPr>
                        <a:t>PDR 1+1 max phase shift (</a:t>
                      </a:r>
                      <a:r>
                        <a:rPr lang="en-US" altLang="zh-CN" sz="1400" b="0" dirty="0" err="1">
                          <a:solidFill>
                            <a:schemeClr val="tx1"/>
                          </a:solidFill>
                          <a:latin typeface="Arial" panose="020B0604020202020204" pitchFamily="34" charset="0"/>
                          <a:ea typeface="+mn-ea"/>
                          <a:cs typeface="Arial" panose="020B0604020202020204" pitchFamily="34" charset="0"/>
                        </a:rPr>
                        <a:t>deg</a:t>
                      </a:r>
                      <a:r>
                        <a:rPr lang="en-US" altLang="zh-CN" sz="1400" b="0" dirty="0">
                          <a:solidFill>
                            <a:schemeClr val="tx1"/>
                          </a:solidFill>
                          <a:latin typeface="Arial" panose="020B0604020202020204" pitchFamily="34" charset="0"/>
                          <a:ea typeface="+mn-ea"/>
                          <a:cs typeface="Arial" panose="020B0604020202020204" pitchFamily="34" charset="0"/>
                        </a:rPr>
                        <a:t>)</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12</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19</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67</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49</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10003"/>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PDR</a:t>
                      </a:r>
                      <a:r>
                        <a:rPr lang="zh-CN" altLang="en-US" sz="1400" b="0" dirty="0">
                          <a:solidFill>
                            <a:schemeClr val="tx1"/>
                          </a:solidFill>
                          <a:latin typeface="Arial" panose="020B0604020202020204" pitchFamily="34" charset="0"/>
                          <a:ea typeface="+mn-ea"/>
                          <a:cs typeface="Arial" panose="020B0604020202020204" pitchFamily="34" charset="0"/>
                        </a:rPr>
                        <a:t> </a:t>
                      </a:r>
                      <a:r>
                        <a:rPr lang="en-US" altLang="zh-CN" sz="1400" b="0" dirty="0">
                          <a:solidFill>
                            <a:schemeClr val="tx1"/>
                          </a:solidFill>
                          <a:latin typeface="Arial" panose="020B0604020202020204" pitchFamily="34" charset="0"/>
                          <a:ea typeface="+mn-ea"/>
                          <a:cs typeface="Arial" panose="020B0604020202020204" pitchFamily="34" charset="0"/>
                        </a:rPr>
                        <a:t>3rd order beat cavity#</a:t>
                      </a:r>
                      <a:r>
                        <a:rPr lang="zh-CN" altLang="en-US" sz="1400" b="0" dirty="0">
                          <a:solidFill>
                            <a:schemeClr val="tx1"/>
                          </a:solidFill>
                          <a:latin typeface="Arial" panose="020B0604020202020204" pitchFamily="34" charset="0"/>
                          <a:ea typeface="+mn-ea"/>
                          <a:cs typeface="Arial" panose="020B0604020202020204" pitchFamily="34" charset="0"/>
                        </a:rPr>
                        <a:t> </a:t>
                      </a:r>
                      <a:r>
                        <a:rPr lang="en-US" altLang="zh-CN" sz="1400" b="0" dirty="0">
                          <a:solidFill>
                            <a:schemeClr val="tx1"/>
                          </a:solidFill>
                          <a:latin typeface="Arial" panose="020B0604020202020204" pitchFamily="34" charset="0"/>
                          <a:ea typeface="+mn-ea"/>
                          <a:cs typeface="Arial" panose="020B0604020202020204" pitchFamily="34" charset="0"/>
                        </a:rPr>
                        <a:t>(29 kHz)</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a:r>
                        <a:rPr lang="en-US" altLang="zh-CN" sz="1400" dirty="0">
                          <a:solidFill>
                            <a:srgbClr val="0070C0"/>
                          </a:solidFill>
                          <a:latin typeface="Arial" panose="020B0604020202020204" pitchFamily="34" charset="0"/>
                          <a:ea typeface="+mn-ea"/>
                          <a:cs typeface="Arial" panose="020B0604020202020204" pitchFamily="34" charset="0"/>
                        </a:rPr>
                        <a:t>33</a:t>
                      </a:r>
                      <a:endParaRPr lang="zh-CN" altLang="en-US" sz="1400" b="0" dirty="0">
                        <a:solidFill>
                          <a:srgbClr val="0070C0"/>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51</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83</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28</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14</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10004"/>
                  </a:ext>
                </a:extLst>
              </a:tr>
              <a:tr h="3600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APDR 4+4 max voltage drop</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a:r>
                        <a:rPr lang="en-US" altLang="zh-CN" sz="1400" dirty="0">
                          <a:latin typeface="Arial" panose="020B0604020202020204" pitchFamily="34" charset="0"/>
                          <a:ea typeface="+mn-ea"/>
                          <a:cs typeface="Arial" panose="020B0604020202020204" pitchFamily="34" charset="0"/>
                        </a:rPr>
                        <a:t>3 %</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ea typeface="+mn-ea"/>
                          <a:cs typeface="Arial" panose="020B0604020202020204" pitchFamily="34" charset="0"/>
                        </a:rPr>
                        <a:t>4 %</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18 %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35 %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18 %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10012"/>
                  </a:ext>
                </a:extLst>
              </a:tr>
              <a:tr h="358792">
                <a:tc>
                  <a:txBody>
                    <a:bodyPr/>
                    <a:lstStyle/>
                    <a:p>
                      <a:pPr marL="0" algn="l"/>
                      <a:r>
                        <a:rPr lang="en-US" altLang="zh-CN" sz="1400" b="0" dirty="0">
                          <a:solidFill>
                            <a:schemeClr val="tx1"/>
                          </a:solidFill>
                          <a:latin typeface="Arial" panose="020B0604020202020204" pitchFamily="34" charset="0"/>
                          <a:ea typeface="+mn-ea"/>
                          <a:cs typeface="Arial" panose="020B0604020202020204" pitchFamily="34" charset="0"/>
                        </a:rPr>
                        <a:t>APDR 4+4 max phase shift (</a:t>
                      </a:r>
                      <a:r>
                        <a:rPr lang="en-US" altLang="zh-CN" sz="1400" b="0" dirty="0" err="1">
                          <a:solidFill>
                            <a:schemeClr val="tx1"/>
                          </a:solidFill>
                          <a:latin typeface="Arial" panose="020B0604020202020204" pitchFamily="34" charset="0"/>
                          <a:ea typeface="+mn-ea"/>
                          <a:cs typeface="Arial" panose="020B0604020202020204" pitchFamily="34" charset="0"/>
                        </a:rPr>
                        <a:t>deg</a:t>
                      </a:r>
                      <a:r>
                        <a:rPr lang="en-US" altLang="zh-CN" sz="1400" b="0" dirty="0">
                          <a:solidFill>
                            <a:schemeClr val="tx1"/>
                          </a:solidFill>
                          <a:latin typeface="Arial" panose="020B0604020202020204" pitchFamily="34" charset="0"/>
                          <a:ea typeface="+mn-ea"/>
                          <a:cs typeface="Arial" panose="020B0604020202020204" pitchFamily="34" charset="0"/>
                        </a:rPr>
                        <a:t>)</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3</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4.8</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16.7</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24.2</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12.1</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10013"/>
                  </a:ext>
                </a:extLst>
              </a:tr>
              <a:tr h="35879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APDR 2nd order beat cavity#</a:t>
                      </a:r>
                      <a:r>
                        <a:rPr lang="zh-CN" altLang="en-US" sz="1400" b="0" dirty="0">
                          <a:solidFill>
                            <a:schemeClr val="tx1"/>
                          </a:solidFill>
                          <a:latin typeface="Arial" panose="020B0604020202020204" pitchFamily="34" charset="0"/>
                          <a:ea typeface="+mn-ea"/>
                          <a:cs typeface="Arial" panose="020B0604020202020204" pitchFamily="34" charset="0"/>
                        </a:rPr>
                        <a:t>  </a:t>
                      </a:r>
                      <a:r>
                        <a:rPr lang="en-US" altLang="zh-CN" sz="1400" b="0" dirty="0">
                          <a:solidFill>
                            <a:schemeClr val="tx1"/>
                          </a:solidFill>
                          <a:latin typeface="Arial" panose="020B0604020202020204" pitchFamily="34" charset="0"/>
                          <a:ea typeface="+mn-ea"/>
                          <a:cs typeface="Arial" panose="020B0604020202020204" pitchFamily="34" charset="0"/>
                        </a:rPr>
                        <a:t>(79 kHz)</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10</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16</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27</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9</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4</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2702482958"/>
                  </a:ext>
                </a:extLst>
              </a:tr>
            </a:tbl>
          </a:graphicData>
        </a:graphic>
      </p:graphicFrame>
    </p:spTree>
    <p:extLst>
      <p:ext uri="{BB962C8B-B14F-4D97-AF65-F5344CB8AC3E}">
        <p14:creationId xmlns:p14="http://schemas.microsoft.com/office/powerpoint/2010/main" val="1232881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28650" y="1851262"/>
            <a:ext cx="8216247" cy="4351338"/>
          </a:xfrm>
        </p:spPr>
        <p:txBody>
          <a:bodyPr>
            <a:normAutofit/>
          </a:bodyPr>
          <a:lstStyle/>
          <a:p>
            <a:r>
              <a:rPr lang="en-US" altLang="zh-CN" dirty="0"/>
              <a:t>U</a:t>
            </a:r>
            <a:r>
              <a:rPr lang="en-US" altLang="zh-CN" dirty="0" smtClean="0"/>
              <a:t>ltimate machine performance</a:t>
            </a:r>
          </a:p>
          <a:p>
            <a:r>
              <a:rPr lang="en-US" altLang="zh-CN" dirty="0"/>
              <a:t>SRF </a:t>
            </a:r>
            <a:r>
              <a:rPr lang="en-US" altLang="zh-CN" dirty="0" smtClean="0"/>
              <a:t>limitations, scenarios and parameters</a:t>
            </a:r>
            <a:endParaRPr lang="en-US" altLang="zh-CN" dirty="0"/>
          </a:p>
          <a:p>
            <a:pPr lvl="1"/>
            <a:r>
              <a:rPr lang="en-US" altLang="zh-CN" dirty="0" smtClean="0"/>
              <a:t>boundary </a:t>
            </a:r>
            <a:r>
              <a:rPr lang="en-US" altLang="zh-CN" dirty="0"/>
              <a:t>conditions (physics, operation, technology, cost</a:t>
            </a:r>
            <a:r>
              <a:rPr lang="en-US" altLang="zh-CN" dirty="0" smtClean="0"/>
              <a:t>)</a:t>
            </a:r>
            <a:r>
              <a:rPr lang="en-US" altLang="zh-CN" dirty="0"/>
              <a:t> </a:t>
            </a:r>
            <a:endParaRPr lang="en-US" altLang="zh-CN" dirty="0" smtClean="0"/>
          </a:p>
          <a:p>
            <a:pPr lvl="1"/>
            <a:r>
              <a:rPr lang="en-US" altLang="zh-CN" dirty="0" smtClean="0"/>
              <a:t>separately optimized SRF systems (</a:t>
            </a:r>
            <a:r>
              <a:rPr lang="en-US" altLang="zh-CN" dirty="0" err="1" smtClean="0"/>
              <a:t>tt</a:t>
            </a:r>
            <a:r>
              <a:rPr lang="en-US" altLang="zh-CN" dirty="0" smtClean="0"/>
              <a:t>, H, W, Z)</a:t>
            </a:r>
          </a:p>
          <a:p>
            <a:pPr lvl="1"/>
            <a:r>
              <a:rPr lang="en-US" altLang="zh-CN" dirty="0" smtClean="0"/>
              <a:t>SRF complex, staging and layout</a:t>
            </a:r>
          </a:p>
          <a:p>
            <a:pPr lvl="1"/>
            <a:r>
              <a:rPr lang="en-US" altLang="zh-CN" dirty="0" smtClean="0"/>
              <a:t>SRF parameters (50 MW and 30 MW)</a:t>
            </a:r>
          </a:p>
          <a:p>
            <a:pPr marL="355600" lvl="1" indent="-355600" defTabSz="685800">
              <a:spcBef>
                <a:spcPts val="750"/>
              </a:spcBef>
              <a:buFont typeface="Arial" panose="020B0604020202020204" pitchFamily="34" charset="0"/>
              <a:buChar char="•"/>
            </a:pPr>
            <a:r>
              <a:rPr lang="en-US" altLang="zh-CN" sz="2200" dirty="0" smtClean="0"/>
              <a:t>Technical challenges</a:t>
            </a:r>
          </a:p>
          <a:p>
            <a:pPr lvl="1"/>
            <a:r>
              <a:rPr lang="en-US" altLang="zh-CN" dirty="0" smtClean="0"/>
              <a:t>R&amp;D program</a:t>
            </a:r>
          </a:p>
          <a:p>
            <a:pPr lvl="1"/>
            <a:r>
              <a:rPr lang="en-US" altLang="zh-CN" dirty="0" smtClean="0"/>
              <a:t>opportunities for technological breakthroughs and cost reduction</a:t>
            </a:r>
            <a:endParaRPr lang="zh-CN" altLang="en-US" dirty="0"/>
          </a:p>
        </p:txBody>
      </p:sp>
    </p:spTree>
    <p:extLst>
      <p:ext uri="{BB962C8B-B14F-4D97-AF65-F5344CB8AC3E}">
        <p14:creationId xmlns:p14="http://schemas.microsoft.com/office/powerpoint/2010/main" val="2998631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28650" y="1851262"/>
            <a:ext cx="8216247" cy="4351338"/>
          </a:xfrm>
        </p:spPr>
        <p:txBody>
          <a:bodyPr>
            <a:normAutofit/>
          </a:bodyPr>
          <a:lstStyle/>
          <a:p>
            <a:r>
              <a:rPr lang="en-US" altLang="zh-CN" dirty="0"/>
              <a:t>U</a:t>
            </a:r>
            <a:r>
              <a:rPr lang="en-US" altLang="zh-CN" dirty="0" smtClean="0"/>
              <a:t>ltimate machine performance</a:t>
            </a:r>
          </a:p>
          <a:p>
            <a:r>
              <a:rPr lang="en-US" altLang="zh-CN" dirty="0"/>
              <a:t>SRF </a:t>
            </a:r>
            <a:r>
              <a:rPr lang="en-US" altLang="zh-CN" dirty="0" smtClean="0"/>
              <a:t>limitations, scenarios and parameters</a:t>
            </a:r>
            <a:endParaRPr lang="en-US" altLang="zh-CN" dirty="0"/>
          </a:p>
          <a:p>
            <a:pPr lvl="1"/>
            <a:r>
              <a:rPr lang="en-US" altLang="zh-CN" dirty="0" smtClean="0"/>
              <a:t>boundary </a:t>
            </a:r>
            <a:r>
              <a:rPr lang="en-US" altLang="zh-CN" dirty="0"/>
              <a:t>conditions (physics, operation, technology, cost</a:t>
            </a:r>
            <a:r>
              <a:rPr lang="en-US" altLang="zh-CN" dirty="0" smtClean="0"/>
              <a:t>)</a:t>
            </a:r>
            <a:r>
              <a:rPr lang="en-US" altLang="zh-CN" dirty="0"/>
              <a:t> </a:t>
            </a:r>
            <a:endParaRPr lang="en-US" altLang="zh-CN" dirty="0" smtClean="0"/>
          </a:p>
          <a:p>
            <a:pPr lvl="1"/>
            <a:r>
              <a:rPr lang="en-US" altLang="zh-CN" dirty="0" smtClean="0"/>
              <a:t>separately optimized SRF systems (</a:t>
            </a:r>
            <a:r>
              <a:rPr lang="en-US" altLang="zh-CN" dirty="0" err="1" smtClean="0"/>
              <a:t>tt</a:t>
            </a:r>
            <a:r>
              <a:rPr lang="en-US" altLang="zh-CN" dirty="0" smtClean="0"/>
              <a:t>, H, W, Z)</a:t>
            </a:r>
          </a:p>
          <a:p>
            <a:pPr lvl="1"/>
            <a:r>
              <a:rPr lang="en-US" altLang="zh-CN" dirty="0" smtClean="0"/>
              <a:t>SRF complex, staging and layout</a:t>
            </a:r>
          </a:p>
          <a:p>
            <a:pPr lvl="1"/>
            <a:r>
              <a:rPr lang="en-US" altLang="zh-CN" dirty="0" smtClean="0"/>
              <a:t>SRF parameters (50 MW and 30 MW)</a:t>
            </a:r>
          </a:p>
          <a:p>
            <a:pPr marL="355600" lvl="1" indent="-355600" defTabSz="685800">
              <a:spcBef>
                <a:spcPts val="750"/>
              </a:spcBef>
              <a:buFont typeface="Arial" panose="020B0604020202020204" pitchFamily="34" charset="0"/>
              <a:buChar char="•"/>
            </a:pPr>
            <a:r>
              <a:rPr lang="en-US" altLang="zh-CN" sz="2200" dirty="0" smtClean="0">
                <a:solidFill>
                  <a:srgbClr val="FF0000"/>
                </a:solidFill>
              </a:rPr>
              <a:t>Technical challenges</a:t>
            </a:r>
          </a:p>
          <a:p>
            <a:pPr lvl="1"/>
            <a:r>
              <a:rPr lang="en-US" altLang="zh-CN" dirty="0" smtClean="0"/>
              <a:t>R&amp;D program</a:t>
            </a:r>
          </a:p>
          <a:p>
            <a:pPr lvl="1"/>
            <a:r>
              <a:rPr lang="en-US" altLang="zh-CN" dirty="0" smtClean="0"/>
              <a:t>opportunities for technological breakthroughs and cost reduction</a:t>
            </a:r>
            <a:endParaRPr lang="zh-CN" altLang="en-US" dirty="0"/>
          </a:p>
        </p:txBody>
      </p:sp>
    </p:spTree>
    <p:extLst>
      <p:ext uri="{BB962C8B-B14F-4D97-AF65-F5344CB8AC3E}">
        <p14:creationId xmlns:p14="http://schemas.microsoft.com/office/powerpoint/2010/main" val="93992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R&amp;D Program</a:t>
            </a:r>
            <a:endParaRPr lang="zh-CN" altLang="en-US" dirty="0"/>
          </a:p>
        </p:txBody>
      </p:sp>
      <p:sp>
        <p:nvSpPr>
          <p:cNvPr id="3" name="内容占位符 2"/>
          <p:cNvSpPr>
            <a:spLocks noGrp="1"/>
          </p:cNvSpPr>
          <p:nvPr>
            <p:ph idx="1"/>
          </p:nvPr>
        </p:nvSpPr>
        <p:spPr>
          <a:xfrm>
            <a:off x="348508" y="1876900"/>
            <a:ext cx="8446984" cy="4848640"/>
          </a:xfrm>
        </p:spPr>
        <p:txBody>
          <a:bodyPr>
            <a:normAutofit lnSpcReduction="10000"/>
          </a:bodyPr>
          <a:lstStyle/>
          <a:p>
            <a:pPr marL="355600" lvl="1" indent="-355600" defTabSz="685800">
              <a:spcBef>
                <a:spcPts val="750"/>
              </a:spcBef>
              <a:buFont typeface="Arial" panose="020B0604020202020204" pitchFamily="34" charset="0"/>
              <a:buChar char="•"/>
            </a:pPr>
            <a:r>
              <a:rPr lang="en-US" altLang="zh-CN" b="1" dirty="0" smtClean="0">
                <a:solidFill>
                  <a:srgbClr val="0070C0"/>
                </a:solidFill>
              </a:rPr>
              <a:t>MOST and other funds for CEPC SRF R&amp;D (2016-2020)</a:t>
            </a:r>
          </a:p>
          <a:p>
            <a:pPr marL="717550" lvl="1" indent="-363538"/>
            <a:r>
              <a:rPr lang="en-US" altLang="zh-CN" dirty="0" smtClean="0"/>
              <a:t>key technology (high Q cavity, Nitrogen-doping, electro-polishing)</a:t>
            </a:r>
          </a:p>
          <a:p>
            <a:pPr marL="717550" lvl="1" indent="-363538"/>
            <a:r>
              <a:rPr lang="en-US" altLang="zh-CN" dirty="0" smtClean="0"/>
              <a:t>component design, </a:t>
            </a:r>
            <a:r>
              <a:rPr lang="en-US" altLang="zh-CN" dirty="0"/>
              <a:t>fabrication and </a:t>
            </a:r>
            <a:r>
              <a:rPr lang="en-US" altLang="zh-CN" dirty="0" smtClean="0"/>
              <a:t>test (</a:t>
            </a:r>
            <a:r>
              <a:rPr lang="en-US" altLang="zh-CN" dirty="0" smtClean="0">
                <a:solidFill>
                  <a:srgbClr val="FF0000"/>
                </a:solidFill>
              </a:rPr>
              <a:t>NEW Technology</a:t>
            </a:r>
            <a:r>
              <a:rPr lang="en-US" altLang="zh-CN" dirty="0" smtClean="0"/>
              <a:t>) </a:t>
            </a:r>
            <a:endParaRPr lang="en-US" altLang="zh-CN" dirty="0"/>
          </a:p>
          <a:p>
            <a:pPr marL="982663" lvl="2" indent="-266700"/>
            <a:r>
              <a:rPr lang="en-US" altLang="zh-CN" dirty="0" smtClean="0"/>
              <a:t>high </a:t>
            </a:r>
            <a:r>
              <a:rPr lang="en-US" altLang="zh-CN" dirty="0"/>
              <a:t>power variable input </a:t>
            </a:r>
            <a:r>
              <a:rPr lang="en-US" altLang="zh-CN" dirty="0" smtClean="0"/>
              <a:t>coupler, high power HOM coupler and absorber, high Q cavity with helium vessel and good magnetic shield, robust tuner, cryomodule of low magnetic field and fast cool down, ultra-clean RF-shielded bellow …</a:t>
            </a:r>
          </a:p>
          <a:p>
            <a:pPr marL="717550" lvl="1" indent="-363538"/>
            <a:r>
              <a:rPr lang="en-US" altLang="zh-CN" dirty="0"/>
              <a:t>i</a:t>
            </a:r>
            <a:r>
              <a:rPr lang="en-US" altLang="zh-CN" dirty="0" smtClean="0"/>
              <a:t>ntegrated demonstration</a:t>
            </a:r>
          </a:p>
          <a:p>
            <a:pPr marL="982663" lvl="2" indent="-266700">
              <a:lnSpc>
                <a:spcPct val="130000"/>
              </a:lnSpc>
            </a:pPr>
            <a:r>
              <a:rPr lang="en-US" altLang="zh-CN" dirty="0"/>
              <a:t>one Main Ring module (two </a:t>
            </a:r>
            <a:r>
              <a:rPr lang="en-US" altLang="zh-CN" dirty="0"/>
              <a:t>650 MHz </a:t>
            </a:r>
            <a:r>
              <a:rPr lang="en-US" altLang="zh-CN" dirty="0"/>
              <a:t>2-cell cavities) and one Booster module (one </a:t>
            </a:r>
            <a:r>
              <a:rPr lang="en-US" altLang="zh-CN" dirty="0"/>
              <a:t>CW 1.3 GHz </a:t>
            </a:r>
            <a:r>
              <a:rPr lang="en-US" altLang="zh-CN" dirty="0"/>
              <a:t>9-cell TESLA cavity) assembly and beam test</a:t>
            </a:r>
          </a:p>
          <a:p>
            <a:pPr marL="355600" lvl="1" indent="-355600" defTabSz="685800">
              <a:spcBef>
                <a:spcPts val="750"/>
              </a:spcBef>
              <a:buFont typeface="Arial" panose="020B0604020202020204" pitchFamily="34" charset="0"/>
              <a:buChar char="•"/>
            </a:pPr>
            <a:r>
              <a:rPr lang="en-US" altLang="zh-CN" b="1" dirty="0" smtClean="0">
                <a:solidFill>
                  <a:srgbClr val="0070C0"/>
                </a:solidFill>
              </a:rPr>
              <a:t>Large SRF infrastructures to be built in Huairou Science Park (2017-2019)</a:t>
            </a:r>
          </a:p>
          <a:p>
            <a:pPr marL="717550" lvl="1" indent="-363538"/>
            <a:r>
              <a:rPr lang="en-US" altLang="zh-CN" dirty="0" smtClean="0"/>
              <a:t>SRF lab: 4500 </a:t>
            </a:r>
            <a:r>
              <a:rPr lang="en-US" altLang="zh-CN" dirty="0"/>
              <a:t>m</a:t>
            </a:r>
            <a:r>
              <a:rPr lang="en-US" altLang="zh-CN" baseline="30000" dirty="0"/>
              <a:t>2</a:t>
            </a:r>
            <a:r>
              <a:rPr lang="en-US" altLang="zh-CN" dirty="0"/>
              <a:t> + cryoplant</a:t>
            </a:r>
          </a:p>
          <a:p>
            <a:pPr marL="717550" lvl="1" indent="-363538"/>
            <a:r>
              <a:rPr lang="en-US" altLang="zh-CN" dirty="0" smtClean="0"/>
              <a:t>SRF facilities: material </a:t>
            </a:r>
            <a:r>
              <a:rPr lang="en-US" altLang="zh-CN" dirty="0"/>
              <a:t>study, cavity processing, tuning, assembly, vertical testing, </a:t>
            </a:r>
            <a:r>
              <a:rPr lang="en-US" altLang="zh-CN" dirty="0" smtClean="0"/>
              <a:t>defects diagnostics and repairing tool, horizontal </a:t>
            </a:r>
            <a:r>
              <a:rPr lang="en-US" altLang="zh-CN" dirty="0"/>
              <a:t>testing and beam </a:t>
            </a:r>
            <a:r>
              <a:rPr lang="en-US" altLang="zh-CN" dirty="0" smtClean="0"/>
              <a:t>test</a:t>
            </a:r>
            <a:endParaRPr lang="en-US" altLang="zh-CN" dirty="0"/>
          </a:p>
          <a:p>
            <a:endParaRPr lang="zh-CN" altLang="en-US" dirty="0"/>
          </a:p>
        </p:txBody>
      </p:sp>
    </p:spTree>
    <p:extLst>
      <p:ext uri="{BB962C8B-B14F-4D97-AF65-F5344CB8AC3E}">
        <p14:creationId xmlns:p14="http://schemas.microsoft.com/office/powerpoint/2010/main" val="3876802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内容占位符 3"/>
          <p:cNvPicPr>
            <a:picLocks noChangeAspect="1"/>
          </p:cNvPicPr>
          <p:nvPr/>
        </p:nvPicPr>
        <p:blipFill rotWithShape="1">
          <a:blip r:embed="rId2" cstate="print">
            <a:extLst>
              <a:ext uri="{28A0092B-C50C-407E-A947-70E740481C1C}">
                <a14:useLocalDpi xmlns:a14="http://schemas.microsoft.com/office/drawing/2010/main" val="0"/>
              </a:ext>
            </a:extLst>
          </a:blip>
          <a:srcRect l="13194"/>
          <a:stretch/>
        </p:blipFill>
        <p:spPr>
          <a:xfrm>
            <a:off x="2966720" y="3135922"/>
            <a:ext cx="6177280" cy="3722078"/>
          </a:xfrm>
          <a:prstGeom prst="rect">
            <a:avLst/>
          </a:prstGeom>
          <a:ln w="28575">
            <a:solidFill>
              <a:schemeClr val="bg1"/>
            </a:solidFill>
          </a:ln>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3135923"/>
          </a:xfrm>
          <a:prstGeom prst="rect">
            <a:avLst/>
          </a:prstGeom>
          <a:ln w="28575">
            <a:solidFill>
              <a:schemeClr val="bg1"/>
            </a:solidFill>
          </a:ln>
        </p:spPr>
      </p:pic>
      <p:pic>
        <p:nvPicPr>
          <p:cNvPr id="6" name="内容占位符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0" y="3166403"/>
            <a:ext cx="3346290" cy="3722077"/>
          </a:xfrm>
          <a:prstGeom prst="rect">
            <a:avLst/>
          </a:prstGeom>
          <a:ln w="28575">
            <a:solidFill>
              <a:schemeClr val="bg1"/>
            </a:solidFill>
          </a:ln>
        </p:spPr>
      </p:pic>
      <p:sp>
        <p:nvSpPr>
          <p:cNvPr id="7" name="文本框 6"/>
          <p:cNvSpPr txBox="1"/>
          <p:nvPr/>
        </p:nvSpPr>
        <p:spPr>
          <a:xfrm>
            <a:off x="2367280" y="2674257"/>
            <a:ext cx="4409440" cy="4001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altLang="zh-CN" sz="2000" dirty="0">
                <a:latin typeface="Arial" panose="020B0604020202020204" pitchFamily="34" charset="0"/>
                <a:cs typeface="Arial" panose="020B0604020202020204" pitchFamily="34" charset="0"/>
              </a:rPr>
              <a:t>CEPC 650 MHz </a:t>
            </a:r>
            <a:r>
              <a:rPr lang="en-US" altLang="zh-CN" sz="2000" dirty="0" smtClean="0">
                <a:latin typeface="Arial" panose="020B0604020202020204" pitchFamily="34" charset="0"/>
                <a:cs typeface="Arial" panose="020B0604020202020204" pitchFamily="34" charset="0"/>
              </a:rPr>
              <a:t>SRF Cryomodule</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28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23982"/>
            <a:ext cx="7886700" cy="1059328"/>
          </a:xfrm>
        </p:spPr>
        <p:txBody>
          <a:bodyPr/>
          <a:lstStyle/>
          <a:p>
            <a:r>
              <a:rPr lang="en-US" altLang="zh-CN" dirty="0" smtClean="0"/>
              <a:t>CEPC SRF Technology R&amp;D</a:t>
            </a:r>
            <a:endParaRPr lang="zh-CN" altLang="en-US" dirty="0"/>
          </a:p>
        </p:txBody>
      </p:sp>
      <p:sp>
        <p:nvSpPr>
          <p:cNvPr id="3" name="内容占位符 2"/>
          <p:cNvSpPr>
            <a:spLocks noGrp="1"/>
          </p:cNvSpPr>
          <p:nvPr>
            <p:ph idx="1"/>
          </p:nvPr>
        </p:nvSpPr>
        <p:spPr>
          <a:xfrm>
            <a:off x="628650" y="1309473"/>
            <a:ext cx="5507229" cy="420059"/>
          </a:xfrm>
        </p:spPr>
        <p:txBody>
          <a:bodyPr>
            <a:noAutofit/>
          </a:bodyPr>
          <a:lstStyle/>
          <a:p>
            <a:pPr marL="0" indent="0">
              <a:buNone/>
            </a:pPr>
            <a:r>
              <a:rPr lang="en-US" altLang="zh-CN" sz="1800" dirty="0">
                <a:solidFill>
                  <a:srgbClr val="C00000"/>
                </a:solidFill>
              </a:rPr>
              <a:t>P</a:t>
            </a:r>
            <a:r>
              <a:rPr lang="en-US" altLang="zh-CN" sz="1800" dirty="0" smtClean="0">
                <a:solidFill>
                  <a:srgbClr val="C00000"/>
                </a:solidFill>
              </a:rPr>
              <a:t>rototype design and fabrication in 2017-2018</a:t>
            </a:r>
            <a:endParaRPr lang="zh-CN" altLang="en-US" sz="1800" dirty="0">
              <a:solidFill>
                <a:srgbClr val="C00000"/>
              </a:solidFill>
            </a:endParaRPr>
          </a:p>
        </p:txBody>
      </p:sp>
      <p:pic>
        <p:nvPicPr>
          <p:cNvPr id="9" name="Picture 7" descr="3"/>
          <p:cNvPicPr>
            <a:picLocks noChangeAspect="1" noChangeArrowheads="1"/>
          </p:cNvPicPr>
          <p:nvPr/>
        </p:nvPicPr>
        <p:blipFill>
          <a:blip r:embed="rId2" cstate="print">
            <a:extLst>
              <a:ext uri="{28A0092B-C50C-407E-A947-70E740481C1C}">
                <a14:useLocalDpi xmlns:a14="http://schemas.microsoft.com/office/drawing/2010/main" val="0"/>
              </a:ext>
            </a:extLst>
          </a:blip>
          <a:srcRect t="4686" b="3778"/>
          <a:stretch>
            <a:fillRect/>
          </a:stretch>
        </p:blipFill>
        <p:spPr bwMode="auto">
          <a:xfrm>
            <a:off x="6285750" y="1396958"/>
            <a:ext cx="1234639" cy="183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p:nvPr/>
        </p:nvPicPr>
        <p:blipFill rotWithShape="1">
          <a:blip r:embed="rId3" cstate="print">
            <a:extLst>
              <a:ext uri="{28A0092B-C50C-407E-A947-70E740481C1C}">
                <a14:useLocalDpi xmlns:a14="http://schemas.microsoft.com/office/drawing/2010/main" val="0"/>
              </a:ext>
            </a:extLst>
          </a:blip>
          <a:srcRect l="11958" r="13992" b="31912"/>
          <a:stretch/>
        </p:blipFill>
        <p:spPr>
          <a:xfrm>
            <a:off x="726396" y="3687692"/>
            <a:ext cx="1306556" cy="1414290"/>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6589" y="3683666"/>
            <a:ext cx="1015683" cy="141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24736" y="2083254"/>
            <a:ext cx="1619236" cy="1101198"/>
          </a:xfrm>
          <a:prstGeom prst="rect">
            <a:avLst/>
          </a:prstGeom>
        </p:spPr>
      </p:pic>
      <p:sp>
        <p:nvSpPr>
          <p:cNvPr id="15" name="文本框 14"/>
          <p:cNvSpPr txBox="1"/>
          <p:nvPr/>
        </p:nvSpPr>
        <p:spPr>
          <a:xfrm>
            <a:off x="7512248" y="2521635"/>
            <a:ext cx="1570502" cy="738664"/>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650 MHz</a:t>
            </a:r>
          </a:p>
          <a:p>
            <a:r>
              <a:rPr lang="en-US" altLang="zh-CN" sz="1400" u="sng" dirty="0" smtClean="0">
                <a:latin typeface="Arial" panose="020B0604020202020204" pitchFamily="34" charset="0"/>
                <a:cs typeface="Arial" panose="020B0604020202020204" pitchFamily="34" charset="0"/>
              </a:rPr>
              <a:t>variable coupler</a:t>
            </a:r>
          </a:p>
          <a:p>
            <a:r>
              <a:rPr lang="en-US" altLang="zh-CN" sz="1400" dirty="0" smtClean="0">
                <a:latin typeface="Arial" panose="020B0604020202020204" pitchFamily="34" charset="0"/>
                <a:cs typeface="Arial" panose="020B0604020202020204" pitchFamily="34" charset="0"/>
              </a:rPr>
              <a:t>300 kW</a:t>
            </a:r>
          </a:p>
        </p:txBody>
      </p:sp>
      <p:sp>
        <p:nvSpPr>
          <p:cNvPr id="16" name="文本框 15"/>
          <p:cNvSpPr txBox="1"/>
          <p:nvPr/>
        </p:nvSpPr>
        <p:spPr>
          <a:xfrm>
            <a:off x="3092272" y="3683666"/>
            <a:ext cx="1570502" cy="523220"/>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HOM coupler</a:t>
            </a:r>
          </a:p>
          <a:p>
            <a:r>
              <a:rPr lang="en-US" altLang="zh-CN" sz="1400" dirty="0" smtClean="0">
                <a:latin typeface="Arial" panose="020B0604020202020204" pitchFamily="34" charset="0"/>
                <a:cs typeface="Arial" panose="020B0604020202020204" pitchFamily="34" charset="0"/>
              </a:rPr>
              <a:t>1 kW</a:t>
            </a:r>
          </a:p>
        </p:txBody>
      </p:sp>
      <p:sp>
        <p:nvSpPr>
          <p:cNvPr id="18" name="文本框 17"/>
          <p:cNvSpPr txBox="1"/>
          <p:nvPr/>
        </p:nvSpPr>
        <p:spPr>
          <a:xfrm>
            <a:off x="4387664" y="2237292"/>
            <a:ext cx="1975221" cy="954107"/>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650 MHz</a:t>
            </a:r>
          </a:p>
          <a:p>
            <a:r>
              <a:rPr lang="en-US" altLang="zh-CN" sz="1400" u="sng" dirty="0" smtClean="0">
                <a:latin typeface="Arial" panose="020B0604020202020204" pitchFamily="34" charset="0"/>
                <a:cs typeface="Arial" panose="020B0604020202020204" pitchFamily="34" charset="0"/>
              </a:rPr>
              <a:t>2-cell cavity &amp; tuner</a:t>
            </a:r>
          </a:p>
          <a:p>
            <a:r>
              <a:rPr lang="en-US" altLang="zh-CN" sz="1400" u="sng" dirty="0" smtClean="0">
                <a:latin typeface="Arial" panose="020B0604020202020204" pitchFamily="34" charset="0"/>
                <a:cs typeface="Arial" panose="020B0604020202020204" pitchFamily="34" charset="0"/>
              </a:rPr>
              <a:t>5-cell cavity</a:t>
            </a:r>
          </a:p>
          <a:p>
            <a:r>
              <a:rPr lang="en-US" altLang="zh-CN" sz="1400" dirty="0" smtClean="0">
                <a:latin typeface="Arial" panose="020B0604020202020204" pitchFamily="34" charset="0"/>
                <a:cs typeface="Arial" panose="020B0604020202020204" pitchFamily="34" charset="0"/>
              </a:rPr>
              <a:t>Q &gt; 2E10 @ 20 MV/m</a:t>
            </a:r>
          </a:p>
        </p:txBody>
      </p:sp>
      <p:sp>
        <p:nvSpPr>
          <p:cNvPr id="19" name="文本框 18"/>
          <p:cNvSpPr txBox="1"/>
          <p:nvPr/>
        </p:nvSpPr>
        <p:spPr>
          <a:xfrm>
            <a:off x="3092272" y="4594599"/>
            <a:ext cx="1570502" cy="523220"/>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HOM absorber</a:t>
            </a:r>
          </a:p>
          <a:p>
            <a:r>
              <a:rPr lang="en-US" altLang="zh-CN" sz="1400" dirty="0">
                <a:latin typeface="Arial" panose="020B0604020202020204" pitchFamily="34" charset="0"/>
                <a:cs typeface="Arial" panose="020B0604020202020204" pitchFamily="34" charset="0"/>
              </a:rPr>
              <a:t>5</a:t>
            </a:r>
            <a:r>
              <a:rPr lang="en-US" altLang="zh-CN" sz="1400" dirty="0" smtClean="0">
                <a:latin typeface="Arial" panose="020B0604020202020204" pitchFamily="34" charset="0"/>
                <a:cs typeface="Arial" panose="020B0604020202020204" pitchFamily="34" charset="0"/>
              </a:rPr>
              <a:t> kW</a:t>
            </a:r>
          </a:p>
        </p:txBody>
      </p:sp>
      <p:pic>
        <p:nvPicPr>
          <p:cNvPr id="20" name="图片 19"/>
          <p:cNvPicPr>
            <a:picLocks noChangeAspect="1"/>
          </p:cNvPicPr>
          <p:nvPr/>
        </p:nvPicPr>
        <p:blipFill rotWithShape="1">
          <a:blip r:embed="rId6" cstate="print">
            <a:extLst>
              <a:ext uri="{28A0092B-C50C-407E-A947-70E740481C1C}">
                <a14:useLocalDpi xmlns:a14="http://schemas.microsoft.com/office/drawing/2010/main" val="0"/>
              </a:ext>
            </a:extLst>
          </a:blip>
          <a:srcRect l="5930" t="16698" r="5117" b="9975"/>
          <a:stretch/>
        </p:blipFill>
        <p:spPr>
          <a:xfrm>
            <a:off x="4706411" y="3687692"/>
            <a:ext cx="2805837" cy="1410264"/>
          </a:xfrm>
          <a:prstGeom prst="rect">
            <a:avLst/>
          </a:prstGeom>
        </p:spPr>
      </p:pic>
      <p:sp>
        <p:nvSpPr>
          <p:cNvPr id="21" name="文本框 20"/>
          <p:cNvSpPr txBox="1"/>
          <p:nvPr/>
        </p:nvSpPr>
        <p:spPr>
          <a:xfrm>
            <a:off x="7520389" y="4344925"/>
            <a:ext cx="1570502" cy="738664"/>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650 MHz &amp; 1.3 GHz cryomodule</a:t>
            </a:r>
          </a:p>
          <a:p>
            <a:r>
              <a:rPr lang="en-US" altLang="zh-CN" sz="1400" dirty="0" smtClean="0">
                <a:latin typeface="Arial" panose="020B0604020202020204" pitchFamily="34" charset="0"/>
                <a:cs typeface="Arial" panose="020B0604020202020204" pitchFamily="34" charset="0"/>
              </a:rPr>
              <a:t>&lt; 5 W @ 2K</a:t>
            </a:r>
          </a:p>
        </p:txBody>
      </p:sp>
      <p:pic>
        <p:nvPicPr>
          <p:cNvPr id="22" name="Picture 89" descr="M:\CEPC\tuner + cavit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823" y="2080571"/>
            <a:ext cx="2018913" cy="110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内容占位符 4"/>
          <p:cNvPicPr>
            <a:picLocks noChangeAspect="1"/>
          </p:cNvPicPr>
          <p:nvPr/>
        </p:nvPicPr>
        <p:blipFill>
          <a:blip r:embed="rId8"/>
          <a:stretch>
            <a:fillRect/>
          </a:stretch>
        </p:blipFill>
        <p:spPr>
          <a:xfrm rot="5400000">
            <a:off x="5921125" y="4984724"/>
            <a:ext cx="1136313" cy="2045932"/>
          </a:xfrm>
          <a:prstGeom prst="rect">
            <a:avLst/>
          </a:prstGeom>
        </p:spPr>
      </p:pic>
      <p:sp>
        <p:nvSpPr>
          <p:cNvPr id="24" name="文本框 23"/>
          <p:cNvSpPr txBox="1"/>
          <p:nvPr/>
        </p:nvSpPr>
        <p:spPr>
          <a:xfrm>
            <a:off x="7520389" y="5837182"/>
            <a:ext cx="1570502" cy="738664"/>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1.3 GHz</a:t>
            </a:r>
          </a:p>
          <a:p>
            <a:r>
              <a:rPr lang="en-US" altLang="zh-CN" sz="1400" u="sng" dirty="0" smtClean="0">
                <a:latin typeface="Arial" panose="020B0604020202020204" pitchFamily="34" charset="0"/>
                <a:cs typeface="Arial" panose="020B0604020202020204" pitchFamily="34" charset="0"/>
              </a:rPr>
              <a:t>variable coupler</a:t>
            </a:r>
          </a:p>
          <a:p>
            <a:r>
              <a:rPr lang="en-US" altLang="zh-CN" sz="1400" dirty="0" smtClean="0">
                <a:latin typeface="Arial" panose="020B0604020202020204" pitchFamily="34" charset="0"/>
                <a:cs typeface="Arial" panose="020B0604020202020204" pitchFamily="34" charset="0"/>
              </a:rPr>
              <a:t>20 kW</a:t>
            </a:r>
          </a:p>
        </p:txBody>
      </p:sp>
      <p:pic>
        <p:nvPicPr>
          <p:cNvPr id="26" name="图片 25"/>
          <p:cNvPicPr>
            <a:picLocks noChangeAspect="1"/>
          </p:cNvPicPr>
          <p:nvPr/>
        </p:nvPicPr>
        <p:blipFill rotWithShape="1">
          <a:blip r:embed="rId9" cstate="print">
            <a:extLst>
              <a:ext uri="{28A0092B-C50C-407E-A947-70E740481C1C}">
                <a14:useLocalDpi xmlns:a14="http://schemas.microsoft.com/office/drawing/2010/main" val="0"/>
              </a:ext>
            </a:extLst>
          </a:blip>
          <a:srcRect l="14580" t="34039" r="16916" b="35159"/>
          <a:stretch/>
        </p:blipFill>
        <p:spPr>
          <a:xfrm>
            <a:off x="821558" y="5513577"/>
            <a:ext cx="3566106" cy="734629"/>
          </a:xfrm>
          <a:prstGeom prst="rect">
            <a:avLst/>
          </a:prstGeom>
        </p:spPr>
      </p:pic>
      <p:sp>
        <p:nvSpPr>
          <p:cNvPr id="27" name="文本框 26"/>
          <p:cNvSpPr txBox="1"/>
          <p:nvPr/>
        </p:nvSpPr>
        <p:spPr>
          <a:xfrm>
            <a:off x="663035" y="6268069"/>
            <a:ext cx="4187554" cy="307777"/>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1.3 GHz TESLA cavity (high Q high gradient study) </a:t>
            </a:r>
          </a:p>
        </p:txBody>
      </p:sp>
    </p:spTree>
    <p:extLst>
      <p:ext uri="{BB962C8B-B14F-4D97-AF65-F5344CB8AC3E}">
        <p14:creationId xmlns:p14="http://schemas.microsoft.com/office/powerpoint/2010/main" val="1123650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1" algn="ctr" defTabSz="685800" rtl="0">
              <a:spcBef>
                <a:spcPct val="0"/>
              </a:spcBef>
            </a:pPr>
            <a:r>
              <a:rPr lang="en-US" altLang="zh-CN" sz="3300" dirty="0"/>
              <a:t>O</a:t>
            </a:r>
            <a:r>
              <a:rPr lang="en-US" altLang="zh-CN" sz="3300" dirty="0" smtClean="0"/>
              <a:t>pportunities for Technological Breakthroughs and Cost Reduction</a:t>
            </a:r>
            <a:endParaRPr lang="zh-CN" altLang="en-US" sz="3300" dirty="0"/>
          </a:p>
        </p:txBody>
      </p:sp>
      <p:sp>
        <p:nvSpPr>
          <p:cNvPr id="3" name="内容占位符 2"/>
          <p:cNvSpPr>
            <a:spLocks noGrp="1"/>
          </p:cNvSpPr>
          <p:nvPr>
            <p:ph idx="1"/>
          </p:nvPr>
        </p:nvSpPr>
        <p:spPr>
          <a:xfrm>
            <a:off x="628650" y="2064907"/>
            <a:ext cx="7886700" cy="4351338"/>
          </a:xfrm>
        </p:spPr>
        <p:txBody>
          <a:bodyPr>
            <a:normAutofit lnSpcReduction="10000"/>
          </a:bodyPr>
          <a:lstStyle/>
          <a:p>
            <a:pPr marL="0" indent="0">
              <a:buNone/>
            </a:pPr>
            <a:r>
              <a:rPr lang="en-US" altLang="zh-CN" sz="2000" b="1" dirty="0" smtClean="0">
                <a:solidFill>
                  <a:srgbClr val="C00000"/>
                </a:solidFill>
              </a:rPr>
              <a:t>High Gradient </a:t>
            </a:r>
            <a:r>
              <a:rPr lang="en-US" altLang="zh-CN" sz="2000" b="1" dirty="0">
                <a:solidFill>
                  <a:srgbClr val="C00000"/>
                </a:solidFill>
              </a:rPr>
              <a:t>and </a:t>
            </a:r>
            <a:r>
              <a:rPr lang="en-US" altLang="zh-CN" sz="2000" b="1" dirty="0" smtClean="0">
                <a:solidFill>
                  <a:srgbClr val="C00000"/>
                </a:solidFill>
              </a:rPr>
              <a:t>High </a:t>
            </a:r>
            <a:r>
              <a:rPr lang="en-US" altLang="zh-CN" sz="2000" b="1" dirty="0">
                <a:solidFill>
                  <a:srgbClr val="C00000"/>
                </a:solidFill>
              </a:rPr>
              <a:t>Q</a:t>
            </a:r>
          </a:p>
          <a:p>
            <a:r>
              <a:rPr lang="en-US" altLang="zh-CN" sz="1800" b="1" dirty="0" smtClean="0"/>
              <a:t>N-infusion</a:t>
            </a:r>
            <a:r>
              <a:rPr lang="en-US" altLang="zh-CN" sz="1800" dirty="0" smtClean="0"/>
              <a:t> (ILC ongoing R&amp;D program aiming for </a:t>
            </a:r>
            <a:r>
              <a:rPr lang="en-US" altLang="zh-CN" sz="1800" dirty="0"/>
              <a:t>30 </a:t>
            </a:r>
            <a:r>
              <a:rPr lang="en-US" altLang="zh-CN" sz="1800" dirty="0" smtClean="0"/>
              <a:t>% </a:t>
            </a:r>
            <a:r>
              <a:rPr lang="en-US" altLang="zh-CN" sz="1800" dirty="0"/>
              <a:t>cost </a:t>
            </a:r>
            <a:r>
              <a:rPr lang="en-US" altLang="zh-CN" sz="1800" dirty="0" smtClean="0"/>
              <a:t>reduction, could reduce CEPC </a:t>
            </a:r>
            <a:r>
              <a:rPr lang="en-US" altLang="zh-CN" sz="1800" dirty="0" err="1" smtClean="0"/>
              <a:t>tt</a:t>
            </a:r>
            <a:r>
              <a:rPr lang="en-US" altLang="zh-CN" sz="1800" dirty="0" smtClean="0"/>
              <a:t> MR and Booster </a:t>
            </a:r>
            <a:r>
              <a:rPr lang="en-US" altLang="zh-CN" sz="1800" dirty="0" smtClean="0">
                <a:solidFill>
                  <a:srgbClr val="FF0000"/>
                </a:solidFill>
              </a:rPr>
              <a:t>CW</a:t>
            </a:r>
            <a:r>
              <a:rPr lang="en-US" altLang="zh-CN" sz="1800" dirty="0" smtClean="0"/>
              <a:t> cavity cost as well as other operation modes; but need </a:t>
            </a:r>
            <a:r>
              <a:rPr lang="en-US" altLang="zh-CN" sz="1800" dirty="0" smtClean="0">
                <a:solidFill>
                  <a:srgbClr val="FF0000"/>
                </a:solidFill>
              </a:rPr>
              <a:t>extremely clean </a:t>
            </a:r>
            <a:r>
              <a:rPr lang="en-US" altLang="zh-CN" sz="1800" dirty="0" smtClean="0"/>
              <a:t>assembly, vacuum and magnetic environment)</a:t>
            </a:r>
          </a:p>
          <a:p>
            <a:r>
              <a:rPr lang="en-US" altLang="zh-CN" sz="1800" b="1" dirty="0" smtClean="0"/>
              <a:t>Nb</a:t>
            </a:r>
            <a:r>
              <a:rPr lang="en-US" altLang="zh-CN" sz="1800" b="1" baseline="-25000" dirty="0" smtClean="0"/>
              <a:t>3</a:t>
            </a:r>
            <a:r>
              <a:rPr lang="en-US" altLang="zh-CN" sz="1800" b="1" dirty="0" smtClean="0"/>
              <a:t>Sn</a:t>
            </a:r>
            <a:r>
              <a:rPr lang="en-US" altLang="zh-CN" sz="1800" dirty="0" smtClean="0"/>
              <a:t> </a:t>
            </a:r>
            <a:r>
              <a:rPr lang="en-US" altLang="zh-CN" sz="1800" dirty="0"/>
              <a:t>(~ 100 nm thin film </a:t>
            </a:r>
            <a:r>
              <a:rPr lang="en-US" altLang="zh-CN" sz="1800" dirty="0" err="1" smtClean="0"/>
              <a:t>Nb</a:t>
            </a:r>
            <a:r>
              <a:rPr lang="en-US" altLang="zh-CN" sz="1800" dirty="0" smtClean="0"/>
              <a:t> to have Bean-Livingstone and </a:t>
            </a:r>
            <a:r>
              <a:rPr lang="en-US" altLang="zh-CN" sz="1800" dirty="0"/>
              <a:t>SS </a:t>
            </a:r>
            <a:r>
              <a:rPr lang="en-US" altLang="zh-CN" sz="1800" dirty="0" smtClean="0"/>
              <a:t>boundary barrier </a:t>
            </a:r>
            <a:r>
              <a:rPr lang="en-US" altLang="zh-CN" sz="1800" dirty="0"/>
              <a:t>against </a:t>
            </a:r>
            <a:r>
              <a:rPr lang="en-US" altLang="zh-CN" sz="1800" dirty="0" smtClean="0"/>
              <a:t>penetration of vortex)  </a:t>
            </a:r>
          </a:p>
          <a:p>
            <a:r>
              <a:rPr lang="zh-CN" altLang="en-US" sz="1800" b="1" dirty="0"/>
              <a:t>铁基</a:t>
            </a:r>
            <a:r>
              <a:rPr lang="zh-CN" altLang="en-US" sz="1800" b="1" dirty="0" smtClean="0"/>
              <a:t>超导 </a:t>
            </a:r>
            <a:r>
              <a:rPr lang="en-US" altLang="zh-CN" sz="1800" dirty="0" smtClean="0"/>
              <a:t>(SIS</a:t>
            </a:r>
            <a:r>
              <a:rPr lang="zh-CN" altLang="en-US" sz="1800" dirty="0" smtClean="0"/>
              <a:t> </a:t>
            </a:r>
            <a:r>
              <a:rPr lang="en-US" altLang="zh-CN" sz="1800" dirty="0" smtClean="0"/>
              <a:t>thin film)</a:t>
            </a:r>
            <a:endParaRPr lang="en-US" altLang="zh-CN" sz="1800" dirty="0"/>
          </a:p>
          <a:p>
            <a:pPr marL="0" indent="0">
              <a:buNone/>
            </a:pPr>
            <a:r>
              <a:rPr lang="en-US" altLang="zh-CN" sz="2000" b="1" dirty="0" err="1" smtClean="0">
                <a:solidFill>
                  <a:srgbClr val="C00000"/>
                </a:solidFill>
              </a:rPr>
              <a:t>Nb</a:t>
            </a:r>
            <a:r>
              <a:rPr lang="en-US" altLang="zh-CN" sz="2000" b="1" dirty="0" smtClean="0">
                <a:solidFill>
                  <a:srgbClr val="C00000"/>
                </a:solidFill>
              </a:rPr>
              <a:t>/Cu</a:t>
            </a:r>
            <a:endParaRPr lang="en-US" altLang="zh-CN" sz="2000" dirty="0" smtClean="0">
              <a:solidFill>
                <a:srgbClr val="C00000"/>
              </a:solidFill>
            </a:endParaRPr>
          </a:p>
          <a:p>
            <a:pPr marL="0" indent="0">
              <a:buNone/>
            </a:pPr>
            <a:r>
              <a:rPr lang="en-US" altLang="zh-CN" sz="2000" b="1" dirty="0" smtClean="0">
                <a:solidFill>
                  <a:srgbClr val="C00000"/>
                </a:solidFill>
              </a:rPr>
              <a:t>Very high power input coupler (CW 0.5-1 MW)</a:t>
            </a:r>
          </a:p>
          <a:p>
            <a:pPr marL="0" indent="0">
              <a:buNone/>
            </a:pPr>
            <a:r>
              <a:rPr lang="en-US" altLang="zh-CN" sz="2000" b="1" dirty="0" smtClean="0">
                <a:solidFill>
                  <a:srgbClr val="C00000"/>
                </a:solidFill>
              </a:rPr>
              <a:t>…</a:t>
            </a:r>
          </a:p>
        </p:txBody>
      </p:sp>
    </p:spTree>
    <p:extLst>
      <p:ext uri="{BB962C8B-B14F-4D97-AF65-F5344CB8AC3E}">
        <p14:creationId xmlns:p14="http://schemas.microsoft.com/office/powerpoint/2010/main" val="2524868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Superconductors</a:t>
            </a:r>
            <a:endParaRPr lang="zh-CN" altLang="en-US" dirty="0"/>
          </a:p>
        </p:txBody>
      </p:sp>
      <p:pic>
        <p:nvPicPr>
          <p:cNvPr id="4" name="内容占位符 3"/>
          <p:cNvPicPr>
            <a:picLocks noGrp="1" noChangeAspect="1"/>
          </p:cNvPicPr>
          <p:nvPr>
            <p:ph idx="1"/>
          </p:nvPr>
        </p:nvPicPr>
        <p:blipFill>
          <a:blip r:embed="rId2"/>
          <a:stretch>
            <a:fillRect/>
          </a:stretch>
        </p:blipFill>
        <p:spPr>
          <a:xfrm>
            <a:off x="968628" y="1842717"/>
            <a:ext cx="7464485" cy="4387167"/>
          </a:xfrm>
          <a:prstGeom prst="rect">
            <a:avLst/>
          </a:prstGeom>
        </p:spPr>
      </p:pic>
      <p:sp>
        <p:nvSpPr>
          <p:cNvPr id="5" name="椭圆 4"/>
          <p:cNvSpPr/>
          <p:nvPr/>
        </p:nvSpPr>
        <p:spPr>
          <a:xfrm>
            <a:off x="6135879" y="2691926"/>
            <a:ext cx="1828800" cy="8545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677113" y="6381912"/>
            <a:ext cx="4747453" cy="276999"/>
          </a:xfrm>
          <a:prstGeom prst="rect">
            <a:avLst/>
          </a:prstGeom>
        </p:spPr>
        <p:txBody>
          <a:bodyPr wrap="none">
            <a:spAutoFit/>
          </a:bodyPr>
          <a:lstStyle/>
          <a:p>
            <a:r>
              <a:rPr lang="en-US" altLang="zh-CN" sz="1200" dirty="0" smtClean="0">
                <a:latin typeface="Arial" panose="020B0604020202020204" pitchFamily="34" charset="0"/>
                <a:cs typeface="Arial" panose="020B0604020202020204" pitchFamily="34" charset="0"/>
              </a:rPr>
              <a:t>A-M</a:t>
            </a:r>
            <a:r>
              <a:rPr lang="en-US" altLang="zh-CN" sz="1200" dirty="0">
                <a:latin typeface="Arial" panose="020B0604020202020204" pitchFamily="34" charset="0"/>
                <a:cs typeface="Arial" panose="020B0604020202020204" pitchFamily="34" charset="0"/>
              </a:rPr>
              <a:t>.</a:t>
            </a:r>
            <a:r>
              <a:rPr lang="en-US" altLang="zh-CN" sz="1200" dirty="0" smtClean="0">
                <a:latin typeface="Arial" panose="020B0604020202020204" pitchFamily="34" charset="0"/>
                <a:cs typeface="Arial" panose="020B0604020202020204" pitchFamily="34" charset="0"/>
              </a:rPr>
              <a:t> Valente-Feliciano. </a:t>
            </a:r>
            <a:r>
              <a:rPr lang="en-US" altLang="zh-CN" sz="1200" dirty="0" err="1" smtClean="0">
                <a:latin typeface="Arial" panose="020B0604020202020204" pitchFamily="34" charset="0"/>
                <a:cs typeface="Arial" panose="020B0604020202020204" pitchFamily="34" charset="0"/>
              </a:rPr>
              <a:t>Supercond</a:t>
            </a:r>
            <a:r>
              <a:rPr lang="en-US" altLang="zh-CN" sz="1200" dirty="0">
                <a:latin typeface="Arial" panose="020B0604020202020204" pitchFamily="34" charset="0"/>
                <a:cs typeface="Arial" panose="020B0604020202020204" pitchFamily="34" charset="0"/>
              </a:rPr>
              <a:t>. Sci. Technol. 29 (2016) </a:t>
            </a:r>
            <a:r>
              <a:rPr lang="en-US" altLang="zh-CN" sz="1200" dirty="0" smtClean="0">
                <a:latin typeface="Arial" panose="020B0604020202020204" pitchFamily="34" charset="0"/>
                <a:cs typeface="Arial" panose="020B0604020202020204" pitchFamily="34" charset="0"/>
              </a:rPr>
              <a:t>113002</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996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Material for Superconducting RF Cavity</a:t>
            </a:r>
            <a:endParaRPr lang="zh-CN" altLang="en-US" dirty="0"/>
          </a:p>
        </p:txBody>
      </p:sp>
      <p:pic>
        <p:nvPicPr>
          <p:cNvPr id="4" name="内容占位符 3"/>
          <p:cNvPicPr>
            <a:picLocks noGrp="1" noChangeAspect="1"/>
          </p:cNvPicPr>
          <p:nvPr>
            <p:ph idx="1"/>
          </p:nvPr>
        </p:nvPicPr>
        <p:blipFill>
          <a:blip r:embed="rId2"/>
          <a:stretch>
            <a:fillRect/>
          </a:stretch>
        </p:blipFill>
        <p:spPr>
          <a:xfrm>
            <a:off x="363730" y="2256090"/>
            <a:ext cx="8549533" cy="3659387"/>
          </a:xfrm>
          <a:prstGeom prst="rect">
            <a:avLst/>
          </a:prstGeom>
        </p:spPr>
      </p:pic>
      <p:sp>
        <p:nvSpPr>
          <p:cNvPr id="5" name="矩形 4"/>
          <p:cNvSpPr/>
          <p:nvPr/>
        </p:nvSpPr>
        <p:spPr>
          <a:xfrm>
            <a:off x="4080352" y="5915477"/>
            <a:ext cx="4747453" cy="276999"/>
          </a:xfrm>
          <a:prstGeom prst="rect">
            <a:avLst/>
          </a:prstGeom>
        </p:spPr>
        <p:txBody>
          <a:bodyPr wrap="none">
            <a:spAutoFit/>
          </a:bodyPr>
          <a:lstStyle/>
          <a:p>
            <a:r>
              <a:rPr lang="en-US" altLang="zh-CN" sz="1200" dirty="0" smtClean="0">
                <a:latin typeface="Arial" panose="020B0604020202020204" pitchFamily="34" charset="0"/>
                <a:cs typeface="Arial" panose="020B0604020202020204" pitchFamily="34" charset="0"/>
              </a:rPr>
              <a:t>A-M</a:t>
            </a:r>
            <a:r>
              <a:rPr lang="en-US" altLang="zh-CN" sz="1200" dirty="0">
                <a:latin typeface="Arial" panose="020B0604020202020204" pitchFamily="34" charset="0"/>
                <a:cs typeface="Arial" panose="020B0604020202020204" pitchFamily="34" charset="0"/>
              </a:rPr>
              <a:t>.</a:t>
            </a:r>
            <a:r>
              <a:rPr lang="en-US" altLang="zh-CN" sz="1200" dirty="0" smtClean="0">
                <a:latin typeface="Arial" panose="020B0604020202020204" pitchFamily="34" charset="0"/>
                <a:cs typeface="Arial" panose="020B0604020202020204" pitchFamily="34" charset="0"/>
              </a:rPr>
              <a:t> Valente-Feliciano. </a:t>
            </a:r>
            <a:r>
              <a:rPr lang="en-US" altLang="zh-CN" sz="1200" dirty="0" err="1" smtClean="0">
                <a:latin typeface="Arial" panose="020B0604020202020204" pitchFamily="34" charset="0"/>
                <a:cs typeface="Arial" panose="020B0604020202020204" pitchFamily="34" charset="0"/>
              </a:rPr>
              <a:t>Supercond</a:t>
            </a:r>
            <a:r>
              <a:rPr lang="en-US" altLang="zh-CN" sz="1200" dirty="0">
                <a:latin typeface="Arial" panose="020B0604020202020204" pitchFamily="34" charset="0"/>
                <a:cs typeface="Arial" panose="020B0604020202020204" pitchFamily="34" charset="0"/>
              </a:rPr>
              <a:t>. Sci. Technol. 29 (2016) </a:t>
            </a:r>
            <a:r>
              <a:rPr lang="en-US" altLang="zh-CN" sz="1200" dirty="0" smtClean="0">
                <a:latin typeface="Arial" panose="020B0604020202020204" pitchFamily="34" charset="0"/>
                <a:cs typeface="Arial" panose="020B0604020202020204" pitchFamily="34" charset="0"/>
              </a:rPr>
              <a:t>113002</a:t>
            </a:r>
            <a:endParaRPr lang="zh-CN" altLang="en-US" sz="1200" dirty="0">
              <a:latin typeface="Arial" panose="020B0604020202020204" pitchFamily="34" charset="0"/>
              <a:cs typeface="Arial" panose="020B0604020202020204" pitchFamily="34" charset="0"/>
            </a:endParaRPr>
          </a:p>
        </p:txBody>
      </p:sp>
      <p:sp>
        <p:nvSpPr>
          <p:cNvPr id="6" name="文本框 5"/>
          <p:cNvSpPr txBox="1"/>
          <p:nvPr/>
        </p:nvSpPr>
        <p:spPr>
          <a:xfrm>
            <a:off x="2538102" y="5400942"/>
            <a:ext cx="1187865" cy="338554"/>
          </a:xfrm>
          <a:prstGeom prst="rect">
            <a:avLst/>
          </a:prstGeom>
          <a:no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1000</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787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079113"/>
          </a:xfrm>
        </p:spPr>
        <p:txBody>
          <a:bodyPr/>
          <a:lstStyle/>
          <a:p>
            <a:r>
              <a:rPr lang="en-US" altLang="zh-CN" dirty="0" smtClean="0"/>
              <a:t>SRF Summary of Main Ring Types</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579214337"/>
              </p:ext>
            </p:extLst>
          </p:nvPr>
        </p:nvGraphicFramePr>
        <p:xfrm>
          <a:off x="333285" y="1444239"/>
          <a:ext cx="8477429" cy="5112000"/>
        </p:xfrm>
        <a:graphic>
          <a:graphicData uri="http://schemas.openxmlformats.org/drawingml/2006/table">
            <a:tbl>
              <a:tblPr firstRow="1" bandRow="1">
                <a:tableStyleId>{7DF18680-E054-41AD-8BC1-D1AEF772440D}</a:tableStyleId>
              </a:tblPr>
              <a:tblGrid>
                <a:gridCol w="1198184">
                  <a:extLst>
                    <a:ext uri="{9D8B030D-6E8A-4147-A177-3AD203B41FA5}">
                      <a16:colId xmlns:a16="http://schemas.microsoft.com/office/drawing/2014/main" val="2370354802"/>
                    </a:ext>
                  </a:extLst>
                </a:gridCol>
                <a:gridCol w="1455849">
                  <a:extLst>
                    <a:ext uri="{9D8B030D-6E8A-4147-A177-3AD203B41FA5}">
                      <a16:colId xmlns:a16="http://schemas.microsoft.com/office/drawing/2014/main" val="2021930882"/>
                    </a:ext>
                  </a:extLst>
                </a:gridCol>
                <a:gridCol w="1455849">
                  <a:extLst>
                    <a:ext uri="{9D8B030D-6E8A-4147-A177-3AD203B41FA5}">
                      <a16:colId xmlns:a16="http://schemas.microsoft.com/office/drawing/2014/main" val="3622357748"/>
                    </a:ext>
                  </a:extLst>
                </a:gridCol>
                <a:gridCol w="1455849">
                  <a:extLst>
                    <a:ext uri="{9D8B030D-6E8A-4147-A177-3AD203B41FA5}">
                      <a16:colId xmlns:a16="http://schemas.microsoft.com/office/drawing/2014/main" val="4038232533"/>
                    </a:ext>
                  </a:extLst>
                </a:gridCol>
                <a:gridCol w="1455849">
                  <a:extLst>
                    <a:ext uri="{9D8B030D-6E8A-4147-A177-3AD203B41FA5}">
                      <a16:colId xmlns:a16="http://schemas.microsoft.com/office/drawing/2014/main" val="2314563691"/>
                    </a:ext>
                  </a:extLst>
                </a:gridCol>
                <a:gridCol w="1455849">
                  <a:extLst>
                    <a:ext uri="{9D8B030D-6E8A-4147-A177-3AD203B41FA5}">
                      <a16:colId xmlns:a16="http://schemas.microsoft.com/office/drawing/2014/main" val="1108737907"/>
                    </a:ext>
                  </a:extLst>
                </a:gridCol>
              </a:tblGrid>
              <a:tr h="648000">
                <a:tc>
                  <a:txBody>
                    <a:bodyPr/>
                    <a:lstStyle/>
                    <a:p>
                      <a:pPr algn="ctr"/>
                      <a:endParaRPr lang="zh-CN" altLang="en-US" sz="1200" dirty="0">
                        <a:latin typeface="Arial" panose="020B0604020202020204" pitchFamily="34" charset="0"/>
                        <a:cs typeface="Arial" panose="020B0604020202020204" pitchFamily="34" charset="0"/>
                      </a:endParaRPr>
                    </a:p>
                  </a:txBody>
                  <a:tcPr anchor="ctr"/>
                </a:tc>
                <a:tc>
                  <a:txBody>
                    <a:bodyPr/>
                    <a:lstStyle/>
                    <a:p>
                      <a:pPr algn="ctr"/>
                      <a:r>
                        <a:rPr lang="en-US" altLang="zh-CN" sz="1200" dirty="0" smtClean="0">
                          <a:latin typeface="Arial" panose="020B0604020202020204" pitchFamily="34" charset="0"/>
                          <a:cs typeface="Arial" panose="020B0604020202020204" pitchFamily="34" charset="0"/>
                        </a:rPr>
                        <a:t>Single Ring</a:t>
                      </a:r>
                    </a:p>
                    <a:p>
                      <a:pPr algn="ctr"/>
                      <a:r>
                        <a:rPr lang="en-US" altLang="zh-CN" sz="1200" dirty="0" smtClean="0">
                          <a:latin typeface="Arial" panose="020B0604020202020204" pitchFamily="34" charset="0"/>
                          <a:cs typeface="Arial" panose="020B0604020202020204" pitchFamily="34" charset="0"/>
                        </a:rPr>
                        <a:t>(SR)</a:t>
                      </a:r>
                      <a:endParaRPr lang="zh-CN" altLang="en-US" sz="1200" dirty="0">
                        <a:latin typeface="Arial" panose="020B0604020202020204" pitchFamily="34" charset="0"/>
                        <a:cs typeface="Arial" panose="020B0604020202020204" pitchFamily="34" charset="0"/>
                      </a:endParaRPr>
                    </a:p>
                  </a:txBody>
                  <a:tcPr anchor="ctr"/>
                </a:tc>
                <a:tc>
                  <a:txBody>
                    <a:bodyPr/>
                    <a:lstStyle/>
                    <a:p>
                      <a:pPr algn="ctr"/>
                      <a:r>
                        <a:rPr lang="en-US" altLang="zh-CN" sz="1200" dirty="0" smtClean="0">
                          <a:latin typeface="Arial" panose="020B0604020202020204" pitchFamily="34" charset="0"/>
                          <a:cs typeface="Arial" panose="020B0604020202020204" pitchFamily="34" charset="0"/>
                        </a:rPr>
                        <a:t>Partial</a:t>
                      </a:r>
                      <a:r>
                        <a:rPr lang="en-US" altLang="zh-CN" sz="1200" baseline="0" dirty="0" smtClean="0">
                          <a:latin typeface="Arial" panose="020B0604020202020204" pitchFamily="34" charset="0"/>
                          <a:cs typeface="Arial" panose="020B0604020202020204" pitchFamily="34" charset="0"/>
                        </a:rPr>
                        <a:t> Double Ring (PDR)</a:t>
                      </a:r>
                      <a:endParaRPr lang="zh-CN" altLang="en-US" sz="1200" dirty="0">
                        <a:latin typeface="Arial" panose="020B0604020202020204" pitchFamily="34" charset="0"/>
                        <a:cs typeface="Arial" panose="020B0604020202020204" pitchFamily="34" charset="0"/>
                      </a:endParaRPr>
                    </a:p>
                  </a:txBody>
                  <a:tcPr anchor="ctr"/>
                </a:tc>
                <a:tc>
                  <a:txBody>
                    <a:bodyPr/>
                    <a:lstStyle/>
                    <a:p>
                      <a:pPr algn="ctr"/>
                      <a:r>
                        <a:rPr lang="en-US" altLang="zh-CN" sz="1200" dirty="0" smtClean="0">
                          <a:latin typeface="Arial" panose="020B0604020202020204" pitchFamily="34" charset="0"/>
                          <a:cs typeface="Arial" panose="020B0604020202020204" pitchFamily="34" charset="0"/>
                        </a:rPr>
                        <a:t>Advanced Partial</a:t>
                      </a:r>
                      <a:r>
                        <a:rPr lang="en-US" altLang="zh-CN" sz="1200" baseline="0" dirty="0" smtClean="0">
                          <a:latin typeface="Arial" panose="020B0604020202020204" pitchFamily="34" charset="0"/>
                          <a:cs typeface="Arial" panose="020B0604020202020204" pitchFamily="34" charset="0"/>
                        </a:rPr>
                        <a:t> Double Ring (APDR)</a:t>
                      </a:r>
                      <a:endParaRPr lang="zh-CN" altLang="en-US" sz="1200" dirty="0">
                        <a:latin typeface="Arial" panose="020B0604020202020204" pitchFamily="34" charset="0"/>
                        <a:cs typeface="Arial" panose="020B0604020202020204" pitchFamily="34" charset="0"/>
                      </a:endParaRPr>
                    </a:p>
                  </a:txBody>
                  <a:tcPr anchor="ctr"/>
                </a:tc>
                <a:tc>
                  <a:txBody>
                    <a:bodyPr/>
                    <a:lstStyle/>
                    <a:p>
                      <a:pPr algn="ctr"/>
                      <a:r>
                        <a:rPr lang="en-US" altLang="zh-CN" sz="1200" dirty="0" smtClean="0">
                          <a:latin typeface="Arial" panose="020B0604020202020204" pitchFamily="34" charset="0"/>
                          <a:cs typeface="Arial" panose="020B0604020202020204" pitchFamily="34" charset="0"/>
                        </a:rPr>
                        <a:t>Double Ring</a:t>
                      </a:r>
                      <a:r>
                        <a:rPr lang="en-US" altLang="zh-CN" sz="1200" baseline="0" dirty="0" smtClean="0">
                          <a:latin typeface="Arial" panose="020B0604020202020204" pitchFamily="34" charset="0"/>
                          <a:cs typeface="Arial" panose="020B0604020202020204" pitchFamily="34" charset="0"/>
                        </a:rPr>
                        <a:t> with Common Cavity (</a:t>
                      </a:r>
                      <a:r>
                        <a:rPr lang="en-US" altLang="zh-CN" sz="1200" baseline="0" dirty="0" err="1" smtClean="0">
                          <a:latin typeface="Arial" panose="020B0604020202020204" pitchFamily="34" charset="0"/>
                          <a:cs typeface="Arial" panose="020B0604020202020204" pitchFamily="34" charset="0"/>
                        </a:rPr>
                        <a:t>DRcc</a:t>
                      </a:r>
                      <a:r>
                        <a:rPr lang="en-US" altLang="zh-CN" sz="1200" baseline="0" dirty="0" smtClean="0">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a:txBody>
                  <a:tcPr anchor="ctr"/>
                </a:tc>
                <a:tc>
                  <a:txBody>
                    <a:bodyPr/>
                    <a:lstStyle/>
                    <a:p>
                      <a:pPr algn="ctr"/>
                      <a:r>
                        <a:rPr lang="en-US" altLang="zh-CN" sz="1200" dirty="0" smtClean="0">
                          <a:latin typeface="Arial" panose="020B0604020202020204" pitchFamily="34" charset="0"/>
                          <a:cs typeface="Arial" panose="020B0604020202020204" pitchFamily="34" charset="0"/>
                        </a:rPr>
                        <a:t>Double Ring</a:t>
                      </a:r>
                    </a:p>
                    <a:p>
                      <a:pPr algn="ctr"/>
                      <a:r>
                        <a:rPr lang="en-US" altLang="zh-CN" sz="1200" dirty="0" smtClean="0">
                          <a:latin typeface="Arial" panose="020B0604020202020204" pitchFamily="34" charset="0"/>
                          <a:cs typeface="Arial" panose="020B0604020202020204" pitchFamily="34" charset="0"/>
                        </a:rPr>
                        <a:t>(DR)</a:t>
                      </a:r>
                      <a:endParaRPr lang="zh-CN" alt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84834741"/>
                  </a:ext>
                </a:extLst>
              </a:tr>
              <a:tr h="1116000">
                <a:tc>
                  <a:txBody>
                    <a:bodyPr/>
                    <a:lstStyle/>
                    <a:p>
                      <a:pPr algn="ctr"/>
                      <a:r>
                        <a:rPr lang="en-US" altLang="zh-CN" sz="1200" b="1" dirty="0" smtClean="0">
                          <a:latin typeface="Arial" panose="020B0604020202020204" pitchFamily="34" charset="0"/>
                          <a:cs typeface="Arial" panose="020B0604020202020204" pitchFamily="34" charset="0"/>
                        </a:rPr>
                        <a:t>Luminosity</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HL-H too</a:t>
                      </a:r>
                      <a:r>
                        <a:rPr lang="en-US" altLang="zh-CN" sz="1200" baseline="0" dirty="0" smtClean="0">
                          <a:latin typeface="Arial" panose="020B0604020202020204" pitchFamily="34" charset="0"/>
                          <a:cs typeface="Arial" panose="020B0604020202020204" pitchFamily="34" charset="0"/>
                        </a:rPr>
                        <a:t> many bunches for pretzel; </a:t>
                      </a:r>
                      <a:r>
                        <a:rPr lang="en-US" altLang="zh-CN" sz="1200" dirty="0" smtClean="0">
                          <a:latin typeface="Arial" panose="020B0604020202020204" pitchFamily="34" charset="0"/>
                          <a:cs typeface="Arial" panose="020B0604020202020204" pitchFamily="34" charset="0"/>
                        </a:rPr>
                        <a:t>Z too low;</a:t>
                      </a:r>
                    </a:p>
                    <a:p>
                      <a:pPr algn="ctr"/>
                      <a:r>
                        <a:rPr lang="en-US" altLang="zh-CN" sz="1200" b="1" baseline="0" dirty="0" smtClean="0">
                          <a:solidFill>
                            <a:srgbClr val="FF0000"/>
                          </a:solidFill>
                          <a:latin typeface="Arial" panose="020B0604020202020204" pitchFamily="34" charset="0"/>
                          <a:cs typeface="Arial" panose="020B0604020202020204" pitchFamily="34" charset="0"/>
                        </a:rPr>
                        <a:t>Showstopper</a:t>
                      </a:r>
                      <a:endParaRPr lang="zh-CN" altLang="en-US" sz="1200" b="1" dirty="0">
                        <a:solidFill>
                          <a:srgbClr val="FF0000"/>
                        </a:solidFill>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bunch spacing limited by</a:t>
                      </a:r>
                      <a:r>
                        <a:rPr lang="en-US" altLang="zh-CN" sz="1200" baseline="0" dirty="0" smtClean="0">
                          <a:latin typeface="Arial" panose="020B0604020202020204" pitchFamily="34" charset="0"/>
                          <a:cs typeface="Arial" panose="020B0604020202020204" pitchFamily="34" charset="0"/>
                        </a:rPr>
                        <a:t> detector;</a:t>
                      </a:r>
                    </a:p>
                    <a:p>
                      <a:pPr algn="l"/>
                      <a:r>
                        <a:rPr lang="en-US" altLang="zh-CN" sz="1200" dirty="0" smtClean="0">
                          <a:latin typeface="Arial" panose="020B0604020202020204" pitchFamily="34" charset="0"/>
                          <a:cs typeface="Arial" panose="020B0604020202020204" pitchFamily="34" charset="0"/>
                        </a:rPr>
                        <a:t>Z low</a:t>
                      </a:r>
                      <a:endParaRPr lang="en-US" altLang="zh-CN" sz="1200" baseline="0" dirty="0" smtClean="0">
                        <a:latin typeface="Arial" panose="020B0604020202020204" pitchFamily="34" charset="0"/>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1" baseline="0" dirty="0" smtClean="0">
                          <a:solidFill>
                            <a:srgbClr val="7030A0"/>
                          </a:solidFill>
                          <a:latin typeface="Arial" panose="020B0604020202020204" pitchFamily="34" charset="0"/>
                          <a:cs typeface="Arial" panose="020B0604020202020204" pitchFamily="34" charset="0"/>
                        </a:rPr>
                        <a:t>Problematic</a:t>
                      </a:r>
                      <a:r>
                        <a:rPr lang="en-US" altLang="zh-CN" sz="1200" baseline="0" dirty="0" smtClean="0">
                          <a:latin typeface="Arial" panose="020B0604020202020204" pitchFamily="34" charset="0"/>
                          <a:cs typeface="Arial" panose="020B0604020202020204" pitchFamily="34" charset="0"/>
                        </a:rPr>
                        <a:t> </a:t>
                      </a:r>
                      <a:endParaRPr lang="zh-CN" altLang="en-US" sz="1200" dirty="0">
                        <a:latin typeface="Arial" panose="020B0604020202020204" pitchFamily="34" charset="0"/>
                        <a:cs typeface="Arial" panose="020B0604020202020204" pitchFamily="34" charset="0"/>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dirty="0" smtClean="0">
                          <a:latin typeface="Arial" panose="020B0604020202020204" pitchFamily="34" charset="0"/>
                          <a:cs typeface="Arial" panose="020B0604020202020204" pitchFamily="34" charset="0"/>
                        </a:rPr>
                        <a:t>bunch spacing limited by</a:t>
                      </a:r>
                      <a:r>
                        <a:rPr lang="en-US" altLang="zh-CN" sz="1200" baseline="0" dirty="0" smtClean="0">
                          <a:latin typeface="Arial" panose="020B0604020202020204" pitchFamily="34" charset="0"/>
                          <a:cs typeface="Arial" panose="020B0604020202020204" pitchFamily="34" charset="0"/>
                        </a:rPr>
                        <a:t> detector; </a:t>
                      </a:r>
                      <a:r>
                        <a:rPr lang="en-US" altLang="zh-CN" sz="1200" dirty="0" smtClean="0">
                          <a:latin typeface="Arial" panose="020B0604020202020204" pitchFamily="34" charset="0"/>
                          <a:cs typeface="Arial" panose="020B0604020202020204" pitchFamily="34" charset="0"/>
                        </a:rPr>
                        <a:t>Z low</a:t>
                      </a:r>
                      <a:r>
                        <a:rPr lang="en-US" altLang="zh-CN" sz="1200" baseline="0" dirty="0" smtClean="0">
                          <a:latin typeface="Arial" panose="020B0604020202020204" pitchFamily="34" charset="0"/>
                          <a:cs typeface="Arial" panose="020B0604020202020204" pitchFamily="34" charset="0"/>
                        </a:rPr>
                        <a:t> </a:t>
                      </a: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1" baseline="0" dirty="0" smtClean="0">
                          <a:solidFill>
                            <a:srgbClr val="7030A0"/>
                          </a:solidFill>
                          <a:latin typeface="Arial" panose="020B0604020202020204" pitchFamily="34" charset="0"/>
                          <a:cs typeface="Arial" panose="020B0604020202020204" pitchFamily="34" charset="0"/>
                        </a:rPr>
                        <a:t>Problematic</a:t>
                      </a:r>
                      <a:endParaRPr lang="zh-CN" altLang="en-US" sz="1200" b="1" dirty="0" smtClean="0">
                        <a:solidFill>
                          <a:srgbClr val="7030A0"/>
                        </a:solidFill>
                        <a:latin typeface="Arial" panose="020B0604020202020204" pitchFamily="34" charset="0"/>
                        <a:cs typeface="Arial" panose="020B0604020202020204" pitchFamily="34" charset="0"/>
                      </a:endParaRPr>
                    </a:p>
                  </a:txBody>
                  <a:tcPr anchor="ctr"/>
                </a:tc>
                <a:tc>
                  <a:txBody>
                    <a:bodyPr/>
                    <a:lstStyle/>
                    <a:p>
                      <a:pPr algn="l"/>
                      <a:r>
                        <a:rPr lang="en-US" altLang="zh-CN" sz="1200" dirty="0" err="1" smtClean="0">
                          <a:latin typeface="Arial" panose="020B0604020202020204" pitchFamily="34" charset="0"/>
                          <a:cs typeface="Arial" panose="020B0604020202020204" pitchFamily="34" charset="0"/>
                        </a:rPr>
                        <a:t>tt</a:t>
                      </a:r>
                      <a:r>
                        <a:rPr lang="en-US" altLang="zh-CN" sz="1200" dirty="0" smtClean="0">
                          <a:latin typeface="Arial" panose="020B0604020202020204" pitchFamily="34" charset="0"/>
                          <a:cs typeface="Arial" panose="020B0604020202020204" pitchFamily="34" charset="0"/>
                        </a:rPr>
                        <a:t>, H, W</a:t>
                      </a:r>
                      <a:r>
                        <a:rPr lang="en-US" altLang="zh-CN" sz="1200" baseline="0" dirty="0" smtClean="0">
                          <a:latin typeface="Arial" panose="020B0604020202020204" pitchFamily="34" charset="0"/>
                          <a:cs typeface="Arial" panose="020B0604020202020204" pitchFamily="34" charset="0"/>
                        </a:rPr>
                        <a:t> same with DR;</a:t>
                      </a:r>
                      <a:r>
                        <a:rPr lang="en-US" altLang="zh-CN" sz="1200" dirty="0" smtClean="0">
                          <a:latin typeface="Arial" panose="020B0604020202020204" pitchFamily="34" charset="0"/>
                          <a:cs typeface="Arial" panose="020B0604020202020204" pitchFamily="34" charset="0"/>
                        </a:rPr>
                        <a:t> h</a:t>
                      </a:r>
                      <a:r>
                        <a:rPr lang="en-US" altLang="zh-CN" sz="1200" baseline="0" dirty="0" smtClean="0">
                          <a:latin typeface="Arial" panose="020B0604020202020204" pitchFamily="34" charset="0"/>
                          <a:cs typeface="Arial" panose="020B0604020202020204" pitchFamily="34" charset="0"/>
                        </a:rPr>
                        <a:t>ighest Z lower than DR</a:t>
                      </a:r>
                    </a:p>
                  </a:txBody>
                  <a:tcPr anchor="ctr"/>
                </a:tc>
                <a:tc>
                  <a:txBody>
                    <a:bodyPr/>
                    <a:lstStyle/>
                    <a:p>
                      <a:pPr algn="ctr"/>
                      <a:r>
                        <a:rPr lang="en-US" altLang="zh-CN" sz="1200" b="1" dirty="0" smtClean="0">
                          <a:solidFill>
                            <a:srgbClr val="00B050"/>
                          </a:solidFill>
                          <a:latin typeface="Arial" panose="020B0604020202020204" pitchFamily="34" charset="0"/>
                          <a:cs typeface="Arial" panose="020B0604020202020204" pitchFamily="34" charset="0"/>
                        </a:rPr>
                        <a:t>BEST</a:t>
                      </a:r>
                      <a:endParaRPr lang="zh-CN" altLang="en-US" sz="1200" b="1" dirty="0">
                        <a:solidFill>
                          <a:srgbClr val="00B05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98807663"/>
                  </a:ext>
                </a:extLst>
              </a:tr>
              <a:tr h="1116000">
                <a:tc>
                  <a:txBody>
                    <a:bodyPr/>
                    <a:lstStyle/>
                    <a:p>
                      <a:pPr algn="ctr"/>
                      <a:r>
                        <a:rPr lang="en-US" altLang="zh-CN" sz="1200" b="1" dirty="0" smtClean="0">
                          <a:latin typeface="Arial" panose="020B0604020202020204" pitchFamily="34" charset="0"/>
                          <a:cs typeface="Arial" panose="020B0604020202020204" pitchFamily="34" charset="0"/>
                        </a:rPr>
                        <a:t>SRF</a:t>
                      </a:r>
                    </a:p>
                    <a:p>
                      <a:pPr algn="ctr"/>
                      <a:r>
                        <a:rPr lang="en-US" altLang="zh-CN" sz="1200" b="1" dirty="0" smtClean="0">
                          <a:latin typeface="Arial" panose="020B0604020202020204" pitchFamily="34" charset="0"/>
                          <a:cs typeface="Arial" panose="020B0604020202020204" pitchFamily="34" charset="0"/>
                        </a:rPr>
                        <a:t>Operation</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H high impedance, instability</a:t>
                      </a:r>
                      <a:endParaRPr lang="zh-CN" altLang="en-US" sz="1200" dirty="0">
                        <a:latin typeface="Arial" panose="020B0604020202020204" pitchFamily="34" charset="0"/>
                        <a:cs typeface="Arial" panose="020B0604020202020204" pitchFamily="34" charset="0"/>
                      </a:endParaRPr>
                    </a:p>
                  </a:txBody>
                  <a:tcPr anchor="ctr"/>
                </a:tc>
                <a:tc>
                  <a:txBody>
                    <a:bodyPr/>
                    <a:lstStyle/>
                    <a:p>
                      <a:pPr algn="l"/>
                      <a:r>
                        <a:rPr lang="en-US" altLang="zh-CN" sz="1200" baseline="0" dirty="0" smtClean="0">
                          <a:latin typeface="Arial" panose="020B0604020202020204" pitchFamily="34" charset="0"/>
                          <a:cs typeface="Arial" panose="020B0604020202020204" pitchFamily="34" charset="0"/>
                        </a:rPr>
                        <a:t>beam current severely limited by transient beam loading</a:t>
                      </a:r>
                    </a:p>
                    <a:p>
                      <a:pPr algn="ctr"/>
                      <a:r>
                        <a:rPr lang="en-US" altLang="zh-CN" sz="1200" b="1" baseline="0" dirty="0" smtClean="0">
                          <a:solidFill>
                            <a:srgbClr val="FF0000"/>
                          </a:solidFill>
                          <a:latin typeface="Arial" panose="020B0604020202020204" pitchFamily="34" charset="0"/>
                          <a:cs typeface="Arial" panose="020B0604020202020204" pitchFamily="34" charset="0"/>
                        </a:rPr>
                        <a:t>Showstopper</a:t>
                      </a:r>
                      <a:endParaRPr lang="zh-CN" altLang="en-US" sz="1200" b="1" dirty="0">
                        <a:solidFill>
                          <a:srgbClr val="FF0000"/>
                        </a:solidFill>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beam</a:t>
                      </a:r>
                      <a:r>
                        <a:rPr lang="en-US" altLang="zh-CN" sz="1200" baseline="0" dirty="0" smtClean="0">
                          <a:latin typeface="Arial" panose="020B0604020202020204" pitchFamily="34" charset="0"/>
                          <a:cs typeface="Arial" panose="020B0604020202020204" pitchFamily="34" charset="0"/>
                        </a:rPr>
                        <a:t> loading better than PDR, very serious for HL-W &amp; Z</a:t>
                      </a:r>
                    </a:p>
                    <a:p>
                      <a:pPr algn="ctr"/>
                      <a:r>
                        <a:rPr lang="en-US" altLang="zh-CN" sz="1200" b="1" baseline="0" dirty="0" smtClean="0">
                          <a:solidFill>
                            <a:srgbClr val="7030A0"/>
                          </a:solidFill>
                          <a:latin typeface="Arial" panose="020B0604020202020204" pitchFamily="34" charset="0"/>
                          <a:cs typeface="Arial" panose="020B0604020202020204" pitchFamily="34" charset="0"/>
                        </a:rPr>
                        <a:t>Problematic</a:t>
                      </a:r>
                      <a:endParaRPr lang="zh-CN" altLang="en-US" sz="1200" b="1" dirty="0">
                        <a:solidFill>
                          <a:srgbClr val="7030A0"/>
                        </a:solidFill>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no beam loading problem; double</a:t>
                      </a:r>
                      <a:r>
                        <a:rPr lang="en-US" altLang="zh-CN" sz="1200" baseline="0" dirty="0" smtClean="0">
                          <a:latin typeface="Arial" panose="020B0604020202020204" pitchFamily="34" charset="0"/>
                          <a:cs typeface="Arial" panose="020B0604020202020204" pitchFamily="34" charset="0"/>
                        </a:rPr>
                        <a:t> current, instability; </a:t>
                      </a:r>
                      <a:r>
                        <a:rPr lang="en-US" altLang="zh-CN" sz="1200" dirty="0" smtClean="0">
                          <a:latin typeface="Arial" panose="020B0604020202020204" pitchFamily="34" charset="0"/>
                          <a:cs typeface="Arial" panose="020B0604020202020204" pitchFamily="34" charset="0"/>
                        </a:rPr>
                        <a:t>half bunch spacing for feedback </a:t>
                      </a:r>
                      <a:endParaRPr lang="zh-CN" altLang="en-US" sz="1200" dirty="0">
                        <a:latin typeface="Arial" panose="020B0604020202020204" pitchFamily="34"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1" dirty="0" smtClean="0">
                          <a:solidFill>
                            <a:srgbClr val="00B050"/>
                          </a:solidFill>
                          <a:latin typeface="Arial" panose="020B0604020202020204" pitchFamily="34" charset="0"/>
                          <a:cs typeface="Arial" panose="020B0604020202020204" pitchFamily="34" charset="0"/>
                        </a:rPr>
                        <a:t>BEST</a:t>
                      </a:r>
                      <a:endParaRPr lang="zh-CN" altLang="en-US" sz="1200" b="1" dirty="0" smtClean="0">
                        <a:solidFill>
                          <a:srgbClr val="00B05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59790202"/>
                  </a:ext>
                </a:extLst>
              </a:tr>
              <a:tr h="1116000">
                <a:tc>
                  <a:txBody>
                    <a:bodyPr/>
                    <a:lstStyle/>
                    <a:p>
                      <a:pPr algn="ctr"/>
                      <a:r>
                        <a:rPr lang="en-US" altLang="zh-CN" sz="1200" b="1" dirty="0" smtClean="0">
                          <a:latin typeface="Arial" panose="020B0604020202020204" pitchFamily="34" charset="0"/>
                          <a:cs typeface="Arial" panose="020B0604020202020204" pitchFamily="34" charset="0"/>
                        </a:rPr>
                        <a:t>SRF</a:t>
                      </a:r>
                      <a:r>
                        <a:rPr lang="en-US" altLang="zh-CN" sz="1200" b="1" baseline="0" dirty="0" smtClean="0">
                          <a:latin typeface="Arial" panose="020B0604020202020204" pitchFamily="34" charset="0"/>
                          <a:cs typeface="Arial" panose="020B0604020202020204" pitchFamily="34" charset="0"/>
                        </a:rPr>
                        <a:t> Technology</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HOM power</a:t>
                      </a:r>
                    </a:p>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b="1" baseline="0" dirty="0" smtClean="0">
                          <a:solidFill>
                            <a:srgbClr val="7030A0"/>
                          </a:solidFill>
                          <a:latin typeface="Arial" panose="020B0604020202020204" pitchFamily="34" charset="0"/>
                          <a:cs typeface="Arial" panose="020B0604020202020204" pitchFamily="34" charset="0"/>
                        </a:rPr>
                        <a:t>Problematic</a:t>
                      </a:r>
                      <a:endParaRPr lang="zh-CN" altLang="en-US" sz="1200" b="1" dirty="0" smtClean="0">
                        <a:solidFill>
                          <a:srgbClr val="7030A0"/>
                        </a:solidFill>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pulsed</a:t>
                      </a:r>
                      <a:r>
                        <a:rPr lang="en-US" altLang="zh-CN" sz="1200" baseline="0" dirty="0" smtClean="0">
                          <a:latin typeface="Arial" panose="020B0604020202020204" pitchFamily="34" charset="0"/>
                          <a:cs typeface="Arial" panose="020B0604020202020204" pitchFamily="34" charset="0"/>
                        </a:rPr>
                        <a:t> HOM</a:t>
                      </a:r>
                      <a:r>
                        <a:rPr lang="zh-CN" altLang="en-US" sz="1200" baseline="0" dirty="0" smtClean="0">
                          <a:latin typeface="Arial" panose="020B0604020202020204" pitchFamily="34" charset="0"/>
                          <a:cs typeface="Arial" panose="020B0604020202020204" pitchFamily="34" charset="0"/>
                        </a:rPr>
                        <a:t> </a:t>
                      </a:r>
                      <a:r>
                        <a:rPr lang="en-US" altLang="zh-CN" sz="1200" baseline="0" dirty="0" smtClean="0">
                          <a:latin typeface="Arial" panose="020B0604020202020204" pitchFamily="34" charset="0"/>
                          <a:cs typeface="Arial" panose="020B0604020202020204" pitchFamily="34" charset="0"/>
                        </a:rPr>
                        <a:t>power; LLRF </a:t>
                      </a:r>
                      <a:r>
                        <a:rPr lang="en-US" altLang="zh-CN" sz="1200" baseline="0" dirty="0" smtClean="0">
                          <a:latin typeface="Arial" panose="020B0604020202020204" pitchFamily="34" charset="0"/>
                          <a:cs typeface="Arial" panose="020B0604020202020204" pitchFamily="34" charset="0"/>
                        </a:rPr>
                        <a:t>control; beat cavity?</a:t>
                      </a:r>
                      <a:endParaRPr lang="zh-CN" altLang="en-US" sz="1200" dirty="0">
                        <a:latin typeface="Arial" panose="020B0604020202020204" pitchFamily="34" charset="0"/>
                        <a:cs typeface="Arial" panose="020B0604020202020204" pitchFamily="34" charset="0"/>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dirty="0" smtClean="0">
                          <a:latin typeface="Arial" panose="020B0604020202020204" pitchFamily="34" charset="0"/>
                          <a:cs typeface="Arial" panose="020B0604020202020204" pitchFamily="34" charset="0"/>
                        </a:rPr>
                        <a:t>pulsed</a:t>
                      </a:r>
                      <a:r>
                        <a:rPr lang="en-US" altLang="zh-CN" sz="1200" baseline="0" dirty="0" smtClean="0">
                          <a:latin typeface="Arial" panose="020B0604020202020204" pitchFamily="34" charset="0"/>
                          <a:cs typeface="Arial" panose="020B0604020202020204" pitchFamily="34" charset="0"/>
                        </a:rPr>
                        <a:t> HOM</a:t>
                      </a:r>
                      <a:r>
                        <a:rPr lang="zh-CN" altLang="en-US" sz="1200" baseline="0" dirty="0" smtClean="0">
                          <a:latin typeface="Arial" panose="020B0604020202020204" pitchFamily="34" charset="0"/>
                          <a:cs typeface="Arial" panose="020B0604020202020204" pitchFamily="34" charset="0"/>
                        </a:rPr>
                        <a:t> </a:t>
                      </a:r>
                      <a:r>
                        <a:rPr lang="en-US" altLang="zh-CN" sz="1200" baseline="0" dirty="0" smtClean="0">
                          <a:latin typeface="Arial" panose="020B0604020202020204" pitchFamily="34" charset="0"/>
                          <a:cs typeface="Arial" panose="020B0604020202020204" pitchFamily="34" charset="0"/>
                        </a:rPr>
                        <a:t>power; LLRF </a:t>
                      </a:r>
                      <a:r>
                        <a:rPr lang="en-US" altLang="zh-CN" sz="1200" baseline="0" dirty="0" smtClean="0">
                          <a:latin typeface="Arial" panose="020B0604020202020204" pitchFamily="34" charset="0"/>
                          <a:cs typeface="Arial" panose="020B0604020202020204" pitchFamily="34" charset="0"/>
                        </a:rPr>
                        <a:t>control; beat cavity?</a:t>
                      </a:r>
                      <a:endParaRPr lang="zh-CN" altLang="en-US" sz="1200" dirty="0" smtClean="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Double cavity input</a:t>
                      </a:r>
                      <a:r>
                        <a:rPr lang="en-US" altLang="zh-CN" sz="1200" baseline="0" dirty="0" smtClean="0">
                          <a:latin typeface="Arial" panose="020B0604020202020204" pitchFamily="34" charset="0"/>
                          <a:cs typeface="Arial" panose="020B0604020202020204" pitchFamily="34" charset="0"/>
                        </a:rPr>
                        <a:t> and HOM power; very high input power for HL-Z  </a:t>
                      </a:r>
                      <a:r>
                        <a:rPr lang="en-US" altLang="zh-CN" sz="1200" b="1" baseline="0" dirty="0" smtClean="0">
                          <a:solidFill>
                            <a:srgbClr val="C00000"/>
                          </a:solidFill>
                          <a:latin typeface="Arial" panose="020B0604020202020204" pitchFamily="34" charset="0"/>
                          <a:cs typeface="Arial" panose="020B0604020202020204" pitchFamily="34" charset="0"/>
                        </a:rPr>
                        <a:t>Not good</a:t>
                      </a:r>
                      <a:endParaRPr lang="zh-CN" altLang="en-US" sz="1200" b="1" dirty="0">
                        <a:solidFill>
                          <a:srgbClr val="C00000"/>
                        </a:solidFill>
                        <a:latin typeface="Arial" panose="020B0604020202020204" pitchFamily="34"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1" dirty="0" smtClean="0">
                          <a:solidFill>
                            <a:srgbClr val="00B050"/>
                          </a:solidFill>
                          <a:latin typeface="Arial" panose="020B0604020202020204" pitchFamily="34" charset="0"/>
                          <a:cs typeface="Arial" panose="020B0604020202020204" pitchFamily="34" charset="0"/>
                        </a:rPr>
                        <a:t>BEST</a:t>
                      </a:r>
                      <a:endParaRPr lang="zh-CN" altLang="en-US" sz="1200" b="1" dirty="0" smtClean="0">
                        <a:solidFill>
                          <a:srgbClr val="00B05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19798756"/>
                  </a:ext>
                </a:extLst>
              </a:tr>
              <a:tr h="1116000">
                <a:tc>
                  <a:txBody>
                    <a:bodyPr/>
                    <a:lstStyle/>
                    <a:p>
                      <a:pPr algn="ctr"/>
                      <a:r>
                        <a:rPr lang="en-US" altLang="zh-CN" sz="1200" b="1" dirty="0" smtClean="0">
                          <a:latin typeface="Arial" panose="020B0604020202020204" pitchFamily="34" charset="0"/>
                          <a:cs typeface="Arial" panose="020B0604020202020204" pitchFamily="34" charset="0"/>
                        </a:rPr>
                        <a:t>SRF</a:t>
                      </a:r>
                    </a:p>
                    <a:p>
                      <a:pPr algn="ctr"/>
                      <a:r>
                        <a:rPr lang="en-US" altLang="zh-CN" sz="1200" b="1" dirty="0" smtClean="0">
                          <a:latin typeface="Arial" panose="020B0604020202020204" pitchFamily="34" charset="0"/>
                          <a:cs typeface="Arial" panose="020B0604020202020204" pitchFamily="34" charset="0"/>
                        </a:rPr>
                        <a:t>Cost</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H cost higher than </a:t>
                      </a:r>
                      <a:r>
                        <a:rPr lang="en-US" altLang="zh-CN" sz="1200" dirty="0" err="1" smtClean="0">
                          <a:latin typeface="Arial" panose="020B0604020202020204" pitchFamily="34" charset="0"/>
                          <a:cs typeface="Arial" panose="020B0604020202020204" pitchFamily="34" charset="0"/>
                        </a:rPr>
                        <a:t>DRcc</a:t>
                      </a:r>
                      <a:endParaRPr lang="zh-CN" altLang="en-US" sz="1200" dirty="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similar to </a:t>
                      </a:r>
                      <a:r>
                        <a:rPr lang="en-US" altLang="zh-CN" sz="1200" dirty="0" err="1" smtClean="0">
                          <a:latin typeface="Arial" panose="020B0604020202020204" pitchFamily="34" charset="0"/>
                          <a:cs typeface="Arial" panose="020B0604020202020204" pitchFamily="34" charset="0"/>
                        </a:rPr>
                        <a:t>DRcc</a:t>
                      </a:r>
                      <a:r>
                        <a:rPr lang="en-US" altLang="zh-CN" sz="1200" dirty="0" smtClean="0">
                          <a:latin typeface="Arial" panose="020B0604020202020204" pitchFamily="34" charset="0"/>
                          <a:cs typeface="Arial" panose="020B0604020202020204" pitchFamily="34" charset="0"/>
                        </a:rPr>
                        <a:t>;</a:t>
                      </a:r>
                    </a:p>
                    <a:p>
                      <a:pPr algn="l"/>
                      <a:r>
                        <a:rPr lang="en-US" altLang="zh-CN" sz="1200" dirty="0" smtClean="0">
                          <a:latin typeface="Arial" panose="020B0604020202020204" pitchFamily="34" charset="0"/>
                          <a:cs typeface="Arial" panose="020B0604020202020204" pitchFamily="34" charset="0"/>
                        </a:rPr>
                        <a:t>beat cavity will add cost</a:t>
                      </a:r>
                      <a:endParaRPr lang="zh-CN" altLang="en-US" sz="1200" dirty="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similar to </a:t>
                      </a:r>
                      <a:r>
                        <a:rPr lang="en-US" altLang="zh-CN" sz="1200" dirty="0" err="1" smtClean="0">
                          <a:latin typeface="Arial" panose="020B0604020202020204" pitchFamily="34" charset="0"/>
                          <a:cs typeface="Arial" panose="020B0604020202020204" pitchFamily="34" charset="0"/>
                        </a:rPr>
                        <a:t>DRcc</a:t>
                      </a:r>
                      <a:r>
                        <a:rPr lang="en-US" altLang="zh-CN" sz="1200" dirty="0" smtClean="0">
                          <a:latin typeface="Arial" panose="020B0604020202020204" pitchFamily="34" charset="0"/>
                          <a:cs typeface="Arial" panose="020B0604020202020204" pitchFamily="34" charset="0"/>
                        </a:rPr>
                        <a:t>;</a:t>
                      </a:r>
                    </a:p>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dirty="0" smtClean="0">
                          <a:latin typeface="Arial" panose="020B0604020202020204" pitchFamily="34" charset="0"/>
                          <a:cs typeface="Arial" panose="020B0604020202020204" pitchFamily="34" charset="0"/>
                        </a:rPr>
                        <a:t>beat cavity will add cost</a:t>
                      </a:r>
                      <a:endParaRPr lang="zh-CN" altLang="en-US" sz="1200" dirty="0" smtClean="0">
                        <a:latin typeface="Arial" panose="020B0604020202020204" pitchFamily="34" charset="0"/>
                        <a:cs typeface="Arial" panose="020B0604020202020204" pitchFamily="34" charset="0"/>
                      </a:endParaRPr>
                    </a:p>
                  </a:txBody>
                  <a:tcPr anchor="ctr"/>
                </a:tc>
                <a:tc>
                  <a:txBody>
                    <a:bodyPr/>
                    <a:lstStyle/>
                    <a:p>
                      <a:pPr algn="ctr"/>
                      <a:r>
                        <a:rPr lang="en-US" altLang="zh-CN" sz="1200" b="1" dirty="0" smtClean="0">
                          <a:solidFill>
                            <a:srgbClr val="00B050"/>
                          </a:solidFill>
                          <a:latin typeface="Arial" panose="020B0604020202020204" pitchFamily="34" charset="0"/>
                          <a:cs typeface="Arial" panose="020B0604020202020204" pitchFamily="34" charset="0"/>
                        </a:rPr>
                        <a:t>BEST</a:t>
                      </a: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0" dirty="0" smtClean="0">
                          <a:solidFill>
                            <a:schemeClr val="tx1"/>
                          </a:solidFill>
                          <a:latin typeface="Arial" panose="020B0604020202020204" pitchFamily="34" charset="0"/>
                          <a:cs typeface="Arial" panose="020B0604020202020204" pitchFamily="34" charset="0"/>
                        </a:rPr>
                        <a:t>especially for </a:t>
                      </a:r>
                      <a:r>
                        <a:rPr lang="en-US" altLang="zh-CN" sz="1200" b="0" dirty="0" err="1" smtClean="0">
                          <a:solidFill>
                            <a:schemeClr val="tx1"/>
                          </a:solidFill>
                          <a:latin typeface="Arial" panose="020B0604020202020204" pitchFamily="34" charset="0"/>
                          <a:cs typeface="Arial" panose="020B0604020202020204" pitchFamily="34" charset="0"/>
                        </a:rPr>
                        <a:t>tt</a:t>
                      </a:r>
                      <a:r>
                        <a:rPr lang="en-US" altLang="zh-CN" sz="1200" b="0" dirty="0" smtClean="0">
                          <a:solidFill>
                            <a:schemeClr val="tx1"/>
                          </a:solidFill>
                          <a:latin typeface="Arial" panose="020B0604020202020204" pitchFamily="34" charset="0"/>
                          <a:cs typeface="Arial" panose="020B0604020202020204" pitchFamily="34" charset="0"/>
                        </a:rPr>
                        <a:t>;</a:t>
                      </a:r>
                    </a:p>
                    <a:p>
                      <a:pPr algn="ctr"/>
                      <a:r>
                        <a:rPr lang="en-US" altLang="zh-CN" sz="1200" b="0" dirty="0" smtClean="0">
                          <a:solidFill>
                            <a:schemeClr val="tx1"/>
                          </a:solidFill>
                          <a:latin typeface="Arial" panose="020B0604020202020204" pitchFamily="34" charset="0"/>
                          <a:cs typeface="Arial" panose="020B0604020202020204" pitchFamily="34" charset="0"/>
                        </a:rPr>
                        <a:t>save cryogenics</a:t>
                      </a:r>
                    </a:p>
                  </a:txBody>
                  <a:tcPr anchor="ctr"/>
                </a:tc>
                <a:tc>
                  <a:txBody>
                    <a:bodyPr/>
                    <a:lstStyle/>
                    <a:p>
                      <a:pPr algn="l"/>
                      <a:r>
                        <a:rPr lang="en-US" altLang="zh-CN" sz="1200" dirty="0" smtClean="0">
                          <a:latin typeface="Arial" panose="020B0604020202020204" pitchFamily="34" charset="0"/>
                          <a:cs typeface="Arial" panose="020B0604020202020204" pitchFamily="34" charset="0"/>
                        </a:rPr>
                        <a:t>twice</a:t>
                      </a:r>
                      <a:r>
                        <a:rPr lang="en-US" altLang="zh-CN" sz="1200" baseline="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SRF and cryogenic cost (4</a:t>
                      </a:r>
                      <a:r>
                        <a:rPr lang="en-US" altLang="zh-CN" sz="1200" baseline="0" dirty="0" smtClean="0">
                          <a:latin typeface="Arial" panose="020B0604020202020204" pitchFamily="34" charset="0"/>
                          <a:cs typeface="Arial" panose="020B0604020202020204" pitchFamily="34" charset="0"/>
                        </a:rPr>
                        <a:t> BCNY) of</a:t>
                      </a:r>
                      <a:r>
                        <a:rPr lang="en-US" altLang="zh-CN" sz="1200" dirty="0" smtClean="0">
                          <a:latin typeface="Arial" panose="020B0604020202020204" pitchFamily="34" charset="0"/>
                          <a:cs typeface="Arial" panose="020B0604020202020204" pitchFamily="34" charset="0"/>
                        </a:rPr>
                        <a:t> </a:t>
                      </a:r>
                      <a:r>
                        <a:rPr lang="en-US" altLang="zh-CN" sz="1200" dirty="0" err="1" smtClean="0">
                          <a:latin typeface="Arial" panose="020B0604020202020204" pitchFamily="34" charset="0"/>
                          <a:cs typeface="Arial" panose="020B0604020202020204" pitchFamily="34" charset="0"/>
                        </a:rPr>
                        <a:t>DRcc</a:t>
                      </a:r>
                      <a:endParaRPr lang="en-US" altLang="zh-CN" sz="1200" dirty="0" smtClean="0">
                        <a:latin typeface="Arial" panose="020B0604020202020204" pitchFamily="34" charset="0"/>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1" baseline="0" dirty="0" smtClean="0">
                          <a:solidFill>
                            <a:srgbClr val="7030A0"/>
                          </a:solidFill>
                          <a:latin typeface="Arial" panose="020B0604020202020204" pitchFamily="34" charset="0"/>
                          <a:cs typeface="Arial" panose="020B0604020202020204" pitchFamily="34" charset="0"/>
                        </a:rPr>
                        <a:t>Problematic</a:t>
                      </a:r>
                      <a:endParaRPr lang="zh-CN" altLang="en-US" sz="1200" b="1" dirty="0" smtClean="0">
                        <a:solidFill>
                          <a:srgbClr val="7030A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79950377"/>
                  </a:ext>
                </a:extLst>
              </a:tr>
            </a:tbl>
          </a:graphicData>
        </a:graphic>
      </p:graphicFrame>
    </p:spTree>
    <p:extLst>
      <p:ext uri="{BB962C8B-B14F-4D97-AF65-F5344CB8AC3E}">
        <p14:creationId xmlns:p14="http://schemas.microsoft.com/office/powerpoint/2010/main" val="3704653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a:xfrm>
            <a:off x="628650" y="1690688"/>
            <a:ext cx="7886700" cy="4872481"/>
          </a:xfrm>
        </p:spPr>
        <p:txBody>
          <a:bodyPr>
            <a:normAutofit/>
          </a:bodyPr>
          <a:lstStyle/>
          <a:p>
            <a:r>
              <a:rPr lang="en-US" altLang="zh-CN" sz="1800" dirty="0" smtClean="0"/>
              <a:t>Superconducting RF system</a:t>
            </a:r>
            <a:r>
              <a:rPr lang="zh-CN" altLang="en-US" sz="1800" dirty="0" smtClean="0"/>
              <a:t> </a:t>
            </a:r>
            <a:r>
              <a:rPr lang="en-US" altLang="zh-CN" sz="1800" dirty="0" smtClean="0"/>
              <a:t>is crucial to explore the full potential and reach the ultimate performance of CEPC. We are actually designing four most difficult machines in the history of (SRF) accelerator. </a:t>
            </a:r>
          </a:p>
          <a:p>
            <a:r>
              <a:rPr lang="en-US" altLang="zh-CN" sz="1800" dirty="0" smtClean="0"/>
              <a:t>A </a:t>
            </a:r>
            <a:r>
              <a:rPr lang="en-US" altLang="zh-CN" sz="1800" dirty="0"/>
              <a:t>staged SRF complex is </a:t>
            </a:r>
            <a:r>
              <a:rPr lang="en-US" altLang="zh-CN" sz="1800" dirty="0" smtClean="0"/>
              <a:t>proposed with priority. Parameters given </a:t>
            </a:r>
            <a:r>
              <a:rPr lang="en-US" altLang="zh-CN" sz="1800" dirty="0"/>
              <a:t>for two </a:t>
            </a:r>
            <a:r>
              <a:rPr lang="en-US" altLang="zh-CN" sz="1800" dirty="0" smtClean="0"/>
              <a:t>SR power scenarios. </a:t>
            </a:r>
            <a:r>
              <a:rPr lang="en-US" altLang="zh-CN" sz="1800" dirty="0"/>
              <a:t>D</a:t>
            </a:r>
            <a:r>
              <a:rPr lang="en-US" altLang="zh-CN" sz="1800" dirty="0" smtClean="0"/>
              <a:t>ifferent technical solutions, risks, costs and layout for different luminosity requirement and main ring type. Double ring with common cavity is preferred.</a:t>
            </a:r>
          </a:p>
          <a:p>
            <a:r>
              <a:rPr lang="en-US" altLang="zh-CN" sz="1800" dirty="0" smtClean="0"/>
              <a:t>Remained design issues: high </a:t>
            </a:r>
            <a:r>
              <a:rPr lang="en-US" altLang="zh-CN" sz="1800" dirty="0"/>
              <a:t>luminosity Z-pole </a:t>
            </a:r>
            <a:r>
              <a:rPr lang="en-US" altLang="zh-CN" sz="1800" dirty="0" smtClean="0"/>
              <a:t>operation, high power wide range variable coupler, HOM coupler, Booster SRF design, transient beam loading and compensation…</a:t>
            </a:r>
            <a:endParaRPr lang="en-US" altLang="zh-CN" sz="1800" dirty="0"/>
          </a:p>
          <a:p>
            <a:r>
              <a:rPr lang="en-US" altLang="zh-CN" sz="1800" dirty="0" smtClean="0"/>
              <a:t>Frontier SRF technologies are demanding to control the overall cost. SRF R&amp;D and new infrastructures to push the limit and affect the final design.</a:t>
            </a:r>
          </a:p>
        </p:txBody>
      </p:sp>
    </p:spTree>
    <p:extLst>
      <p:ext uri="{BB962C8B-B14F-4D97-AF65-F5344CB8AC3E}">
        <p14:creationId xmlns:p14="http://schemas.microsoft.com/office/powerpoint/2010/main" val="3016351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8175" y="2212976"/>
            <a:ext cx="7886700" cy="1325563"/>
          </a:xfrm>
        </p:spPr>
        <p:txBody>
          <a:bodyPr/>
          <a:lstStyle/>
          <a:p>
            <a:r>
              <a:rPr lang="en-US" altLang="zh-CN" dirty="0" smtClean="0"/>
              <a:t>Backup</a:t>
            </a:r>
            <a:endParaRPr lang="zh-CN" altLang="en-US" dirty="0"/>
          </a:p>
        </p:txBody>
      </p:sp>
    </p:spTree>
    <p:extLst>
      <p:ext uri="{BB962C8B-B14F-4D97-AF65-F5344CB8AC3E}">
        <p14:creationId xmlns:p14="http://schemas.microsoft.com/office/powerpoint/2010/main" val="2898875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28650" y="1851262"/>
            <a:ext cx="8216247" cy="4351338"/>
          </a:xfrm>
        </p:spPr>
        <p:txBody>
          <a:bodyPr>
            <a:normAutofit/>
          </a:bodyPr>
          <a:lstStyle/>
          <a:p>
            <a:r>
              <a:rPr lang="en-US" altLang="zh-CN" dirty="0">
                <a:solidFill>
                  <a:srgbClr val="FF0000"/>
                </a:solidFill>
              </a:rPr>
              <a:t>U</a:t>
            </a:r>
            <a:r>
              <a:rPr lang="en-US" altLang="zh-CN" dirty="0" smtClean="0">
                <a:solidFill>
                  <a:srgbClr val="FF0000"/>
                </a:solidFill>
              </a:rPr>
              <a:t>ltimate machine performance</a:t>
            </a:r>
          </a:p>
          <a:p>
            <a:r>
              <a:rPr lang="en-US" altLang="zh-CN" dirty="0"/>
              <a:t>SRF </a:t>
            </a:r>
            <a:r>
              <a:rPr lang="en-US" altLang="zh-CN" dirty="0" smtClean="0"/>
              <a:t>limitations, scenarios and parameters</a:t>
            </a:r>
            <a:endParaRPr lang="en-US" altLang="zh-CN" dirty="0"/>
          </a:p>
          <a:p>
            <a:pPr lvl="1"/>
            <a:r>
              <a:rPr lang="en-US" altLang="zh-CN" dirty="0" smtClean="0"/>
              <a:t>boundary </a:t>
            </a:r>
            <a:r>
              <a:rPr lang="en-US" altLang="zh-CN" dirty="0"/>
              <a:t>conditions (physics, operation, technology, cost</a:t>
            </a:r>
            <a:r>
              <a:rPr lang="en-US" altLang="zh-CN" dirty="0" smtClean="0"/>
              <a:t>)</a:t>
            </a:r>
            <a:r>
              <a:rPr lang="en-US" altLang="zh-CN" dirty="0"/>
              <a:t> </a:t>
            </a:r>
            <a:endParaRPr lang="en-US" altLang="zh-CN" dirty="0" smtClean="0"/>
          </a:p>
          <a:p>
            <a:pPr lvl="1"/>
            <a:r>
              <a:rPr lang="en-US" altLang="zh-CN" dirty="0" smtClean="0"/>
              <a:t>separately optimized SRF systems (</a:t>
            </a:r>
            <a:r>
              <a:rPr lang="en-US" altLang="zh-CN" dirty="0" err="1" smtClean="0"/>
              <a:t>tt</a:t>
            </a:r>
            <a:r>
              <a:rPr lang="en-US" altLang="zh-CN" dirty="0" smtClean="0"/>
              <a:t>, H, W, Z)</a:t>
            </a:r>
          </a:p>
          <a:p>
            <a:pPr lvl="1"/>
            <a:r>
              <a:rPr lang="en-US" altLang="zh-CN" dirty="0" smtClean="0"/>
              <a:t>SRF complex, staging and layout</a:t>
            </a:r>
          </a:p>
          <a:p>
            <a:pPr lvl="1"/>
            <a:r>
              <a:rPr lang="en-US" altLang="zh-CN" dirty="0" smtClean="0"/>
              <a:t>SRF parameters (50 MW and 30 MW)</a:t>
            </a:r>
          </a:p>
          <a:p>
            <a:pPr marL="355600" lvl="1" indent="-355600" defTabSz="685800">
              <a:spcBef>
                <a:spcPts val="750"/>
              </a:spcBef>
              <a:buFont typeface="Arial" panose="020B0604020202020204" pitchFamily="34" charset="0"/>
              <a:buChar char="•"/>
            </a:pPr>
            <a:r>
              <a:rPr lang="en-US" altLang="zh-CN" sz="2200" dirty="0" smtClean="0"/>
              <a:t>Technical challenges</a:t>
            </a:r>
          </a:p>
          <a:p>
            <a:pPr lvl="1"/>
            <a:r>
              <a:rPr lang="en-US" altLang="zh-CN" dirty="0" smtClean="0"/>
              <a:t>R&amp;D program</a:t>
            </a:r>
          </a:p>
          <a:p>
            <a:pPr lvl="1"/>
            <a:r>
              <a:rPr lang="en-US" altLang="zh-CN" dirty="0" smtClean="0"/>
              <a:t>opportunities for technological breakthroughs and cost reduction</a:t>
            </a:r>
            <a:endParaRPr lang="zh-CN" altLang="en-US" dirty="0"/>
          </a:p>
        </p:txBody>
      </p:sp>
    </p:spTree>
    <p:extLst>
      <p:ext uri="{BB962C8B-B14F-4D97-AF65-F5344CB8AC3E}">
        <p14:creationId xmlns:p14="http://schemas.microsoft.com/office/powerpoint/2010/main" val="753209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extLst/>
          </p:nvPr>
        </p:nvGraphicFramePr>
        <p:xfrm>
          <a:off x="274313" y="488275"/>
          <a:ext cx="8595371" cy="6035040"/>
        </p:xfrm>
        <a:graphic>
          <a:graphicData uri="http://schemas.openxmlformats.org/drawingml/2006/table">
            <a:tbl>
              <a:tblPr firstRow="1" bandRow="1">
                <a:tableStyleId>{5940675A-B579-460E-94D1-54222C63F5DA}</a:tableStyleId>
              </a:tblPr>
              <a:tblGrid>
                <a:gridCol w="1927631">
                  <a:extLst>
                    <a:ext uri="{9D8B030D-6E8A-4147-A177-3AD203B41FA5}">
                      <a16:colId xmlns:a16="http://schemas.microsoft.com/office/drawing/2014/main" val="2954191624"/>
                    </a:ext>
                  </a:extLst>
                </a:gridCol>
                <a:gridCol w="666774">
                  <a:extLst>
                    <a:ext uri="{9D8B030D-6E8A-4147-A177-3AD203B41FA5}">
                      <a16:colId xmlns:a16="http://schemas.microsoft.com/office/drawing/2014/main" val="853025273"/>
                    </a:ext>
                  </a:extLst>
                </a:gridCol>
                <a:gridCol w="666774">
                  <a:extLst>
                    <a:ext uri="{9D8B030D-6E8A-4147-A177-3AD203B41FA5}">
                      <a16:colId xmlns:a16="http://schemas.microsoft.com/office/drawing/2014/main" val="1387839320"/>
                    </a:ext>
                  </a:extLst>
                </a:gridCol>
                <a:gridCol w="666774">
                  <a:extLst>
                    <a:ext uri="{9D8B030D-6E8A-4147-A177-3AD203B41FA5}">
                      <a16:colId xmlns:a16="http://schemas.microsoft.com/office/drawing/2014/main" val="2234440649"/>
                    </a:ext>
                  </a:extLst>
                </a:gridCol>
                <a:gridCol w="666774">
                  <a:extLst>
                    <a:ext uri="{9D8B030D-6E8A-4147-A177-3AD203B41FA5}">
                      <a16:colId xmlns:a16="http://schemas.microsoft.com/office/drawing/2014/main" val="2020328751"/>
                    </a:ext>
                  </a:extLst>
                </a:gridCol>
                <a:gridCol w="666774">
                  <a:extLst>
                    <a:ext uri="{9D8B030D-6E8A-4147-A177-3AD203B41FA5}">
                      <a16:colId xmlns:a16="http://schemas.microsoft.com/office/drawing/2014/main" val="3809634748"/>
                    </a:ext>
                  </a:extLst>
                </a:gridCol>
                <a:gridCol w="666774">
                  <a:extLst>
                    <a:ext uri="{9D8B030D-6E8A-4147-A177-3AD203B41FA5}">
                      <a16:colId xmlns:a16="http://schemas.microsoft.com/office/drawing/2014/main" val="4050791052"/>
                    </a:ext>
                  </a:extLst>
                </a:gridCol>
                <a:gridCol w="666774">
                  <a:extLst>
                    <a:ext uri="{9D8B030D-6E8A-4147-A177-3AD203B41FA5}">
                      <a16:colId xmlns:a16="http://schemas.microsoft.com/office/drawing/2014/main" val="2296756846"/>
                    </a:ext>
                  </a:extLst>
                </a:gridCol>
                <a:gridCol w="666774">
                  <a:extLst>
                    <a:ext uri="{9D8B030D-6E8A-4147-A177-3AD203B41FA5}">
                      <a16:colId xmlns:a16="http://schemas.microsoft.com/office/drawing/2014/main" val="4195112114"/>
                    </a:ext>
                  </a:extLst>
                </a:gridCol>
                <a:gridCol w="666774">
                  <a:extLst>
                    <a:ext uri="{9D8B030D-6E8A-4147-A177-3AD203B41FA5}">
                      <a16:colId xmlns:a16="http://schemas.microsoft.com/office/drawing/2014/main" val="717988855"/>
                    </a:ext>
                  </a:extLst>
                </a:gridCol>
                <a:gridCol w="666774">
                  <a:extLst>
                    <a:ext uri="{9D8B030D-6E8A-4147-A177-3AD203B41FA5}">
                      <a16:colId xmlns:a16="http://schemas.microsoft.com/office/drawing/2014/main" val="2605184925"/>
                    </a:ext>
                  </a:extLst>
                </a:gridCol>
              </a:tblGrid>
              <a:tr h="0">
                <a:tc>
                  <a:txBody>
                    <a:bodyPr/>
                    <a:lstStyle/>
                    <a:p>
                      <a:r>
                        <a:rPr lang="en-US" altLang="zh-CN" sz="1000" dirty="0">
                          <a:latin typeface="Arial" panose="020B0604020202020204" pitchFamily="34" charset="0"/>
                          <a:cs typeface="Arial" panose="020B0604020202020204" pitchFamily="34" charset="0"/>
                        </a:rPr>
                        <a:t>CEPC-WD161123; FCC-V3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000" b="1" dirty="0">
                          <a:latin typeface="Arial" panose="020B0604020202020204" pitchFamily="34" charset="0"/>
                          <a:cs typeface="Arial" panose="020B0604020202020204" pitchFamily="34" charset="0"/>
                        </a:rPr>
                        <a:t>C-</a:t>
                      </a:r>
                      <a:r>
                        <a:rPr lang="en-US" altLang="zh-CN" sz="1000" b="1" dirty="0">
                          <a:solidFill>
                            <a:srgbClr val="C00000"/>
                          </a:solidFill>
                          <a:latin typeface="Arial" panose="020B0604020202020204" pitchFamily="34" charset="0"/>
                          <a:cs typeface="Arial" panose="020B0604020202020204" pitchFamily="34" charset="0"/>
                        </a:rPr>
                        <a:t>H</a:t>
                      </a:r>
                      <a:r>
                        <a:rPr lang="en-US" altLang="zh-CN" sz="1000" b="1" dirty="0">
                          <a:latin typeface="Arial" panose="020B0604020202020204" pitchFamily="34" charset="0"/>
                          <a:cs typeface="Arial" panose="020B0604020202020204" pitchFamily="34" charset="0"/>
                        </a:rPr>
                        <a:t>-HV</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C-</a:t>
                      </a:r>
                      <a:r>
                        <a:rPr lang="en-US" altLang="zh-CN" sz="1000" b="1" dirty="0">
                          <a:solidFill>
                            <a:srgbClr val="C00000"/>
                          </a:solidFill>
                          <a:latin typeface="Arial" panose="020B0604020202020204" pitchFamily="34" charset="0"/>
                          <a:cs typeface="Arial" panose="020B0604020202020204" pitchFamily="34" charset="0"/>
                        </a:rPr>
                        <a:t>H</a:t>
                      </a:r>
                      <a:r>
                        <a:rPr lang="en-US" altLang="zh-CN" sz="1000" b="1" dirty="0">
                          <a:latin typeface="Arial" panose="020B0604020202020204" pitchFamily="34" charset="0"/>
                          <a:cs typeface="Arial" panose="020B0604020202020204" pitchFamily="34" charset="0"/>
                        </a:rPr>
                        <a:t>-LP</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C-</a:t>
                      </a:r>
                      <a:r>
                        <a:rPr lang="en-US" altLang="zh-CN" sz="1000" b="1" dirty="0">
                          <a:solidFill>
                            <a:srgbClr val="C00000"/>
                          </a:solidFill>
                          <a:latin typeface="Arial" panose="020B0604020202020204" pitchFamily="34" charset="0"/>
                          <a:cs typeface="Arial" panose="020B0604020202020204" pitchFamily="34" charset="0"/>
                        </a:rPr>
                        <a:t>H</a:t>
                      </a:r>
                      <a:r>
                        <a:rPr lang="en-US" altLang="zh-CN" sz="1000" b="1" dirty="0">
                          <a:latin typeface="Arial" panose="020B0604020202020204" pitchFamily="34" charset="0"/>
                          <a:cs typeface="Arial" panose="020B0604020202020204" pitchFamily="34" charset="0"/>
                        </a:rPr>
                        <a:t>-HL</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C-</a:t>
                      </a:r>
                      <a:r>
                        <a:rPr lang="en-US" altLang="zh-CN" sz="1000" b="1" dirty="0">
                          <a:solidFill>
                            <a:srgbClr val="0070C0"/>
                          </a:solidFill>
                          <a:latin typeface="Arial" panose="020B0604020202020204" pitchFamily="34" charset="0"/>
                          <a:cs typeface="Arial" panose="020B0604020202020204" pitchFamily="34" charset="0"/>
                        </a:rPr>
                        <a:t>W</a:t>
                      </a:r>
                      <a:endParaRPr lang="zh-CN" altLang="en-US" sz="1000" b="1" dirty="0">
                        <a:solidFill>
                          <a:srgbClr val="0070C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C-</a:t>
                      </a:r>
                      <a:r>
                        <a:rPr lang="en-US" altLang="zh-CN" sz="1000" b="1" dirty="0">
                          <a:solidFill>
                            <a:srgbClr val="00B050"/>
                          </a:solidFill>
                          <a:latin typeface="Arial" panose="020B0604020202020204" pitchFamily="34" charset="0"/>
                          <a:cs typeface="Arial" panose="020B0604020202020204" pitchFamily="34" charset="0"/>
                        </a:rPr>
                        <a:t>Z</a:t>
                      </a:r>
                      <a:r>
                        <a:rPr lang="en-US" altLang="zh-CN" sz="1000" b="1" dirty="0">
                          <a:latin typeface="Arial" panose="020B0604020202020204" pitchFamily="34" charset="0"/>
                          <a:cs typeface="Arial" panose="020B0604020202020204" pitchFamily="34" charset="0"/>
                        </a:rPr>
                        <a:t>-LL</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C-</a:t>
                      </a:r>
                      <a:r>
                        <a:rPr lang="en-US" altLang="zh-CN" sz="1000" b="1" dirty="0">
                          <a:solidFill>
                            <a:srgbClr val="00B050"/>
                          </a:solidFill>
                          <a:latin typeface="Arial" panose="020B0604020202020204" pitchFamily="34" charset="0"/>
                          <a:cs typeface="Arial" panose="020B0604020202020204" pitchFamily="34" charset="0"/>
                        </a:rPr>
                        <a:t>Z</a:t>
                      </a:r>
                      <a:r>
                        <a:rPr lang="en-US" altLang="zh-CN" sz="1000" b="1" dirty="0">
                          <a:latin typeface="Arial" panose="020B0604020202020204" pitchFamily="34" charset="0"/>
                          <a:cs typeface="Arial" panose="020B0604020202020204" pitchFamily="34" charset="0"/>
                        </a:rPr>
                        <a:t>-HL</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F-</a:t>
                      </a:r>
                      <a:r>
                        <a:rPr lang="en-US" altLang="zh-CN" sz="1000" b="1" dirty="0">
                          <a:solidFill>
                            <a:srgbClr val="C00000"/>
                          </a:solidFill>
                          <a:latin typeface="Arial" panose="020B0604020202020204" pitchFamily="34" charset="0"/>
                          <a:cs typeface="Arial" panose="020B0604020202020204" pitchFamily="34" charset="0"/>
                        </a:rPr>
                        <a:t>H</a:t>
                      </a:r>
                      <a:endParaRPr lang="zh-CN" altLang="en-US" sz="1000" b="1" dirty="0">
                        <a:solidFill>
                          <a:srgbClr val="C0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F-</a:t>
                      </a:r>
                      <a:r>
                        <a:rPr lang="en-US" altLang="zh-CN" sz="1000" b="1" dirty="0">
                          <a:solidFill>
                            <a:srgbClr val="0070C0"/>
                          </a:solidFill>
                          <a:latin typeface="Arial" panose="020B0604020202020204" pitchFamily="34" charset="0"/>
                          <a:cs typeface="Arial" panose="020B0604020202020204" pitchFamily="34" charset="0"/>
                        </a:rPr>
                        <a:t>W</a:t>
                      </a:r>
                      <a:endParaRPr lang="zh-CN" altLang="en-US" sz="1000" b="1" dirty="0">
                        <a:solidFill>
                          <a:srgbClr val="0070C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F-</a:t>
                      </a:r>
                      <a:r>
                        <a:rPr lang="en-US" altLang="zh-CN" sz="1000" b="1" dirty="0">
                          <a:solidFill>
                            <a:srgbClr val="00B050"/>
                          </a:solidFill>
                          <a:latin typeface="Arial" panose="020B0604020202020204" pitchFamily="34" charset="0"/>
                          <a:cs typeface="Arial" panose="020B0604020202020204" pitchFamily="34" charset="0"/>
                        </a:rPr>
                        <a:t>Z</a:t>
                      </a:r>
                      <a:r>
                        <a:rPr lang="en-US" altLang="zh-CN" sz="1000" b="1" dirty="0">
                          <a:latin typeface="Arial" panose="020B0604020202020204" pitchFamily="34" charset="0"/>
                          <a:cs typeface="Arial" panose="020B0604020202020204" pitchFamily="34" charset="0"/>
                        </a:rPr>
                        <a:t>-HL</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F-</a:t>
                      </a:r>
                      <a:r>
                        <a:rPr lang="en-US" altLang="zh-CN" sz="1000" b="1" dirty="0">
                          <a:solidFill>
                            <a:srgbClr val="00B050"/>
                          </a:solidFill>
                          <a:latin typeface="Arial" panose="020B0604020202020204" pitchFamily="34" charset="0"/>
                          <a:cs typeface="Arial" panose="020B0604020202020204" pitchFamily="34" charset="0"/>
                        </a:rPr>
                        <a:t>Z</a:t>
                      </a:r>
                      <a:r>
                        <a:rPr lang="en-US" altLang="zh-CN" sz="1000" b="1" dirty="0">
                          <a:latin typeface="Arial" panose="020B0604020202020204" pitchFamily="34" charset="0"/>
                          <a:cs typeface="Arial" panose="020B0604020202020204" pitchFamily="34" charset="0"/>
                        </a:rPr>
                        <a:t>-LL</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50099524"/>
                  </a:ext>
                </a:extLst>
              </a:tr>
              <a:tr h="0">
                <a:tc>
                  <a:txBody>
                    <a:bodyPr/>
                    <a:lstStyle/>
                    <a:p>
                      <a:r>
                        <a:rPr lang="en-US" altLang="zh-CN" sz="1000" b="1" dirty="0">
                          <a:solidFill>
                            <a:srgbClr val="FF0000"/>
                          </a:solidFill>
                          <a:latin typeface="Arial" panose="020B0604020202020204" pitchFamily="34" charset="0"/>
                          <a:cs typeface="Arial" panose="020B0604020202020204" pitchFamily="34" charset="0"/>
                        </a:rPr>
                        <a:t>Luminosity / IP [10</a:t>
                      </a:r>
                      <a:r>
                        <a:rPr lang="en-US" altLang="zh-CN" sz="1000" b="1" baseline="30000" dirty="0">
                          <a:solidFill>
                            <a:srgbClr val="FF0000"/>
                          </a:solidFill>
                          <a:latin typeface="Arial" panose="020B0604020202020204" pitchFamily="34" charset="0"/>
                          <a:cs typeface="Arial" panose="020B0604020202020204" pitchFamily="34" charset="0"/>
                        </a:rPr>
                        <a:t>34</a:t>
                      </a:r>
                      <a:r>
                        <a:rPr lang="en-US" altLang="zh-CN" sz="1000" b="1" dirty="0">
                          <a:solidFill>
                            <a:srgbClr val="FF0000"/>
                          </a:solidFill>
                          <a:latin typeface="Arial" panose="020B0604020202020204" pitchFamily="34" charset="0"/>
                          <a:cs typeface="Arial" panose="020B0604020202020204" pitchFamily="34" charset="0"/>
                        </a:rPr>
                        <a:t> cm</a:t>
                      </a:r>
                      <a:r>
                        <a:rPr lang="en-US" altLang="zh-CN" sz="1000" b="1" baseline="30000" dirty="0">
                          <a:solidFill>
                            <a:srgbClr val="FF0000"/>
                          </a:solidFill>
                          <a:latin typeface="Arial" panose="020B0604020202020204" pitchFamily="34" charset="0"/>
                          <a:cs typeface="Arial" panose="020B0604020202020204" pitchFamily="34" charset="0"/>
                        </a:rPr>
                        <a:t>-2</a:t>
                      </a:r>
                      <a:r>
                        <a:rPr lang="en-US" altLang="zh-CN" sz="1000" b="1" dirty="0">
                          <a:solidFill>
                            <a:srgbClr val="FF0000"/>
                          </a:solidFill>
                          <a:latin typeface="Arial" panose="020B0604020202020204" pitchFamily="34" charset="0"/>
                          <a:cs typeface="Arial" panose="020B0604020202020204" pitchFamily="34" charset="0"/>
                        </a:rPr>
                        <a:t>s</a:t>
                      </a:r>
                      <a:r>
                        <a:rPr lang="en-US" altLang="zh-CN" sz="1000" b="1" baseline="30000" dirty="0">
                          <a:solidFill>
                            <a:srgbClr val="FF0000"/>
                          </a:solidFill>
                          <a:latin typeface="Arial" panose="020B0604020202020204" pitchFamily="34" charset="0"/>
                          <a:cs typeface="Arial" panose="020B0604020202020204" pitchFamily="34" charset="0"/>
                        </a:rPr>
                        <a:t>-1</a:t>
                      </a:r>
                      <a:r>
                        <a:rPr lang="en-US" altLang="zh-CN" sz="1000" b="1" dirty="0">
                          <a:solidFill>
                            <a:srgbClr val="FF0000"/>
                          </a:solidFill>
                          <a:latin typeface="Arial" panose="020B0604020202020204" pitchFamily="34" charset="0"/>
                          <a:cs typeface="Arial" panose="020B0604020202020204" pitchFamily="34" charset="0"/>
                        </a:rPr>
                        <a:t>]</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b="1" dirty="0">
                          <a:solidFill>
                            <a:srgbClr val="FF0000"/>
                          </a:solidFill>
                          <a:latin typeface="Arial" panose="020B0604020202020204" pitchFamily="34" charset="0"/>
                          <a:cs typeface="Arial" panose="020B0604020202020204" pitchFamily="34" charset="0"/>
                        </a:rPr>
                        <a:t>2</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3</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4.5</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1.2</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70</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5</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19</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207</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90</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432789"/>
                  </a:ext>
                </a:extLst>
              </a:tr>
              <a:tr h="0">
                <a:tc>
                  <a:txBody>
                    <a:bodyPr/>
                    <a:lstStyle/>
                    <a:p>
                      <a:r>
                        <a:rPr lang="en-US" altLang="zh-CN" sz="1000" dirty="0">
                          <a:latin typeface="Arial" panose="020B0604020202020204" pitchFamily="34" charset="0"/>
                          <a:cs typeface="Arial" panose="020B0604020202020204" pitchFamily="34" charset="0"/>
                        </a:rPr>
                        <a:t>Beam energy [GeV]</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altLang="zh-CN" sz="1000" dirty="0">
                          <a:latin typeface="Arial" panose="020B0604020202020204" pitchFamily="34" charset="0"/>
                          <a:cs typeface="Arial" panose="020B0604020202020204" pitchFamily="34" charset="0"/>
                        </a:rPr>
                        <a:t>120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80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45.5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120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80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45.6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1239190"/>
                  </a:ext>
                </a:extLst>
              </a:tr>
              <a:tr h="0">
                <a:tc>
                  <a:txBody>
                    <a:bodyPr/>
                    <a:lstStyle/>
                    <a:p>
                      <a:r>
                        <a:rPr lang="en-US" altLang="zh-CN" sz="1000" b="1" dirty="0">
                          <a:solidFill>
                            <a:srgbClr val="FF0000"/>
                          </a:solidFill>
                          <a:latin typeface="Arial" panose="020B0604020202020204" pitchFamily="34" charset="0"/>
                          <a:cs typeface="Arial" panose="020B0604020202020204" pitchFamily="34" charset="0"/>
                        </a:rPr>
                        <a:t>SR power / beam [MW]</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b="1" dirty="0">
                          <a:solidFill>
                            <a:srgbClr val="FF0000"/>
                          </a:solidFill>
                          <a:latin typeface="Arial" panose="020B0604020202020204" pitchFamily="34" charset="0"/>
                          <a:cs typeface="Arial" panose="020B0604020202020204" pitchFamily="34" charset="0"/>
                        </a:rPr>
                        <a:t>33</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50</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18.3</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0.84</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50</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altLang="zh-CN" sz="1000" b="1" dirty="0">
                          <a:solidFill>
                            <a:srgbClr val="FF0000"/>
                          </a:solidFill>
                          <a:latin typeface="Arial" panose="020B0604020202020204" pitchFamily="34" charset="0"/>
                          <a:cs typeface="Arial" panose="020B0604020202020204" pitchFamily="34" charset="0"/>
                        </a:rPr>
                        <a:t>50</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0601909"/>
                  </a:ext>
                </a:extLst>
              </a:tr>
              <a:tr h="0">
                <a:tc>
                  <a:txBody>
                    <a:bodyPr/>
                    <a:lstStyle/>
                    <a:p>
                      <a:r>
                        <a:rPr lang="en-US" altLang="zh-CN" sz="1000" dirty="0">
                          <a:latin typeface="Arial" panose="020B0604020202020204" pitchFamily="34" charset="0"/>
                          <a:cs typeface="Arial" panose="020B0604020202020204" pitchFamily="34" charset="0"/>
                        </a:rPr>
                        <a:t>Beam current / beam [mA]</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20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56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1450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152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1450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93810"/>
                  </a:ext>
                </a:extLst>
              </a:tr>
              <a:tr h="0">
                <a:tc>
                  <a:txBody>
                    <a:bodyPr/>
                    <a:lstStyle/>
                    <a:p>
                      <a:r>
                        <a:rPr lang="en-US" altLang="zh-CN" sz="1000" dirty="0">
                          <a:latin typeface="Arial" panose="020B0604020202020204" pitchFamily="34" charset="0"/>
                          <a:cs typeface="Arial" panose="020B0604020202020204" pitchFamily="34" charset="0"/>
                        </a:rPr>
                        <a:t>Bunches / beam</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latin typeface="Arial" panose="020B0604020202020204" pitchFamily="34" charset="0"/>
                          <a:cs typeface="Arial" panose="020B0604020202020204" pitchFamily="34" charset="0"/>
                        </a:rPr>
                        <a:t>1006</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latin typeface="Arial" panose="020B0604020202020204" pitchFamily="34" charset="0"/>
                          <a:cs typeface="Arial" panose="020B0604020202020204" pitchFamily="34" charset="0"/>
                        </a:rPr>
                        <a:t>425</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latin typeface="Arial" panose="020B0604020202020204" pitchFamily="34" charset="0"/>
                          <a:cs typeface="Arial" panose="020B0604020202020204" pitchFamily="34" charset="0"/>
                        </a:rPr>
                        <a:t>644</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1100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latin typeface="Arial" panose="020B0604020202020204" pitchFamily="34" charset="0"/>
                          <a:cs typeface="Arial" panose="020B0604020202020204" pitchFamily="34" charset="0"/>
                        </a:rPr>
                        <a:t>1100</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latin typeface="Arial" panose="020B0604020202020204" pitchFamily="34" charset="0"/>
                          <a:cs typeface="Arial" panose="020B0604020202020204" pitchFamily="34" charset="0"/>
                        </a:rPr>
                        <a:t>65716</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780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5260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30180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91500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989778"/>
                  </a:ext>
                </a:extLst>
              </a:tr>
              <a:tr h="0">
                <a:tc>
                  <a:txBody>
                    <a:bodyPr/>
                    <a:lstStyle/>
                    <a:p>
                      <a:r>
                        <a:rPr lang="en-US" altLang="zh-CN" sz="1000" dirty="0">
                          <a:latin typeface="Arial" panose="020B0604020202020204" pitchFamily="34" charset="0"/>
                          <a:cs typeface="Arial" panose="020B0604020202020204" pitchFamily="34" charset="0"/>
                        </a:rPr>
                        <a:t>Bunch</a:t>
                      </a:r>
                      <a:r>
                        <a:rPr lang="en-US" altLang="zh-CN" sz="1000" baseline="0" dirty="0">
                          <a:latin typeface="Arial" panose="020B0604020202020204" pitchFamily="34" charset="0"/>
                          <a:cs typeface="Arial" panose="020B0604020202020204" pitchFamily="34" charset="0"/>
                        </a:rPr>
                        <a:t> spacing [ns] APDR / DR</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20 / 166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47 / 391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31 / 257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latin typeface="Arial" panose="020B0604020202020204" pitchFamily="34" charset="0"/>
                          <a:cs typeface="Arial" panose="020B0604020202020204" pitchFamily="34" charset="0"/>
                        </a:rPr>
                        <a:t>17 / 151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17 / 151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NA / 1.5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400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50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7.5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84012"/>
                  </a:ext>
                </a:extLst>
              </a:tr>
              <a:tr h="0">
                <a:tc>
                  <a:txBody>
                    <a:bodyPr/>
                    <a:lstStyle/>
                    <a:p>
                      <a:r>
                        <a:rPr lang="en-US" altLang="zh-CN" sz="1000" dirty="0">
                          <a:latin typeface="Arial" panose="020B0604020202020204" pitchFamily="34" charset="0"/>
                          <a:cs typeface="Arial" panose="020B0604020202020204" pitchFamily="34" charset="0"/>
                        </a:rPr>
                        <a:t>Bunch population [10</a:t>
                      </a:r>
                      <a:r>
                        <a:rPr lang="en-US" altLang="zh-CN" sz="1000" baseline="30000" dirty="0">
                          <a:latin typeface="Arial" panose="020B0604020202020204" pitchFamily="34" charset="0"/>
                          <a:cs typeface="Arial" panose="020B0604020202020204" pitchFamily="34" charset="0"/>
                        </a:rPr>
                        <a:t>11</a:t>
                      </a:r>
                      <a:r>
                        <a:rPr lang="en-US" altLang="zh-CN" sz="1000" dirty="0">
                          <a:latin typeface="Arial" panose="020B0604020202020204" pitchFamily="34" charset="0"/>
                          <a:cs typeface="Arial" panose="020B0604020202020204" pitchFamily="34" charset="0"/>
                        </a:rPr>
                        <a:t>]</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0.41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0.97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1.05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0.46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0.33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7757097"/>
                  </a:ext>
                </a:extLst>
              </a:tr>
              <a:tr h="0">
                <a:tc>
                  <a:txBody>
                    <a:bodyPr/>
                    <a:lstStyle/>
                    <a:p>
                      <a:r>
                        <a:rPr lang="en-US" altLang="zh-CN" sz="1000" dirty="0">
                          <a:latin typeface="Arial" panose="020B0604020202020204" pitchFamily="34" charset="0"/>
                          <a:cs typeface="Arial" panose="020B0604020202020204" pitchFamily="34" charset="0"/>
                        </a:rPr>
                        <a:t>Horizontal emittance </a:t>
                      </a:r>
                      <a:r>
                        <a:rPr lang="el-GR" altLang="zh-CN" sz="1000" i="1" dirty="0">
                          <a:latin typeface="Arial" panose="020B0604020202020204" pitchFamily="34" charset="0"/>
                          <a:cs typeface="Arial" panose="020B0604020202020204" pitchFamily="34" charset="0"/>
                        </a:rPr>
                        <a:t>ε</a:t>
                      </a:r>
                      <a:r>
                        <a:rPr lang="en-US" altLang="zh-CN" sz="1000" baseline="-25000" dirty="0">
                          <a:latin typeface="Arial" panose="020B0604020202020204" pitchFamily="34" charset="0"/>
                          <a:cs typeface="Arial" panose="020B0604020202020204" pitchFamily="34" charset="0"/>
                        </a:rPr>
                        <a:t>x</a:t>
                      </a:r>
                      <a:r>
                        <a:rPr lang="el-GR" altLang="zh-CN"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nm]</a:t>
                      </a:r>
                    </a:p>
                    <a:p>
                      <a:r>
                        <a:rPr lang="en-US" altLang="zh-CN" sz="1000" dirty="0">
                          <a:latin typeface="Arial" panose="020B0604020202020204" pitchFamily="34" charset="0"/>
                          <a:cs typeface="Arial" panose="020B0604020202020204" pitchFamily="34" charset="0"/>
                        </a:rPr>
                        <a:t>Vertical emittance </a:t>
                      </a:r>
                      <a:r>
                        <a:rPr lang="el-GR" altLang="zh-CN" sz="1000" i="1" dirty="0">
                          <a:latin typeface="Arial" panose="020B0604020202020204" pitchFamily="34" charset="0"/>
                          <a:cs typeface="Arial" panose="020B0604020202020204" pitchFamily="34" charset="0"/>
                        </a:rPr>
                        <a:t>ε</a:t>
                      </a:r>
                      <a:r>
                        <a:rPr lang="en-US" altLang="zh-CN" sz="1000" baseline="-25000" dirty="0">
                          <a:latin typeface="Arial" panose="020B0604020202020204" pitchFamily="34" charset="0"/>
                          <a:cs typeface="Arial" panose="020B0604020202020204" pitchFamily="34" charset="0"/>
                        </a:rPr>
                        <a:t>y</a:t>
                      </a:r>
                      <a:r>
                        <a:rPr lang="el-GR" altLang="zh-CN"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pm]</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0.88</a:t>
                      </a:r>
                    </a:p>
                    <a:p>
                      <a:pPr algn="ctr"/>
                      <a:r>
                        <a:rPr lang="en-US" altLang="zh-CN" sz="1000" dirty="0">
                          <a:latin typeface="Arial" panose="020B0604020202020204" pitchFamily="34" charset="0"/>
                          <a:cs typeface="Arial" panose="020B0604020202020204" pitchFamily="34" charset="0"/>
                        </a:rPr>
                        <a:t>2.7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1.56</a:t>
                      </a:r>
                    </a:p>
                    <a:p>
                      <a:pPr algn="ctr"/>
                      <a:r>
                        <a:rPr lang="en-US" altLang="zh-CN" sz="1000" dirty="0">
                          <a:latin typeface="Arial" panose="020B0604020202020204" pitchFamily="34" charset="0"/>
                          <a:cs typeface="Arial" panose="020B0604020202020204" pitchFamily="34" charset="0"/>
                        </a:rPr>
                        <a:t>4.7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2.68</a:t>
                      </a:r>
                    </a:p>
                    <a:p>
                      <a:pPr algn="ctr"/>
                      <a:r>
                        <a:rPr lang="en-US" altLang="zh-CN" sz="1000" dirty="0">
                          <a:latin typeface="Arial" panose="020B0604020202020204" pitchFamily="34" charset="0"/>
                          <a:cs typeface="Arial" panose="020B0604020202020204" pitchFamily="34" charset="0"/>
                        </a:rPr>
                        <a:t>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0.93</a:t>
                      </a:r>
                    </a:p>
                    <a:p>
                      <a:pPr algn="ctr"/>
                      <a:r>
                        <a:rPr lang="en-US" altLang="zh-CN" sz="1000" dirty="0">
                          <a:latin typeface="Arial" panose="020B0604020202020204" pitchFamily="34" charset="0"/>
                          <a:cs typeface="Arial" panose="020B0604020202020204" pitchFamily="34" charset="0"/>
                        </a:rPr>
                        <a:t>4.9</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0.61</a:t>
                      </a:r>
                    </a:p>
                    <a:p>
                      <a:pPr algn="ctr"/>
                      <a:r>
                        <a:rPr lang="en-US" altLang="zh-CN" sz="1000" dirty="0">
                          <a:latin typeface="Arial" panose="020B0604020202020204" pitchFamily="34" charset="0"/>
                          <a:cs typeface="Arial" panose="020B0604020202020204" pitchFamily="34" charset="0"/>
                        </a:rPr>
                        <a:t>1.2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0.26</a:t>
                      </a:r>
                    </a:p>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0.2</a:t>
                      </a:r>
                    </a:p>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0.09</a:t>
                      </a:r>
                    </a:p>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5866132"/>
                  </a:ext>
                </a:extLst>
              </a:tr>
              <a:tr h="0">
                <a:tc>
                  <a:txBody>
                    <a:bodyPr/>
                    <a:lstStyle/>
                    <a:p>
                      <a:r>
                        <a:rPr lang="en-US" altLang="zh-CN" sz="1000" dirty="0">
                          <a:latin typeface="Arial" panose="020B0604020202020204" pitchFamily="34" charset="0"/>
                          <a:cs typeface="Arial" panose="020B0604020202020204" pitchFamily="34" charset="0"/>
                        </a:rPr>
                        <a:t>Momentum compaction  [10</a:t>
                      </a:r>
                      <a:r>
                        <a:rPr lang="en-US" altLang="zh-CN" sz="1000" baseline="30000" dirty="0">
                          <a:latin typeface="Arial" panose="020B0604020202020204" pitchFamily="34" charset="0"/>
                          <a:cs typeface="Arial" panose="020B0604020202020204" pitchFamily="34" charset="0"/>
                        </a:rPr>
                        <a:t>-5</a:t>
                      </a:r>
                      <a:r>
                        <a:rPr lang="en-US" altLang="zh-CN" sz="1000" dirty="0">
                          <a:latin typeface="Arial" panose="020B0604020202020204" pitchFamily="34" charset="0"/>
                          <a:cs typeface="Arial" panose="020B0604020202020204" pitchFamily="34" charset="0"/>
                        </a:rPr>
                        <a:t>]</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0.87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1.3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3.3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altLang="zh-CN" sz="1000" dirty="0">
                          <a:latin typeface="Arial" panose="020B0604020202020204" pitchFamily="34" charset="0"/>
                          <a:cs typeface="Arial" panose="020B0604020202020204" pitchFamily="34" charset="0"/>
                        </a:rPr>
                        <a:t>0.7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6590537"/>
                  </a:ext>
                </a:extLst>
              </a:tr>
              <a:tr h="0">
                <a:tc>
                  <a:txBody>
                    <a:bodyPr/>
                    <a:lstStyle/>
                    <a:p>
                      <a:r>
                        <a:rPr lang="en-US" altLang="zh-CN" sz="1000" dirty="0" err="1">
                          <a:latin typeface="Arial" panose="020B0604020202020204" pitchFamily="34" charset="0"/>
                          <a:cs typeface="Arial" panose="020B0604020202020204" pitchFamily="34" charset="0"/>
                        </a:rPr>
                        <a:t>Betatron</a:t>
                      </a:r>
                      <a:r>
                        <a:rPr lang="en-US" altLang="zh-CN" sz="1000" dirty="0">
                          <a:latin typeface="Arial" panose="020B0604020202020204" pitchFamily="34" charset="0"/>
                          <a:cs typeface="Arial" panose="020B0604020202020204" pitchFamily="34" charset="0"/>
                        </a:rPr>
                        <a:t> function at IP </a:t>
                      </a:r>
                      <a:r>
                        <a:rPr lang="el-GR" altLang="zh-CN" sz="1000" i="1" dirty="0">
                          <a:latin typeface="Arial" panose="020B0604020202020204" pitchFamily="34" charset="0"/>
                          <a:cs typeface="Arial" panose="020B0604020202020204" pitchFamily="34" charset="0"/>
                        </a:rPr>
                        <a:t>β</a:t>
                      </a:r>
                      <a:r>
                        <a:rPr lang="en-US" altLang="zh-CN" sz="1000" baseline="-25000" dirty="0">
                          <a:latin typeface="Arial" panose="020B0604020202020204" pitchFamily="34" charset="0"/>
                          <a:cs typeface="Arial" panose="020B0604020202020204" pitchFamily="34" charset="0"/>
                        </a:rPr>
                        <a:t>x</a:t>
                      </a:r>
                      <a:r>
                        <a:rPr lang="el-GR" altLang="zh-CN" sz="1000" dirty="0">
                          <a:latin typeface="Arial" panose="020B0604020202020204" pitchFamily="34" charset="0"/>
                          <a:cs typeface="Arial" panose="020B0604020202020204" pitchFamily="34" charset="0"/>
                        </a:rPr>
                        <a:t>*</a:t>
                      </a:r>
                      <a:r>
                        <a:rPr lang="en-US" altLang="zh-CN" sz="1000" dirty="0">
                          <a:latin typeface="Arial" panose="020B0604020202020204" pitchFamily="34" charset="0"/>
                          <a:cs typeface="Arial" panose="020B0604020202020204" pitchFamily="34" charset="0"/>
                        </a:rPr>
                        <a:t>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i="1" baseline="0" dirty="0">
                          <a:latin typeface="Arial" panose="020B0604020202020204" pitchFamily="34" charset="0"/>
                          <a:cs typeface="Arial" panose="020B0604020202020204" pitchFamily="34" charset="0"/>
                        </a:rPr>
                        <a:t>                                    </a:t>
                      </a:r>
                      <a:r>
                        <a:rPr lang="el-GR" altLang="zh-CN" sz="1000" i="1" dirty="0">
                          <a:latin typeface="Arial" panose="020B0604020202020204" pitchFamily="34" charset="0"/>
                          <a:cs typeface="Arial" panose="020B0604020202020204" pitchFamily="34" charset="0"/>
                        </a:rPr>
                        <a:t>β</a:t>
                      </a:r>
                      <a:r>
                        <a:rPr lang="en-US" altLang="zh-CN" sz="1000" baseline="-25000" dirty="0">
                          <a:latin typeface="Arial" panose="020B0604020202020204" pitchFamily="34" charset="0"/>
                          <a:cs typeface="Arial" panose="020B0604020202020204" pitchFamily="34" charset="0"/>
                        </a:rPr>
                        <a:t>y</a:t>
                      </a:r>
                      <a:r>
                        <a:rPr lang="el-GR" altLang="zh-CN" sz="1000" dirty="0">
                          <a:latin typeface="Arial" panose="020B0604020202020204" pitchFamily="34" charset="0"/>
                          <a:cs typeface="Arial" panose="020B0604020202020204" pitchFamily="34" charset="0"/>
                        </a:rPr>
                        <a:t>*</a:t>
                      </a:r>
                      <a:r>
                        <a:rPr lang="en-US" altLang="zh-CN" sz="1000" dirty="0">
                          <a:latin typeface="Arial" panose="020B0604020202020204" pitchFamily="34" charset="0"/>
                          <a:cs typeface="Arial" panose="020B0604020202020204" pitchFamily="34" charset="0"/>
                        </a:rPr>
                        <a:t> [mm]</a:t>
                      </a:r>
                      <a:endParaRPr lang="zh-CN" altLang="en-US" sz="1000" baseline="-25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0.08</a:t>
                      </a:r>
                    </a:p>
                    <a:p>
                      <a:pPr algn="ctr"/>
                      <a:r>
                        <a:rPr lang="en-US" altLang="zh-CN" sz="1000" dirty="0">
                          <a:latin typeface="Arial" panose="020B0604020202020204" pitchFamily="34" charset="0"/>
                          <a:cs typeface="Arial" panose="020B0604020202020204" pitchFamily="34" charset="0"/>
                        </a:rPr>
                        <a:t>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0.14</a:t>
                      </a:r>
                    </a:p>
                    <a:p>
                      <a:pPr algn="ctr"/>
                      <a:r>
                        <a:rPr lang="en-US" altLang="zh-CN" sz="1000" dirty="0">
                          <a:latin typeface="Arial" panose="020B0604020202020204" pitchFamily="34" charset="0"/>
                          <a:cs typeface="Arial" panose="020B0604020202020204" pitchFamily="34" charset="0"/>
                        </a:rPr>
                        <a:t>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0.1</a:t>
                      </a:r>
                    </a:p>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0.12</a:t>
                      </a:r>
                    </a:p>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a:t>
                      </a:r>
                    </a:p>
                    <a:p>
                      <a:pPr algn="ctr"/>
                      <a:r>
                        <a:rPr lang="en-US" altLang="zh-CN" sz="1000" dirty="0">
                          <a:latin typeface="Arial" panose="020B0604020202020204" pitchFamily="34" charset="0"/>
                          <a:cs typeface="Arial" panose="020B0604020202020204" pitchFamily="34" charset="0"/>
                        </a:rPr>
                        <a:t>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a:t>
                      </a:r>
                    </a:p>
                    <a:p>
                      <a:pPr algn="ctr"/>
                      <a:r>
                        <a:rPr lang="en-US" altLang="zh-CN" sz="1000" dirty="0">
                          <a:latin typeface="Arial" panose="020B0604020202020204" pitchFamily="34" charset="0"/>
                          <a:cs typeface="Arial" panose="020B0604020202020204" pitchFamily="34" charset="0"/>
                        </a:rPr>
                        <a:t>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0.5</a:t>
                      </a:r>
                    </a:p>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a:t>
                      </a:r>
                    </a:p>
                    <a:p>
                      <a:pPr algn="ctr"/>
                      <a:r>
                        <a:rPr lang="en-US" altLang="zh-CN" sz="1000" dirty="0">
                          <a:latin typeface="Arial" panose="020B0604020202020204" pitchFamily="34" charset="0"/>
                          <a:cs typeface="Arial" panose="020B0604020202020204" pitchFamily="34" charset="0"/>
                        </a:rPr>
                        <a:t>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9263154"/>
                  </a:ext>
                </a:extLst>
              </a:tr>
              <a:tr h="0">
                <a:tc>
                  <a:txBody>
                    <a:bodyPr/>
                    <a:lstStyle/>
                    <a:p>
                      <a:r>
                        <a:rPr lang="en-US" altLang="zh-CN" sz="1000" dirty="0">
                          <a:latin typeface="Arial" panose="020B0604020202020204" pitchFamily="34" charset="0"/>
                          <a:cs typeface="Arial" panose="020B0604020202020204" pitchFamily="34" charset="0"/>
                        </a:rPr>
                        <a:t>Horizontal beam size </a:t>
                      </a:r>
                      <a:r>
                        <a:rPr lang="en-US" altLang="zh-CN" sz="1000" i="1" dirty="0" err="1">
                          <a:latin typeface="Arial" panose="020B0604020202020204" pitchFamily="34" charset="0"/>
                          <a:cs typeface="Arial" panose="020B0604020202020204" pitchFamily="34" charset="0"/>
                        </a:rPr>
                        <a:t>σ</a:t>
                      </a:r>
                      <a:r>
                        <a:rPr lang="en-US" altLang="zh-CN" sz="1000" baseline="-25000" dirty="0" err="1">
                          <a:latin typeface="Arial" panose="020B0604020202020204" pitchFamily="34" charset="0"/>
                          <a:cs typeface="Arial" panose="020B0604020202020204" pitchFamily="34" charset="0"/>
                        </a:rPr>
                        <a:t>x</a:t>
                      </a:r>
                      <a:r>
                        <a:rPr lang="en-US" altLang="zh-CN" sz="1000" dirty="0">
                          <a:latin typeface="Arial" panose="020B0604020202020204" pitchFamily="34" charset="0"/>
                          <a:cs typeface="Arial" panose="020B0604020202020204" pitchFamily="34" charset="0"/>
                        </a:rPr>
                        <a:t>* [</a:t>
                      </a:r>
                      <a:r>
                        <a:rPr lang="en-US" altLang="zh-CN" sz="1000" dirty="0" err="1">
                          <a:latin typeface="Arial" panose="020B0604020202020204" pitchFamily="34" charset="0"/>
                          <a:cs typeface="Arial" panose="020B0604020202020204" pitchFamily="34" charset="0"/>
                        </a:rPr>
                        <a:t>μm</a:t>
                      </a:r>
                      <a:r>
                        <a:rPr lang="en-US" altLang="zh-CN" sz="1000" dirty="0">
                          <a:latin typeface="Arial" panose="020B0604020202020204" pitchFamily="34" charset="0"/>
                          <a:cs typeface="Arial" panose="020B0604020202020204" pitchFamily="34" charset="0"/>
                        </a:rPr>
                        <a:t>]</a:t>
                      </a:r>
                    </a:p>
                    <a:p>
                      <a:r>
                        <a:rPr lang="en-US" altLang="zh-CN" sz="1000" i="1" baseline="0" dirty="0">
                          <a:latin typeface="Arial" panose="020B0604020202020204" pitchFamily="34" charset="0"/>
                          <a:cs typeface="Arial" panose="020B0604020202020204" pitchFamily="34" charset="0"/>
                        </a:rPr>
                        <a:t>                                   </a:t>
                      </a:r>
                      <a:r>
                        <a:rPr lang="en-US" altLang="zh-CN" sz="1000" i="1" dirty="0" err="1">
                          <a:latin typeface="Arial" panose="020B0604020202020204" pitchFamily="34" charset="0"/>
                          <a:cs typeface="Arial" panose="020B0604020202020204" pitchFamily="34" charset="0"/>
                        </a:rPr>
                        <a:t>σ</a:t>
                      </a:r>
                      <a:r>
                        <a:rPr lang="en-US" altLang="zh-CN" sz="1000" baseline="-25000" dirty="0" err="1">
                          <a:latin typeface="Arial" panose="020B0604020202020204" pitchFamily="34" charset="0"/>
                          <a:cs typeface="Arial" panose="020B0604020202020204" pitchFamily="34" charset="0"/>
                        </a:rPr>
                        <a:t>y</a:t>
                      </a:r>
                      <a:r>
                        <a:rPr lang="en-US" altLang="zh-CN" sz="1000" dirty="0">
                          <a:latin typeface="Arial" panose="020B0604020202020204" pitchFamily="34" charset="0"/>
                          <a:cs typeface="Arial" panose="020B0604020202020204" pitchFamily="34" charset="0"/>
                        </a:rPr>
                        <a:t>* [nm]</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8.46</a:t>
                      </a:r>
                    </a:p>
                    <a:p>
                      <a:pPr algn="ctr"/>
                      <a:r>
                        <a:rPr lang="en-US" altLang="zh-CN" sz="1000" dirty="0">
                          <a:latin typeface="Arial" panose="020B0604020202020204" pitchFamily="34" charset="0"/>
                          <a:cs typeface="Arial" panose="020B0604020202020204" pitchFamily="34" charset="0"/>
                        </a:rPr>
                        <a:t>73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15</a:t>
                      </a:r>
                    </a:p>
                    <a:p>
                      <a:pPr algn="ctr"/>
                      <a:r>
                        <a:rPr lang="en-US" altLang="zh-CN" sz="1000" dirty="0">
                          <a:latin typeface="Arial" panose="020B0604020202020204" pitchFamily="34" charset="0"/>
                          <a:cs typeface="Arial" panose="020B0604020202020204" pitchFamily="34" charset="0"/>
                        </a:rPr>
                        <a:t>97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16.4</a:t>
                      </a:r>
                    </a:p>
                    <a:p>
                      <a:pPr algn="ctr"/>
                      <a:r>
                        <a:rPr lang="en-US" altLang="zh-CN" sz="1000" dirty="0">
                          <a:latin typeface="Arial" panose="020B0604020202020204" pitchFamily="34" charset="0"/>
                          <a:cs typeface="Arial" panose="020B0604020202020204" pitchFamily="34" charset="0"/>
                        </a:rPr>
                        <a:t>90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10.5</a:t>
                      </a:r>
                    </a:p>
                    <a:p>
                      <a:pPr algn="ctr"/>
                      <a:r>
                        <a:rPr lang="en-US" altLang="zh-CN" sz="1000" dirty="0">
                          <a:latin typeface="Arial" panose="020B0604020202020204" pitchFamily="34" charset="0"/>
                          <a:cs typeface="Arial" panose="020B0604020202020204" pitchFamily="34" charset="0"/>
                        </a:rPr>
                        <a:t>70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25</a:t>
                      </a:r>
                    </a:p>
                    <a:p>
                      <a:pPr algn="ctr"/>
                      <a:r>
                        <a:rPr lang="en-US" altLang="zh-CN" sz="1000" dirty="0">
                          <a:latin typeface="Arial" panose="020B0604020202020204" pitchFamily="34" charset="0"/>
                          <a:cs typeface="Arial" panose="020B0604020202020204" pitchFamily="34" charset="0"/>
                        </a:rPr>
                        <a:t>49</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16</a:t>
                      </a:r>
                    </a:p>
                    <a:p>
                      <a:pPr algn="ctr"/>
                      <a:r>
                        <a:rPr lang="en-US" altLang="zh-CN" sz="1000" dirty="0">
                          <a:latin typeface="Arial" panose="020B0604020202020204" pitchFamily="34" charset="0"/>
                          <a:cs typeface="Arial" panose="020B0604020202020204" pitchFamily="34" charset="0"/>
                        </a:rPr>
                        <a:t>45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10</a:t>
                      </a:r>
                    </a:p>
                    <a:p>
                      <a:pPr algn="ctr"/>
                      <a:r>
                        <a:rPr lang="en-US" altLang="zh-CN" sz="1000" dirty="0">
                          <a:latin typeface="Arial" panose="020B0604020202020204" pitchFamily="34" charset="0"/>
                          <a:cs typeface="Arial" panose="020B0604020202020204" pitchFamily="34" charset="0"/>
                        </a:rPr>
                        <a:t>32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9.5</a:t>
                      </a:r>
                    </a:p>
                    <a:p>
                      <a:pPr algn="ctr"/>
                      <a:r>
                        <a:rPr lang="en-US" altLang="zh-CN" sz="1000" dirty="0">
                          <a:latin typeface="Arial" panose="020B0604020202020204" pitchFamily="34" charset="0"/>
                          <a:cs typeface="Arial" panose="020B0604020202020204" pitchFamily="34" charset="0"/>
                        </a:rPr>
                        <a:t>45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124039"/>
                  </a:ext>
                </a:extLst>
              </a:tr>
              <a:tr h="0">
                <a:tc>
                  <a:txBody>
                    <a:bodyPr/>
                    <a:lstStyle/>
                    <a:p>
                      <a:r>
                        <a:rPr lang="en-US" altLang="zh-CN" sz="1000" dirty="0">
                          <a:latin typeface="Arial" panose="020B0604020202020204" pitchFamily="34" charset="0"/>
                          <a:cs typeface="Arial" panose="020B0604020202020204" pitchFamily="34" charset="0"/>
                        </a:rPr>
                        <a:t>Energy spread [%] SR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latin typeface="Arial" panose="020B0604020202020204" pitchFamily="34" charset="0"/>
                          <a:cs typeface="Arial" panose="020B0604020202020204" pitchFamily="34" charset="0"/>
                        </a:rPr>
                        <a:t>                               Total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0.1</a:t>
                      </a:r>
                    </a:p>
                    <a:p>
                      <a:pPr algn="ctr"/>
                      <a:r>
                        <a:rPr lang="en-US" altLang="zh-CN" sz="1000" dirty="0">
                          <a:latin typeface="Arial" panose="020B0604020202020204" pitchFamily="34" charset="0"/>
                          <a:cs typeface="Arial" panose="020B0604020202020204" pitchFamily="34" charset="0"/>
                        </a:rPr>
                        <a:t>1.95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0.1</a:t>
                      </a:r>
                    </a:p>
                    <a:p>
                      <a:pPr algn="ctr"/>
                      <a:r>
                        <a:rPr lang="en-US" altLang="zh-CN" sz="1000" dirty="0">
                          <a:latin typeface="Arial" panose="020B0604020202020204" pitchFamily="34" charset="0"/>
                          <a:cs typeface="Arial" panose="020B0604020202020204" pitchFamily="34" charset="0"/>
                        </a:rPr>
                        <a:t>1.5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0.07</a:t>
                      </a:r>
                    </a:p>
                    <a:p>
                      <a:pPr algn="ctr"/>
                      <a:r>
                        <a:rPr lang="en-US" altLang="zh-CN" sz="1000" dirty="0">
                          <a:latin typeface="Arial" panose="020B0604020202020204" pitchFamily="34" charset="0"/>
                          <a:cs typeface="Arial" panose="020B0604020202020204" pitchFamily="34" charset="0"/>
                        </a:rPr>
                        <a:t>?</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0.04</a:t>
                      </a:r>
                    </a:p>
                    <a:p>
                      <a:pPr algn="ctr"/>
                      <a:r>
                        <a:rPr lang="en-US" altLang="zh-CN" sz="1000" dirty="0">
                          <a:latin typeface="Arial" panose="020B0604020202020204" pitchFamily="34" charset="0"/>
                          <a:cs typeface="Arial" panose="020B0604020202020204" pitchFamily="34" charset="0"/>
                        </a:rPr>
                        <a:t>?</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0.10</a:t>
                      </a:r>
                    </a:p>
                    <a:p>
                      <a:pPr algn="ctr"/>
                      <a:r>
                        <a:rPr lang="en-US" altLang="zh-CN" sz="1000" dirty="0">
                          <a:latin typeface="Arial" panose="020B0604020202020204" pitchFamily="34" charset="0"/>
                          <a:cs typeface="Arial" panose="020B0604020202020204" pitchFamily="34" charset="0"/>
                        </a:rPr>
                        <a:t>0.12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0.07</a:t>
                      </a:r>
                    </a:p>
                    <a:p>
                      <a:pPr algn="ctr"/>
                      <a:r>
                        <a:rPr lang="en-US" altLang="zh-CN" sz="1000" dirty="0">
                          <a:latin typeface="Arial" panose="020B0604020202020204" pitchFamily="34" charset="0"/>
                          <a:cs typeface="Arial" panose="020B0604020202020204" pitchFamily="34" charset="0"/>
                        </a:rPr>
                        <a:t>0.10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0.04</a:t>
                      </a:r>
                    </a:p>
                    <a:p>
                      <a:pPr algn="ctr"/>
                      <a:r>
                        <a:rPr lang="en-US" altLang="zh-CN" sz="1000" dirty="0">
                          <a:latin typeface="Arial" panose="020B0604020202020204" pitchFamily="34" charset="0"/>
                          <a:cs typeface="Arial" panose="020B0604020202020204" pitchFamily="34" charset="0"/>
                        </a:rPr>
                        <a:t>0.22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0.04</a:t>
                      </a:r>
                    </a:p>
                    <a:p>
                      <a:pPr algn="ctr"/>
                      <a:r>
                        <a:rPr lang="en-US" altLang="zh-CN" sz="1000" dirty="0">
                          <a:latin typeface="Arial" panose="020B0604020202020204" pitchFamily="34" charset="0"/>
                          <a:cs typeface="Arial" panose="020B0604020202020204" pitchFamily="34" charset="0"/>
                        </a:rPr>
                        <a:t>0.09</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0514093"/>
                  </a:ext>
                </a:extLst>
              </a:tr>
              <a:tr h="0">
                <a:tc>
                  <a:txBody>
                    <a:bodyPr/>
                    <a:lstStyle/>
                    <a:p>
                      <a:r>
                        <a:rPr lang="en-US" altLang="zh-CN" sz="1000" dirty="0">
                          <a:latin typeface="Arial" panose="020B0604020202020204" pitchFamily="34" charset="0"/>
                          <a:cs typeface="Arial" panose="020B0604020202020204" pitchFamily="34" charset="0"/>
                        </a:rPr>
                        <a:t>Bunch length [mm] SR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latin typeface="Arial" panose="020B0604020202020204" pitchFamily="34" charset="0"/>
                          <a:cs typeface="Arial" panose="020B0604020202020204" pitchFamily="34" charset="0"/>
                        </a:rPr>
                        <a:t>                               Total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1.53</a:t>
                      </a:r>
                    </a:p>
                    <a:p>
                      <a:pPr algn="ctr"/>
                      <a:r>
                        <a:rPr lang="en-US" altLang="zh-CN" sz="1000" dirty="0">
                          <a:latin typeface="Arial" panose="020B0604020202020204" pitchFamily="34" charset="0"/>
                          <a:cs typeface="Arial" panose="020B0604020202020204" pitchFamily="34" charset="0"/>
                        </a:rPr>
                        <a:t>1.63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2.72</a:t>
                      </a:r>
                    </a:p>
                    <a:p>
                      <a:pPr algn="ctr"/>
                      <a:r>
                        <a:rPr lang="en-US" altLang="zh-CN" sz="1000" dirty="0">
                          <a:latin typeface="Arial" panose="020B0604020202020204" pitchFamily="34" charset="0"/>
                          <a:cs typeface="Arial" panose="020B0604020202020204" pitchFamily="34" charset="0"/>
                        </a:rPr>
                        <a:t>2.9</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3.8</a:t>
                      </a:r>
                    </a:p>
                    <a:p>
                      <a:pPr algn="ctr"/>
                      <a:r>
                        <a:rPr lang="en-US" altLang="zh-CN" sz="1000" dirty="0">
                          <a:latin typeface="Arial" panose="020B0604020202020204" pitchFamily="34" charset="0"/>
                          <a:cs typeface="Arial" panose="020B0604020202020204" pitchFamily="34" charset="0"/>
                        </a:rPr>
                        <a:t>3.9</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3.93</a:t>
                      </a:r>
                    </a:p>
                    <a:p>
                      <a:pPr algn="ctr"/>
                      <a:r>
                        <a:rPr lang="en-US" altLang="zh-CN" sz="1000" dirty="0">
                          <a:latin typeface="Arial" panose="020B0604020202020204" pitchFamily="34" charset="0"/>
                          <a:cs typeface="Arial" panose="020B0604020202020204" pitchFamily="34" charset="0"/>
                        </a:rPr>
                        <a:t>4.0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2.0</a:t>
                      </a:r>
                    </a:p>
                    <a:p>
                      <a:pPr algn="ctr"/>
                      <a:r>
                        <a:rPr lang="en-US" altLang="zh-CN" sz="1000" dirty="0">
                          <a:latin typeface="Arial" panose="020B0604020202020204" pitchFamily="34" charset="0"/>
                          <a:cs typeface="Arial" panose="020B0604020202020204" pitchFamily="34" charset="0"/>
                        </a:rPr>
                        <a:t>2.4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2.0</a:t>
                      </a:r>
                    </a:p>
                    <a:p>
                      <a:pPr algn="ctr"/>
                      <a:r>
                        <a:rPr lang="en-US" altLang="zh-CN" sz="1000" dirty="0">
                          <a:latin typeface="Arial" panose="020B0604020202020204" pitchFamily="34" charset="0"/>
                          <a:cs typeface="Arial" panose="020B0604020202020204" pitchFamily="34" charset="0"/>
                        </a:rPr>
                        <a:t>3.1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1.2</a:t>
                      </a:r>
                    </a:p>
                    <a:p>
                      <a:pPr algn="ctr"/>
                      <a:r>
                        <a:rPr lang="en-US" altLang="zh-CN" sz="1000" dirty="0">
                          <a:latin typeface="Arial" panose="020B0604020202020204" pitchFamily="34" charset="0"/>
                          <a:cs typeface="Arial" panose="020B0604020202020204" pitchFamily="34" charset="0"/>
                        </a:rPr>
                        <a:t>6.7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1.6</a:t>
                      </a:r>
                    </a:p>
                    <a:p>
                      <a:pPr algn="ctr"/>
                      <a:r>
                        <a:rPr lang="en-US" altLang="zh-CN" sz="1000" dirty="0">
                          <a:latin typeface="Arial" panose="020B0604020202020204" pitchFamily="34" charset="0"/>
                          <a:cs typeface="Arial" panose="020B0604020202020204" pitchFamily="34" charset="0"/>
                        </a:rPr>
                        <a:t>3.8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8788537"/>
                  </a:ext>
                </a:extLst>
              </a:tr>
              <a:tr h="0">
                <a:tc>
                  <a:txBody>
                    <a:bodyPr/>
                    <a:lstStyle/>
                    <a:p>
                      <a:r>
                        <a:rPr lang="en-US" altLang="zh-CN" sz="1000" dirty="0">
                          <a:latin typeface="Arial" panose="020B0604020202020204" pitchFamily="34" charset="0"/>
                          <a:cs typeface="Arial" panose="020B0604020202020204" pitchFamily="34" charset="0"/>
                        </a:rPr>
                        <a:t>Energy loss / turn [GeV]</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altLang="zh-CN" sz="1000" dirty="0">
                          <a:latin typeface="Arial" panose="020B0604020202020204" pitchFamily="34" charset="0"/>
                          <a:cs typeface="Arial" panose="020B0604020202020204" pitchFamily="34" charset="0"/>
                        </a:rPr>
                        <a:t>1.67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0.33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0.03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1.67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0.33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938471"/>
                  </a:ext>
                </a:extLst>
              </a:tr>
              <a:tr h="0">
                <a:tc>
                  <a:txBody>
                    <a:bodyPr/>
                    <a:lstStyle/>
                    <a:p>
                      <a:r>
                        <a:rPr lang="en-US" altLang="zh-CN" sz="1000" dirty="0">
                          <a:latin typeface="Arial" panose="020B0604020202020204" pitchFamily="34" charset="0"/>
                          <a:cs typeface="Arial" panose="020B0604020202020204" pitchFamily="34" charset="0"/>
                        </a:rPr>
                        <a:t>Total RF voltage [GV]</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latin typeface="Arial" panose="020B0604020202020204" pitchFamily="34" charset="0"/>
                          <a:cs typeface="Arial" panose="020B0604020202020204" pitchFamily="34" charset="0"/>
                        </a:rPr>
                        <a:t>3.56</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b="1" dirty="0">
                          <a:latin typeface="Arial" panose="020B0604020202020204" pitchFamily="34" charset="0"/>
                          <a:cs typeface="Arial" panose="020B0604020202020204" pitchFamily="34" charset="0"/>
                        </a:rPr>
                        <a:t>2.22</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0.63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0.11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565268"/>
                  </a:ext>
                </a:extLst>
              </a:tr>
              <a:tr h="0">
                <a:tc>
                  <a:txBody>
                    <a:bodyPr/>
                    <a:lstStyle/>
                    <a:p>
                      <a:r>
                        <a:rPr lang="en-US" altLang="zh-CN" sz="1000" dirty="0">
                          <a:latin typeface="Arial" panose="020B0604020202020204" pitchFamily="34" charset="0"/>
                          <a:cs typeface="Arial" panose="020B0604020202020204" pitchFamily="34" charset="0"/>
                        </a:rPr>
                        <a:t>RF frequency [MHz]</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r>
                        <a:rPr lang="en-US" altLang="zh-CN" sz="1000" dirty="0">
                          <a:latin typeface="Arial" panose="020B0604020202020204" pitchFamily="34" charset="0"/>
                          <a:cs typeface="Arial" panose="020B0604020202020204" pitchFamily="34" charset="0"/>
                        </a:rPr>
                        <a:t>650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altLang="zh-CN" sz="1000" dirty="0">
                          <a:latin typeface="Arial" panose="020B0604020202020204" pitchFamily="34" charset="0"/>
                          <a:cs typeface="Arial" panose="020B0604020202020204" pitchFamily="34" charset="0"/>
                        </a:rPr>
                        <a:t>400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5549714"/>
                  </a:ext>
                </a:extLst>
              </a:tr>
              <a:tr h="0">
                <a:tc>
                  <a:txBody>
                    <a:bodyPr/>
                    <a:lstStyle/>
                    <a:p>
                      <a:r>
                        <a:rPr lang="en-US" altLang="zh-CN" sz="1000" dirty="0">
                          <a:latin typeface="Arial" panose="020B0604020202020204" pitchFamily="34" charset="0"/>
                          <a:cs typeface="Arial" panose="020B0604020202020204" pitchFamily="34" charset="0"/>
                        </a:rPr>
                        <a:t>Energy acceptance / RF [%]</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1.95 / 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1.5 / 2.2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 / 1.5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 / 1.1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 / 1.1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 / 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 / 5.5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 / 7.2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 / 4.7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8968212"/>
                  </a:ext>
                </a:extLst>
              </a:tr>
              <a:tr h="0">
                <a:tc>
                  <a:txBody>
                    <a:bodyPr/>
                    <a:lstStyle/>
                    <a:p>
                      <a:r>
                        <a:rPr lang="en-US" altLang="zh-CN" sz="1000" dirty="0">
                          <a:latin typeface="Arial" panose="020B0604020202020204" pitchFamily="34" charset="0"/>
                          <a:cs typeface="Arial" panose="020B0604020202020204" pitchFamily="34" charset="0"/>
                        </a:rPr>
                        <a:t>Hourglass factor</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0.95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0.84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4745502"/>
                  </a:ext>
                </a:extLst>
              </a:tr>
              <a:tr h="0">
                <a:tc>
                  <a:txBody>
                    <a:bodyPr/>
                    <a:lstStyle/>
                    <a:p>
                      <a:r>
                        <a:rPr lang="en-US" altLang="zh-CN" sz="1000" dirty="0">
                          <a:latin typeface="Arial" panose="020B0604020202020204" pitchFamily="34" charset="0"/>
                          <a:cs typeface="Arial" panose="020B0604020202020204" pitchFamily="34" charset="0"/>
                        </a:rPr>
                        <a:t>Beam-beam parameter </a:t>
                      </a:r>
                      <a:r>
                        <a:rPr lang="el-GR" altLang="zh-CN" sz="1000" i="1" dirty="0">
                          <a:latin typeface="Arial" panose="020B0604020202020204" pitchFamily="34" charset="0"/>
                          <a:cs typeface="Arial" panose="020B0604020202020204" pitchFamily="34" charset="0"/>
                        </a:rPr>
                        <a:t>ξ</a:t>
                      </a:r>
                      <a:r>
                        <a:rPr lang="en-US" altLang="zh-CN" sz="1000" baseline="-25000" dirty="0">
                          <a:latin typeface="Arial" panose="020B0604020202020204" pitchFamily="34" charset="0"/>
                          <a:cs typeface="Arial" panose="020B0604020202020204" pitchFamily="34" charset="0"/>
                        </a:rPr>
                        <a:t>x</a:t>
                      </a:r>
                      <a:r>
                        <a:rPr lang="en-US" altLang="zh-CN" sz="1000" dirty="0">
                          <a:latin typeface="Arial" panose="020B0604020202020204" pitchFamily="34" charset="0"/>
                          <a:cs typeface="Arial" panose="020B0604020202020204" pitchFamily="34" charset="0"/>
                        </a:rPr>
                        <a:t> </a:t>
                      </a:r>
                    </a:p>
                    <a:p>
                      <a:r>
                        <a:rPr lang="en-US" altLang="zh-CN" sz="1000" i="1" dirty="0">
                          <a:latin typeface="Arial" panose="020B0604020202020204" pitchFamily="34" charset="0"/>
                          <a:cs typeface="Arial" panose="020B0604020202020204" pitchFamily="34" charset="0"/>
                        </a:rPr>
                        <a:t>                                      </a:t>
                      </a:r>
                      <a:r>
                        <a:rPr lang="el-GR" altLang="zh-CN" sz="1000" i="1" dirty="0">
                          <a:latin typeface="Arial" panose="020B0604020202020204" pitchFamily="34" charset="0"/>
                          <a:cs typeface="Arial" panose="020B0604020202020204" pitchFamily="34" charset="0"/>
                        </a:rPr>
                        <a:t>ξ</a:t>
                      </a:r>
                      <a:r>
                        <a:rPr lang="en-US" altLang="zh-CN" sz="1000" baseline="-25000" dirty="0">
                          <a:latin typeface="Arial" panose="020B0604020202020204" pitchFamily="34" charset="0"/>
                          <a:cs typeface="Arial" panose="020B0604020202020204" pitchFamily="34" charset="0"/>
                        </a:rPr>
                        <a:t>y</a:t>
                      </a:r>
                      <a:endParaRPr lang="en-US" altLang="zh-CN"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0.009</a:t>
                      </a:r>
                    </a:p>
                    <a:p>
                      <a:pPr algn="ctr"/>
                      <a:r>
                        <a:rPr lang="en-US" altLang="zh-CN" sz="1000" dirty="0">
                          <a:latin typeface="Arial" panose="020B0604020202020204" pitchFamily="34" charset="0"/>
                          <a:cs typeface="Arial" panose="020B0604020202020204" pitchFamily="34" charset="0"/>
                        </a:rPr>
                        <a:t>0.083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0.013</a:t>
                      </a:r>
                    </a:p>
                    <a:p>
                      <a:pPr algn="ctr"/>
                      <a:r>
                        <a:rPr lang="en-US" altLang="zh-CN" sz="1000" dirty="0">
                          <a:latin typeface="Arial" panose="020B0604020202020204" pitchFamily="34" charset="0"/>
                          <a:cs typeface="Arial" panose="020B0604020202020204" pitchFamily="34" charset="0"/>
                        </a:rPr>
                        <a:t>0.083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0.008</a:t>
                      </a:r>
                    </a:p>
                    <a:p>
                      <a:pPr algn="ctr"/>
                      <a:r>
                        <a:rPr lang="en-US" altLang="zh-CN" sz="1000" dirty="0">
                          <a:latin typeface="Arial" panose="020B0604020202020204" pitchFamily="34" charset="0"/>
                          <a:cs typeface="Arial" panose="020B0604020202020204" pitchFamily="34" charset="0"/>
                        </a:rPr>
                        <a:t>0.055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0.008</a:t>
                      </a:r>
                    </a:p>
                    <a:p>
                      <a:pPr algn="ctr"/>
                      <a:r>
                        <a:rPr lang="en-US" altLang="zh-CN" sz="1000" dirty="0">
                          <a:latin typeface="Arial" panose="020B0604020202020204" pitchFamily="34" charset="0"/>
                          <a:cs typeface="Arial" panose="020B0604020202020204" pitchFamily="34" charset="0"/>
                        </a:rPr>
                        <a:t>0.054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0.08</a:t>
                      </a:r>
                    </a:p>
                    <a:p>
                      <a:pPr algn="ctr"/>
                      <a:r>
                        <a:rPr lang="en-US" altLang="zh-CN" sz="1000" dirty="0">
                          <a:latin typeface="Arial" panose="020B0604020202020204" pitchFamily="34" charset="0"/>
                          <a:cs typeface="Arial" panose="020B0604020202020204" pitchFamily="34" charset="0"/>
                        </a:rPr>
                        <a:t>0.14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0.07</a:t>
                      </a:r>
                    </a:p>
                    <a:p>
                      <a:pPr algn="ctr"/>
                      <a:r>
                        <a:rPr lang="en-US" altLang="zh-CN" sz="1000" dirty="0">
                          <a:latin typeface="Arial" panose="020B0604020202020204" pitchFamily="34" charset="0"/>
                          <a:cs typeface="Arial" panose="020B0604020202020204" pitchFamily="34" charset="0"/>
                        </a:rPr>
                        <a:t>0.16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0.025</a:t>
                      </a:r>
                    </a:p>
                    <a:p>
                      <a:pPr algn="ctr"/>
                      <a:r>
                        <a:rPr lang="en-US" altLang="zh-CN" sz="1000" dirty="0">
                          <a:latin typeface="Arial" panose="020B0604020202020204" pitchFamily="34" charset="0"/>
                          <a:cs typeface="Arial" panose="020B0604020202020204" pitchFamily="34" charset="0"/>
                        </a:rPr>
                        <a:t>0.16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0.05</a:t>
                      </a:r>
                    </a:p>
                    <a:p>
                      <a:pPr algn="ctr"/>
                      <a:r>
                        <a:rPr lang="en-US" altLang="zh-CN" sz="1000" dirty="0">
                          <a:latin typeface="Arial" panose="020B0604020202020204" pitchFamily="34" charset="0"/>
                          <a:cs typeface="Arial" panose="020B0604020202020204" pitchFamily="34" charset="0"/>
                        </a:rPr>
                        <a:t>0.13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6724371"/>
                  </a:ext>
                </a:extLst>
              </a:tr>
              <a:tr h="0">
                <a:tc>
                  <a:txBody>
                    <a:bodyPr/>
                    <a:lstStyle/>
                    <a:p>
                      <a:r>
                        <a:rPr lang="en-US" altLang="zh-CN" sz="1000" dirty="0">
                          <a:latin typeface="Arial" panose="020B0604020202020204" pitchFamily="34" charset="0"/>
                          <a:cs typeface="Arial" panose="020B0604020202020204" pitchFamily="34" charset="0"/>
                        </a:rPr>
                        <a:t>Lifetime [min] BS or BB</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52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25?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144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238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238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67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90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94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185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999011"/>
                  </a:ext>
                </a:extLst>
              </a:tr>
            </a:tbl>
          </a:graphicData>
        </a:graphic>
      </p:graphicFrame>
      <p:sp>
        <p:nvSpPr>
          <p:cNvPr id="4" name="标题 1"/>
          <p:cNvSpPr>
            <a:spLocks noGrp="1"/>
          </p:cNvSpPr>
          <p:nvPr>
            <p:ph type="title"/>
          </p:nvPr>
        </p:nvSpPr>
        <p:spPr>
          <a:xfrm>
            <a:off x="-1" y="61555"/>
            <a:ext cx="9144000" cy="426720"/>
          </a:xfrm>
        </p:spPr>
        <p:txBody>
          <a:bodyPr>
            <a:noAutofit/>
          </a:bodyPr>
          <a:lstStyle/>
          <a:p>
            <a:pPr algn="ctr"/>
            <a:r>
              <a:rPr lang="en-US" altLang="zh-CN" sz="1800" dirty="0">
                <a:latin typeface="Arial" panose="020B0604020202020204" pitchFamily="34" charset="0"/>
                <a:cs typeface="Arial" panose="020B0604020202020204" pitchFamily="34" charset="0"/>
              </a:rPr>
              <a:t>CEPC 100 km &amp; FCC-</a:t>
            </a:r>
            <a:r>
              <a:rPr lang="en-US" altLang="zh-CN" sz="1800" dirty="0" err="1">
                <a:latin typeface="Arial" panose="020B0604020202020204" pitchFamily="34" charset="0"/>
                <a:cs typeface="Arial" panose="020B0604020202020204" pitchFamily="34" charset="0"/>
              </a:rPr>
              <a:t>ee</a:t>
            </a:r>
            <a:r>
              <a:rPr lang="en-US" altLang="zh-CN" sz="1800" dirty="0">
                <a:latin typeface="Arial" panose="020B0604020202020204" pitchFamily="34" charset="0"/>
                <a:cs typeface="Arial" panose="020B0604020202020204" pitchFamily="34" charset="0"/>
              </a:rPr>
              <a:t> (w/o </a:t>
            </a:r>
            <a:r>
              <a:rPr lang="en-US" altLang="zh-CN" sz="1800" dirty="0" err="1">
                <a:latin typeface="Arial" panose="020B0604020202020204" pitchFamily="34" charset="0"/>
                <a:cs typeface="Arial" panose="020B0604020202020204" pitchFamily="34" charset="0"/>
              </a:rPr>
              <a:t>tt</a:t>
            </a:r>
            <a:r>
              <a:rPr lang="en-US" altLang="zh-CN" sz="1800" dirty="0">
                <a:latin typeface="Arial" panose="020B0604020202020204" pitchFamily="34" charset="0"/>
                <a:cs typeface="Arial" panose="020B0604020202020204" pitchFamily="34" charset="0"/>
              </a:rPr>
              <a:t>) Machine Top Parameters</a:t>
            </a:r>
            <a:endParaRPr lang="zh-CN" altLang="en-US" sz="1800" dirty="0">
              <a:latin typeface="Arial" panose="020B0604020202020204" pitchFamily="34" charset="0"/>
              <a:cs typeface="Arial" panose="020B0604020202020204" pitchFamily="34" charset="0"/>
            </a:endParaRPr>
          </a:p>
        </p:txBody>
      </p:sp>
      <p:sp>
        <p:nvSpPr>
          <p:cNvPr id="6" name="矩形 5"/>
          <p:cNvSpPr/>
          <p:nvPr/>
        </p:nvSpPr>
        <p:spPr>
          <a:xfrm>
            <a:off x="274313" y="6552811"/>
            <a:ext cx="881193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circumference 100 km, bending radius 11 km, crossing angle 30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mrad</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two IPs</a:t>
            </a: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381337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p:cNvGraphicFramePr>
            <a:graphicFrameLocks noGrp="1"/>
          </p:cNvGraphicFramePr>
          <p:nvPr>
            <p:ph idx="1"/>
            <p:extLst/>
          </p:nvPr>
        </p:nvGraphicFramePr>
        <p:xfrm>
          <a:off x="159857" y="439132"/>
          <a:ext cx="8815002" cy="6309360"/>
        </p:xfrm>
        <a:graphic>
          <a:graphicData uri="http://schemas.openxmlformats.org/drawingml/2006/table">
            <a:tbl>
              <a:tblPr firstRow="1" bandRow="1">
                <a:tableStyleId>{5940675A-B579-460E-94D1-54222C63F5DA}</a:tableStyleId>
              </a:tblPr>
              <a:tblGrid>
                <a:gridCol w="3130098">
                  <a:extLst>
                    <a:ext uri="{9D8B030D-6E8A-4147-A177-3AD203B41FA5}">
                      <a16:colId xmlns:a16="http://schemas.microsoft.com/office/drawing/2014/main" val="1271109446"/>
                    </a:ext>
                  </a:extLst>
                </a:gridCol>
                <a:gridCol w="947484">
                  <a:extLst>
                    <a:ext uri="{9D8B030D-6E8A-4147-A177-3AD203B41FA5}">
                      <a16:colId xmlns:a16="http://schemas.microsoft.com/office/drawing/2014/main" val="2813982255"/>
                    </a:ext>
                  </a:extLst>
                </a:gridCol>
                <a:gridCol w="947484">
                  <a:extLst>
                    <a:ext uri="{9D8B030D-6E8A-4147-A177-3AD203B41FA5}">
                      <a16:colId xmlns:a16="http://schemas.microsoft.com/office/drawing/2014/main" val="462322339"/>
                    </a:ext>
                  </a:extLst>
                </a:gridCol>
                <a:gridCol w="947484">
                  <a:extLst>
                    <a:ext uri="{9D8B030D-6E8A-4147-A177-3AD203B41FA5}">
                      <a16:colId xmlns:a16="http://schemas.microsoft.com/office/drawing/2014/main" val="3753349896"/>
                    </a:ext>
                  </a:extLst>
                </a:gridCol>
                <a:gridCol w="947484">
                  <a:extLst>
                    <a:ext uri="{9D8B030D-6E8A-4147-A177-3AD203B41FA5}">
                      <a16:colId xmlns:a16="http://schemas.microsoft.com/office/drawing/2014/main" val="3941091012"/>
                    </a:ext>
                  </a:extLst>
                </a:gridCol>
                <a:gridCol w="947484">
                  <a:extLst>
                    <a:ext uri="{9D8B030D-6E8A-4147-A177-3AD203B41FA5}">
                      <a16:colId xmlns:a16="http://schemas.microsoft.com/office/drawing/2014/main" val="665654224"/>
                    </a:ext>
                  </a:extLst>
                </a:gridCol>
                <a:gridCol w="947484">
                  <a:extLst>
                    <a:ext uri="{9D8B030D-6E8A-4147-A177-3AD203B41FA5}">
                      <a16:colId xmlns:a16="http://schemas.microsoft.com/office/drawing/2014/main" val="1067411894"/>
                    </a:ext>
                  </a:extLst>
                </a:gridCol>
              </a:tblGrid>
              <a:tr h="272000">
                <a:tc>
                  <a:txBody>
                    <a:bodyPr/>
                    <a:lstStyle/>
                    <a:p>
                      <a:pPr algn="l"/>
                      <a:r>
                        <a:rPr lang="en-US" altLang="zh-CN" sz="1200" dirty="0">
                          <a:latin typeface="Arial" panose="020B0604020202020204" pitchFamily="34" charset="0"/>
                          <a:cs typeface="Arial" panose="020B0604020202020204" pitchFamily="34" charset="0"/>
                        </a:rPr>
                        <a:t>WD161123, Zhai161130</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-HV</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-LP</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0070C0"/>
                          </a:solidFill>
                          <a:latin typeface="Arial" panose="020B0604020202020204" pitchFamily="34" charset="0"/>
                          <a:ea typeface="+mn-ea"/>
                          <a:cs typeface="Arial" panose="020B0604020202020204" pitchFamily="34" charset="0"/>
                        </a:rPr>
                        <a:t>W</a:t>
                      </a:r>
                      <a:endParaRPr lang="zh-CN" altLang="en-US" sz="1200" b="1" kern="1200" dirty="0">
                        <a:solidFill>
                          <a:srgbClr val="0070C0"/>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00B050"/>
                          </a:solidFill>
                          <a:latin typeface="Arial" panose="020B0604020202020204" pitchFamily="34" charset="0"/>
                          <a:ea typeface="+mn-ea"/>
                          <a:cs typeface="Arial" panose="020B0604020202020204" pitchFamily="34" charset="0"/>
                        </a:rPr>
                        <a:t>Z</a:t>
                      </a:r>
                      <a:r>
                        <a:rPr lang="en-US" altLang="zh-CN" sz="1200" b="1" kern="1200" dirty="0">
                          <a:solidFill>
                            <a:schemeClr val="tx1"/>
                          </a:solidFill>
                          <a:latin typeface="Arial" panose="020B0604020202020204" pitchFamily="34" charset="0"/>
                          <a:ea typeface="+mn-ea"/>
                          <a:cs typeface="Arial" panose="020B0604020202020204" pitchFamily="34" charset="0"/>
                        </a:rPr>
                        <a:t>-LL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00B050"/>
                          </a:solidFill>
                          <a:latin typeface="Arial" panose="020B0604020202020204" pitchFamily="34" charset="0"/>
                          <a:ea typeface="+mn-ea"/>
                          <a:cs typeface="Arial" panose="020B0604020202020204" pitchFamily="34" charset="0"/>
                        </a:rPr>
                        <a:t>Z</a:t>
                      </a:r>
                      <a:r>
                        <a:rPr lang="en-US" altLang="zh-CN" sz="1200" b="1" kern="1200" dirty="0">
                          <a:solidFill>
                            <a:schemeClr val="tx1"/>
                          </a:solidFill>
                          <a:latin typeface="Arial" panose="020B0604020202020204" pitchFamily="34" charset="0"/>
                          <a:ea typeface="+mn-ea"/>
                          <a:cs typeface="Arial" panose="020B0604020202020204" pitchFamily="34" charset="0"/>
                        </a:rPr>
                        <a:t>-HL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68565889"/>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Luminosity [10</a:t>
                      </a:r>
                      <a:r>
                        <a:rPr lang="en-US" altLang="zh-CN" sz="1200" b="0" baseline="30000" dirty="0">
                          <a:solidFill>
                            <a:schemeClr val="tx1"/>
                          </a:solidFill>
                          <a:latin typeface="Arial" panose="020B0604020202020204" pitchFamily="34" charset="0"/>
                          <a:cs typeface="Arial" panose="020B0604020202020204" pitchFamily="34" charset="0"/>
                        </a:rPr>
                        <a:t>34</a:t>
                      </a:r>
                      <a:r>
                        <a:rPr lang="en-US" altLang="zh-CN" sz="1200" b="0" dirty="0">
                          <a:solidFill>
                            <a:schemeClr val="tx1"/>
                          </a:solidFill>
                          <a:latin typeface="Arial" panose="020B0604020202020204" pitchFamily="34" charset="0"/>
                          <a:cs typeface="Arial" panose="020B0604020202020204" pitchFamily="34" charset="0"/>
                        </a:rPr>
                        <a:t> cm</a:t>
                      </a:r>
                      <a:r>
                        <a:rPr lang="en-US" altLang="zh-CN" sz="1200" b="0" baseline="30000" dirty="0">
                          <a:solidFill>
                            <a:schemeClr val="tx1"/>
                          </a:solidFill>
                          <a:latin typeface="Arial" panose="020B0604020202020204" pitchFamily="34" charset="0"/>
                          <a:cs typeface="Arial" panose="020B0604020202020204" pitchFamily="34" charset="0"/>
                        </a:rPr>
                        <a:t>-2</a:t>
                      </a:r>
                      <a:r>
                        <a:rPr lang="en-US" altLang="zh-CN" sz="1200" b="0" dirty="0">
                          <a:solidFill>
                            <a:schemeClr val="tx1"/>
                          </a:solidFill>
                          <a:latin typeface="Arial" panose="020B0604020202020204" pitchFamily="34" charset="0"/>
                          <a:cs typeface="Arial" panose="020B0604020202020204" pitchFamily="34" charset="0"/>
                        </a:rPr>
                        <a:t>s</a:t>
                      </a:r>
                      <a:r>
                        <a:rPr lang="en-US" altLang="zh-CN" sz="1200" b="0" baseline="30000" dirty="0">
                          <a:solidFill>
                            <a:schemeClr val="tx1"/>
                          </a:solidFill>
                          <a:latin typeface="Arial" panose="020B0604020202020204" pitchFamily="34" charset="0"/>
                          <a:cs typeface="Arial" panose="020B0604020202020204" pitchFamily="34" charset="0"/>
                        </a:rPr>
                        <a:t>-1</a:t>
                      </a:r>
                      <a:r>
                        <a:rPr lang="en-US" altLang="zh-CN" sz="1200" b="0" dirty="0">
                          <a:solidFill>
                            <a:schemeClr val="tx1"/>
                          </a:solidFill>
                          <a:latin typeface="Arial" panose="020B0604020202020204" pitchFamily="34" charset="0"/>
                          <a:cs typeface="Arial" panose="020B0604020202020204" pitchFamily="34" charset="0"/>
                        </a:rPr>
                        <a:t>]</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2">
                  <a:txBody>
                    <a:bodyPr/>
                    <a:lstStyle/>
                    <a:p>
                      <a:pPr algn="ctr"/>
                      <a:r>
                        <a:rPr lang="en-US" altLang="zh-CN" sz="1200" b="0" dirty="0">
                          <a:solidFill>
                            <a:schemeClr val="tx1"/>
                          </a:solidFill>
                          <a:latin typeface="Arial" panose="020B0604020202020204" pitchFamily="34" charset="0"/>
                          <a:cs typeface="Arial" panose="020B0604020202020204" pitchFamily="34" charset="0"/>
                        </a:rPr>
                        <a:t>2</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3</a:t>
                      </a:r>
                      <a:endParaRPr lang="zh-CN" alt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4.5</a:t>
                      </a:r>
                      <a:endParaRPr lang="zh-CN" alt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1.2</a:t>
                      </a:r>
                      <a:endParaRPr lang="zh-CN" alt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70</a:t>
                      </a: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05687"/>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SR power / beam [MW]</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2">
                  <a:txBody>
                    <a:bodyPr/>
                    <a:lstStyle/>
                    <a:p>
                      <a:pPr algn="ctr"/>
                      <a:r>
                        <a:rPr lang="en-US" altLang="zh-CN" sz="1200" b="0" dirty="0">
                          <a:solidFill>
                            <a:schemeClr val="tx1"/>
                          </a:solidFill>
                          <a:latin typeface="Arial" panose="020B0604020202020204" pitchFamily="34" charset="0"/>
                          <a:cs typeface="Arial" panose="020B0604020202020204" pitchFamily="34" charset="0"/>
                        </a:rPr>
                        <a:t>33</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50</a:t>
                      </a:r>
                      <a:endParaRPr lang="zh-CN" alt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18.3</a:t>
                      </a:r>
                      <a:endParaRPr lang="zh-CN" alt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0.84</a:t>
                      </a:r>
                      <a:endParaRPr lang="zh-CN" alt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50</a:t>
                      </a: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7492310"/>
                  </a:ext>
                </a:extLst>
              </a:tr>
              <a:tr h="272000">
                <a:tc>
                  <a:txBody>
                    <a:bodyPr/>
                    <a:lstStyle/>
                    <a:p>
                      <a:r>
                        <a:rPr lang="en-US" altLang="zh-CN" sz="1200" dirty="0">
                          <a:latin typeface="Arial" panose="020B0604020202020204" pitchFamily="34" charset="0"/>
                          <a:cs typeface="Arial" panose="020B0604020202020204" pitchFamily="34" charset="0"/>
                        </a:rPr>
                        <a:t>Beam current / beam [mA]</a:t>
                      </a:r>
                      <a:endParaRPr lang="zh-CN" altLang="en-US" sz="1200" dirty="0">
                        <a:latin typeface="Arial" panose="020B0604020202020204" pitchFamily="34" charset="0"/>
                        <a:cs typeface="Arial" panose="020B0604020202020204" pitchFamily="34" charset="0"/>
                      </a:endParaRPr>
                    </a:p>
                  </a:txBody>
                  <a:tcPr/>
                </a:tc>
                <a:tc gridSpan="2">
                  <a:txBody>
                    <a:bodyPr/>
                    <a:lstStyle/>
                    <a:p>
                      <a:pPr algn="ctr"/>
                      <a:r>
                        <a:rPr lang="en-US" altLang="zh-CN" sz="1200" dirty="0">
                          <a:latin typeface="Arial" panose="020B0604020202020204" pitchFamily="34" charset="0"/>
                          <a:cs typeface="Arial" panose="020B0604020202020204" pitchFamily="34" charset="0"/>
                        </a:rPr>
                        <a:t>20</a:t>
                      </a:r>
                      <a:endParaRPr lang="zh-CN" altLang="en-US" sz="1200" dirty="0">
                        <a:latin typeface="Arial" panose="020B0604020202020204" pitchFamily="34" charset="0"/>
                        <a:cs typeface="Arial" panose="020B0604020202020204" pitchFamily="34" charset="0"/>
                      </a:endParaRPr>
                    </a:p>
                  </a:txBody>
                  <a:tcPr/>
                </a:tc>
                <a:tc hMerge="1">
                  <a:txBody>
                    <a:bodyPr/>
                    <a:lstStyle/>
                    <a:p>
                      <a:endParaRPr lang="zh-CN" altLang="en-US"/>
                    </a:p>
                  </a:txBody>
                  <a:tcPr/>
                </a:tc>
                <a:tc>
                  <a:txBody>
                    <a:bodyPr/>
                    <a:lstStyle/>
                    <a:p>
                      <a:pPr algn="ctr"/>
                      <a:r>
                        <a:rPr lang="en-US" altLang="zh-CN" sz="1200" dirty="0">
                          <a:latin typeface="Arial" panose="020B0604020202020204" pitchFamily="34" charset="0"/>
                          <a:cs typeface="Arial" panose="020B0604020202020204" pitchFamily="34" charset="0"/>
                        </a:rPr>
                        <a:t>30</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56</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24</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1450</a:t>
                      </a:r>
                      <a:endParaRPr lang="zh-CN" alt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6718861"/>
                  </a:ext>
                </a:extLst>
              </a:tr>
              <a:tr h="272000">
                <a:tc>
                  <a:txBody>
                    <a:bodyPr/>
                    <a:lstStyle/>
                    <a:p>
                      <a:r>
                        <a:rPr lang="en-US" altLang="zh-CN" sz="1200" dirty="0">
                          <a:latin typeface="Arial" panose="020B0604020202020204" pitchFamily="34" charset="0"/>
                          <a:cs typeface="Arial" panose="020B0604020202020204" pitchFamily="34" charset="0"/>
                        </a:rPr>
                        <a:t>Bunches / beam</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b="0" dirty="0">
                          <a:latin typeface="Arial" panose="020B0604020202020204" pitchFamily="34" charset="0"/>
                          <a:cs typeface="Arial" panose="020B0604020202020204" pitchFamily="34" charset="0"/>
                        </a:rPr>
                        <a:t>1006</a:t>
                      </a:r>
                      <a:endParaRPr lang="zh-CN" altLang="en-US" sz="1200" b="0" dirty="0">
                        <a:latin typeface="Arial" panose="020B0604020202020204" pitchFamily="34" charset="0"/>
                        <a:cs typeface="Arial" panose="020B0604020202020204" pitchFamily="34" charset="0"/>
                      </a:endParaRPr>
                    </a:p>
                  </a:txBody>
                  <a:tcPr/>
                </a:tc>
                <a:tc>
                  <a:txBody>
                    <a:bodyPr/>
                    <a:lstStyle/>
                    <a:p>
                      <a:pPr algn="ctr"/>
                      <a:r>
                        <a:rPr lang="en-US" altLang="zh-CN" sz="1200" b="0" dirty="0">
                          <a:latin typeface="Arial" panose="020B0604020202020204" pitchFamily="34" charset="0"/>
                          <a:cs typeface="Arial" panose="020B0604020202020204" pitchFamily="34" charset="0"/>
                        </a:rPr>
                        <a:t>425</a:t>
                      </a:r>
                      <a:endParaRPr lang="zh-CN" altLang="en-US" sz="1200" b="0" dirty="0">
                        <a:latin typeface="Arial" panose="020B0604020202020204" pitchFamily="34" charset="0"/>
                        <a:cs typeface="Arial" panose="020B0604020202020204" pitchFamily="34" charset="0"/>
                      </a:endParaRPr>
                    </a:p>
                  </a:txBody>
                  <a:tcPr/>
                </a:tc>
                <a:tc>
                  <a:txBody>
                    <a:bodyPr/>
                    <a:lstStyle/>
                    <a:p>
                      <a:pPr algn="ctr"/>
                      <a:r>
                        <a:rPr lang="en-US" altLang="zh-CN" sz="1200" b="0" dirty="0">
                          <a:latin typeface="Arial" panose="020B0604020202020204" pitchFamily="34" charset="0"/>
                          <a:cs typeface="Arial" panose="020B0604020202020204" pitchFamily="34" charset="0"/>
                        </a:rPr>
                        <a:t>644</a:t>
                      </a:r>
                      <a:endParaRPr lang="zh-CN" altLang="en-US" sz="1200" b="0" dirty="0">
                        <a:latin typeface="Arial" panose="020B0604020202020204" pitchFamily="34" charset="0"/>
                        <a:cs typeface="Arial" panose="020B0604020202020204" pitchFamily="34" charset="0"/>
                      </a:endParaRPr>
                    </a:p>
                  </a:txBody>
                  <a:tcPr/>
                </a:tc>
                <a:tc>
                  <a:txBody>
                    <a:bodyPr/>
                    <a:lstStyle/>
                    <a:p>
                      <a:pPr algn="ctr"/>
                      <a:r>
                        <a:rPr lang="en-US" altLang="zh-CN" sz="1200" b="0" dirty="0">
                          <a:latin typeface="Arial" panose="020B0604020202020204" pitchFamily="34" charset="0"/>
                          <a:cs typeface="Arial" panose="020B0604020202020204" pitchFamily="34" charset="0"/>
                        </a:rPr>
                        <a:t>1100</a:t>
                      </a:r>
                      <a:endParaRPr lang="zh-CN" altLang="en-US" sz="1200" b="0" dirty="0">
                        <a:latin typeface="Arial" panose="020B0604020202020204" pitchFamily="34" charset="0"/>
                        <a:cs typeface="Arial" panose="020B0604020202020204" pitchFamily="34" charset="0"/>
                      </a:endParaRPr>
                    </a:p>
                  </a:txBody>
                  <a:tcPr/>
                </a:tc>
                <a:tc>
                  <a:txBody>
                    <a:bodyPr/>
                    <a:lstStyle/>
                    <a:p>
                      <a:pPr algn="ctr"/>
                      <a:r>
                        <a:rPr lang="en-US" altLang="zh-CN" sz="1200" b="0" dirty="0">
                          <a:latin typeface="Arial" panose="020B0604020202020204" pitchFamily="34" charset="0"/>
                          <a:cs typeface="Arial" panose="020B0604020202020204" pitchFamily="34" charset="0"/>
                        </a:rPr>
                        <a:t>1100</a:t>
                      </a:r>
                      <a:endParaRPr lang="zh-CN" altLang="en-US" sz="1200" b="0" dirty="0">
                        <a:latin typeface="Arial" panose="020B0604020202020204" pitchFamily="34" charset="0"/>
                        <a:cs typeface="Arial" panose="020B0604020202020204" pitchFamily="34" charset="0"/>
                      </a:endParaRPr>
                    </a:p>
                  </a:txBody>
                  <a:tcPr/>
                </a:tc>
                <a:tc>
                  <a:txBody>
                    <a:bodyPr/>
                    <a:lstStyle/>
                    <a:p>
                      <a:pPr algn="ctr"/>
                      <a:r>
                        <a:rPr lang="en-US" altLang="zh-CN" sz="1200" b="0" dirty="0">
                          <a:latin typeface="Arial" panose="020B0604020202020204" pitchFamily="34" charset="0"/>
                          <a:cs typeface="Arial" panose="020B0604020202020204" pitchFamily="34" charset="0"/>
                        </a:rPr>
                        <a:t>65716</a:t>
                      </a:r>
                      <a:endParaRPr lang="zh-CN" altLang="en-US"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9830802"/>
                  </a:ext>
                </a:extLst>
              </a:tr>
              <a:tr h="272000">
                <a:tc>
                  <a:txBody>
                    <a:bodyPr/>
                    <a:lstStyle/>
                    <a:p>
                      <a:r>
                        <a:rPr lang="en-US" altLang="zh-CN" sz="1200" dirty="0">
                          <a:latin typeface="Arial" panose="020B0604020202020204" pitchFamily="34" charset="0"/>
                          <a:cs typeface="Arial" panose="020B0604020202020204" pitchFamily="34" charset="0"/>
                        </a:rPr>
                        <a:t>Bunch</a:t>
                      </a:r>
                      <a:r>
                        <a:rPr lang="en-US" altLang="zh-CN" sz="1200" baseline="0" dirty="0">
                          <a:latin typeface="Arial" panose="020B0604020202020204" pitchFamily="34" charset="0"/>
                          <a:cs typeface="Arial" panose="020B0604020202020204" pitchFamily="34" charset="0"/>
                        </a:rPr>
                        <a:t> spacing [ns] APDR / DR</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20 / 166</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47 / 391</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31 / 257</a:t>
                      </a:r>
                      <a:endParaRPr lang="zh-CN" altLang="en-US"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17 / 151</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17 / 151</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NA / 1.5</a:t>
                      </a:r>
                      <a:endParaRPr lang="zh-CN" alt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9953456"/>
                  </a:ext>
                </a:extLst>
              </a:tr>
              <a:tr h="272000">
                <a:tc>
                  <a:txBody>
                    <a:bodyPr/>
                    <a:lstStyle/>
                    <a:p>
                      <a:r>
                        <a:rPr lang="en-US" altLang="zh-CN" sz="1200" dirty="0">
                          <a:latin typeface="Arial" panose="020B0604020202020204" pitchFamily="34" charset="0"/>
                          <a:cs typeface="Arial" panose="020B0604020202020204" pitchFamily="34" charset="0"/>
                        </a:rPr>
                        <a:t>Bunch charge / length [</a:t>
                      </a:r>
                      <a:r>
                        <a:rPr lang="en-US" altLang="zh-CN" sz="1200" dirty="0" err="1">
                          <a:latin typeface="Arial" panose="020B0604020202020204" pitchFamily="34" charset="0"/>
                          <a:cs typeface="Arial" panose="020B0604020202020204" pitchFamily="34" charset="0"/>
                        </a:rPr>
                        <a:t>nC</a:t>
                      </a:r>
                      <a:r>
                        <a:rPr lang="en-US" altLang="zh-CN" sz="1200" dirty="0">
                          <a:latin typeface="Arial" panose="020B0604020202020204" pitchFamily="34" charset="0"/>
                          <a:cs typeface="Arial" panose="020B0604020202020204" pitchFamily="34" charset="0"/>
                        </a:rPr>
                        <a:t> / mm]</a:t>
                      </a:r>
                      <a:endParaRPr lang="zh-CN" altLang="en-US"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6.6 / 1.6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15.5 / 2.9</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15.5 / 2.9</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16.8 /</a:t>
                      </a:r>
                      <a:r>
                        <a:rPr lang="en-US" altLang="zh-CN" sz="1200" kern="1200" baseline="0" dirty="0">
                          <a:solidFill>
                            <a:schemeClr val="tx1"/>
                          </a:solidFill>
                          <a:latin typeface="Arial" panose="020B0604020202020204" pitchFamily="34" charset="0"/>
                          <a:ea typeface="+mn-ea"/>
                          <a:cs typeface="Arial" panose="020B0604020202020204" pitchFamily="34" charset="0"/>
                        </a:rPr>
                        <a:t> 3.9</a:t>
                      </a: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7.4 / 4.0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7.4 / 4.0</a:t>
                      </a:r>
                    </a:p>
                  </a:txBody>
                  <a:tcPr marL="0" marR="0" marT="0" marB="0" anchor="ctr"/>
                </a:tc>
                <a:extLst>
                  <a:ext uri="{0D108BD9-81ED-4DB2-BD59-A6C34878D82A}">
                    <a16:rowId xmlns:a16="http://schemas.microsoft.com/office/drawing/2014/main" val="3703432902"/>
                  </a:ext>
                </a:extLst>
              </a:tr>
              <a:tr h="272000">
                <a:tc>
                  <a:txBody>
                    <a:bodyPr/>
                    <a:lstStyle/>
                    <a:p>
                      <a:pPr marL="0" algn="l"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RF voltage [GV] (w/ para. loss)</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3.57</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gridSpan="2">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2.24</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tc>
                <a:tc>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0.65</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gridSpan="2">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0.12</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671747"/>
                  </a:ext>
                </a:extLst>
              </a:tr>
              <a:tr h="272000">
                <a:tc>
                  <a:txBody>
                    <a:bodyPr/>
                    <a:lstStyle/>
                    <a:p>
                      <a:pPr marL="0" algn="l"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Synchrotron phase [</a:t>
                      </a:r>
                      <a:r>
                        <a:rPr lang="en-US" altLang="zh-CN" sz="1200" kern="1200" dirty="0" err="1">
                          <a:solidFill>
                            <a:schemeClr val="tx1"/>
                          </a:solidFill>
                          <a:latin typeface="Arial" panose="020B0604020202020204" pitchFamily="34" charset="0"/>
                          <a:ea typeface="+mn-ea"/>
                          <a:cs typeface="Arial" panose="020B0604020202020204" pitchFamily="34" charset="0"/>
                        </a:rPr>
                        <a:t>deg</a:t>
                      </a:r>
                      <a:r>
                        <a:rPr lang="en-US" altLang="zh-CN" sz="1200" kern="1200" dirty="0">
                          <a:solidFill>
                            <a:schemeClr val="tx1"/>
                          </a:solidFill>
                          <a:latin typeface="Arial" panose="020B0604020202020204" pitchFamily="34" charset="0"/>
                          <a:ea typeface="+mn-ea"/>
                          <a:cs typeface="Arial" panose="020B0604020202020204" pitchFamily="34" charset="0"/>
                        </a:rPr>
                        <a:t>] (from </a:t>
                      </a:r>
                      <a:r>
                        <a:rPr lang="en-US" altLang="zh-CN" sz="1200" kern="1200" baseline="0" dirty="0">
                          <a:solidFill>
                            <a:schemeClr val="tx1"/>
                          </a:solidFill>
                          <a:latin typeface="Arial" panose="020B0604020202020204" pitchFamily="34" charset="0"/>
                          <a:ea typeface="+mn-ea"/>
                          <a:cs typeface="Arial" panose="020B0604020202020204" pitchFamily="34" charset="0"/>
                        </a:rPr>
                        <a:t>low zero)</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152.1</a:t>
                      </a:r>
                    </a:p>
                  </a:txBody>
                  <a:tcPr marL="0" marR="0" marT="0" marB="0" anchor="ctr"/>
                </a:tc>
                <a:tc gridSpan="2">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131.3</a:t>
                      </a:r>
                    </a:p>
                  </a:txBody>
                  <a:tcPr marL="0" marR="0" marT="0" marB="0" anchor="ctr"/>
                </a:tc>
                <a:tc hMerge="1">
                  <a:txBody>
                    <a:bodyPr/>
                    <a:lstStyle/>
                    <a:p>
                      <a:pPr algn="ctr" rtl="0" fontAlgn="ctr"/>
                      <a:endParaRPr lang="en-US" altLang="zh-CN" sz="1000" b="1" i="0" u="none" strike="noStrike" dirty="0">
                        <a:solidFill>
                          <a:srgbClr val="000000"/>
                        </a:solidFill>
                        <a:effectLst/>
                        <a:latin typeface="Arial" panose="020B0604020202020204" pitchFamily="34" charset="0"/>
                        <a:ea typeface="宋体" panose="02010600030101010101" pitchFamily="2" charset="-122"/>
                      </a:endParaRP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148.5</a:t>
                      </a:r>
                    </a:p>
                  </a:txBody>
                  <a:tcPr marL="0" marR="0" marT="0" marB="0" anchor="ctr"/>
                </a:tc>
                <a:tc gridSpan="2">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161.7</a:t>
                      </a:r>
                    </a:p>
                  </a:txBody>
                  <a:tcPr marL="0" marR="0" marT="0" marB="0" anchor="ctr"/>
                </a:tc>
                <a:tc hMerge="1">
                  <a:txBody>
                    <a:bodyPr/>
                    <a:lstStyle/>
                    <a:p>
                      <a:pPr algn="ctr" rtl="0" fontAlgn="ctr"/>
                      <a:endParaRPr lang="en-US" altLang="zh-CN" sz="1000" b="1" i="0" u="none" strike="noStrike" dirty="0">
                        <a:solidFill>
                          <a:srgbClr val="000000"/>
                        </a:solidFill>
                        <a:effectLst/>
                        <a:latin typeface="Arial" panose="020B0604020202020204" pitchFamily="34" charset="0"/>
                        <a:ea typeface="宋体" panose="02010600030101010101" pitchFamily="2" charset="-122"/>
                      </a:endParaRPr>
                    </a:p>
                  </a:txBody>
                  <a:tcPr marL="0" marR="0" marT="0" marB="0" anchor="ctr"/>
                </a:tc>
                <a:extLst>
                  <a:ext uri="{0D108BD9-81ED-4DB2-BD59-A6C34878D82A}">
                    <a16:rowId xmlns:a16="http://schemas.microsoft.com/office/drawing/2014/main" val="2860139150"/>
                  </a:ext>
                </a:extLst>
              </a:tr>
              <a:tr h="272000">
                <a:tc>
                  <a:txBody>
                    <a:bodyPr/>
                    <a:lstStyle/>
                    <a:p>
                      <a:pPr marL="0" algn="l"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Number of cells in a cavity</a:t>
                      </a:r>
                    </a:p>
                  </a:txBody>
                  <a:tcPr anchor="ctr"/>
                </a:tc>
                <a:tc gridSpan="5">
                  <a:txBody>
                    <a:bodyPr/>
                    <a:lstStyle/>
                    <a:p>
                      <a:pPr algn="ctr"/>
                      <a:r>
                        <a:rPr lang="en-US" altLang="zh-CN" sz="1200" dirty="0">
                          <a:latin typeface="Arial" panose="020B0604020202020204" pitchFamily="34" charset="0"/>
                          <a:cs typeface="Arial" panose="020B0604020202020204" pitchFamily="34" charset="0"/>
                        </a:rPr>
                        <a:t>2</a:t>
                      </a:r>
                      <a:endParaRPr lang="zh-CN" altLang="en-US" sz="1200" dirty="0">
                        <a:latin typeface="Arial" panose="020B0604020202020204" pitchFamily="34" charset="0"/>
                        <a:cs typeface="Arial" panose="020B0604020202020204" pitchFamily="34" charset="0"/>
                      </a:endParaRPr>
                    </a:p>
                  </a:txBody>
                  <a:tcPr anchor="ctr"/>
                </a:tc>
                <a:tc hMerge="1">
                  <a:txBody>
                    <a:bodyPr/>
                    <a:lstStyle/>
                    <a:p>
                      <a:endParaRPr lang="zh-CN" altLang="en-US" sz="1200"/>
                    </a:p>
                  </a:txBody>
                  <a:tcPr anchor="ctr"/>
                </a:tc>
                <a:tc hMerge="1">
                  <a:txBody>
                    <a:bodyPr/>
                    <a:lstStyle/>
                    <a:p>
                      <a:pPr algn="ctr"/>
                      <a:endParaRPr lang="zh-CN" altLang="en-US" sz="1200">
                        <a:latin typeface="Arial" panose="020B0604020202020204" pitchFamily="34" charset="0"/>
                        <a:cs typeface="Arial" panose="020B0604020202020204" pitchFamily="34" charset="0"/>
                      </a:endParaRPr>
                    </a:p>
                  </a:txBody>
                  <a:tcPr anchor="ctr"/>
                </a:tc>
                <a:tc hMerge="1">
                  <a:txBody>
                    <a:bodyPr/>
                    <a:lstStyle/>
                    <a:p>
                      <a:pPr algn="ctr"/>
                      <a:endParaRPr lang="zh-CN" altLang="en-US" sz="1200">
                        <a:latin typeface="Arial" panose="020B0604020202020204" pitchFamily="34" charset="0"/>
                        <a:cs typeface="Arial" panose="020B0604020202020204" pitchFamily="34" charset="0"/>
                      </a:endParaRPr>
                    </a:p>
                  </a:txBody>
                  <a:tcPr anchor="ctr"/>
                </a:tc>
                <a:tc hMerge="1">
                  <a:txBody>
                    <a:bodyPr/>
                    <a:lstStyle/>
                    <a:p>
                      <a:pPr algn="ctr"/>
                      <a:endParaRPr lang="zh-CN" altLang="en-US" sz="1200" dirty="0">
                        <a:latin typeface="Arial" panose="020B0604020202020204" pitchFamily="34" charset="0"/>
                        <a:cs typeface="Arial" panose="020B0604020202020204" pitchFamily="34" charset="0"/>
                      </a:endParaRPr>
                    </a:p>
                  </a:txBody>
                  <a:tcPr anchor="ctr"/>
                </a:tc>
                <a:tc>
                  <a:txBody>
                    <a:bodyPr/>
                    <a:lstStyle/>
                    <a:p>
                      <a:pPr algn="ctr"/>
                      <a:r>
                        <a:rPr lang="en-US" altLang="zh-CN" sz="1200" dirty="0">
                          <a:latin typeface="Arial" panose="020B0604020202020204" pitchFamily="34" charset="0"/>
                          <a:cs typeface="Arial" panose="020B0604020202020204" pitchFamily="34" charset="0"/>
                        </a:rPr>
                        <a:t>1</a:t>
                      </a:r>
                      <a:endParaRPr lang="zh-CN" alt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7304791"/>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650 MHz cavities</a:t>
                      </a:r>
                    </a:p>
                  </a:txBody>
                  <a:tcPr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384</a:t>
                      </a:r>
                    </a:p>
                  </a:txBody>
                  <a:tcPr marL="0" marR="0" marT="0" marB="0" anchor="ctr"/>
                </a:tc>
                <a:tc>
                  <a:txBody>
                    <a:bodyPr/>
                    <a:lstStyle/>
                    <a:p>
                      <a:pPr algn="ctr" rtl="0" fontAlgn="ctr"/>
                      <a:r>
                        <a:rPr lang="en-US" altLang="zh-CN" sz="1200" kern="1200">
                          <a:solidFill>
                            <a:schemeClr val="tx1"/>
                          </a:solidFill>
                          <a:latin typeface="Arial" panose="020B0604020202020204" pitchFamily="34" charset="0"/>
                          <a:ea typeface="+mn-ea"/>
                          <a:cs typeface="Arial" panose="020B0604020202020204" pitchFamily="34" charset="0"/>
                        </a:rPr>
                        <a:t>240</a:t>
                      </a:r>
                    </a:p>
                  </a:txBody>
                  <a:tcPr marL="0" marR="0" marT="0" marB="0" anchor="ctr"/>
                </a:tc>
                <a:tc>
                  <a:txBody>
                    <a:bodyPr/>
                    <a:lstStyle/>
                    <a:p>
                      <a:pPr algn="ctr" rtl="0" fontAlgn="ctr"/>
                      <a:r>
                        <a:rPr lang="en-US" altLang="zh-CN" sz="1200" kern="1200">
                          <a:solidFill>
                            <a:schemeClr val="tx1"/>
                          </a:solidFill>
                          <a:latin typeface="Arial" panose="020B0604020202020204" pitchFamily="34" charset="0"/>
                          <a:ea typeface="+mn-ea"/>
                          <a:cs typeface="Arial" panose="020B0604020202020204" pitchFamily="34" charset="0"/>
                        </a:rPr>
                        <a:t>384</a:t>
                      </a:r>
                    </a:p>
                  </a:txBody>
                  <a:tcPr marL="0" marR="0" marT="0" marB="0" anchor="ctr"/>
                </a:tc>
                <a:tc>
                  <a:txBody>
                    <a:bodyPr/>
                    <a:lstStyle/>
                    <a:p>
                      <a:pPr algn="ctr" rtl="0" fontAlgn="ctr"/>
                      <a:r>
                        <a:rPr lang="en-US" altLang="zh-CN" sz="1200" kern="1200">
                          <a:solidFill>
                            <a:schemeClr val="tx1"/>
                          </a:solidFill>
                          <a:latin typeface="Arial" panose="020B0604020202020204" pitchFamily="34" charset="0"/>
                          <a:ea typeface="+mn-ea"/>
                          <a:cs typeface="Arial" panose="020B0604020202020204" pitchFamily="34" charset="0"/>
                        </a:rPr>
                        <a:t>128</a:t>
                      </a:r>
                    </a:p>
                  </a:txBody>
                  <a:tcPr marL="0" marR="0" marT="0" marB="0" anchor="ctr"/>
                </a:tc>
                <a:tc>
                  <a:txBody>
                    <a:bodyPr/>
                    <a:lstStyle/>
                    <a:p>
                      <a:pPr algn="ctr" rtl="0" fontAlgn="ctr"/>
                      <a:r>
                        <a:rPr lang="en-US" altLang="zh-CN" sz="1200" kern="1200">
                          <a:solidFill>
                            <a:schemeClr val="tx1"/>
                          </a:solidFill>
                          <a:latin typeface="Arial" panose="020B0604020202020204" pitchFamily="34" charset="0"/>
                          <a:ea typeface="+mn-ea"/>
                          <a:cs typeface="Arial" panose="020B0604020202020204" pitchFamily="34" charset="0"/>
                        </a:rPr>
                        <a:t>16</a:t>
                      </a:r>
                    </a:p>
                  </a:txBody>
                  <a:tcPr marL="0" marR="0" marT="0" marB="0"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64</a:t>
                      </a:r>
                    </a:p>
                  </a:txBody>
                  <a:tcPr marL="0" marR="0" marT="0" marB="0" anchor="ctr"/>
                </a:tc>
                <a:extLst>
                  <a:ext uri="{0D108BD9-81ED-4DB2-BD59-A6C34878D82A}">
                    <a16:rowId xmlns:a16="http://schemas.microsoft.com/office/drawing/2014/main" val="266391254"/>
                  </a:ext>
                </a:extLst>
              </a:tr>
              <a:tr h="1417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cryomodules</a:t>
                      </a:r>
                      <a:r>
                        <a:rPr lang="en-US" altLang="zh-CN" sz="1200" kern="1200" baseline="0" dirty="0">
                          <a:solidFill>
                            <a:schemeClr val="tx1"/>
                          </a:solidFill>
                          <a:latin typeface="Arial" panose="020B0604020202020204" pitchFamily="34" charset="0"/>
                          <a:ea typeface="+mn-ea"/>
                          <a:cs typeface="Arial" panose="020B0604020202020204" pitchFamily="34" charset="0"/>
                        </a:rPr>
                        <a:t> / cavity per module</a:t>
                      </a: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48 / 5</a:t>
                      </a:r>
                    </a:p>
                  </a:txBody>
                  <a:tcPr marL="0" marR="0" marT="0" marB="0"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32 / 4</a:t>
                      </a:r>
                    </a:p>
                  </a:txBody>
                  <a:tcPr marL="0" marR="0" marT="0" marB="0"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16 / 1</a:t>
                      </a:r>
                    </a:p>
                  </a:txBody>
                  <a:tcPr marL="0" marR="0" marT="0" marB="0"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64 / 1</a:t>
                      </a:r>
                    </a:p>
                  </a:txBody>
                  <a:tcPr marL="0" marR="0" marT="0" marB="0" anchor="ctr"/>
                </a:tc>
                <a:extLst>
                  <a:ext uri="{0D108BD9-81ED-4DB2-BD59-A6C34878D82A}">
                    <a16:rowId xmlns:a16="http://schemas.microsoft.com/office/drawing/2014/main" val="306848250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operating gradient  [MV/m] (&lt; 20)</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12.6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11.0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16.7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8.4</a:t>
                      </a:r>
                    </a:p>
                  </a:txBody>
                  <a:tcPr marL="0" marR="0" marT="0" marB="0" anchor="ctr"/>
                </a:tc>
                <a:extLst>
                  <a:ext uri="{0D108BD9-81ED-4DB2-BD59-A6C34878D82A}">
                    <a16:rowId xmlns:a16="http://schemas.microsoft.com/office/drawing/2014/main" val="983762833"/>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b-NO" altLang="zh-CN" sz="1200" i="0" kern="1200" dirty="0">
                          <a:solidFill>
                            <a:schemeClr val="tx1"/>
                          </a:solidFill>
                          <a:latin typeface="Arial" panose="020B0604020202020204" pitchFamily="34" charset="0"/>
                          <a:ea typeface="+mn-ea"/>
                          <a:cs typeface="Arial" panose="020B0604020202020204" pitchFamily="34" charset="0"/>
                        </a:rPr>
                        <a:t>Q</a:t>
                      </a:r>
                      <a:r>
                        <a:rPr lang="nb-NO" altLang="zh-CN" sz="1200" kern="1200" baseline="-25000" dirty="0">
                          <a:solidFill>
                            <a:schemeClr val="tx1"/>
                          </a:solidFill>
                          <a:latin typeface="Arial" panose="020B0604020202020204" pitchFamily="34" charset="0"/>
                          <a:ea typeface="+mn-ea"/>
                          <a:cs typeface="Arial" panose="020B0604020202020204" pitchFamily="34" charset="0"/>
                        </a:rPr>
                        <a:t>0</a:t>
                      </a:r>
                      <a:r>
                        <a:rPr lang="nb-NO" altLang="zh-CN" sz="1200" kern="1200" dirty="0">
                          <a:solidFill>
                            <a:schemeClr val="tx1"/>
                          </a:solidFill>
                          <a:latin typeface="Arial" panose="020B0604020202020204" pitchFamily="34" charset="0"/>
                          <a:ea typeface="+mn-ea"/>
                          <a:cs typeface="Arial" panose="020B0604020202020204" pitchFamily="34" charset="0"/>
                        </a:rPr>
                        <a:t> at operating gradient @ 2 K (&lt; 2E10)</a:t>
                      </a:r>
                    </a:p>
                  </a:txBody>
                  <a:tcPr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2.0E+10</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1.2E+10</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8.0E+09</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8.0E+09</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8.0E+09</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8.0E+09</a:t>
                      </a:r>
                    </a:p>
                  </a:txBody>
                  <a:tcPr marL="0" marR="0" marT="0" marB="0" anchor="ctr"/>
                </a:tc>
                <a:extLst>
                  <a:ext uri="{0D108BD9-81ED-4DB2-BD59-A6C34878D82A}">
                    <a16:rowId xmlns:a16="http://schemas.microsoft.com/office/drawing/2014/main" val="172107412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Input power / cavity (match)  [kW] (&lt; 300)</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173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277 </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263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295</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117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1757 </a:t>
                      </a:r>
                    </a:p>
                  </a:txBody>
                  <a:tcPr marL="0" marR="0" marT="0" marB="0" anchor="ctr"/>
                </a:tc>
                <a:extLst>
                  <a:ext uri="{0D108BD9-81ED-4DB2-BD59-A6C34878D82A}">
                    <a16:rowId xmlns:a16="http://schemas.microsoft.com/office/drawing/2014/main" val="426450398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HOM power / cavity  [kW] (&lt;</a:t>
                      </a:r>
                      <a:r>
                        <a:rPr lang="en-US" sz="1200" kern="1200" baseline="0" dirty="0">
                          <a:solidFill>
                            <a:schemeClr val="tx1"/>
                          </a:solidFill>
                          <a:latin typeface="Arial" panose="020B0604020202020204" pitchFamily="34" charset="0"/>
                          <a:ea typeface="+mn-ea"/>
                          <a:cs typeface="Arial" panose="020B0604020202020204" pitchFamily="34" charset="0"/>
                        </a:rPr>
                        <a:t> 1)</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0.25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0.42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0.63</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1.04</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0.20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5.84</a:t>
                      </a:r>
                    </a:p>
                  </a:txBody>
                  <a:tcPr marL="0" marR="0" marT="0" marB="0" anchor="ctr"/>
                </a:tc>
                <a:extLst>
                  <a:ext uri="{0D108BD9-81ED-4DB2-BD59-A6C34878D82A}">
                    <a16:rowId xmlns:a16="http://schemas.microsoft.com/office/drawing/2014/main" val="122959681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wall loss @</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4.5 K eq. [kW] (</a:t>
                      </a:r>
                      <a:r>
                        <a:rPr lang="en-US" altLang="zh-CN" sz="1200" kern="1200" dirty="0">
                          <a:solidFill>
                            <a:schemeClr val="tx1"/>
                          </a:solidFill>
                          <a:latin typeface="Arial" panose="020B0604020202020204" pitchFamily="34" charset="0"/>
                          <a:ea typeface="+mn-ea"/>
                          <a:cs typeface="Arial" panose="020B0604020202020204" pitchFamily="34" charset="0"/>
                        </a:rPr>
                        <a:t>&lt; 30)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28.7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30.0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28.2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7.1</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2.1</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1.0</a:t>
                      </a:r>
                    </a:p>
                  </a:txBody>
                  <a:tcPr marL="0" marR="0" marT="0" marB="0" anchor="ctr"/>
                </a:tc>
                <a:extLst>
                  <a:ext uri="{0D108BD9-81ED-4DB2-BD59-A6C34878D82A}">
                    <a16:rowId xmlns:a16="http://schemas.microsoft.com/office/drawing/2014/main" val="55407698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Q</a:t>
                      </a:r>
                      <a:r>
                        <a:rPr lang="en-US" sz="1200" kern="1200" baseline="-25000" dirty="0">
                          <a:solidFill>
                            <a:schemeClr val="tx1"/>
                          </a:solidFill>
                          <a:latin typeface="Arial" panose="020B0604020202020204" pitchFamily="34" charset="0"/>
                          <a:ea typeface="+mn-ea"/>
                          <a:cs typeface="Arial" panose="020B0604020202020204" pitchFamily="34" charset="0"/>
                        </a:rPr>
                        <a:t>L</a:t>
                      </a:r>
                      <a:r>
                        <a:rPr lang="en-US" sz="1200" kern="1200" dirty="0">
                          <a:solidFill>
                            <a:schemeClr val="tx1"/>
                          </a:solidFill>
                          <a:latin typeface="Arial" panose="020B0604020202020204" pitchFamily="34" charset="0"/>
                          <a:ea typeface="+mn-ea"/>
                          <a:cs typeface="Arial" panose="020B0604020202020204" pitchFamily="34" charset="0"/>
                        </a:rPr>
                        <a:t> (match)</a:t>
                      </a:r>
                    </a:p>
                  </a:txBody>
                  <a:tcPr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2.4E+06</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1.5E+06</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6.3E+05</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4.3E+05</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2.5E+06</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2.1E+04</a:t>
                      </a:r>
                    </a:p>
                  </a:txBody>
                  <a:tcPr marL="0" marR="0" marT="0" marB="0" anchor="ctr"/>
                </a:tc>
                <a:extLst>
                  <a:ext uri="{0D108BD9-81ED-4DB2-BD59-A6C34878D82A}">
                    <a16:rowId xmlns:a16="http://schemas.microsoft.com/office/drawing/2014/main" val="1178121794"/>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bandwidth / fill time [kHz / </a:t>
                      </a:r>
                      <a:r>
                        <a:rPr lang="el-GR"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μ</a:t>
                      </a:r>
                      <a:r>
                        <a:rPr lang="en-US"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s</a:t>
                      </a:r>
                      <a:r>
                        <a:rPr lang="en-US"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0.3 / 1196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 / 747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1.0 / 308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1.5 / 209</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0.3 / 1207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31.4 / 10</a:t>
                      </a:r>
                    </a:p>
                  </a:txBody>
                  <a:tcPr marL="0" marR="0" marT="0" marB="0" anchor="ctr"/>
                </a:tc>
                <a:extLst>
                  <a:ext uri="{0D108BD9-81ED-4DB2-BD59-A6C34878D82A}">
                    <a16:rowId xmlns:a16="http://schemas.microsoft.com/office/drawing/2014/main" val="369674167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Detuning frequency [kHz</a:t>
                      </a:r>
                      <a:r>
                        <a:rPr lang="en-US" sz="1200" kern="1200">
                          <a:solidFill>
                            <a:schemeClr val="tx1"/>
                          </a:solidFill>
                          <a:latin typeface="Arial" panose="020B0604020202020204" pitchFamily="34" charset="0"/>
                          <a:ea typeface="+mn-ea"/>
                          <a:cs typeface="Arial" panose="020B0604020202020204" pitchFamily="34" charset="0"/>
                        </a:rPr>
                        <a:t>]</a:t>
                      </a:r>
                      <a:r>
                        <a:rPr lang="en-US" sz="1200" kern="1200" baseline="0">
                          <a:solidFill>
                            <a:schemeClr val="tx1"/>
                          </a:solidFill>
                          <a:latin typeface="Arial" panose="020B0604020202020204" pitchFamily="34" charset="0"/>
                          <a:ea typeface="+mn-ea"/>
                          <a:cs typeface="Arial" panose="020B0604020202020204" pitchFamily="34" charset="0"/>
                        </a:rPr>
                        <a:t> (&lt; 3)</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-0.25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-0.19</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-0.45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-1.24</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-0.40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-47.62</a:t>
                      </a:r>
                    </a:p>
                  </a:txBody>
                  <a:tcPr marL="0" marR="0" marT="0" marB="0" anchor="ctr"/>
                </a:tc>
                <a:extLst>
                  <a:ext uri="{0D108BD9-81ED-4DB2-BD59-A6C34878D82A}">
                    <a16:rowId xmlns:a16="http://schemas.microsoft.com/office/drawing/2014/main" val="49995032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stored</a:t>
                      </a:r>
                      <a:r>
                        <a:rPr lang="en-US" sz="1200" kern="1200" baseline="0" dirty="0">
                          <a:solidFill>
                            <a:schemeClr val="tx1"/>
                          </a:solidFill>
                          <a:latin typeface="Arial" panose="020B0604020202020204" pitchFamily="34" charset="0"/>
                          <a:ea typeface="+mn-ea"/>
                          <a:cs typeface="Arial" panose="020B0604020202020204" pitchFamily="34" charset="0"/>
                        </a:rPr>
                        <a:t> energy [J]</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103.2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103.4</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40.5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30.8</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70.8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8.9</a:t>
                      </a:r>
                    </a:p>
                  </a:txBody>
                  <a:tcPr marL="0" marR="0" marT="0" marB="0" anchor="ctr"/>
                </a:tc>
                <a:extLst>
                  <a:ext uri="{0D108BD9-81ED-4DB2-BD59-A6C34878D82A}">
                    <a16:rowId xmlns:a16="http://schemas.microsoft.com/office/drawing/2014/main" val="4192983149"/>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voltage drop (4 trains / beam)  [%]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decelerate</a:t>
                      </a:r>
                    </a:p>
                  </a:txBody>
                  <a:tcPr marL="0" marR="0" marT="0" marB="0" anchor="ctr"/>
                </a:tc>
                <a:extLst>
                  <a:ext uri="{0D108BD9-81ED-4DB2-BD59-A6C34878D82A}">
                    <a16:rowId xmlns:a16="http://schemas.microsoft.com/office/drawing/2014/main" val="1336114748"/>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phase shift (4 trains / beam) [</a:t>
                      </a:r>
                      <a:r>
                        <a:rPr lang="en-US" altLang="zh-CN" sz="1200" kern="1200" dirty="0" err="1">
                          <a:solidFill>
                            <a:schemeClr val="tx1"/>
                          </a:solidFill>
                          <a:latin typeface="Arial" panose="020B0604020202020204" pitchFamily="34" charset="0"/>
                          <a:ea typeface="+mn-ea"/>
                          <a:cs typeface="Arial" panose="020B0604020202020204" pitchFamily="34" charset="0"/>
                        </a:rPr>
                        <a:t>deg</a:t>
                      </a:r>
                      <a:r>
                        <a:rPr lang="en-US" altLang="zh-CN"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4.3</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5.8</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14.1</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23.0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decelerate</a:t>
                      </a:r>
                    </a:p>
                  </a:txBody>
                  <a:tcPr anchor="ctr"/>
                </a:tc>
                <a:extLst>
                  <a:ext uri="{0D108BD9-81ED-4DB2-BD59-A6C34878D82A}">
                    <a16:rowId xmlns:a16="http://schemas.microsoft.com/office/drawing/2014/main" val="1757260335"/>
                  </a:ext>
                </a:extLst>
              </a:tr>
            </a:tbl>
          </a:graphicData>
        </a:graphic>
      </p:graphicFrame>
      <p:sp>
        <p:nvSpPr>
          <p:cNvPr id="4" name="标题 1"/>
          <p:cNvSpPr txBox="1">
            <a:spLocks/>
          </p:cNvSpPr>
          <p:nvPr/>
        </p:nvSpPr>
        <p:spPr>
          <a:xfrm>
            <a:off x="750570" y="0"/>
            <a:ext cx="7886700" cy="43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Light" panose="02010600030101010101" pitchFamily="2" charset="-122"/>
                <a:cs typeface="Arial" panose="020B0604020202020204" pitchFamily="34" charset="0"/>
              </a:rPr>
              <a:t>CEPC 100 km SRF Parameters (DR and 4+4 APDR)</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Light" panose="02010600030101010101" pitchFamily="2" charset="-122"/>
              <a:cs typeface="Arial" panose="020B0604020202020204" pitchFamily="34" charset="0"/>
            </a:endParaRPr>
          </a:p>
        </p:txBody>
      </p:sp>
    </p:spTree>
    <p:extLst>
      <p:ext uri="{BB962C8B-B14F-4D97-AF65-F5344CB8AC3E}">
        <p14:creationId xmlns:p14="http://schemas.microsoft.com/office/powerpoint/2010/main" val="3945239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2175" y="320512"/>
            <a:ext cx="9144000" cy="690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latin typeface="Arial" panose="020B0604020202020204" pitchFamily="34" charset="0"/>
                <a:cs typeface="Arial" panose="020B0604020202020204" pitchFamily="34" charset="0"/>
              </a:rPr>
              <a:t>Higgs-HV Cell Number Comparison </a:t>
            </a:r>
            <a:endParaRPr lang="zh-CN" altLang="en-US" sz="3200" dirty="0">
              <a:latin typeface="Arial" panose="020B0604020202020204" pitchFamily="34" charset="0"/>
              <a:cs typeface="Arial" panose="020B0604020202020204" pitchFamily="34" charset="0"/>
            </a:endParaRPr>
          </a:p>
        </p:txBody>
      </p:sp>
      <p:graphicFrame>
        <p:nvGraphicFramePr>
          <p:cNvPr id="5" name="内容占位符 1"/>
          <p:cNvGraphicFramePr>
            <a:graphicFrameLocks noGrp="1"/>
          </p:cNvGraphicFramePr>
          <p:nvPr>
            <p:ph idx="1"/>
            <p:extLst/>
          </p:nvPr>
        </p:nvGraphicFramePr>
        <p:xfrm>
          <a:off x="713490" y="1331903"/>
          <a:ext cx="7572669" cy="5120640"/>
        </p:xfrm>
        <a:graphic>
          <a:graphicData uri="http://schemas.openxmlformats.org/drawingml/2006/table">
            <a:tbl>
              <a:tblPr firstRow="1" bandRow="1">
                <a:tableStyleId>{5940675A-B579-460E-94D1-54222C63F5DA}</a:tableStyleId>
              </a:tblPr>
              <a:tblGrid>
                <a:gridCol w="3425301">
                  <a:extLst>
                    <a:ext uri="{9D8B030D-6E8A-4147-A177-3AD203B41FA5}">
                      <a16:colId xmlns:a16="http://schemas.microsoft.com/office/drawing/2014/main" val="1271109446"/>
                    </a:ext>
                  </a:extLst>
                </a:gridCol>
                <a:gridCol w="1036842">
                  <a:extLst>
                    <a:ext uri="{9D8B030D-6E8A-4147-A177-3AD203B41FA5}">
                      <a16:colId xmlns:a16="http://schemas.microsoft.com/office/drawing/2014/main" val="2813982255"/>
                    </a:ext>
                  </a:extLst>
                </a:gridCol>
                <a:gridCol w="1036842">
                  <a:extLst>
                    <a:ext uri="{9D8B030D-6E8A-4147-A177-3AD203B41FA5}">
                      <a16:colId xmlns:a16="http://schemas.microsoft.com/office/drawing/2014/main" val="462322339"/>
                    </a:ext>
                  </a:extLst>
                </a:gridCol>
                <a:gridCol w="1036842">
                  <a:extLst>
                    <a:ext uri="{9D8B030D-6E8A-4147-A177-3AD203B41FA5}">
                      <a16:colId xmlns:a16="http://schemas.microsoft.com/office/drawing/2014/main" val="3753349896"/>
                    </a:ext>
                  </a:extLst>
                </a:gridCol>
                <a:gridCol w="1036842">
                  <a:extLst>
                    <a:ext uri="{9D8B030D-6E8A-4147-A177-3AD203B41FA5}">
                      <a16:colId xmlns:a16="http://schemas.microsoft.com/office/drawing/2014/main" val="3941091012"/>
                    </a:ext>
                  </a:extLst>
                </a:gridCol>
              </a:tblGrid>
              <a:tr h="272000">
                <a:tc>
                  <a:txBody>
                    <a:bodyPr/>
                    <a:lstStyle/>
                    <a:p>
                      <a:pPr algn="l"/>
                      <a:r>
                        <a:rPr lang="en-US" altLang="zh-CN" sz="1200" dirty="0">
                          <a:latin typeface="Arial" panose="020B0604020202020204" pitchFamily="34" charset="0"/>
                          <a:cs typeface="Arial" panose="020B0604020202020204" pitchFamily="34" charset="0"/>
                        </a:rPr>
                        <a:t>WD161123, Zhai161130</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-HV</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-HV</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3-cell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-HV</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4-cell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-HV</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5-cell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68565889"/>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Luminosity [10</a:t>
                      </a:r>
                      <a:r>
                        <a:rPr lang="en-US" altLang="zh-CN" sz="1200" b="0" baseline="30000" dirty="0">
                          <a:solidFill>
                            <a:schemeClr val="tx1"/>
                          </a:solidFill>
                          <a:latin typeface="Arial" panose="020B0604020202020204" pitchFamily="34" charset="0"/>
                          <a:cs typeface="Arial" panose="020B0604020202020204" pitchFamily="34" charset="0"/>
                        </a:rPr>
                        <a:t>34</a:t>
                      </a:r>
                      <a:r>
                        <a:rPr lang="en-US" altLang="zh-CN" sz="1200" b="0" dirty="0">
                          <a:solidFill>
                            <a:schemeClr val="tx1"/>
                          </a:solidFill>
                          <a:latin typeface="Arial" panose="020B0604020202020204" pitchFamily="34" charset="0"/>
                          <a:cs typeface="Arial" panose="020B0604020202020204" pitchFamily="34" charset="0"/>
                        </a:rPr>
                        <a:t> cm</a:t>
                      </a:r>
                      <a:r>
                        <a:rPr lang="en-US" altLang="zh-CN" sz="1200" b="0" baseline="30000" dirty="0">
                          <a:solidFill>
                            <a:schemeClr val="tx1"/>
                          </a:solidFill>
                          <a:latin typeface="Arial" panose="020B0604020202020204" pitchFamily="34" charset="0"/>
                          <a:cs typeface="Arial" panose="020B0604020202020204" pitchFamily="34" charset="0"/>
                        </a:rPr>
                        <a:t>-2</a:t>
                      </a:r>
                      <a:r>
                        <a:rPr lang="en-US" altLang="zh-CN" sz="1200" b="0" dirty="0">
                          <a:solidFill>
                            <a:schemeClr val="tx1"/>
                          </a:solidFill>
                          <a:latin typeface="Arial" panose="020B0604020202020204" pitchFamily="34" charset="0"/>
                          <a:cs typeface="Arial" panose="020B0604020202020204" pitchFamily="34" charset="0"/>
                        </a:rPr>
                        <a:t>s</a:t>
                      </a:r>
                      <a:r>
                        <a:rPr lang="en-US" altLang="zh-CN" sz="1200" b="0" baseline="30000" dirty="0">
                          <a:solidFill>
                            <a:schemeClr val="tx1"/>
                          </a:solidFill>
                          <a:latin typeface="Arial" panose="020B0604020202020204" pitchFamily="34" charset="0"/>
                          <a:cs typeface="Arial" panose="020B0604020202020204" pitchFamily="34" charset="0"/>
                        </a:rPr>
                        <a:t>-1</a:t>
                      </a:r>
                      <a:r>
                        <a:rPr lang="en-US" altLang="zh-CN" sz="1200" b="0" dirty="0">
                          <a:solidFill>
                            <a:schemeClr val="tx1"/>
                          </a:solidFill>
                          <a:latin typeface="Arial" panose="020B0604020202020204" pitchFamily="34" charset="0"/>
                          <a:cs typeface="Arial" panose="020B0604020202020204" pitchFamily="34" charset="0"/>
                        </a:rPr>
                        <a:t>]</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2</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05687"/>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SR power / beam [MW]</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33</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7492310"/>
                  </a:ext>
                </a:extLst>
              </a:tr>
              <a:tr h="272000">
                <a:tc>
                  <a:txBody>
                    <a:bodyPr/>
                    <a:lstStyle/>
                    <a:p>
                      <a:pPr marL="0" algn="l"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RF voltage [GV] (w/ para. loss)</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gridSpan="4">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3.57</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5671747"/>
                  </a:ext>
                </a:extLst>
              </a:tr>
              <a:tr h="272000">
                <a:tc>
                  <a:txBody>
                    <a:bodyPr/>
                    <a:lstStyle/>
                    <a:p>
                      <a:pPr marL="0" algn="l"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Number of cells in a cavity</a:t>
                      </a:r>
                    </a:p>
                  </a:txBody>
                  <a:tcPr anchor="ctr"/>
                </a:tc>
                <a:tc>
                  <a:txBody>
                    <a:bodyPr/>
                    <a:lstStyle/>
                    <a:p>
                      <a:pPr algn="ctr"/>
                      <a:r>
                        <a:rPr lang="en-US" altLang="zh-CN" sz="1200" b="1" dirty="0">
                          <a:latin typeface="Arial" panose="020B0604020202020204" pitchFamily="34" charset="0"/>
                          <a:cs typeface="Arial" panose="020B0604020202020204" pitchFamily="34" charset="0"/>
                        </a:rPr>
                        <a:t>2</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3</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4</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5</a:t>
                      </a:r>
                      <a:endParaRPr lang="zh-CN" alt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7304791"/>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650 MHz cavities</a:t>
                      </a:r>
                    </a:p>
                  </a:txBody>
                  <a:tcPr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384</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320</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256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256</a:t>
                      </a:r>
                    </a:p>
                  </a:txBody>
                  <a:tcPr marL="0" marR="0" marT="0" marB="0" anchor="ctr"/>
                </a:tc>
                <a:extLst>
                  <a:ext uri="{0D108BD9-81ED-4DB2-BD59-A6C34878D82A}">
                    <a16:rowId xmlns:a16="http://schemas.microsoft.com/office/drawing/2014/main" val="266391254"/>
                  </a:ext>
                </a:extLst>
              </a:tr>
              <a:tr h="1417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cryomodules</a:t>
                      </a:r>
                      <a:r>
                        <a:rPr lang="en-US" altLang="zh-CN" sz="1200" kern="1200" baseline="0" dirty="0">
                          <a:solidFill>
                            <a:schemeClr val="tx1"/>
                          </a:solidFill>
                          <a:latin typeface="Arial" panose="020B0604020202020204" pitchFamily="34" charset="0"/>
                          <a:ea typeface="+mn-ea"/>
                          <a:cs typeface="Arial" panose="020B0604020202020204" pitchFamily="34" charset="0"/>
                        </a:rPr>
                        <a:t> / cavity per module</a:t>
                      </a: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5</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4</a:t>
                      </a:r>
                    </a:p>
                  </a:txBody>
                  <a:tcPr marL="0" marR="0" marT="0" marB="0" anchor="ctr"/>
                </a:tc>
                <a:extLst>
                  <a:ext uri="{0D108BD9-81ED-4DB2-BD59-A6C34878D82A}">
                    <a16:rowId xmlns:a16="http://schemas.microsoft.com/office/drawing/2014/main" val="306848250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operating gradient  [MV/m] (&lt; 20)</a:t>
                      </a:r>
                    </a:p>
                  </a:txBody>
                  <a:tcPr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16.2</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15.1</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12.1</a:t>
                      </a:r>
                    </a:p>
                  </a:txBody>
                  <a:tcPr marL="0" marR="0" marT="0" marB="0" anchor="ctr"/>
                </a:tc>
                <a:extLst>
                  <a:ext uri="{0D108BD9-81ED-4DB2-BD59-A6C34878D82A}">
                    <a16:rowId xmlns:a16="http://schemas.microsoft.com/office/drawing/2014/main" val="983762833"/>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b-NO" altLang="zh-CN" sz="1200" i="0" kern="1200" dirty="0">
                          <a:solidFill>
                            <a:schemeClr val="tx1"/>
                          </a:solidFill>
                          <a:latin typeface="Arial" panose="020B0604020202020204" pitchFamily="34" charset="0"/>
                          <a:ea typeface="+mn-ea"/>
                          <a:cs typeface="Arial" panose="020B0604020202020204" pitchFamily="34" charset="0"/>
                        </a:rPr>
                        <a:t>Q</a:t>
                      </a:r>
                      <a:r>
                        <a:rPr lang="nb-NO" altLang="zh-CN" sz="1200" kern="1200" baseline="-25000" dirty="0">
                          <a:solidFill>
                            <a:schemeClr val="tx1"/>
                          </a:solidFill>
                          <a:latin typeface="Arial" panose="020B0604020202020204" pitchFamily="34" charset="0"/>
                          <a:ea typeface="+mn-ea"/>
                          <a:cs typeface="Arial" panose="020B0604020202020204" pitchFamily="34" charset="0"/>
                        </a:rPr>
                        <a:t>0</a:t>
                      </a:r>
                      <a:r>
                        <a:rPr lang="nb-NO" altLang="zh-CN" sz="1200" kern="1200" dirty="0">
                          <a:solidFill>
                            <a:schemeClr val="tx1"/>
                          </a:solidFill>
                          <a:latin typeface="Arial" panose="020B0604020202020204" pitchFamily="34" charset="0"/>
                          <a:ea typeface="+mn-ea"/>
                          <a:cs typeface="Arial" panose="020B0604020202020204" pitchFamily="34" charset="0"/>
                        </a:rPr>
                        <a:t> at operating gradient @ 2 K (&lt; 2E10)</a:t>
                      </a:r>
                    </a:p>
                  </a:txBody>
                  <a:tcPr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2.0E+10</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1.5E+10</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1.5E+10</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1.2E+10</a:t>
                      </a:r>
                    </a:p>
                  </a:txBody>
                  <a:tcPr marL="0" marR="0" marT="0" marB="0" anchor="ctr"/>
                </a:tc>
                <a:extLst>
                  <a:ext uri="{0D108BD9-81ED-4DB2-BD59-A6C34878D82A}">
                    <a16:rowId xmlns:a16="http://schemas.microsoft.com/office/drawing/2014/main" val="172107412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Input power / cavity (match)  [kW] (&lt; 300)</a:t>
                      </a:r>
                    </a:p>
                  </a:txBody>
                  <a:tcPr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173 </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207 </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259 </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259 </a:t>
                      </a:r>
                    </a:p>
                  </a:txBody>
                  <a:tcPr marL="0" marR="0" marT="0" marB="0" anchor="ctr"/>
                </a:tc>
                <a:extLst>
                  <a:ext uri="{0D108BD9-81ED-4DB2-BD59-A6C34878D82A}">
                    <a16:rowId xmlns:a16="http://schemas.microsoft.com/office/drawing/2014/main" val="426450398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HOM power / cavity  [kW] (&lt;</a:t>
                      </a:r>
                      <a:r>
                        <a:rPr lang="en-US" sz="1200" kern="1200" baseline="0" dirty="0">
                          <a:solidFill>
                            <a:schemeClr val="tx1"/>
                          </a:solidFill>
                          <a:latin typeface="Arial" panose="020B0604020202020204" pitchFamily="34" charset="0"/>
                          <a:ea typeface="+mn-ea"/>
                          <a:cs typeface="Arial" panose="020B0604020202020204" pitchFamily="34" charset="0"/>
                        </a:rPr>
                        <a:t> 1)</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0.25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0.38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0.51</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0.63</a:t>
                      </a:r>
                    </a:p>
                  </a:txBody>
                  <a:tcPr marL="0" marR="0" marT="0" marB="0" anchor="ctr"/>
                </a:tc>
                <a:extLst>
                  <a:ext uri="{0D108BD9-81ED-4DB2-BD59-A6C34878D82A}">
                    <a16:rowId xmlns:a16="http://schemas.microsoft.com/office/drawing/2014/main" val="122959681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wall loss @</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4.5 K eq. [kW] (</a:t>
                      </a:r>
                      <a:r>
                        <a:rPr lang="en-US" altLang="zh-CN" sz="1200" kern="1200" dirty="0">
                          <a:solidFill>
                            <a:schemeClr val="tx1"/>
                          </a:solidFill>
                          <a:latin typeface="Arial" panose="020B0604020202020204" pitchFamily="34" charset="0"/>
                          <a:ea typeface="+mn-ea"/>
                          <a:cs typeface="Arial" panose="020B0604020202020204" pitchFamily="34" charset="0"/>
                        </a:rPr>
                        <a:t>&lt; 30)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28.7</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30.7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28.8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28.8</a:t>
                      </a:r>
                    </a:p>
                  </a:txBody>
                  <a:tcPr marL="0" marR="0" marT="0" marB="0" anchor="ctr"/>
                </a:tc>
                <a:extLst>
                  <a:ext uri="{0D108BD9-81ED-4DB2-BD59-A6C34878D82A}">
                    <a16:rowId xmlns:a16="http://schemas.microsoft.com/office/drawing/2014/main" val="55407698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Q</a:t>
                      </a:r>
                      <a:r>
                        <a:rPr lang="en-US" sz="1200" kern="1200" baseline="-25000" dirty="0">
                          <a:solidFill>
                            <a:schemeClr val="tx1"/>
                          </a:solidFill>
                          <a:latin typeface="Arial" panose="020B0604020202020204" pitchFamily="34" charset="0"/>
                          <a:ea typeface="+mn-ea"/>
                          <a:cs typeface="Arial" panose="020B0604020202020204" pitchFamily="34" charset="0"/>
                        </a:rPr>
                        <a:t>L</a:t>
                      </a:r>
                      <a:r>
                        <a:rPr lang="en-US" sz="1200" kern="1200" dirty="0">
                          <a:solidFill>
                            <a:schemeClr val="tx1"/>
                          </a:solidFill>
                          <a:latin typeface="Arial" panose="020B0604020202020204" pitchFamily="34" charset="0"/>
                          <a:ea typeface="+mn-ea"/>
                          <a:cs typeface="Arial" panose="020B0604020202020204" pitchFamily="34" charset="0"/>
                        </a:rPr>
                        <a:t> (match)</a:t>
                      </a:r>
                    </a:p>
                  </a:txBody>
                  <a:tcPr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2.4E+06</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2.0E+06</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1.8E+06</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1.5E+06</a:t>
                      </a:r>
                    </a:p>
                  </a:txBody>
                  <a:tcPr marL="0" marR="0" marT="0" marB="0" anchor="ctr"/>
                </a:tc>
                <a:extLst>
                  <a:ext uri="{0D108BD9-81ED-4DB2-BD59-A6C34878D82A}">
                    <a16:rowId xmlns:a16="http://schemas.microsoft.com/office/drawing/2014/main" val="1178121794"/>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bandwidth / fill time [kHz / </a:t>
                      </a:r>
                      <a:r>
                        <a:rPr lang="el-GR"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μ</a:t>
                      </a:r>
                      <a:r>
                        <a:rPr lang="en-US"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s</a:t>
                      </a:r>
                      <a:r>
                        <a:rPr lang="en-US"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0.3 / 1196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0.3 / 957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 / 897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 / 718</a:t>
                      </a:r>
                    </a:p>
                  </a:txBody>
                  <a:tcPr marL="0" marR="0" marT="0" marB="0" anchor="ctr"/>
                </a:tc>
                <a:extLst>
                  <a:ext uri="{0D108BD9-81ED-4DB2-BD59-A6C34878D82A}">
                    <a16:rowId xmlns:a16="http://schemas.microsoft.com/office/drawing/2014/main" val="369674167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Detuning frequency [kHz]</a:t>
                      </a:r>
                      <a:r>
                        <a:rPr lang="en-US" sz="1200" kern="1200" baseline="0" dirty="0">
                          <a:solidFill>
                            <a:schemeClr val="tx1"/>
                          </a:solidFill>
                          <a:latin typeface="Arial" panose="020B0604020202020204" pitchFamily="34" charset="0"/>
                          <a:ea typeface="+mn-ea"/>
                          <a:cs typeface="Arial" panose="020B0604020202020204" pitchFamily="34" charset="0"/>
                        </a:rPr>
                        <a:t> (&lt; 3)</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-0.25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-0.31</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-0.33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-0.42</a:t>
                      </a:r>
                    </a:p>
                  </a:txBody>
                  <a:tcPr marL="0" marR="0" marT="0" marB="0" anchor="ctr"/>
                </a:tc>
                <a:extLst>
                  <a:ext uri="{0D108BD9-81ED-4DB2-BD59-A6C34878D82A}">
                    <a16:rowId xmlns:a16="http://schemas.microsoft.com/office/drawing/2014/main" val="49995032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stored</a:t>
                      </a:r>
                      <a:r>
                        <a:rPr lang="en-US" sz="1200" kern="1200" baseline="0" dirty="0">
                          <a:solidFill>
                            <a:schemeClr val="tx1"/>
                          </a:solidFill>
                          <a:latin typeface="Arial" panose="020B0604020202020204" pitchFamily="34" charset="0"/>
                          <a:ea typeface="+mn-ea"/>
                          <a:cs typeface="Arial" panose="020B0604020202020204" pitchFamily="34" charset="0"/>
                        </a:rPr>
                        <a:t> energy [J]</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103.2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99.2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116.2</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93.1</a:t>
                      </a:r>
                    </a:p>
                  </a:txBody>
                  <a:tcPr marL="0" marR="0" marT="0" marB="0" anchor="ctr"/>
                </a:tc>
                <a:extLst>
                  <a:ext uri="{0D108BD9-81ED-4DB2-BD59-A6C34878D82A}">
                    <a16:rowId xmlns:a16="http://schemas.microsoft.com/office/drawing/2014/main" val="4192983149"/>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voltage drop (4 trains / beam)  [%]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9</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11</a:t>
                      </a:r>
                    </a:p>
                  </a:txBody>
                  <a:tcPr marL="0" marR="0" marT="0" marB="0" anchor="ctr"/>
                </a:tc>
                <a:extLst>
                  <a:ext uri="{0D108BD9-81ED-4DB2-BD59-A6C34878D82A}">
                    <a16:rowId xmlns:a16="http://schemas.microsoft.com/office/drawing/2014/main" val="1336114748"/>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phase shift (4 trains / beam) [</a:t>
                      </a:r>
                      <a:r>
                        <a:rPr lang="en-US" altLang="zh-CN" sz="1200" kern="1200" dirty="0" err="1">
                          <a:solidFill>
                            <a:schemeClr val="tx1"/>
                          </a:solidFill>
                          <a:latin typeface="Arial" panose="020B0604020202020204" pitchFamily="34" charset="0"/>
                          <a:ea typeface="+mn-ea"/>
                          <a:cs typeface="Arial" panose="020B0604020202020204" pitchFamily="34" charset="0"/>
                        </a:rPr>
                        <a:t>deg</a:t>
                      </a:r>
                      <a:r>
                        <a:rPr lang="en-US" altLang="zh-CN"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4.3</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5.4</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5.8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7.2</a:t>
                      </a:r>
                    </a:p>
                  </a:txBody>
                  <a:tcPr marL="0" marR="0" marT="0" marB="0" anchor="ctr"/>
                </a:tc>
                <a:extLst>
                  <a:ext uri="{0D108BD9-81ED-4DB2-BD59-A6C34878D82A}">
                    <a16:rowId xmlns:a16="http://schemas.microsoft.com/office/drawing/2014/main" val="1757260335"/>
                  </a:ext>
                </a:extLst>
              </a:tr>
            </a:tbl>
          </a:graphicData>
        </a:graphic>
      </p:graphicFrame>
    </p:spTree>
    <p:extLst>
      <p:ext uri="{BB962C8B-B14F-4D97-AF65-F5344CB8AC3E}">
        <p14:creationId xmlns:p14="http://schemas.microsoft.com/office/powerpoint/2010/main" val="3746101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2175" y="320512"/>
            <a:ext cx="9144000" cy="690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latin typeface="Arial" panose="020B0604020202020204" pitchFamily="34" charset="0"/>
                <a:cs typeface="Arial" panose="020B0604020202020204" pitchFamily="34" charset="0"/>
              </a:rPr>
              <a:t>Higgs-LP Cell Number Comparison </a:t>
            </a:r>
            <a:endParaRPr lang="zh-CN" altLang="en-US" sz="3200" dirty="0">
              <a:latin typeface="Arial" panose="020B0604020202020204" pitchFamily="34" charset="0"/>
              <a:cs typeface="Arial" panose="020B0604020202020204" pitchFamily="34" charset="0"/>
            </a:endParaRPr>
          </a:p>
        </p:txBody>
      </p:sp>
      <p:graphicFrame>
        <p:nvGraphicFramePr>
          <p:cNvPr id="5" name="内容占位符 1"/>
          <p:cNvGraphicFramePr>
            <a:graphicFrameLocks noGrp="1"/>
          </p:cNvGraphicFramePr>
          <p:nvPr>
            <p:ph idx="1"/>
            <p:extLst/>
          </p:nvPr>
        </p:nvGraphicFramePr>
        <p:xfrm>
          <a:off x="713490" y="1331903"/>
          <a:ext cx="7572669" cy="5120640"/>
        </p:xfrm>
        <a:graphic>
          <a:graphicData uri="http://schemas.openxmlformats.org/drawingml/2006/table">
            <a:tbl>
              <a:tblPr firstRow="1" bandRow="1">
                <a:tableStyleId>{5940675A-B579-460E-94D1-54222C63F5DA}</a:tableStyleId>
              </a:tblPr>
              <a:tblGrid>
                <a:gridCol w="3425301">
                  <a:extLst>
                    <a:ext uri="{9D8B030D-6E8A-4147-A177-3AD203B41FA5}">
                      <a16:colId xmlns:a16="http://schemas.microsoft.com/office/drawing/2014/main" val="1271109446"/>
                    </a:ext>
                  </a:extLst>
                </a:gridCol>
                <a:gridCol w="1036842">
                  <a:extLst>
                    <a:ext uri="{9D8B030D-6E8A-4147-A177-3AD203B41FA5}">
                      <a16:colId xmlns:a16="http://schemas.microsoft.com/office/drawing/2014/main" val="2813982255"/>
                    </a:ext>
                  </a:extLst>
                </a:gridCol>
                <a:gridCol w="1036842">
                  <a:extLst>
                    <a:ext uri="{9D8B030D-6E8A-4147-A177-3AD203B41FA5}">
                      <a16:colId xmlns:a16="http://schemas.microsoft.com/office/drawing/2014/main" val="462322339"/>
                    </a:ext>
                  </a:extLst>
                </a:gridCol>
                <a:gridCol w="1036842">
                  <a:extLst>
                    <a:ext uri="{9D8B030D-6E8A-4147-A177-3AD203B41FA5}">
                      <a16:colId xmlns:a16="http://schemas.microsoft.com/office/drawing/2014/main" val="3753349896"/>
                    </a:ext>
                  </a:extLst>
                </a:gridCol>
                <a:gridCol w="1036842">
                  <a:extLst>
                    <a:ext uri="{9D8B030D-6E8A-4147-A177-3AD203B41FA5}">
                      <a16:colId xmlns:a16="http://schemas.microsoft.com/office/drawing/2014/main" val="3941091012"/>
                    </a:ext>
                  </a:extLst>
                </a:gridCol>
              </a:tblGrid>
              <a:tr h="272000">
                <a:tc>
                  <a:txBody>
                    <a:bodyPr/>
                    <a:lstStyle/>
                    <a:p>
                      <a:pPr algn="l"/>
                      <a:r>
                        <a:rPr lang="en-US" altLang="zh-CN" sz="1200" dirty="0">
                          <a:latin typeface="Arial" panose="020B0604020202020204" pitchFamily="34" charset="0"/>
                          <a:cs typeface="Arial" panose="020B0604020202020204" pitchFamily="34" charset="0"/>
                        </a:rPr>
                        <a:t>WD161123, Zhai161130</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-LP</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-LP</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3-cell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-LP</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4-cell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-LP</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5-cell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68565889"/>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Luminosity [10</a:t>
                      </a:r>
                      <a:r>
                        <a:rPr lang="en-US" altLang="zh-CN" sz="1200" b="0" baseline="30000" dirty="0">
                          <a:solidFill>
                            <a:schemeClr val="tx1"/>
                          </a:solidFill>
                          <a:latin typeface="Arial" panose="020B0604020202020204" pitchFamily="34" charset="0"/>
                          <a:cs typeface="Arial" panose="020B0604020202020204" pitchFamily="34" charset="0"/>
                        </a:rPr>
                        <a:t>34</a:t>
                      </a:r>
                      <a:r>
                        <a:rPr lang="en-US" altLang="zh-CN" sz="1200" b="0" dirty="0">
                          <a:solidFill>
                            <a:schemeClr val="tx1"/>
                          </a:solidFill>
                          <a:latin typeface="Arial" panose="020B0604020202020204" pitchFamily="34" charset="0"/>
                          <a:cs typeface="Arial" panose="020B0604020202020204" pitchFamily="34" charset="0"/>
                        </a:rPr>
                        <a:t> cm</a:t>
                      </a:r>
                      <a:r>
                        <a:rPr lang="en-US" altLang="zh-CN" sz="1200" b="0" baseline="30000" dirty="0">
                          <a:solidFill>
                            <a:schemeClr val="tx1"/>
                          </a:solidFill>
                          <a:latin typeface="Arial" panose="020B0604020202020204" pitchFamily="34" charset="0"/>
                          <a:cs typeface="Arial" panose="020B0604020202020204" pitchFamily="34" charset="0"/>
                        </a:rPr>
                        <a:t>-2</a:t>
                      </a:r>
                      <a:r>
                        <a:rPr lang="en-US" altLang="zh-CN" sz="1200" b="0" dirty="0">
                          <a:solidFill>
                            <a:schemeClr val="tx1"/>
                          </a:solidFill>
                          <a:latin typeface="Arial" panose="020B0604020202020204" pitchFamily="34" charset="0"/>
                          <a:cs typeface="Arial" panose="020B0604020202020204" pitchFamily="34" charset="0"/>
                        </a:rPr>
                        <a:t>s</a:t>
                      </a:r>
                      <a:r>
                        <a:rPr lang="en-US" altLang="zh-CN" sz="1200" b="0" baseline="30000" dirty="0">
                          <a:solidFill>
                            <a:schemeClr val="tx1"/>
                          </a:solidFill>
                          <a:latin typeface="Arial" panose="020B0604020202020204" pitchFamily="34" charset="0"/>
                          <a:cs typeface="Arial" panose="020B0604020202020204" pitchFamily="34" charset="0"/>
                        </a:rPr>
                        <a:t>-1</a:t>
                      </a:r>
                      <a:r>
                        <a:rPr lang="en-US" altLang="zh-CN" sz="1200" b="0" dirty="0">
                          <a:solidFill>
                            <a:schemeClr val="tx1"/>
                          </a:solidFill>
                          <a:latin typeface="Arial" panose="020B0604020202020204" pitchFamily="34" charset="0"/>
                          <a:cs typeface="Arial" panose="020B0604020202020204" pitchFamily="34" charset="0"/>
                        </a:rPr>
                        <a:t>]</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2</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05687"/>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SR power / beam [MW]</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33</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7492310"/>
                  </a:ext>
                </a:extLst>
              </a:tr>
              <a:tr h="272000">
                <a:tc>
                  <a:txBody>
                    <a:bodyPr/>
                    <a:lstStyle/>
                    <a:p>
                      <a:pPr marL="0" algn="l"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RF voltage [GV] (w/ para. loss)</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gridSpan="4">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2.24</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5671747"/>
                  </a:ext>
                </a:extLst>
              </a:tr>
              <a:tr h="272000">
                <a:tc>
                  <a:txBody>
                    <a:bodyPr/>
                    <a:lstStyle/>
                    <a:p>
                      <a:pPr marL="0" algn="l"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Number of cells in a cavity</a:t>
                      </a:r>
                    </a:p>
                  </a:txBody>
                  <a:tcPr anchor="ctr"/>
                </a:tc>
                <a:tc>
                  <a:txBody>
                    <a:bodyPr/>
                    <a:lstStyle/>
                    <a:p>
                      <a:pPr algn="ctr"/>
                      <a:r>
                        <a:rPr lang="en-US" altLang="zh-CN" sz="1200" b="1" dirty="0">
                          <a:latin typeface="Arial" panose="020B0604020202020204" pitchFamily="34" charset="0"/>
                          <a:cs typeface="Arial" panose="020B0604020202020204" pitchFamily="34" charset="0"/>
                        </a:rPr>
                        <a:t>2</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3</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4</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5</a:t>
                      </a:r>
                      <a:endParaRPr lang="zh-CN" alt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7304791"/>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650 MHz cavities</a:t>
                      </a:r>
                    </a:p>
                  </a:txBody>
                  <a:tcPr anchor="ctr"/>
                </a:tc>
                <a:tc gridSpan="4">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240</a:t>
                      </a: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66391254"/>
                  </a:ext>
                </a:extLst>
              </a:tr>
              <a:tr h="1417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cryomodules</a:t>
                      </a:r>
                      <a:r>
                        <a:rPr lang="en-US" altLang="zh-CN" sz="1200" kern="1200" baseline="0" dirty="0">
                          <a:solidFill>
                            <a:schemeClr val="tx1"/>
                          </a:solidFill>
                          <a:latin typeface="Arial" panose="020B0604020202020204" pitchFamily="34" charset="0"/>
                          <a:ea typeface="+mn-ea"/>
                          <a:cs typeface="Arial" panose="020B0604020202020204" pitchFamily="34" charset="0"/>
                        </a:rPr>
                        <a:t> / cavity per module</a:t>
                      </a: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48 / 5</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48 / 5</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48 / 5</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48 / 5</a:t>
                      </a:r>
                    </a:p>
                  </a:txBody>
                  <a:tcPr marL="0" marR="0" marT="0" marB="0" anchor="ctr"/>
                </a:tc>
                <a:extLst>
                  <a:ext uri="{0D108BD9-81ED-4DB2-BD59-A6C34878D82A}">
                    <a16:rowId xmlns:a16="http://schemas.microsoft.com/office/drawing/2014/main" val="306848250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operating gradient  [MV/m] (&lt; 20)</a:t>
                      </a:r>
                    </a:p>
                  </a:txBody>
                  <a:tcPr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20.2</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13.5</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10.1</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8.1</a:t>
                      </a:r>
                    </a:p>
                  </a:txBody>
                  <a:tcPr marL="0" marR="0" marT="0" marB="0" anchor="ctr"/>
                </a:tc>
                <a:extLst>
                  <a:ext uri="{0D108BD9-81ED-4DB2-BD59-A6C34878D82A}">
                    <a16:rowId xmlns:a16="http://schemas.microsoft.com/office/drawing/2014/main" val="983762833"/>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b-NO" altLang="zh-CN" sz="1200" i="0" kern="1200" dirty="0">
                          <a:solidFill>
                            <a:schemeClr val="tx1"/>
                          </a:solidFill>
                          <a:latin typeface="Arial" panose="020B0604020202020204" pitchFamily="34" charset="0"/>
                          <a:ea typeface="+mn-ea"/>
                          <a:cs typeface="Arial" panose="020B0604020202020204" pitchFamily="34" charset="0"/>
                        </a:rPr>
                        <a:t>Q</a:t>
                      </a:r>
                      <a:r>
                        <a:rPr lang="nb-NO" altLang="zh-CN" sz="1200" kern="1200" baseline="-25000" dirty="0">
                          <a:solidFill>
                            <a:schemeClr val="tx1"/>
                          </a:solidFill>
                          <a:latin typeface="Arial" panose="020B0604020202020204" pitchFamily="34" charset="0"/>
                          <a:ea typeface="+mn-ea"/>
                          <a:cs typeface="Arial" panose="020B0604020202020204" pitchFamily="34" charset="0"/>
                        </a:rPr>
                        <a:t>0</a:t>
                      </a:r>
                      <a:r>
                        <a:rPr lang="nb-NO" altLang="zh-CN" sz="1200" kern="1200" dirty="0">
                          <a:solidFill>
                            <a:schemeClr val="tx1"/>
                          </a:solidFill>
                          <a:latin typeface="Arial" panose="020B0604020202020204" pitchFamily="34" charset="0"/>
                          <a:ea typeface="+mn-ea"/>
                          <a:cs typeface="Arial" panose="020B0604020202020204" pitchFamily="34" charset="0"/>
                        </a:rPr>
                        <a:t> at operating gradient @ 2 K (&lt; 2E10)</a:t>
                      </a:r>
                    </a:p>
                  </a:txBody>
                  <a:tcPr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1.2E+10</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8.0E+09</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6.0E+09</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5.0E+09</a:t>
                      </a:r>
                    </a:p>
                  </a:txBody>
                  <a:tcPr marL="0" marR="0" marT="0" marB="0" anchor="ctr"/>
                </a:tc>
                <a:extLst>
                  <a:ext uri="{0D108BD9-81ED-4DB2-BD59-A6C34878D82A}">
                    <a16:rowId xmlns:a16="http://schemas.microsoft.com/office/drawing/2014/main" val="172107412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Input power / cavity (match)  [kW] (&lt; 300)</a:t>
                      </a:r>
                    </a:p>
                  </a:txBody>
                  <a:tcPr anchor="ctr"/>
                </a:tc>
                <a:tc gridSpan="4">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277 </a:t>
                      </a: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426450398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HOM power / cavity  [kW] (&lt;</a:t>
                      </a:r>
                      <a:r>
                        <a:rPr lang="en-US" sz="1200" kern="1200" baseline="0" dirty="0">
                          <a:solidFill>
                            <a:schemeClr val="tx1"/>
                          </a:solidFill>
                          <a:latin typeface="Arial" panose="020B0604020202020204" pitchFamily="34" charset="0"/>
                          <a:ea typeface="+mn-ea"/>
                          <a:cs typeface="Arial" panose="020B0604020202020204" pitchFamily="34" charset="0"/>
                        </a:rPr>
                        <a:t> 1)</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0.63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0.83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1.04</a:t>
                      </a:r>
                    </a:p>
                  </a:txBody>
                  <a:tcPr marL="0" marR="0" marT="0" marB="0" anchor="ctr"/>
                </a:tc>
                <a:extLst>
                  <a:ext uri="{0D108BD9-81ED-4DB2-BD59-A6C34878D82A}">
                    <a16:rowId xmlns:a16="http://schemas.microsoft.com/office/drawing/2014/main" val="122959681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wall loss @</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4.5 K eq. [kW] (</a:t>
                      </a:r>
                      <a:r>
                        <a:rPr lang="en-US" altLang="zh-CN" sz="1200" kern="1200" dirty="0">
                          <a:solidFill>
                            <a:schemeClr val="tx1"/>
                          </a:solidFill>
                          <a:latin typeface="Arial" panose="020B0604020202020204" pitchFamily="34" charset="0"/>
                          <a:ea typeface="+mn-ea"/>
                          <a:cs typeface="Arial" panose="020B0604020202020204" pitchFamily="34" charset="0"/>
                        </a:rPr>
                        <a:t>&lt; 30)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30.0</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30.0</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30.1</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28.9</a:t>
                      </a:r>
                    </a:p>
                  </a:txBody>
                  <a:tcPr marL="0" marR="0" marT="0" marB="0" anchor="ctr"/>
                </a:tc>
                <a:extLst>
                  <a:ext uri="{0D108BD9-81ED-4DB2-BD59-A6C34878D82A}">
                    <a16:rowId xmlns:a16="http://schemas.microsoft.com/office/drawing/2014/main" val="55407698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Q</a:t>
                      </a:r>
                      <a:r>
                        <a:rPr lang="en-US" sz="1200" kern="1200" baseline="-25000" dirty="0">
                          <a:solidFill>
                            <a:schemeClr val="tx1"/>
                          </a:solidFill>
                          <a:latin typeface="Arial" panose="020B0604020202020204" pitchFamily="34" charset="0"/>
                          <a:ea typeface="+mn-ea"/>
                          <a:cs typeface="Arial" panose="020B0604020202020204" pitchFamily="34" charset="0"/>
                        </a:rPr>
                        <a:t>L</a:t>
                      </a:r>
                      <a:r>
                        <a:rPr lang="en-US" sz="1200" kern="1200" dirty="0">
                          <a:solidFill>
                            <a:schemeClr val="tx1"/>
                          </a:solidFill>
                          <a:latin typeface="Arial" panose="020B0604020202020204" pitchFamily="34" charset="0"/>
                          <a:ea typeface="+mn-ea"/>
                          <a:cs typeface="Arial" panose="020B0604020202020204" pitchFamily="34" charset="0"/>
                        </a:rPr>
                        <a:t> (match)</a:t>
                      </a:r>
                    </a:p>
                  </a:txBody>
                  <a:tcPr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1.5E+06</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1.0E+06</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7.6E+05</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6.1E+05</a:t>
                      </a:r>
                    </a:p>
                  </a:txBody>
                  <a:tcPr marL="0" marR="0" marT="0" marB="0" anchor="ctr"/>
                </a:tc>
                <a:extLst>
                  <a:ext uri="{0D108BD9-81ED-4DB2-BD59-A6C34878D82A}">
                    <a16:rowId xmlns:a16="http://schemas.microsoft.com/office/drawing/2014/main" val="1178121794"/>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bandwidth / fill time [kHz / </a:t>
                      </a:r>
                      <a:r>
                        <a:rPr lang="el-GR"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μ</a:t>
                      </a:r>
                      <a:r>
                        <a:rPr lang="en-US"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s</a:t>
                      </a:r>
                      <a:r>
                        <a:rPr lang="en-US"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 / 747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0.6 / 498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0.9 / 374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1.1 / 299</a:t>
                      </a:r>
                    </a:p>
                  </a:txBody>
                  <a:tcPr marL="0" marR="0" marT="0" marB="0" anchor="ctr"/>
                </a:tc>
                <a:extLst>
                  <a:ext uri="{0D108BD9-81ED-4DB2-BD59-A6C34878D82A}">
                    <a16:rowId xmlns:a16="http://schemas.microsoft.com/office/drawing/2014/main" val="369674167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Detuning frequency [kHz]</a:t>
                      </a:r>
                      <a:r>
                        <a:rPr lang="en-US" sz="1200" kern="1200" baseline="0" dirty="0">
                          <a:solidFill>
                            <a:schemeClr val="tx1"/>
                          </a:solidFill>
                          <a:latin typeface="Arial" panose="020B0604020202020204" pitchFamily="34" charset="0"/>
                          <a:ea typeface="+mn-ea"/>
                          <a:cs typeface="Arial" panose="020B0604020202020204" pitchFamily="34" charset="0"/>
                        </a:rPr>
                        <a:t> (&lt; 3)</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-0.19</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-0.28</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-0.37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-0.47</a:t>
                      </a:r>
                    </a:p>
                  </a:txBody>
                  <a:tcPr marL="0" marR="0" marT="0" marB="0" anchor="ctr"/>
                </a:tc>
                <a:extLst>
                  <a:ext uri="{0D108BD9-81ED-4DB2-BD59-A6C34878D82A}">
                    <a16:rowId xmlns:a16="http://schemas.microsoft.com/office/drawing/2014/main" val="49995032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stored</a:t>
                      </a:r>
                      <a:r>
                        <a:rPr lang="en-US" sz="1200" kern="1200" baseline="0" dirty="0">
                          <a:solidFill>
                            <a:schemeClr val="tx1"/>
                          </a:solidFill>
                          <a:latin typeface="Arial" panose="020B0604020202020204" pitchFamily="34" charset="0"/>
                          <a:ea typeface="+mn-ea"/>
                          <a:cs typeface="Arial" panose="020B0604020202020204" pitchFamily="34" charset="0"/>
                        </a:rPr>
                        <a:t> energy [J]</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103.4</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69.0</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51.9</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41.6</a:t>
                      </a:r>
                    </a:p>
                  </a:txBody>
                  <a:tcPr marL="0" marR="0" marT="0" marB="0" anchor="ctr"/>
                </a:tc>
                <a:extLst>
                  <a:ext uri="{0D108BD9-81ED-4DB2-BD59-A6C34878D82A}">
                    <a16:rowId xmlns:a16="http://schemas.microsoft.com/office/drawing/2014/main" val="4192983149"/>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voltage drop (4 trains / beam)  [%]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b="0" kern="1200" dirty="0">
                          <a:solidFill>
                            <a:schemeClr val="tx1"/>
                          </a:solidFill>
                          <a:latin typeface="Arial" panose="020B0604020202020204" pitchFamily="34" charset="0"/>
                          <a:ea typeface="+mn-ea"/>
                          <a:cs typeface="Arial" panose="020B0604020202020204" pitchFamily="34" charset="0"/>
                        </a:rPr>
                        <a:t>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10</a:t>
                      </a:r>
                    </a:p>
                  </a:txBody>
                  <a:tcPr marL="0" marR="0" marT="0" marB="0" anchor="ctr"/>
                </a:tc>
                <a:tc>
                  <a:txBody>
                    <a:bodyPr/>
                    <a:lstStyle/>
                    <a:p>
                      <a:pPr marL="0" algn="ctr" defTabSz="914400" rtl="0" eaLnBrk="1" fontAlgn="ctr" latinLnBrk="0" hangingPunct="1"/>
                      <a:r>
                        <a:rPr lang="en-US" altLang="zh-CN" sz="1200" b="0" kern="1200" dirty="0">
                          <a:solidFill>
                            <a:schemeClr val="tx1"/>
                          </a:solidFill>
                          <a:latin typeface="Arial" panose="020B0604020202020204" pitchFamily="34" charset="0"/>
                          <a:ea typeface="+mn-ea"/>
                          <a:cs typeface="Arial" panose="020B0604020202020204" pitchFamily="34" charset="0"/>
                        </a:rPr>
                        <a:t>13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17</a:t>
                      </a:r>
                    </a:p>
                  </a:txBody>
                  <a:tcPr marL="0" marR="0" marT="0" marB="0" anchor="ctr"/>
                </a:tc>
                <a:extLst>
                  <a:ext uri="{0D108BD9-81ED-4DB2-BD59-A6C34878D82A}">
                    <a16:rowId xmlns:a16="http://schemas.microsoft.com/office/drawing/2014/main" val="1336114748"/>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phase shift (4 trains / beam) [</a:t>
                      </a:r>
                      <a:r>
                        <a:rPr lang="en-US" altLang="zh-CN" sz="1200" kern="1200" dirty="0" err="1">
                          <a:solidFill>
                            <a:schemeClr val="tx1"/>
                          </a:solidFill>
                          <a:latin typeface="Arial" panose="020B0604020202020204" pitchFamily="34" charset="0"/>
                          <a:ea typeface="+mn-ea"/>
                          <a:cs typeface="Arial" panose="020B0604020202020204" pitchFamily="34" charset="0"/>
                        </a:rPr>
                        <a:t>deg</a:t>
                      </a:r>
                      <a:r>
                        <a:rPr lang="en-US" altLang="zh-CN"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5.8</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8.7</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11.6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14.5</a:t>
                      </a:r>
                    </a:p>
                  </a:txBody>
                  <a:tcPr marL="0" marR="0" marT="0" marB="0" anchor="ctr"/>
                </a:tc>
                <a:extLst>
                  <a:ext uri="{0D108BD9-81ED-4DB2-BD59-A6C34878D82A}">
                    <a16:rowId xmlns:a16="http://schemas.microsoft.com/office/drawing/2014/main" val="1757260335"/>
                  </a:ext>
                </a:extLst>
              </a:tr>
            </a:tbl>
          </a:graphicData>
        </a:graphic>
      </p:graphicFrame>
    </p:spTree>
    <p:extLst>
      <p:ext uri="{BB962C8B-B14F-4D97-AF65-F5344CB8AC3E}">
        <p14:creationId xmlns:p14="http://schemas.microsoft.com/office/powerpoint/2010/main" val="3897473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2175" y="320512"/>
            <a:ext cx="9144000" cy="690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latin typeface="Arial" panose="020B0604020202020204" pitchFamily="34" charset="0"/>
                <a:cs typeface="Arial" panose="020B0604020202020204" pitchFamily="34" charset="0"/>
              </a:rPr>
              <a:t>Higgs-HL Cell Number Comparison </a:t>
            </a:r>
            <a:endParaRPr lang="zh-CN" altLang="en-US" sz="3200" dirty="0">
              <a:latin typeface="Arial" panose="020B0604020202020204" pitchFamily="34" charset="0"/>
              <a:cs typeface="Arial" panose="020B0604020202020204" pitchFamily="34" charset="0"/>
            </a:endParaRPr>
          </a:p>
        </p:txBody>
      </p:sp>
      <p:graphicFrame>
        <p:nvGraphicFramePr>
          <p:cNvPr id="5" name="内容占位符 1"/>
          <p:cNvGraphicFramePr>
            <a:graphicFrameLocks noGrp="1"/>
          </p:cNvGraphicFramePr>
          <p:nvPr>
            <p:ph idx="1"/>
            <p:extLst/>
          </p:nvPr>
        </p:nvGraphicFramePr>
        <p:xfrm>
          <a:off x="713490" y="1331903"/>
          <a:ext cx="7572669" cy="5120640"/>
        </p:xfrm>
        <a:graphic>
          <a:graphicData uri="http://schemas.openxmlformats.org/drawingml/2006/table">
            <a:tbl>
              <a:tblPr firstRow="1" bandRow="1">
                <a:tableStyleId>{5940675A-B579-460E-94D1-54222C63F5DA}</a:tableStyleId>
              </a:tblPr>
              <a:tblGrid>
                <a:gridCol w="3425301">
                  <a:extLst>
                    <a:ext uri="{9D8B030D-6E8A-4147-A177-3AD203B41FA5}">
                      <a16:colId xmlns:a16="http://schemas.microsoft.com/office/drawing/2014/main" val="1271109446"/>
                    </a:ext>
                  </a:extLst>
                </a:gridCol>
                <a:gridCol w="1036842">
                  <a:extLst>
                    <a:ext uri="{9D8B030D-6E8A-4147-A177-3AD203B41FA5}">
                      <a16:colId xmlns:a16="http://schemas.microsoft.com/office/drawing/2014/main" val="2813982255"/>
                    </a:ext>
                  </a:extLst>
                </a:gridCol>
                <a:gridCol w="1036842">
                  <a:extLst>
                    <a:ext uri="{9D8B030D-6E8A-4147-A177-3AD203B41FA5}">
                      <a16:colId xmlns:a16="http://schemas.microsoft.com/office/drawing/2014/main" val="462322339"/>
                    </a:ext>
                  </a:extLst>
                </a:gridCol>
                <a:gridCol w="1036842">
                  <a:extLst>
                    <a:ext uri="{9D8B030D-6E8A-4147-A177-3AD203B41FA5}">
                      <a16:colId xmlns:a16="http://schemas.microsoft.com/office/drawing/2014/main" val="3753349896"/>
                    </a:ext>
                  </a:extLst>
                </a:gridCol>
                <a:gridCol w="1036842">
                  <a:extLst>
                    <a:ext uri="{9D8B030D-6E8A-4147-A177-3AD203B41FA5}">
                      <a16:colId xmlns:a16="http://schemas.microsoft.com/office/drawing/2014/main" val="3941091012"/>
                    </a:ext>
                  </a:extLst>
                </a:gridCol>
              </a:tblGrid>
              <a:tr h="272000">
                <a:tc>
                  <a:txBody>
                    <a:bodyPr/>
                    <a:lstStyle/>
                    <a:p>
                      <a:pPr algn="l"/>
                      <a:r>
                        <a:rPr lang="en-US" altLang="zh-CN" sz="1200" dirty="0">
                          <a:latin typeface="Arial" panose="020B0604020202020204" pitchFamily="34" charset="0"/>
                          <a:cs typeface="Arial" panose="020B0604020202020204" pitchFamily="34" charset="0"/>
                        </a:rPr>
                        <a:t>WD161123, Zhai161130</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-HL</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-HL</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3-cell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-HL</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4-cell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-HL</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5-cell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68565889"/>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Luminosity [10</a:t>
                      </a:r>
                      <a:r>
                        <a:rPr lang="en-US" altLang="zh-CN" sz="1200" b="0" baseline="30000" dirty="0">
                          <a:solidFill>
                            <a:schemeClr val="tx1"/>
                          </a:solidFill>
                          <a:latin typeface="Arial" panose="020B0604020202020204" pitchFamily="34" charset="0"/>
                          <a:cs typeface="Arial" panose="020B0604020202020204" pitchFamily="34" charset="0"/>
                        </a:rPr>
                        <a:t>34</a:t>
                      </a:r>
                      <a:r>
                        <a:rPr lang="en-US" altLang="zh-CN" sz="1200" b="0" dirty="0">
                          <a:solidFill>
                            <a:schemeClr val="tx1"/>
                          </a:solidFill>
                          <a:latin typeface="Arial" panose="020B0604020202020204" pitchFamily="34" charset="0"/>
                          <a:cs typeface="Arial" panose="020B0604020202020204" pitchFamily="34" charset="0"/>
                        </a:rPr>
                        <a:t> cm</a:t>
                      </a:r>
                      <a:r>
                        <a:rPr lang="en-US" altLang="zh-CN" sz="1200" b="0" baseline="30000" dirty="0">
                          <a:solidFill>
                            <a:schemeClr val="tx1"/>
                          </a:solidFill>
                          <a:latin typeface="Arial" panose="020B0604020202020204" pitchFamily="34" charset="0"/>
                          <a:cs typeface="Arial" panose="020B0604020202020204" pitchFamily="34" charset="0"/>
                        </a:rPr>
                        <a:t>-2</a:t>
                      </a:r>
                      <a:r>
                        <a:rPr lang="en-US" altLang="zh-CN" sz="1200" b="0" dirty="0">
                          <a:solidFill>
                            <a:schemeClr val="tx1"/>
                          </a:solidFill>
                          <a:latin typeface="Arial" panose="020B0604020202020204" pitchFamily="34" charset="0"/>
                          <a:cs typeface="Arial" panose="020B0604020202020204" pitchFamily="34" charset="0"/>
                        </a:rPr>
                        <a:t>s</a:t>
                      </a:r>
                      <a:r>
                        <a:rPr lang="en-US" altLang="zh-CN" sz="1200" b="0" baseline="30000" dirty="0">
                          <a:solidFill>
                            <a:schemeClr val="tx1"/>
                          </a:solidFill>
                          <a:latin typeface="Arial" panose="020B0604020202020204" pitchFamily="34" charset="0"/>
                          <a:cs typeface="Arial" panose="020B0604020202020204" pitchFamily="34" charset="0"/>
                        </a:rPr>
                        <a:t>-1</a:t>
                      </a:r>
                      <a:r>
                        <a:rPr lang="en-US" altLang="zh-CN" sz="1200" b="0" dirty="0">
                          <a:solidFill>
                            <a:schemeClr val="tx1"/>
                          </a:solidFill>
                          <a:latin typeface="Arial" panose="020B0604020202020204" pitchFamily="34" charset="0"/>
                          <a:cs typeface="Arial" panose="020B0604020202020204" pitchFamily="34" charset="0"/>
                        </a:rPr>
                        <a:t>]</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3</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05687"/>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SR power / beam [MW]</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50</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7492310"/>
                  </a:ext>
                </a:extLst>
              </a:tr>
              <a:tr h="272000">
                <a:tc>
                  <a:txBody>
                    <a:bodyPr/>
                    <a:lstStyle/>
                    <a:p>
                      <a:pPr marL="0" algn="l"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RF voltage [GV] (w/ para. loss)</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gridSpan="4">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2.24</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5671747"/>
                  </a:ext>
                </a:extLst>
              </a:tr>
              <a:tr h="272000">
                <a:tc>
                  <a:txBody>
                    <a:bodyPr/>
                    <a:lstStyle/>
                    <a:p>
                      <a:pPr marL="0" algn="l"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Number of cells in a cavity</a:t>
                      </a:r>
                    </a:p>
                  </a:txBody>
                  <a:tcPr anchor="ctr"/>
                </a:tc>
                <a:tc>
                  <a:txBody>
                    <a:bodyPr/>
                    <a:lstStyle/>
                    <a:p>
                      <a:pPr algn="ctr"/>
                      <a:r>
                        <a:rPr lang="en-US" altLang="zh-CN" sz="1200" b="1" dirty="0">
                          <a:latin typeface="Arial" panose="020B0604020202020204" pitchFamily="34" charset="0"/>
                          <a:cs typeface="Arial" panose="020B0604020202020204" pitchFamily="34" charset="0"/>
                        </a:rPr>
                        <a:t>2</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3</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4</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5</a:t>
                      </a:r>
                      <a:endParaRPr lang="zh-CN" alt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7304791"/>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650 MHz cavities</a:t>
                      </a:r>
                    </a:p>
                  </a:txBody>
                  <a:tcPr anchor="ctr"/>
                </a:tc>
                <a:tc gridSpan="4">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384</a:t>
                      </a: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66391254"/>
                  </a:ext>
                </a:extLst>
              </a:tr>
              <a:tr h="1417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cryomodules</a:t>
                      </a:r>
                      <a:r>
                        <a:rPr lang="en-US" altLang="zh-CN" sz="1200" kern="1200" baseline="0" dirty="0">
                          <a:solidFill>
                            <a:schemeClr val="tx1"/>
                          </a:solidFill>
                          <a:latin typeface="Arial" panose="020B0604020202020204" pitchFamily="34" charset="0"/>
                          <a:ea typeface="+mn-ea"/>
                          <a:cs typeface="Arial" panose="020B0604020202020204" pitchFamily="34" charset="0"/>
                        </a:rPr>
                        <a:t> / cavity per module</a:t>
                      </a: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extLst>
                  <a:ext uri="{0D108BD9-81ED-4DB2-BD59-A6C34878D82A}">
                    <a16:rowId xmlns:a16="http://schemas.microsoft.com/office/drawing/2014/main" val="306848250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operating gradient  [MV/m] (&lt; 20)</a:t>
                      </a:r>
                    </a:p>
                  </a:txBody>
                  <a:tcPr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12.6</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8.4</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6.3</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5.1</a:t>
                      </a:r>
                    </a:p>
                  </a:txBody>
                  <a:tcPr marL="0" marR="0" marT="0" marB="0" anchor="ctr"/>
                </a:tc>
                <a:extLst>
                  <a:ext uri="{0D108BD9-81ED-4DB2-BD59-A6C34878D82A}">
                    <a16:rowId xmlns:a16="http://schemas.microsoft.com/office/drawing/2014/main" val="983762833"/>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b-NO" altLang="zh-CN" sz="1200" i="0" kern="1200" dirty="0">
                          <a:solidFill>
                            <a:schemeClr val="tx1"/>
                          </a:solidFill>
                          <a:latin typeface="Arial" panose="020B0604020202020204" pitchFamily="34" charset="0"/>
                          <a:ea typeface="+mn-ea"/>
                          <a:cs typeface="Arial" panose="020B0604020202020204" pitchFamily="34" charset="0"/>
                        </a:rPr>
                        <a:t>Q</a:t>
                      </a:r>
                      <a:r>
                        <a:rPr lang="nb-NO" altLang="zh-CN" sz="1200" kern="1200" baseline="-25000" dirty="0">
                          <a:solidFill>
                            <a:schemeClr val="tx1"/>
                          </a:solidFill>
                          <a:latin typeface="Arial" panose="020B0604020202020204" pitchFamily="34" charset="0"/>
                          <a:ea typeface="+mn-ea"/>
                          <a:cs typeface="Arial" panose="020B0604020202020204" pitchFamily="34" charset="0"/>
                        </a:rPr>
                        <a:t>0</a:t>
                      </a:r>
                      <a:r>
                        <a:rPr lang="nb-NO" altLang="zh-CN" sz="1200" kern="1200" dirty="0">
                          <a:solidFill>
                            <a:schemeClr val="tx1"/>
                          </a:solidFill>
                          <a:latin typeface="Arial" panose="020B0604020202020204" pitchFamily="34" charset="0"/>
                          <a:ea typeface="+mn-ea"/>
                          <a:cs typeface="Arial" panose="020B0604020202020204" pitchFamily="34" charset="0"/>
                        </a:rPr>
                        <a:t> at operating gradient @ 2 K (&lt; 2E10)</a:t>
                      </a:r>
                    </a:p>
                  </a:txBody>
                  <a:tcPr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8.0E+09</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5.0E+09</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4.0E+09</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3.0E+09</a:t>
                      </a:r>
                    </a:p>
                  </a:txBody>
                  <a:tcPr marL="0" marR="0" marT="0" marB="0" anchor="ctr"/>
                </a:tc>
                <a:extLst>
                  <a:ext uri="{0D108BD9-81ED-4DB2-BD59-A6C34878D82A}">
                    <a16:rowId xmlns:a16="http://schemas.microsoft.com/office/drawing/2014/main" val="172107412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Input power / cavity (match)  [kW] (&lt; 300)</a:t>
                      </a:r>
                    </a:p>
                  </a:txBody>
                  <a:tcPr anchor="ctr"/>
                </a:tc>
                <a:tc gridSpan="4">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263</a:t>
                      </a: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426450398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HOM power / cavity  [kW] (&lt;</a:t>
                      </a:r>
                      <a:r>
                        <a:rPr lang="en-US" sz="1200" kern="1200" baseline="0" dirty="0">
                          <a:solidFill>
                            <a:schemeClr val="tx1"/>
                          </a:solidFill>
                          <a:latin typeface="Arial" panose="020B0604020202020204" pitchFamily="34" charset="0"/>
                          <a:ea typeface="+mn-ea"/>
                          <a:cs typeface="Arial" panose="020B0604020202020204" pitchFamily="34" charset="0"/>
                        </a:rPr>
                        <a:t> 1)</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0.63</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0.95</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1.26</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1.58</a:t>
                      </a:r>
                    </a:p>
                  </a:txBody>
                  <a:tcPr marL="0" marR="0" marT="0" marB="0" anchor="ctr"/>
                </a:tc>
                <a:extLst>
                  <a:ext uri="{0D108BD9-81ED-4DB2-BD59-A6C34878D82A}">
                    <a16:rowId xmlns:a16="http://schemas.microsoft.com/office/drawing/2014/main" val="122959681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wall loss @</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4.5 K eq. [kW] (</a:t>
                      </a:r>
                      <a:r>
                        <a:rPr lang="en-US" altLang="zh-CN" sz="1200" kern="1200" dirty="0">
                          <a:solidFill>
                            <a:schemeClr val="tx1"/>
                          </a:solidFill>
                          <a:latin typeface="Arial" panose="020B0604020202020204" pitchFamily="34" charset="0"/>
                          <a:ea typeface="+mn-ea"/>
                          <a:cs typeface="Arial" panose="020B0604020202020204" pitchFamily="34" charset="0"/>
                        </a:rPr>
                        <a:t>&lt; 30)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28.2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30.1</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28.3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30.3</a:t>
                      </a:r>
                    </a:p>
                  </a:txBody>
                  <a:tcPr marL="0" marR="0" marT="0" marB="0" anchor="ctr"/>
                </a:tc>
                <a:extLst>
                  <a:ext uri="{0D108BD9-81ED-4DB2-BD59-A6C34878D82A}">
                    <a16:rowId xmlns:a16="http://schemas.microsoft.com/office/drawing/2014/main" val="55407698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Q</a:t>
                      </a:r>
                      <a:r>
                        <a:rPr lang="en-US" sz="1200" kern="1200" baseline="-25000" dirty="0">
                          <a:solidFill>
                            <a:schemeClr val="tx1"/>
                          </a:solidFill>
                          <a:latin typeface="Arial" panose="020B0604020202020204" pitchFamily="34" charset="0"/>
                          <a:ea typeface="+mn-ea"/>
                          <a:cs typeface="Arial" panose="020B0604020202020204" pitchFamily="34" charset="0"/>
                        </a:rPr>
                        <a:t>L</a:t>
                      </a:r>
                      <a:r>
                        <a:rPr lang="en-US" sz="1200" kern="1200" dirty="0">
                          <a:solidFill>
                            <a:schemeClr val="tx1"/>
                          </a:solidFill>
                          <a:latin typeface="Arial" panose="020B0604020202020204" pitchFamily="34" charset="0"/>
                          <a:ea typeface="+mn-ea"/>
                          <a:cs typeface="Arial" panose="020B0604020202020204" pitchFamily="34" charset="0"/>
                        </a:rPr>
                        <a:t> (match)</a:t>
                      </a:r>
                    </a:p>
                  </a:txBody>
                  <a:tcPr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6.3E+05</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4.2E+05</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3.2E+05</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2.5E+05</a:t>
                      </a:r>
                    </a:p>
                  </a:txBody>
                  <a:tcPr marL="0" marR="0" marT="0" marB="0" anchor="ctr"/>
                </a:tc>
                <a:extLst>
                  <a:ext uri="{0D108BD9-81ED-4DB2-BD59-A6C34878D82A}">
                    <a16:rowId xmlns:a16="http://schemas.microsoft.com/office/drawing/2014/main" val="1178121794"/>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bandwidth / fill time [kHz / </a:t>
                      </a:r>
                      <a:r>
                        <a:rPr lang="el-GR"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μ</a:t>
                      </a:r>
                      <a:r>
                        <a:rPr lang="en-US"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s</a:t>
                      </a:r>
                      <a:r>
                        <a:rPr lang="en-US"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 / 308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1.5 / 206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2.1 / 155</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2.6 / 124</a:t>
                      </a:r>
                    </a:p>
                  </a:txBody>
                  <a:tcPr marL="0" marR="0" marT="0" marB="0" anchor="ctr"/>
                </a:tc>
                <a:extLst>
                  <a:ext uri="{0D108BD9-81ED-4DB2-BD59-A6C34878D82A}">
                    <a16:rowId xmlns:a16="http://schemas.microsoft.com/office/drawing/2014/main" val="369674167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Detuning frequency [kHz]</a:t>
                      </a:r>
                      <a:r>
                        <a:rPr lang="en-US" sz="1200" kern="1200" baseline="0" dirty="0">
                          <a:solidFill>
                            <a:schemeClr val="tx1"/>
                          </a:solidFill>
                          <a:latin typeface="Arial" panose="020B0604020202020204" pitchFamily="34" charset="0"/>
                          <a:ea typeface="+mn-ea"/>
                          <a:cs typeface="Arial" panose="020B0604020202020204" pitchFamily="34" charset="0"/>
                        </a:rPr>
                        <a:t> (&lt; 3)</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-0.45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-0.68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-0.90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-1.13</a:t>
                      </a:r>
                    </a:p>
                  </a:txBody>
                  <a:tcPr marL="0" marR="0" marT="0" marB="0" anchor="ctr"/>
                </a:tc>
                <a:extLst>
                  <a:ext uri="{0D108BD9-81ED-4DB2-BD59-A6C34878D82A}">
                    <a16:rowId xmlns:a16="http://schemas.microsoft.com/office/drawing/2014/main" val="49995032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stored</a:t>
                      </a:r>
                      <a:r>
                        <a:rPr lang="en-US" sz="1200" kern="1200" baseline="0" dirty="0">
                          <a:solidFill>
                            <a:schemeClr val="tx1"/>
                          </a:solidFill>
                          <a:latin typeface="Arial" panose="020B0604020202020204" pitchFamily="34" charset="0"/>
                          <a:ea typeface="+mn-ea"/>
                          <a:cs typeface="Arial" panose="020B0604020202020204" pitchFamily="34" charset="0"/>
                        </a:rPr>
                        <a:t> energy [J]</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40.5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27.1</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20.4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16.3</a:t>
                      </a:r>
                    </a:p>
                  </a:txBody>
                  <a:tcPr marL="0" marR="0" marT="0" marB="0" anchor="ctr"/>
                </a:tc>
                <a:extLst>
                  <a:ext uri="{0D108BD9-81ED-4DB2-BD59-A6C34878D82A}">
                    <a16:rowId xmlns:a16="http://schemas.microsoft.com/office/drawing/2014/main" val="4192983149"/>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voltage drop (4 trains / beam)  [%]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16</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24</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32</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40</a:t>
                      </a:r>
                    </a:p>
                  </a:txBody>
                  <a:tcPr marL="0" marR="0" marT="0" marB="0" anchor="ctr"/>
                </a:tc>
                <a:extLst>
                  <a:ext uri="{0D108BD9-81ED-4DB2-BD59-A6C34878D82A}">
                    <a16:rowId xmlns:a16="http://schemas.microsoft.com/office/drawing/2014/main" val="1336114748"/>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phase shift (4 trains / beam) [</a:t>
                      </a:r>
                      <a:r>
                        <a:rPr lang="en-US" altLang="zh-CN" sz="1200" kern="1200" dirty="0" err="1">
                          <a:solidFill>
                            <a:schemeClr val="tx1"/>
                          </a:solidFill>
                          <a:latin typeface="Arial" panose="020B0604020202020204" pitchFamily="34" charset="0"/>
                          <a:ea typeface="+mn-ea"/>
                          <a:cs typeface="Arial" panose="020B0604020202020204" pitchFamily="34" charset="0"/>
                        </a:rPr>
                        <a:t>deg</a:t>
                      </a:r>
                      <a:r>
                        <a:rPr lang="en-US" altLang="zh-CN"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14</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21</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28</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35</a:t>
                      </a:r>
                    </a:p>
                  </a:txBody>
                  <a:tcPr marL="0" marR="0" marT="0" marB="0" anchor="ctr"/>
                </a:tc>
                <a:extLst>
                  <a:ext uri="{0D108BD9-81ED-4DB2-BD59-A6C34878D82A}">
                    <a16:rowId xmlns:a16="http://schemas.microsoft.com/office/drawing/2014/main" val="1757260335"/>
                  </a:ext>
                </a:extLst>
              </a:tr>
            </a:tbl>
          </a:graphicData>
        </a:graphic>
      </p:graphicFrame>
    </p:spTree>
    <p:extLst>
      <p:ext uri="{BB962C8B-B14F-4D97-AF65-F5344CB8AC3E}">
        <p14:creationId xmlns:p14="http://schemas.microsoft.com/office/powerpoint/2010/main" val="2696041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2175" y="320512"/>
            <a:ext cx="9144000" cy="690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latin typeface="Arial" panose="020B0604020202020204" pitchFamily="34" charset="0"/>
                <a:cs typeface="Arial" panose="020B0604020202020204" pitchFamily="34" charset="0"/>
              </a:rPr>
              <a:t>W Cell Number Comparison </a:t>
            </a:r>
            <a:endParaRPr lang="zh-CN" altLang="en-US" sz="3200" dirty="0">
              <a:latin typeface="Arial" panose="020B0604020202020204" pitchFamily="34" charset="0"/>
              <a:cs typeface="Arial" panose="020B0604020202020204" pitchFamily="34" charset="0"/>
            </a:endParaRPr>
          </a:p>
        </p:txBody>
      </p:sp>
      <p:graphicFrame>
        <p:nvGraphicFramePr>
          <p:cNvPr id="5" name="内容占位符 1"/>
          <p:cNvGraphicFramePr>
            <a:graphicFrameLocks noGrp="1"/>
          </p:cNvGraphicFramePr>
          <p:nvPr>
            <p:ph idx="1"/>
            <p:extLst/>
          </p:nvPr>
        </p:nvGraphicFramePr>
        <p:xfrm>
          <a:off x="713490" y="1331903"/>
          <a:ext cx="7572669" cy="5120640"/>
        </p:xfrm>
        <a:graphic>
          <a:graphicData uri="http://schemas.openxmlformats.org/drawingml/2006/table">
            <a:tbl>
              <a:tblPr firstRow="1" bandRow="1">
                <a:tableStyleId>{5940675A-B579-460E-94D1-54222C63F5DA}</a:tableStyleId>
              </a:tblPr>
              <a:tblGrid>
                <a:gridCol w="3425301">
                  <a:extLst>
                    <a:ext uri="{9D8B030D-6E8A-4147-A177-3AD203B41FA5}">
                      <a16:colId xmlns:a16="http://schemas.microsoft.com/office/drawing/2014/main" val="1271109446"/>
                    </a:ext>
                  </a:extLst>
                </a:gridCol>
                <a:gridCol w="1036842">
                  <a:extLst>
                    <a:ext uri="{9D8B030D-6E8A-4147-A177-3AD203B41FA5}">
                      <a16:colId xmlns:a16="http://schemas.microsoft.com/office/drawing/2014/main" val="2813982255"/>
                    </a:ext>
                  </a:extLst>
                </a:gridCol>
                <a:gridCol w="1036842">
                  <a:extLst>
                    <a:ext uri="{9D8B030D-6E8A-4147-A177-3AD203B41FA5}">
                      <a16:colId xmlns:a16="http://schemas.microsoft.com/office/drawing/2014/main" val="462322339"/>
                    </a:ext>
                  </a:extLst>
                </a:gridCol>
                <a:gridCol w="1036842">
                  <a:extLst>
                    <a:ext uri="{9D8B030D-6E8A-4147-A177-3AD203B41FA5}">
                      <a16:colId xmlns:a16="http://schemas.microsoft.com/office/drawing/2014/main" val="3753349896"/>
                    </a:ext>
                  </a:extLst>
                </a:gridCol>
                <a:gridCol w="1036842">
                  <a:extLst>
                    <a:ext uri="{9D8B030D-6E8A-4147-A177-3AD203B41FA5}">
                      <a16:colId xmlns:a16="http://schemas.microsoft.com/office/drawing/2014/main" val="3941091012"/>
                    </a:ext>
                  </a:extLst>
                </a:gridCol>
              </a:tblGrid>
              <a:tr h="272000">
                <a:tc>
                  <a:txBody>
                    <a:bodyPr/>
                    <a:lstStyle/>
                    <a:p>
                      <a:pPr algn="l"/>
                      <a:r>
                        <a:rPr lang="en-US" altLang="zh-CN" sz="1200" dirty="0">
                          <a:latin typeface="Arial" panose="020B0604020202020204" pitchFamily="34" charset="0"/>
                          <a:cs typeface="Arial" panose="020B0604020202020204" pitchFamily="34" charset="0"/>
                        </a:rPr>
                        <a:t>WD161123, Zhai161130</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algn="ctr" defTabSz="914400" rtl="0" eaLnBrk="1" latinLnBrk="0" hangingPunct="1"/>
                      <a:r>
                        <a:rPr lang="en-US" altLang="zh-CN" sz="1200" b="1" kern="1200" dirty="0">
                          <a:solidFill>
                            <a:srgbClr val="0070C0"/>
                          </a:solidFill>
                          <a:latin typeface="Arial" panose="020B0604020202020204" pitchFamily="34" charset="0"/>
                          <a:ea typeface="+mn-ea"/>
                          <a:cs typeface="Arial" panose="020B0604020202020204" pitchFamily="34" charset="0"/>
                        </a:rPr>
                        <a:t>W</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0070C0"/>
                          </a:solidFill>
                          <a:latin typeface="Arial" panose="020B0604020202020204" pitchFamily="34" charset="0"/>
                          <a:ea typeface="+mn-ea"/>
                          <a:cs typeface="Arial" panose="020B0604020202020204" pitchFamily="34" charset="0"/>
                        </a:rPr>
                        <a:t>W</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3-cell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0070C0"/>
                          </a:solidFill>
                          <a:latin typeface="Arial" panose="020B0604020202020204" pitchFamily="34" charset="0"/>
                          <a:ea typeface="+mn-ea"/>
                          <a:cs typeface="Arial" panose="020B0604020202020204" pitchFamily="34" charset="0"/>
                        </a:rPr>
                        <a:t>W</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4-cell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0070C0"/>
                          </a:solidFill>
                          <a:latin typeface="Arial" panose="020B0604020202020204" pitchFamily="34" charset="0"/>
                          <a:ea typeface="+mn-ea"/>
                          <a:cs typeface="Arial" panose="020B0604020202020204" pitchFamily="34" charset="0"/>
                        </a:rPr>
                        <a:t>W</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5-cell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68565889"/>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Luminosity [10</a:t>
                      </a:r>
                      <a:r>
                        <a:rPr lang="en-US" altLang="zh-CN" sz="1200" b="0" baseline="30000" dirty="0">
                          <a:solidFill>
                            <a:schemeClr val="tx1"/>
                          </a:solidFill>
                          <a:latin typeface="Arial" panose="020B0604020202020204" pitchFamily="34" charset="0"/>
                          <a:cs typeface="Arial" panose="020B0604020202020204" pitchFamily="34" charset="0"/>
                        </a:rPr>
                        <a:t>34</a:t>
                      </a:r>
                      <a:r>
                        <a:rPr lang="en-US" altLang="zh-CN" sz="1200" b="0" dirty="0">
                          <a:solidFill>
                            <a:schemeClr val="tx1"/>
                          </a:solidFill>
                          <a:latin typeface="Arial" panose="020B0604020202020204" pitchFamily="34" charset="0"/>
                          <a:cs typeface="Arial" panose="020B0604020202020204" pitchFamily="34" charset="0"/>
                        </a:rPr>
                        <a:t> cm</a:t>
                      </a:r>
                      <a:r>
                        <a:rPr lang="en-US" altLang="zh-CN" sz="1200" b="0" baseline="30000" dirty="0">
                          <a:solidFill>
                            <a:schemeClr val="tx1"/>
                          </a:solidFill>
                          <a:latin typeface="Arial" panose="020B0604020202020204" pitchFamily="34" charset="0"/>
                          <a:cs typeface="Arial" panose="020B0604020202020204" pitchFamily="34" charset="0"/>
                        </a:rPr>
                        <a:t>-2</a:t>
                      </a:r>
                      <a:r>
                        <a:rPr lang="en-US" altLang="zh-CN" sz="1200" b="0" dirty="0">
                          <a:solidFill>
                            <a:schemeClr val="tx1"/>
                          </a:solidFill>
                          <a:latin typeface="Arial" panose="020B0604020202020204" pitchFamily="34" charset="0"/>
                          <a:cs typeface="Arial" panose="020B0604020202020204" pitchFamily="34" charset="0"/>
                        </a:rPr>
                        <a:t>s</a:t>
                      </a:r>
                      <a:r>
                        <a:rPr lang="en-US" altLang="zh-CN" sz="1200" b="0" baseline="30000" dirty="0">
                          <a:solidFill>
                            <a:schemeClr val="tx1"/>
                          </a:solidFill>
                          <a:latin typeface="Arial" panose="020B0604020202020204" pitchFamily="34" charset="0"/>
                          <a:cs typeface="Arial" panose="020B0604020202020204" pitchFamily="34" charset="0"/>
                        </a:rPr>
                        <a:t>-1</a:t>
                      </a:r>
                      <a:r>
                        <a:rPr lang="en-US" altLang="zh-CN" sz="1200" b="0" dirty="0">
                          <a:solidFill>
                            <a:schemeClr val="tx1"/>
                          </a:solidFill>
                          <a:latin typeface="Arial" panose="020B0604020202020204" pitchFamily="34" charset="0"/>
                          <a:cs typeface="Arial" panose="020B0604020202020204" pitchFamily="34" charset="0"/>
                        </a:rPr>
                        <a:t>]</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4.5</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05687"/>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SR power / beam [MW]</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18.3</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7492310"/>
                  </a:ext>
                </a:extLst>
              </a:tr>
              <a:tr h="272000">
                <a:tc>
                  <a:txBody>
                    <a:bodyPr/>
                    <a:lstStyle/>
                    <a:p>
                      <a:pPr marL="0" algn="l"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Total RF voltage [GV] (w/ para. loss)</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gridSpan="4">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0.65</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5671747"/>
                  </a:ext>
                </a:extLst>
              </a:tr>
              <a:tr h="272000">
                <a:tc>
                  <a:txBody>
                    <a:bodyPr/>
                    <a:lstStyle/>
                    <a:p>
                      <a:pPr marL="0" algn="l"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Number of cells in a cavity</a:t>
                      </a:r>
                    </a:p>
                  </a:txBody>
                  <a:tcPr anchor="ctr"/>
                </a:tc>
                <a:tc>
                  <a:txBody>
                    <a:bodyPr/>
                    <a:lstStyle/>
                    <a:p>
                      <a:pPr algn="ctr"/>
                      <a:r>
                        <a:rPr lang="en-US" altLang="zh-CN" sz="1200" b="1" dirty="0">
                          <a:latin typeface="Arial" panose="020B0604020202020204" pitchFamily="34" charset="0"/>
                          <a:cs typeface="Arial" panose="020B0604020202020204" pitchFamily="34" charset="0"/>
                        </a:rPr>
                        <a:t>2</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3</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4</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5</a:t>
                      </a:r>
                      <a:endParaRPr lang="zh-CN" alt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7304791"/>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650 MHz cavities</a:t>
                      </a:r>
                    </a:p>
                  </a:txBody>
                  <a:tcPr anchor="ctr"/>
                </a:tc>
                <a:tc gridSpan="4">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128</a:t>
                      </a: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66391254"/>
                  </a:ext>
                </a:extLst>
              </a:tr>
              <a:tr h="1417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cryomodules</a:t>
                      </a:r>
                      <a:r>
                        <a:rPr lang="en-US" altLang="zh-CN" sz="1200" kern="1200" baseline="0" dirty="0">
                          <a:solidFill>
                            <a:schemeClr val="tx1"/>
                          </a:solidFill>
                          <a:latin typeface="Arial" panose="020B0604020202020204" pitchFamily="34" charset="0"/>
                          <a:ea typeface="+mn-ea"/>
                          <a:cs typeface="Arial" panose="020B0604020202020204" pitchFamily="34" charset="0"/>
                        </a:rPr>
                        <a:t> / cavity per module</a:t>
                      </a: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32 / 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32 / 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32 / 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32 / 4</a:t>
                      </a:r>
                    </a:p>
                  </a:txBody>
                  <a:tcPr marL="0" marR="0" marT="0" marB="0" anchor="ctr"/>
                </a:tc>
                <a:extLst>
                  <a:ext uri="{0D108BD9-81ED-4DB2-BD59-A6C34878D82A}">
                    <a16:rowId xmlns:a16="http://schemas.microsoft.com/office/drawing/2014/main" val="306848250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operating gradient  [MV/m] (&lt; 20)</a:t>
                      </a:r>
                    </a:p>
                  </a:txBody>
                  <a:tcPr anchor="ctr"/>
                </a:tc>
                <a:tc>
                  <a:txBody>
                    <a:bodyPr/>
                    <a:lstStyle/>
                    <a:p>
                      <a:pPr algn="ctr" rtl="0" fontAlgn="ctr"/>
                      <a:r>
                        <a:rPr lang="en-US" altLang="zh-CN" sz="1200" b="1" i="0" u="none" strike="noStrike">
                          <a:solidFill>
                            <a:srgbClr val="000000"/>
                          </a:solidFill>
                          <a:effectLst/>
                          <a:latin typeface="Arial" panose="020B0604020202020204" pitchFamily="34" charset="0"/>
                          <a:ea typeface="宋体" panose="02010600030101010101" pitchFamily="2" charset="-122"/>
                        </a:rPr>
                        <a:t>11.0</a:t>
                      </a:r>
                    </a:p>
                  </a:txBody>
                  <a:tcPr marL="0" marR="0" marT="0" marB="0" anchor="ctr"/>
                </a:tc>
                <a:tc>
                  <a:txBody>
                    <a:bodyPr/>
                    <a:lstStyle/>
                    <a:p>
                      <a:pPr algn="ctr" rtl="0" fontAlgn="ctr"/>
                      <a:r>
                        <a:rPr lang="en-US" altLang="zh-CN" sz="1200" b="1" i="0" u="none" strike="noStrike" dirty="0">
                          <a:solidFill>
                            <a:srgbClr val="000000"/>
                          </a:solidFill>
                          <a:effectLst/>
                          <a:latin typeface="Arial" panose="020B0604020202020204" pitchFamily="34" charset="0"/>
                          <a:ea typeface="宋体" panose="02010600030101010101" pitchFamily="2" charset="-122"/>
                        </a:rPr>
                        <a:t>7.4</a:t>
                      </a:r>
                    </a:p>
                  </a:txBody>
                  <a:tcPr marL="0" marR="0" marT="0" marB="0" anchor="ctr"/>
                </a:tc>
                <a:tc>
                  <a:txBody>
                    <a:bodyPr/>
                    <a:lstStyle/>
                    <a:p>
                      <a:pPr algn="ctr" rtl="0" fontAlgn="ctr"/>
                      <a:r>
                        <a:rPr lang="en-US" altLang="zh-CN" sz="1200" b="1" i="0" u="none" strike="noStrike">
                          <a:solidFill>
                            <a:srgbClr val="000000"/>
                          </a:solidFill>
                          <a:effectLst/>
                          <a:latin typeface="Arial" panose="020B0604020202020204" pitchFamily="34" charset="0"/>
                          <a:ea typeface="宋体" panose="02010600030101010101" pitchFamily="2" charset="-122"/>
                        </a:rPr>
                        <a:t>5.5</a:t>
                      </a:r>
                    </a:p>
                  </a:txBody>
                  <a:tcPr marL="0" marR="0" marT="0" marB="0" anchor="ctr"/>
                </a:tc>
                <a:tc>
                  <a:txBody>
                    <a:bodyPr/>
                    <a:lstStyle/>
                    <a:p>
                      <a:pPr algn="ctr" rtl="0" fontAlgn="ctr"/>
                      <a:r>
                        <a:rPr lang="en-US" altLang="zh-CN" sz="1200" b="1" i="0" u="none" strike="noStrike" dirty="0">
                          <a:solidFill>
                            <a:srgbClr val="000000"/>
                          </a:solidFill>
                          <a:effectLst/>
                          <a:latin typeface="Arial" panose="020B0604020202020204" pitchFamily="34" charset="0"/>
                          <a:ea typeface="宋体" panose="02010600030101010101" pitchFamily="2" charset="-122"/>
                        </a:rPr>
                        <a:t>4.4</a:t>
                      </a:r>
                    </a:p>
                  </a:txBody>
                  <a:tcPr marL="0" marR="0" marT="0" marB="0" anchor="ctr"/>
                </a:tc>
                <a:extLst>
                  <a:ext uri="{0D108BD9-81ED-4DB2-BD59-A6C34878D82A}">
                    <a16:rowId xmlns:a16="http://schemas.microsoft.com/office/drawing/2014/main" val="983762833"/>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b-NO" altLang="zh-CN" sz="1200" i="0" kern="1200" dirty="0">
                          <a:solidFill>
                            <a:schemeClr val="tx1"/>
                          </a:solidFill>
                          <a:latin typeface="Arial" panose="020B0604020202020204" pitchFamily="34" charset="0"/>
                          <a:ea typeface="+mn-ea"/>
                          <a:cs typeface="Arial" panose="020B0604020202020204" pitchFamily="34" charset="0"/>
                        </a:rPr>
                        <a:t>Q</a:t>
                      </a:r>
                      <a:r>
                        <a:rPr lang="nb-NO" altLang="zh-CN" sz="1200" kern="1200" baseline="-25000" dirty="0">
                          <a:solidFill>
                            <a:schemeClr val="tx1"/>
                          </a:solidFill>
                          <a:latin typeface="Arial" panose="020B0604020202020204" pitchFamily="34" charset="0"/>
                          <a:ea typeface="+mn-ea"/>
                          <a:cs typeface="Arial" panose="020B0604020202020204" pitchFamily="34" charset="0"/>
                        </a:rPr>
                        <a:t>0</a:t>
                      </a:r>
                      <a:r>
                        <a:rPr lang="nb-NO" altLang="zh-CN" sz="1200" kern="1200" dirty="0">
                          <a:solidFill>
                            <a:schemeClr val="tx1"/>
                          </a:solidFill>
                          <a:latin typeface="Arial" panose="020B0604020202020204" pitchFamily="34" charset="0"/>
                          <a:ea typeface="+mn-ea"/>
                          <a:cs typeface="Arial" panose="020B0604020202020204" pitchFamily="34" charset="0"/>
                        </a:rPr>
                        <a:t> at operating gradient @ 2 K (&lt; 2E10)</a:t>
                      </a:r>
                    </a:p>
                  </a:txBody>
                  <a:tcPr anchor="ctr"/>
                </a:tc>
                <a:tc>
                  <a:txBody>
                    <a:bodyPr/>
                    <a:lstStyle/>
                    <a:p>
                      <a:pPr algn="ctr" rtl="0" fontAlgn="ctr"/>
                      <a:r>
                        <a:rPr lang="en-US" sz="1200" b="0" i="0" u="none" strike="noStrike">
                          <a:solidFill>
                            <a:srgbClr val="000000"/>
                          </a:solidFill>
                          <a:effectLst/>
                          <a:latin typeface="Arial" panose="020B0604020202020204" pitchFamily="34" charset="0"/>
                          <a:ea typeface="宋体" panose="02010600030101010101" pitchFamily="2" charset="-122"/>
                        </a:rPr>
                        <a:t>8.0E+09</a:t>
                      </a:r>
                    </a:p>
                  </a:txBody>
                  <a:tcPr marL="0" marR="0" marT="0" marB="0" anchor="ctr"/>
                </a:tc>
                <a:tc>
                  <a:txBody>
                    <a:bodyPr/>
                    <a:lstStyle/>
                    <a:p>
                      <a:pPr algn="ctr" rtl="0" fontAlgn="ctr"/>
                      <a:r>
                        <a:rPr lang="en-US" sz="1200" b="0" i="0" u="none" strike="noStrike">
                          <a:solidFill>
                            <a:srgbClr val="000000"/>
                          </a:solidFill>
                          <a:effectLst/>
                          <a:latin typeface="Arial" panose="020B0604020202020204" pitchFamily="34" charset="0"/>
                          <a:ea typeface="宋体" panose="02010600030101010101" pitchFamily="2" charset="-122"/>
                        </a:rPr>
                        <a:t>8.0E+09</a:t>
                      </a:r>
                    </a:p>
                  </a:txBody>
                  <a:tcPr marL="0" marR="0" marT="0" marB="0" anchor="ctr"/>
                </a:tc>
                <a:tc>
                  <a:txBody>
                    <a:bodyPr/>
                    <a:lstStyle/>
                    <a:p>
                      <a:pPr algn="ctr" rtl="0" fontAlgn="ctr"/>
                      <a:r>
                        <a:rPr lang="en-US" sz="1200" b="0" i="0" u="none" strike="noStrike" dirty="0">
                          <a:solidFill>
                            <a:srgbClr val="000000"/>
                          </a:solidFill>
                          <a:effectLst/>
                          <a:latin typeface="Arial" panose="020B0604020202020204" pitchFamily="34" charset="0"/>
                          <a:ea typeface="宋体" panose="02010600030101010101" pitchFamily="2" charset="-122"/>
                        </a:rPr>
                        <a:t>8.0E+09</a:t>
                      </a:r>
                    </a:p>
                  </a:txBody>
                  <a:tcPr marL="0" marR="0" marT="0" marB="0" anchor="ctr"/>
                </a:tc>
                <a:tc>
                  <a:txBody>
                    <a:bodyPr/>
                    <a:lstStyle/>
                    <a:p>
                      <a:pPr algn="ctr" rtl="0" fontAlgn="ctr"/>
                      <a:r>
                        <a:rPr lang="en-US" sz="1200" b="0" i="0" u="none" strike="noStrike" dirty="0">
                          <a:solidFill>
                            <a:srgbClr val="000000"/>
                          </a:solidFill>
                          <a:effectLst/>
                          <a:latin typeface="Arial" panose="020B0604020202020204" pitchFamily="34" charset="0"/>
                          <a:ea typeface="宋体" panose="02010600030101010101" pitchFamily="2" charset="-122"/>
                        </a:rPr>
                        <a:t>8.0E+09</a:t>
                      </a:r>
                    </a:p>
                  </a:txBody>
                  <a:tcPr marL="0" marR="0" marT="0" marB="0" anchor="ctr"/>
                </a:tc>
                <a:extLst>
                  <a:ext uri="{0D108BD9-81ED-4DB2-BD59-A6C34878D82A}">
                    <a16:rowId xmlns:a16="http://schemas.microsoft.com/office/drawing/2014/main" val="172107412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Input power / cavity (match)  [kW] (&lt; 300)</a:t>
                      </a:r>
                    </a:p>
                  </a:txBody>
                  <a:tcPr anchor="ctr"/>
                </a:tc>
                <a:tc gridSpan="4">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295</a:t>
                      </a: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426450398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HOM power / cavity  [kW] (&lt;</a:t>
                      </a:r>
                      <a:r>
                        <a:rPr lang="en-US" sz="1200" kern="1200" baseline="0" dirty="0">
                          <a:solidFill>
                            <a:schemeClr val="tx1"/>
                          </a:solidFill>
                          <a:latin typeface="Arial" panose="020B0604020202020204" pitchFamily="34" charset="0"/>
                          <a:ea typeface="+mn-ea"/>
                          <a:cs typeface="Arial" panose="020B0604020202020204" pitchFamily="34" charset="0"/>
                        </a:rPr>
                        <a:t> 1)</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b="1" i="0" u="none" strike="noStrike">
                          <a:solidFill>
                            <a:srgbClr val="000000"/>
                          </a:solidFill>
                          <a:effectLst/>
                          <a:latin typeface="Arial" panose="020B0604020202020204" pitchFamily="34" charset="0"/>
                          <a:ea typeface="宋体" panose="02010600030101010101" pitchFamily="2" charset="-122"/>
                        </a:rPr>
                        <a:t>1.0</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1.6</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2.1</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2.6</a:t>
                      </a:r>
                    </a:p>
                  </a:txBody>
                  <a:tcPr marL="0" marR="0" marT="0" marB="0" anchor="ctr"/>
                </a:tc>
                <a:extLst>
                  <a:ext uri="{0D108BD9-81ED-4DB2-BD59-A6C34878D82A}">
                    <a16:rowId xmlns:a16="http://schemas.microsoft.com/office/drawing/2014/main" val="122959681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wall loss @</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4.5 K eq. [kW] (</a:t>
                      </a:r>
                      <a:r>
                        <a:rPr lang="en-US" altLang="zh-CN" sz="1200" kern="1200" dirty="0">
                          <a:solidFill>
                            <a:schemeClr val="tx1"/>
                          </a:solidFill>
                          <a:latin typeface="Arial" panose="020B0604020202020204" pitchFamily="34" charset="0"/>
                          <a:ea typeface="+mn-ea"/>
                          <a:cs typeface="Arial" panose="020B0604020202020204" pitchFamily="34" charset="0"/>
                        </a:rPr>
                        <a:t>&lt; 30)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7.1</a:t>
                      </a:r>
                    </a:p>
                  </a:txBody>
                  <a:tcPr marL="0" marR="0" marT="0" marB="0" anchor="ctr"/>
                </a:tc>
                <a:tc>
                  <a:txBody>
                    <a:bodyPr/>
                    <a:lstStyle/>
                    <a:p>
                      <a:pPr algn="ctr" rtl="0" fontAlgn="ctr"/>
                      <a:r>
                        <a:rPr lang="en-US" altLang="zh-CN" sz="1200" b="0" i="0" u="none" strike="noStrike">
                          <a:solidFill>
                            <a:srgbClr val="000000"/>
                          </a:solidFill>
                          <a:effectLst/>
                          <a:latin typeface="Arial" panose="020B0604020202020204" pitchFamily="34" charset="0"/>
                          <a:ea typeface="宋体" panose="02010600030101010101" pitchFamily="2" charset="-122"/>
                        </a:rPr>
                        <a:t>4.8</a:t>
                      </a:r>
                    </a:p>
                  </a:txBody>
                  <a:tcPr marL="0" marR="0" marT="0" marB="0" anchor="ctr"/>
                </a:tc>
                <a:tc>
                  <a:txBody>
                    <a:bodyPr/>
                    <a:lstStyle/>
                    <a:p>
                      <a:pPr algn="ctr" rtl="0" fontAlgn="ctr"/>
                      <a:r>
                        <a:rPr lang="en-US" altLang="zh-CN" sz="1200" b="0" i="0" u="none" strike="noStrike">
                          <a:solidFill>
                            <a:srgbClr val="000000"/>
                          </a:solidFill>
                          <a:effectLst/>
                          <a:latin typeface="Arial" panose="020B0604020202020204" pitchFamily="34" charset="0"/>
                          <a:ea typeface="宋体" panose="02010600030101010101" pitchFamily="2" charset="-122"/>
                        </a:rPr>
                        <a:t>3.6</a:t>
                      </a:r>
                    </a:p>
                  </a:txBody>
                  <a:tcPr marL="0" marR="0" marT="0" marB="0"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2.9</a:t>
                      </a:r>
                    </a:p>
                  </a:txBody>
                  <a:tcPr marL="0" marR="0" marT="0" marB="0" anchor="ctr"/>
                </a:tc>
                <a:extLst>
                  <a:ext uri="{0D108BD9-81ED-4DB2-BD59-A6C34878D82A}">
                    <a16:rowId xmlns:a16="http://schemas.microsoft.com/office/drawing/2014/main" val="55407698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Q</a:t>
                      </a:r>
                      <a:r>
                        <a:rPr lang="en-US" sz="1200" kern="1200" baseline="-25000" dirty="0">
                          <a:solidFill>
                            <a:schemeClr val="tx1"/>
                          </a:solidFill>
                          <a:latin typeface="Arial" panose="020B0604020202020204" pitchFamily="34" charset="0"/>
                          <a:ea typeface="+mn-ea"/>
                          <a:cs typeface="Arial" panose="020B0604020202020204" pitchFamily="34" charset="0"/>
                        </a:rPr>
                        <a:t>L</a:t>
                      </a:r>
                      <a:r>
                        <a:rPr lang="en-US" sz="1200" kern="1200" dirty="0">
                          <a:solidFill>
                            <a:schemeClr val="tx1"/>
                          </a:solidFill>
                          <a:latin typeface="Arial" panose="020B0604020202020204" pitchFamily="34" charset="0"/>
                          <a:ea typeface="+mn-ea"/>
                          <a:cs typeface="Arial" panose="020B0604020202020204" pitchFamily="34" charset="0"/>
                        </a:rPr>
                        <a:t> (match)</a:t>
                      </a:r>
                    </a:p>
                  </a:txBody>
                  <a:tcPr anchor="ctr"/>
                </a:tc>
                <a:tc>
                  <a:txBody>
                    <a:bodyPr/>
                    <a:lstStyle/>
                    <a:p>
                      <a:pPr algn="ctr" rtl="0" fontAlgn="ctr"/>
                      <a:r>
                        <a:rPr lang="en-US" sz="1200" b="0" i="0" u="none" strike="noStrike" dirty="0">
                          <a:solidFill>
                            <a:srgbClr val="000000"/>
                          </a:solidFill>
                          <a:effectLst/>
                          <a:latin typeface="Arial" panose="020B0604020202020204" pitchFamily="34" charset="0"/>
                          <a:ea typeface="宋体" panose="02010600030101010101" pitchFamily="2" charset="-122"/>
                        </a:rPr>
                        <a:t>4.3E+05</a:t>
                      </a:r>
                    </a:p>
                  </a:txBody>
                  <a:tcPr marL="0" marR="0" marT="0" marB="0" anchor="ctr"/>
                </a:tc>
                <a:tc>
                  <a:txBody>
                    <a:bodyPr/>
                    <a:lstStyle/>
                    <a:p>
                      <a:pPr algn="ctr" rtl="0" fontAlgn="ctr"/>
                      <a:r>
                        <a:rPr lang="en-US" sz="1200" b="0" i="0" u="none" strike="noStrike">
                          <a:solidFill>
                            <a:srgbClr val="000000"/>
                          </a:solidFill>
                          <a:effectLst/>
                          <a:latin typeface="Arial" panose="020B0604020202020204" pitchFamily="34" charset="0"/>
                          <a:ea typeface="宋体" panose="02010600030101010101" pitchFamily="2" charset="-122"/>
                        </a:rPr>
                        <a:t>2.9E+05</a:t>
                      </a:r>
                    </a:p>
                  </a:txBody>
                  <a:tcPr marL="0" marR="0" marT="0" marB="0" anchor="ctr"/>
                </a:tc>
                <a:tc>
                  <a:txBody>
                    <a:bodyPr/>
                    <a:lstStyle/>
                    <a:p>
                      <a:pPr algn="ctr" rtl="0" fontAlgn="ctr"/>
                      <a:r>
                        <a:rPr lang="en-US" sz="1200" b="0" i="0" u="none" strike="noStrike">
                          <a:solidFill>
                            <a:srgbClr val="000000"/>
                          </a:solidFill>
                          <a:effectLst/>
                          <a:latin typeface="Arial" panose="020B0604020202020204" pitchFamily="34" charset="0"/>
                          <a:ea typeface="宋体" panose="02010600030101010101" pitchFamily="2" charset="-122"/>
                        </a:rPr>
                        <a:t>2.1E+05</a:t>
                      </a:r>
                    </a:p>
                  </a:txBody>
                  <a:tcPr marL="0" marR="0" marT="0" marB="0" anchor="ctr"/>
                </a:tc>
                <a:tc>
                  <a:txBody>
                    <a:bodyPr/>
                    <a:lstStyle/>
                    <a:p>
                      <a:pPr algn="ctr" rtl="0" fontAlgn="ctr"/>
                      <a:r>
                        <a:rPr lang="en-US" sz="1200" b="0" i="0" u="none" strike="noStrike" dirty="0">
                          <a:solidFill>
                            <a:srgbClr val="000000"/>
                          </a:solidFill>
                          <a:effectLst/>
                          <a:latin typeface="Arial" panose="020B0604020202020204" pitchFamily="34" charset="0"/>
                          <a:ea typeface="宋体" panose="02010600030101010101" pitchFamily="2" charset="-122"/>
                        </a:rPr>
                        <a:t>1.7E+05</a:t>
                      </a:r>
                    </a:p>
                  </a:txBody>
                  <a:tcPr marL="0" marR="0" marT="0" marB="0" anchor="ctr"/>
                </a:tc>
                <a:extLst>
                  <a:ext uri="{0D108BD9-81ED-4DB2-BD59-A6C34878D82A}">
                    <a16:rowId xmlns:a16="http://schemas.microsoft.com/office/drawing/2014/main" val="1178121794"/>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bandwidth / fill time [kHz / </a:t>
                      </a:r>
                      <a:r>
                        <a:rPr lang="el-GR"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μ</a:t>
                      </a:r>
                      <a:r>
                        <a:rPr lang="en-US"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s</a:t>
                      </a:r>
                      <a:r>
                        <a:rPr lang="en-US"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1.5 / 209</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2.3 / 140</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3</a:t>
                      </a:r>
                      <a:r>
                        <a:rPr lang="en-US" altLang="zh-CN" sz="1200" kern="1200" dirty="0">
                          <a:solidFill>
                            <a:schemeClr val="tx1"/>
                          </a:solidFill>
                          <a:latin typeface="Arial" panose="020B0604020202020204" pitchFamily="34" charset="0"/>
                          <a:ea typeface="+mn-ea"/>
                          <a:cs typeface="Arial" panose="020B0604020202020204" pitchFamily="34" charset="0"/>
                        </a:rPr>
                        <a:t> / 105</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3.8</a:t>
                      </a:r>
                      <a:r>
                        <a:rPr lang="en-US" altLang="zh-CN" sz="1200" kern="1200" dirty="0">
                          <a:solidFill>
                            <a:schemeClr val="tx1"/>
                          </a:solidFill>
                          <a:latin typeface="Arial" panose="020B0604020202020204" pitchFamily="34" charset="0"/>
                          <a:ea typeface="+mn-ea"/>
                          <a:cs typeface="Arial" panose="020B0604020202020204" pitchFamily="34" charset="0"/>
                        </a:rPr>
                        <a:t> / 84</a:t>
                      </a:r>
                    </a:p>
                  </a:txBody>
                  <a:tcPr marL="0" marR="0" marT="0" marB="0" anchor="ctr"/>
                </a:tc>
                <a:extLst>
                  <a:ext uri="{0D108BD9-81ED-4DB2-BD59-A6C34878D82A}">
                    <a16:rowId xmlns:a16="http://schemas.microsoft.com/office/drawing/2014/main" val="369674167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Detuning frequency [kHz]</a:t>
                      </a:r>
                      <a:r>
                        <a:rPr lang="en-US" sz="1200" kern="1200" baseline="0" dirty="0">
                          <a:solidFill>
                            <a:schemeClr val="tx1"/>
                          </a:solidFill>
                          <a:latin typeface="Arial" panose="020B0604020202020204" pitchFamily="34" charset="0"/>
                          <a:ea typeface="+mn-ea"/>
                          <a:cs typeface="Arial" panose="020B0604020202020204" pitchFamily="34" charset="0"/>
                        </a:rPr>
                        <a:t> (&lt; 3)</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-1.24</a:t>
                      </a:r>
                    </a:p>
                  </a:txBody>
                  <a:tcPr marL="0" marR="0" marT="0" marB="0"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-1.86</a:t>
                      </a:r>
                    </a:p>
                  </a:txBody>
                  <a:tcPr marL="0" marR="0" marT="0" marB="0"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-2.47</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-3.08</a:t>
                      </a:r>
                    </a:p>
                  </a:txBody>
                  <a:tcPr marL="0" marR="0" marT="0" marB="0" anchor="ctr"/>
                </a:tc>
                <a:extLst>
                  <a:ext uri="{0D108BD9-81ED-4DB2-BD59-A6C34878D82A}">
                    <a16:rowId xmlns:a16="http://schemas.microsoft.com/office/drawing/2014/main" val="49995032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stored</a:t>
                      </a:r>
                      <a:r>
                        <a:rPr lang="en-US" sz="1200" kern="1200" baseline="0" dirty="0">
                          <a:solidFill>
                            <a:schemeClr val="tx1"/>
                          </a:solidFill>
                          <a:latin typeface="Arial" panose="020B0604020202020204" pitchFamily="34" charset="0"/>
                          <a:ea typeface="+mn-ea"/>
                          <a:cs typeface="Arial" panose="020B0604020202020204" pitchFamily="34" charset="0"/>
                        </a:rPr>
                        <a:t> energy [J]</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b="0" i="0" u="none" strike="noStrike">
                          <a:solidFill>
                            <a:srgbClr val="000000"/>
                          </a:solidFill>
                          <a:effectLst/>
                          <a:latin typeface="Arial" panose="020B0604020202020204" pitchFamily="34" charset="0"/>
                          <a:ea typeface="宋体" panose="02010600030101010101" pitchFamily="2" charset="-122"/>
                        </a:rPr>
                        <a:t>30.8</a:t>
                      </a:r>
                    </a:p>
                  </a:txBody>
                  <a:tcPr marL="0" marR="0" marT="0" marB="0"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20.6</a:t>
                      </a:r>
                    </a:p>
                  </a:txBody>
                  <a:tcPr marL="0" marR="0" marT="0" marB="0"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15.5</a:t>
                      </a:r>
                    </a:p>
                  </a:txBody>
                  <a:tcPr marL="0" marR="0" marT="0" marB="0"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12.5</a:t>
                      </a:r>
                    </a:p>
                  </a:txBody>
                  <a:tcPr marL="0" marR="0" marT="0" marB="0" anchor="ctr"/>
                </a:tc>
                <a:extLst>
                  <a:ext uri="{0D108BD9-81ED-4DB2-BD59-A6C34878D82A}">
                    <a16:rowId xmlns:a16="http://schemas.microsoft.com/office/drawing/2014/main" val="4192983149"/>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voltage drop (4 trains / beam)  [%]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23</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34</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46</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57</a:t>
                      </a:r>
                    </a:p>
                  </a:txBody>
                  <a:tcPr marL="0" marR="0" marT="0" marB="0" anchor="ctr"/>
                </a:tc>
                <a:extLst>
                  <a:ext uri="{0D108BD9-81ED-4DB2-BD59-A6C34878D82A}">
                    <a16:rowId xmlns:a16="http://schemas.microsoft.com/office/drawing/2014/main" val="1336114748"/>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phase shift (4 trains / beam) [</a:t>
                      </a:r>
                      <a:r>
                        <a:rPr lang="en-US" altLang="zh-CN" sz="1200" kern="1200" dirty="0" err="1">
                          <a:solidFill>
                            <a:schemeClr val="tx1"/>
                          </a:solidFill>
                          <a:latin typeface="Arial" panose="020B0604020202020204" pitchFamily="34" charset="0"/>
                          <a:ea typeface="+mn-ea"/>
                          <a:cs typeface="Arial" panose="020B0604020202020204" pitchFamily="34" charset="0"/>
                        </a:rPr>
                        <a:t>deg</a:t>
                      </a:r>
                      <a:r>
                        <a:rPr lang="en-US" altLang="zh-CN"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34</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51</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68</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85</a:t>
                      </a:r>
                    </a:p>
                  </a:txBody>
                  <a:tcPr marL="0" marR="0" marT="0" marB="0" anchor="ctr"/>
                </a:tc>
                <a:extLst>
                  <a:ext uri="{0D108BD9-81ED-4DB2-BD59-A6C34878D82A}">
                    <a16:rowId xmlns:a16="http://schemas.microsoft.com/office/drawing/2014/main" val="1757260335"/>
                  </a:ext>
                </a:extLst>
              </a:tr>
            </a:tbl>
          </a:graphicData>
        </a:graphic>
      </p:graphicFrame>
    </p:spTree>
    <p:extLst>
      <p:ext uri="{BB962C8B-B14F-4D97-AF65-F5344CB8AC3E}">
        <p14:creationId xmlns:p14="http://schemas.microsoft.com/office/powerpoint/2010/main" val="1240275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775" y="279401"/>
            <a:ext cx="2695575" cy="739774"/>
          </a:xfrm>
        </p:spPr>
        <p:txBody>
          <a:bodyPr>
            <a:normAutofit fontScale="90000"/>
          </a:bodyPr>
          <a:lstStyle/>
          <a:p>
            <a:r>
              <a:rPr lang="en-US" altLang="zh-CN" sz="2800" dirty="0" smtClean="0"/>
              <a:t>FCC-</a:t>
            </a:r>
            <a:r>
              <a:rPr lang="en-US" altLang="zh-CN" sz="2800" dirty="0" err="1" smtClean="0"/>
              <a:t>ee</a:t>
            </a:r>
            <a:r>
              <a:rPr lang="en-US" altLang="zh-CN" sz="2800" dirty="0" smtClean="0"/>
              <a:t/>
            </a:r>
            <a:br>
              <a:rPr lang="en-US" altLang="zh-CN" sz="2800" dirty="0" smtClean="0"/>
            </a:br>
            <a:r>
              <a:rPr lang="en-US" altLang="zh-CN" sz="2800" dirty="0" smtClean="0"/>
              <a:t>baseline</a:t>
            </a:r>
            <a:endParaRPr lang="zh-CN" altLang="en-US" sz="2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94046"/>
            <a:ext cx="4373603" cy="663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638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9240" y="1014465"/>
            <a:ext cx="7886700" cy="457834"/>
          </a:xfrm>
        </p:spPr>
        <p:txBody>
          <a:bodyPr>
            <a:noAutofit/>
          </a:bodyPr>
          <a:lstStyle/>
          <a:p>
            <a:pPr algn="ctr"/>
            <a:r>
              <a:rPr lang="en-US" altLang="zh-CN" sz="3200" dirty="0" smtClean="0">
                <a:latin typeface="Arial" panose="020B0604020202020204" pitchFamily="34" charset="0"/>
                <a:cs typeface="Arial" panose="020B0604020202020204" pitchFamily="34" charset="0"/>
              </a:rPr>
              <a:t>FCC-</a:t>
            </a:r>
            <a:r>
              <a:rPr lang="en-US" altLang="zh-CN" sz="3200" dirty="0" err="1" smtClean="0">
                <a:latin typeface="Arial" panose="020B0604020202020204" pitchFamily="34" charset="0"/>
                <a:cs typeface="Arial" panose="020B0604020202020204" pitchFamily="34" charset="0"/>
              </a:rPr>
              <a:t>ee</a:t>
            </a:r>
            <a:r>
              <a:rPr lang="en-US" altLang="zh-CN" sz="3200" dirty="0" smtClean="0">
                <a:latin typeface="Arial" panose="020B0604020202020204" pitchFamily="34" charset="0"/>
                <a:cs typeface="Arial" panose="020B0604020202020204" pitchFamily="34" charset="0"/>
              </a:rPr>
              <a:t> SRF </a:t>
            </a:r>
            <a:r>
              <a:rPr lang="en-US" altLang="zh-CN" sz="3200" dirty="0">
                <a:latin typeface="Arial" panose="020B0604020202020204" pitchFamily="34" charset="0"/>
                <a:cs typeface="Arial" panose="020B0604020202020204" pitchFamily="34" charset="0"/>
              </a:rPr>
              <a:t>Parameters</a:t>
            </a:r>
            <a:endParaRPr lang="zh-CN" altLang="en-US" sz="3200" dirty="0">
              <a:latin typeface="Arial" panose="020B0604020202020204" pitchFamily="34" charset="0"/>
              <a:cs typeface="Arial" panose="020B0604020202020204" pitchFamily="34" charset="0"/>
            </a:endParaRP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11" y="1749374"/>
            <a:ext cx="8927002" cy="4724316"/>
          </a:xfrm>
        </p:spPr>
      </p:pic>
      <p:sp>
        <p:nvSpPr>
          <p:cNvPr id="5" name="矩形 4"/>
          <p:cNvSpPr/>
          <p:nvPr/>
        </p:nvSpPr>
        <p:spPr>
          <a:xfrm>
            <a:off x="6208290" y="194474"/>
            <a:ext cx="2837123" cy="338554"/>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GB" altLang="zh-CN" sz="1600" dirty="0" err="1">
                <a:latin typeface="Arial" panose="020B0604020202020204" pitchFamily="34" charset="0"/>
                <a:cs typeface="Arial" panose="020B0604020202020204" pitchFamily="34" charset="0"/>
              </a:rPr>
              <a:t>Erk</a:t>
            </a:r>
            <a:r>
              <a:rPr lang="en-GB" altLang="zh-CN" sz="1600" dirty="0">
                <a:latin typeface="Arial" panose="020B0604020202020204" pitchFamily="34" charset="0"/>
                <a:cs typeface="Arial" panose="020B0604020202020204" pitchFamily="34" charset="0"/>
              </a:rPr>
              <a:t> Jensen, FCC Week 2016</a:t>
            </a:r>
          </a:p>
        </p:txBody>
      </p:sp>
    </p:spTree>
    <p:extLst>
      <p:ext uri="{BB962C8B-B14F-4D97-AF65-F5344CB8AC3E}">
        <p14:creationId xmlns:p14="http://schemas.microsoft.com/office/powerpoint/2010/main" val="1180211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568952" cy="432048"/>
          </a:xfrm>
        </p:spPr>
        <p:txBody>
          <a:bodyPr>
            <a:normAutofit fontScale="90000"/>
          </a:bodyPr>
          <a:lstStyle/>
          <a:p>
            <a:r>
              <a:rPr lang="en-US" altLang="zh-CN" dirty="0" smtClean="0"/>
              <a:t>parameter for CEPC partial double ring</a:t>
            </a:r>
            <a:br>
              <a:rPr lang="en-US" altLang="zh-CN" dirty="0" smtClean="0"/>
            </a:br>
            <a:r>
              <a:rPr lang="zh-CN" altLang="en-US" sz="2200" dirty="0" smtClean="0"/>
              <a:t>（</a:t>
            </a:r>
            <a:r>
              <a:rPr lang="en-US" altLang="zh-CN" sz="2200" dirty="0" smtClean="0"/>
              <a:t>wangdou20161109-61km</a:t>
            </a:r>
            <a:r>
              <a:rPr lang="zh-CN" altLang="en-US" sz="2200" dirty="0" smtClean="0"/>
              <a:t>）</a:t>
            </a:r>
            <a:endParaRPr lang="zh-CN" altLang="en-US" sz="2200" dirty="0"/>
          </a:p>
        </p:txBody>
      </p:sp>
      <p:graphicFrame>
        <p:nvGraphicFramePr>
          <p:cNvPr id="4" name="表格 3"/>
          <p:cNvGraphicFramePr>
            <a:graphicFrameLocks noGrp="1"/>
          </p:cNvGraphicFramePr>
          <p:nvPr>
            <p:extLst/>
          </p:nvPr>
        </p:nvGraphicFramePr>
        <p:xfrm>
          <a:off x="179512" y="836712"/>
          <a:ext cx="8820471" cy="5974080"/>
        </p:xfrm>
        <a:graphic>
          <a:graphicData uri="http://schemas.openxmlformats.org/drawingml/2006/table">
            <a:tbl>
              <a:tblPr firstRow="1" bandRow="1"/>
              <a:tblGrid>
                <a:gridCol w="1967643">
                  <a:extLst>
                    <a:ext uri="{9D8B030D-6E8A-4147-A177-3AD203B41FA5}">
                      <a16:colId xmlns:a16="http://schemas.microsoft.com/office/drawing/2014/main" val="20000"/>
                    </a:ext>
                  </a:extLst>
                </a:gridCol>
                <a:gridCol w="1221296">
                  <a:extLst>
                    <a:ext uri="{9D8B030D-6E8A-4147-A177-3AD203B41FA5}">
                      <a16:colId xmlns:a16="http://schemas.microsoft.com/office/drawing/2014/main" val="20001"/>
                    </a:ext>
                  </a:extLst>
                </a:gridCol>
                <a:gridCol w="1221296">
                  <a:extLst>
                    <a:ext uri="{9D8B030D-6E8A-4147-A177-3AD203B41FA5}">
                      <a16:colId xmlns:a16="http://schemas.microsoft.com/office/drawing/2014/main" val="20002"/>
                    </a:ext>
                  </a:extLst>
                </a:gridCol>
                <a:gridCol w="1221296">
                  <a:extLst>
                    <a:ext uri="{9D8B030D-6E8A-4147-A177-3AD203B41FA5}">
                      <a16:colId xmlns:a16="http://schemas.microsoft.com/office/drawing/2014/main" val="20003"/>
                    </a:ext>
                  </a:extLst>
                </a:gridCol>
                <a:gridCol w="1017746">
                  <a:extLst>
                    <a:ext uri="{9D8B030D-6E8A-4147-A177-3AD203B41FA5}">
                      <a16:colId xmlns:a16="http://schemas.microsoft.com/office/drawing/2014/main" val="20004"/>
                    </a:ext>
                  </a:extLst>
                </a:gridCol>
                <a:gridCol w="1085597">
                  <a:extLst>
                    <a:ext uri="{9D8B030D-6E8A-4147-A177-3AD203B41FA5}">
                      <a16:colId xmlns:a16="http://schemas.microsoft.com/office/drawing/2014/main" val="20005"/>
                    </a:ext>
                  </a:extLst>
                </a:gridCol>
                <a:gridCol w="1085597">
                  <a:extLst>
                    <a:ext uri="{9D8B030D-6E8A-4147-A177-3AD203B41FA5}">
                      <a16:colId xmlns:a16="http://schemas.microsoft.com/office/drawing/2014/main" val="20006"/>
                    </a:ext>
                  </a:extLst>
                </a:gridCol>
              </a:tblGrid>
              <a:tr h="405654">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baseline="0" dirty="0" smtClean="0">
                          <a:effectLst/>
                          <a:latin typeface="Calibri"/>
                          <a:ea typeface="宋体"/>
                          <a:cs typeface="Times New Roman"/>
                        </a:rPr>
                        <a:t>H-high </a:t>
                      </a:r>
                      <a:r>
                        <a:rPr lang="en-US" altLang="zh-CN" sz="1600" b="1" i="1" kern="100" baseline="0" dirty="0" err="1" smtClean="0">
                          <a:effectLst/>
                          <a:latin typeface="Calibri"/>
                          <a:ea typeface="宋体"/>
                          <a:cs typeface="Times New Roman"/>
                        </a:rPr>
                        <a:t>lumi</a:t>
                      </a:r>
                      <a:r>
                        <a:rPr lang="en-US" altLang="zh-CN" sz="1600" b="1" i="1" kern="100" baseline="0" dirty="0" smtClean="0">
                          <a:effectLst/>
                          <a:latin typeface="Calibri"/>
                          <a:ea typeface="宋体"/>
                          <a:cs typeface="Times New Roman"/>
                        </a:rPr>
                        <a:t>.</a:t>
                      </a:r>
                      <a:endParaRPr lang="zh-CN" sz="1600" b="1" i="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baseline="0" dirty="0" smtClean="0">
                          <a:effectLst/>
                          <a:latin typeface="+mn-lt"/>
                          <a:ea typeface="+mn-ea"/>
                          <a:cs typeface="Times New Roman"/>
                        </a:rPr>
                        <a:t>H-low power</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W</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Z</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solidFill>
                            <a:srgbClr val="C00000"/>
                          </a:solidFill>
                          <a:effectLst/>
                          <a:latin typeface="+mn-lt"/>
                          <a:ea typeface="+mn-ea"/>
                          <a:cs typeface="Times New Roman"/>
                        </a:rPr>
                        <a:t>Z-5cell</a:t>
                      </a:r>
                      <a:endParaRPr lang="zh-CN" altLang="zh-CN" sz="1600" b="1" i="1" kern="100" dirty="0" smtClean="0">
                        <a:solidFill>
                          <a:srgbClr val="C00000"/>
                        </a:solidFill>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6901">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宋体"/>
                          <a:cs typeface="Times New Roman" panose="02020603050405020304" pitchFamily="18" charset="0"/>
                        </a:rPr>
                        <a:t>2</a:t>
                      </a:r>
                      <a:endParaRPr lang="zh-CN" sz="1200" kern="100" dirty="0">
                        <a:solidFill>
                          <a:srgbClr val="00206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901">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80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宋体"/>
                          <a:cs typeface="Times New Roman" panose="02020603050405020304" pitchFamily="18" charset="0"/>
                        </a:rPr>
                        <a:t>45.5</a:t>
                      </a:r>
                      <a:endParaRPr lang="zh-CN" sz="1200" kern="100" dirty="0">
                        <a:solidFill>
                          <a:srgbClr val="00206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6901">
                <a:tc>
                  <a:txBody>
                    <a:bodyPr/>
                    <a:lstStyle/>
                    <a:p>
                      <a:pPr marL="29210" algn="just">
                        <a:spcAft>
                          <a:spcPts val="0"/>
                        </a:spcAft>
                      </a:pPr>
                      <a:r>
                        <a:rPr lang="en-US" sz="1200" kern="100" dirty="0">
                          <a:effectLst/>
                          <a:latin typeface="Times New Roman"/>
                          <a:ea typeface="宋体"/>
                          <a:cs typeface="Times New Roman"/>
                        </a:rPr>
                        <a:t>Circumference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61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61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61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61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宋体"/>
                          <a:cs typeface="Times New Roman" panose="02020603050405020304" pitchFamily="18" charset="0"/>
                        </a:rPr>
                        <a:t>61</a:t>
                      </a:r>
                      <a:endParaRPr lang="zh-CN" sz="1200" kern="100" dirty="0">
                        <a:solidFill>
                          <a:srgbClr val="00206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901">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0.58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0.061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0.061</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6901">
                <a:tc>
                  <a:txBody>
                    <a:bodyPr/>
                    <a:lstStyle/>
                    <a:p>
                      <a:pPr marL="29210" algn="just">
                        <a:spcAft>
                          <a:spcPts val="0"/>
                        </a:spcAft>
                      </a:pPr>
                      <a:r>
                        <a:rPr lang="en-US" altLang="zh-CN" sz="1200" kern="100" dirty="0" smtClean="0">
                          <a:effectLst/>
                          <a:latin typeface="Calibri"/>
                          <a:ea typeface="宋体"/>
                          <a:cs typeface="Times New Roman"/>
                        </a:rPr>
                        <a:t>Half crossing angle (</a:t>
                      </a:r>
                      <a:r>
                        <a:rPr lang="en-US" altLang="zh-CN" sz="1200" kern="100" dirty="0" err="1" smtClean="0">
                          <a:effectLst/>
                          <a:latin typeface="Calibri"/>
                          <a:ea typeface="宋体"/>
                          <a:cs typeface="Times New Roman"/>
                        </a:rPr>
                        <a:t>mrad</a:t>
                      </a:r>
                      <a:r>
                        <a:rPr lang="en-US" altLang="zh-CN" sz="1200" kern="100" dirty="0" smtClean="0">
                          <a:effectLst/>
                          <a:latin typeface="Calibri"/>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15</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176901">
                <a:tc>
                  <a:txBody>
                    <a:bodyPr/>
                    <a:lstStyle/>
                    <a:p>
                      <a:pPr marL="29210" algn="just">
                        <a:spcAft>
                          <a:spcPts val="0"/>
                        </a:spcAft>
                      </a:pPr>
                      <a:r>
                        <a:rPr lang="en-US" altLang="zh-CN" sz="1200" kern="100" dirty="0" err="1" smtClean="0">
                          <a:effectLst/>
                          <a:latin typeface="+mn-lt"/>
                          <a:ea typeface="+mn-ea"/>
                          <a:cs typeface="Times New Roman"/>
                        </a:rPr>
                        <a:t>Piwinski</a:t>
                      </a:r>
                      <a:r>
                        <a:rPr lang="en-US" altLang="zh-CN" sz="1200" kern="100" dirty="0" smtClean="0">
                          <a:effectLst/>
                          <a:latin typeface="+mn-lt"/>
                          <a:ea typeface="+mn-ea"/>
                          <a:cs typeface="Times New Roman"/>
                        </a:rPr>
                        <a:t> angle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1.88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1.84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4.11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5.86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5.87</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rPr>
                        <a:t>e</a:t>
                      </a:r>
                      <a:r>
                        <a:rPr lang="en-US" sz="1200" kern="100" dirty="0">
                          <a:effectLst/>
                          <a:latin typeface="Times New Roman"/>
                          <a:ea typeface="宋体"/>
                          <a:cs typeface="Times New Roman"/>
                        </a:rPr>
                        <a:t>/bunch (</a:t>
                      </a:r>
                      <a:r>
                        <a:rPr lang="en-US" sz="1200" kern="100" dirty="0" smtClean="0">
                          <a:effectLst/>
                          <a:latin typeface="Times New Roman"/>
                          <a:ea typeface="宋体"/>
                          <a:cs typeface="Times New Roman"/>
                        </a:rPr>
                        <a:t>10</a:t>
                      </a:r>
                      <a:r>
                        <a:rPr lang="en-US" sz="1200" kern="100" baseline="30000" dirty="0" smtClean="0">
                          <a:effectLst/>
                          <a:latin typeface="Times New Roman"/>
                          <a:ea typeface="宋体"/>
                          <a:cs typeface="Times New Roman"/>
                        </a:rPr>
                        <a:t>11</a:t>
                      </a:r>
                      <a:r>
                        <a:rPr lang="en-US" sz="1200" kern="100" dirty="0" smtClean="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2.0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1.98</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0.85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0.6</a:t>
                      </a:r>
                      <a:endParaRPr lang="zh-CN" altLang="zh-CN"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0.6</a:t>
                      </a:r>
                      <a:endParaRPr lang="zh-CN" altLang="zh-CN" sz="1200" kern="100" dirty="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176901">
                <a:tc>
                  <a:txBody>
                    <a:bodyPr/>
                    <a:lstStyle/>
                    <a:p>
                      <a:pPr marL="29210" algn="just">
                        <a:spcAft>
                          <a:spcPts val="0"/>
                        </a:spcAft>
                      </a:pPr>
                      <a:r>
                        <a:rPr lang="en-US" sz="1200" kern="100">
                          <a:effectLst/>
                          <a:latin typeface="Times New Roman"/>
                          <a:ea typeface="宋体"/>
                          <a:cs typeface="Times New Roman"/>
                        </a:rPr>
                        <a:t>Bunch number</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107</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70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400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1100</a:t>
                      </a:r>
                      <a:endParaRPr lang="zh-CN" altLang="zh-CN"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700</a:t>
                      </a:r>
                      <a:endParaRPr lang="zh-CN" altLang="zh-CN" sz="1200" kern="100" dirty="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76901">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16.9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11.0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26.8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52.0</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33.1</a:t>
                      </a:r>
                      <a:endParaRPr lang="zh-CN" altLang="zh-CN" sz="1200" kern="100" dirty="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6901">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32.5</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15.7</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3.2</a:t>
                      </a:r>
                      <a:endParaRPr lang="zh-CN" altLang="en-US"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2.0</a:t>
                      </a:r>
                      <a:endParaRPr lang="zh-CN" altLang="en-US" sz="1200" kern="100" dirty="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6901">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6.2</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6901">
                <a:tc>
                  <a:txBody>
                    <a:bodyPr/>
                    <a:lstStyle/>
                    <a:p>
                      <a:pPr marL="29210" algn="just">
                        <a:spcAft>
                          <a:spcPts val="0"/>
                        </a:spcAft>
                      </a:pPr>
                      <a:r>
                        <a:rPr lang="en-US" sz="1200" kern="100">
                          <a:effectLst/>
                          <a:latin typeface="Times New Roman"/>
                          <a:ea typeface="宋体"/>
                          <a:cs typeface="Times New Roman"/>
                        </a:rPr>
                        <a:t>Momentum compaction (10</a:t>
                      </a:r>
                      <a:r>
                        <a:rPr lang="en-US" sz="1200" kern="100" baseline="30000">
                          <a:effectLst/>
                          <a:latin typeface="Times New Roman"/>
                          <a:ea typeface="宋体"/>
                          <a:cs typeface="Times New Roman"/>
                        </a:rPr>
                        <a:t>-5</a:t>
                      </a:r>
                      <a:r>
                        <a:rPr lang="en-US" sz="1200" kern="100">
                          <a:effectLst/>
                          <a:latin typeface="Times New Roman"/>
                          <a:ea typeface="宋体"/>
                          <a:cs typeface="Times New Roman"/>
                        </a:rPr>
                        <a:t>)</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1.48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1.48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1.48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3.1</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x/y (m)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mn-lt"/>
                          <a:ea typeface="+mn-ea"/>
                          <a:cs typeface="Times New Roman"/>
                        </a:rPr>
                        <a:t>0.272/0.0013</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0.275 /0.0013</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0.16/0.001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0.12/0.001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solidFill>
                            <a:srgbClr val="002060"/>
                          </a:solidFill>
                          <a:effectLst/>
                          <a:latin typeface="+mn-lt"/>
                          <a:ea typeface="+mn-ea"/>
                          <a:cs typeface="Times New Roman"/>
                        </a:rPr>
                        <a:t>0.12/0.001</a:t>
                      </a:r>
                      <a:endParaRPr lang="zh-CN" altLang="zh-CN" sz="1200" kern="100" dirty="0" smtClean="0">
                        <a:solidFill>
                          <a:srgbClr val="002060"/>
                        </a:solidFill>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76901">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2.05/0.0062</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2.05 /0.0062</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0.93/0.003</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0.87/0.0046</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solidFill>
                            <a:srgbClr val="002060"/>
                          </a:solidFill>
                          <a:effectLst/>
                          <a:latin typeface="+mn-lt"/>
                          <a:ea typeface="+mn-ea"/>
                          <a:cs typeface="Times New Roman"/>
                        </a:rPr>
                        <a:t>0.87/0.0046</a:t>
                      </a:r>
                      <a:endParaRPr lang="zh-CN" altLang="zh-CN" sz="1200" kern="100" dirty="0" smtClean="0">
                        <a:solidFill>
                          <a:srgbClr val="002060"/>
                        </a:solidFill>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6901">
                <a:tc>
                  <a:txBody>
                    <a:bodyPr/>
                    <a:lstStyle/>
                    <a:p>
                      <a:pPr marL="29210" algn="just">
                        <a:spcAft>
                          <a:spcPts val="0"/>
                        </a:spcAft>
                      </a:pPr>
                      <a:r>
                        <a:rPr lang="en-US" sz="1200" kern="100" dirty="0">
                          <a:effectLst/>
                          <a:latin typeface="Times New Roman"/>
                          <a:ea typeface="宋体"/>
                          <a:cs typeface="Times New Roman"/>
                        </a:rPr>
                        <a:t>Transverse  </a:t>
                      </a: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(um)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23.7/0.09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23.7/0.09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12.2/0.056</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10.2/0.068</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10.2/0.068</a:t>
                      </a:r>
                      <a:endParaRPr lang="zh-CN" altLang="zh-CN" sz="1200" kern="100" dirty="0" smtClean="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x</a:t>
                      </a:r>
                      <a:r>
                        <a:rPr lang="en-US" sz="1200" kern="100" dirty="0">
                          <a:effectLst/>
                          <a:latin typeface="Times New Roman"/>
                          <a:ea typeface="宋体"/>
                          <a:cs typeface="Times New Roman"/>
                        </a:rPr>
                        <a:t>/IP</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0.041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0.042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0.0145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0.0098</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0.0098</a:t>
                      </a:r>
                      <a:endParaRPr lang="zh-CN" altLang="zh-CN" sz="1200" kern="100" dirty="0" smtClean="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y</a:t>
                      </a:r>
                      <a:r>
                        <a:rPr lang="en-US" sz="1200" kern="100" dirty="0">
                          <a:effectLst/>
                          <a:latin typeface="Times New Roman"/>
                          <a:ea typeface="宋体"/>
                          <a:cs typeface="Times New Roman"/>
                        </a:rPr>
                        <a:t>/IP</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0.083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0.084</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0.073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solidFill>
                            <a:srgbClr val="002060"/>
                          </a:solidFill>
                          <a:effectLst/>
                          <a:latin typeface="Times New Roman" panose="02020603050405020304" pitchFamily="18" charset="0"/>
                          <a:ea typeface="宋体"/>
                          <a:cs typeface="Times New Roman" panose="02020603050405020304" pitchFamily="18" charset="0"/>
                        </a:rPr>
                        <a:t>0.073</a:t>
                      </a:r>
                      <a:endParaRPr lang="zh-CN" sz="1200" kern="100" dirty="0">
                        <a:solidFill>
                          <a:srgbClr val="00206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6901">
                <a:tc>
                  <a:txBody>
                    <a:bodyPr/>
                    <a:lstStyle/>
                    <a:p>
                      <a:pPr marL="29210" algn="just">
                        <a:spcAft>
                          <a:spcPts val="0"/>
                        </a:spcAft>
                      </a:pPr>
                      <a:r>
                        <a:rPr lang="en-US" sz="1200" i="1" kern="100" dirty="0">
                          <a:effectLst/>
                          <a:latin typeface="Times New Roman"/>
                          <a:ea typeface="宋体"/>
                          <a:cs typeface="Times New Roman"/>
                        </a:rPr>
                        <a:t>V</a:t>
                      </a:r>
                      <a:r>
                        <a:rPr lang="en-US" sz="1200" i="1" kern="100" baseline="-25000" dirty="0">
                          <a:effectLst/>
                          <a:latin typeface="Times New Roman"/>
                          <a:ea typeface="宋体"/>
                          <a:cs typeface="Times New Roman"/>
                        </a:rPr>
                        <a:t>RF </a:t>
                      </a:r>
                      <a:r>
                        <a:rPr lang="en-US" sz="1200" kern="100" dirty="0">
                          <a:effectLst/>
                          <a:latin typeface="Times New Roman"/>
                          <a:ea typeface="宋体"/>
                          <a:cs typeface="Times New Roman"/>
                        </a:rPr>
                        <a:t>(GV)</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3.48</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3.51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0.7</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002060"/>
                          </a:solidFill>
                          <a:latin typeface="Times New Roman" panose="02020603050405020304" pitchFamily="18" charset="0"/>
                          <a:cs typeface="Times New Roman" panose="02020603050405020304" pitchFamily="18" charset="0"/>
                        </a:rPr>
                        <a:t>0.12</a:t>
                      </a:r>
                      <a:endParaRPr lang="zh-CN" altLang="en-US" sz="1200" b="1"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6901">
                <a:tc>
                  <a:txBody>
                    <a:bodyPr/>
                    <a:lstStyle/>
                    <a:p>
                      <a:pPr marL="29210" algn="just">
                        <a:spcAft>
                          <a:spcPts val="0"/>
                        </a:spcAft>
                      </a:pPr>
                      <a:r>
                        <a:rPr lang="en-US" sz="1200" i="1" kern="100" dirty="0">
                          <a:effectLst/>
                          <a:latin typeface="Times New Roman"/>
                          <a:ea typeface="宋体"/>
                          <a:cs typeface="Times New Roman"/>
                        </a:rPr>
                        <a:t>f </a:t>
                      </a:r>
                      <a:r>
                        <a:rPr lang="en-US" sz="1200" i="1" kern="100" baseline="-25000" dirty="0">
                          <a:effectLst/>
                          <a:latin typeface="Times New Roman"/>
                          <a:ea typeface="宋体"/>
                          <a:cs typeface="Times New Roman"/>
                        </a:rPr>
                        <a:t>RF</a:t>
                      </a:r>
                      <a:r>
                        <a:rPr lang="en-US" sz="1200" kern="100" dirty="0">
                          <a:effectLst/>
                          <a:latin typeface="Times New Roman"/>
                          <a:ea typeface="宋体"/>
                          <a:cs typeface="Times New Roman"/>
                        </a:rPr>
                        <a:t> (MHz)</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650</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6901">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3.23</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3.9</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rgbClr val="002060"/>
                          </a:solidFill>
                          <a:latin typeface="Times New Roman" panose="02020603050405020304" pitchFamily="18" charset="0"/>
                          <a:cs typeface="Times New Roman" panose="02020603050405020304" pitchFamily="18" charset="0"/>
                        </a:rPr>
                        <a:t>3.9</a:t>
                      </a:r>
                      <a:endParaRPr lang="zh-CN" altLang="en-US" sz="1200" b="1"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20"/>
                  </a:ext>
                </a:extLst>
              </a:tr>
              <a:tr h="176901">
                <a:tc>
                  <a:txBody>
                    <a:bodyPr/>
                    <a:lstStyle/>
                    <a:p>
                      <a:pPr marL="29210" algn="just">
                        <a:spcAft>
                          <a:spcPts val="0"/>
                        </a:spcAft>
                      </a:pPr>
                      <a:r>
                        <a:rPr lang="en-US" altLang="zh-CN" sz="1200" kern="100" dirty="0" smtClean="0">
                          <a:effectLst/>
                          <a:latin typeface="Calibri"/>
                          <a:ea typeface="宋体"/>
                          <a:cs typeface="Times New Roman"/>
                        </a:rPr>
                        <a:t>Total</a:t>
                      </a:r>
                      <a:r>
                        <a:rPr lang="en-US" altLang="zh-CN" sz="1200" kern="100" baseline="0" dirty="0" smtClean="0">
                          <a:effectLst/>
                          <a:latin typeface="Calibri"/>
                          <a:ea typeface="宋体"/>
                          <a:cs typeface="Times New Roman"/>
                        </a:rPr>
                        <a:t>  </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z</a:t>
                      </a:r>
                      <a:r>
                        <a:rPr lang="en-US" altLang="zh-CN" sz="1200" kern="100" dirty="0" smtClean="0">
                          <a:effectLst/>
                          <a:latin typeface="Times New Roman"/>
                          <a:ea typeface="+mn-ea"/>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3.35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4.0</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6901">
                <a:tc>
                  <a:txBody>
                    <a:bodyPr/>
                    <a:lstStyle/>
                    <a:p>
                      <a:pPr marL="29210" algn="just">
                        <a:spcAft>
                          <a:spcPts val="0"/>
                        </a:spcAft>
                      </a:pPr>
                      <a:r>
                        <a:rPr lang="en-US" altLang="zh-CN" sz="1200" kern="100" dirty="0" smtClean="0">
                          <a:effectLst/>
                          <a:latin typeface="Calibri"/>
                          <a:ea typeface="宋体"/>
                          <a:cs typeface="Times New Roman"/>
                        </a:rPr>
                        <a:t>HOM power</a:t>
                      </a:r>
                      <a:r>
                        <a:rPr lang="en-US" altLang="zh-CN" sz="1200" kern="100" baseline="0" dirty="0" smtClean="0">
                          <a:effectLst/>
                          <a:latin typeface="Calibri"/>
                          <a:ea typeface="宋体"/>
                          <a:cs typeface="Times New Roman"/>
                        </a:rPr>
                        <a:t>/cavity (kw)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3.6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0.74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0.48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0.47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0.59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0.93</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2"/>
                  </a:ext>
                </a:extLst>
              </a:tr>
              <a:tr h="176901">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0.087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0.05</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6901">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2.3</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2.4</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1.3</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002060"/>
                          </a:solidFill>
                          <a:latin typeface="Times New Roman" panose="02020603050405020304" pitchFamily="18" charset="0"/>
                          <a:cs typeface="Times New Roman" panose="02020603050405020304" pitchFamily="18" charset="0"/>
                        </a:rPr>
                        <a:t>1.1</a:t>
                      </a:r>
                      <a:endParaRPr lang="zh-CN" altLang="en-US" sz="1200" b="1"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0.35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0.34</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0.24</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0.24</a:t>
                      </a:r>
                      <a:endParaRPr lang="zh-CN" altLang="zh-CN" sz="1200" kern="100" dirty="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353803">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solidFill>
                          <a:srgbClr val="00206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9521">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0.92</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76901">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2.01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3.44</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2.2</a:t>
                      </a:r>
                      <a:endParaRPr lang="zh-CN" altLang="zh-CN" sz="1200" kern="100" dirty="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bl>
          </a:graphicData>
        </a:graphic>
      </p:graphicFrame>
      <p:sp>
        <p:nvSpPr>
          <p:cNvPr id="3" name="灯片编号占位符 2"/>
          <p:cNvSpPr>
            <a:spLocks noGrp="1"/>
          </p:cNvSpPr>
          <p:nvPr>
            <p:ph type="sldNum" sz="quarter" idx="12"/>
          </p:nvPr>
        </p:nvSpPr>
        <p:spPr>
          <a:xfrm>
            <a:off x="6660232" y="6473968"/>
            <a:ext cx="2133600" cy="365125"/>
          </a:xfrm>
        </p:spPr>
        <p:txBody>
          <a:bodyPr/>
          <a:lstStyle/>
          <a:p>
            <a:fld id="{0C913308-F349-4B6D-A68A-DD1791B4A57B}" type="slidenum">
              <a:rPr lang="zh-CN" altLang="en-US" smtClean="0"/>
              <a:t>38</a:t>
            </a:fld>
            <a:endParaRPr lang="zh-CN" altLang="en-US" dirty="0"/>
          </a:p>
        </p:txBody>
      </p:sp>
      <p:sp>
        <p:nvSpPr>
          <p:cNvPr id="5" name="椭圆 4"/>
          <p:cNvSpPr/>
          <p:nvPr/>
        </p:nvSpPr>
        <p:spPr>
          <a:xfrm>
            <a:off x="8100392" y="2492896"/>
            <a:ext cx="720080" cy="216024"/>
          </a:xfrm>
          <a:prstGeom prst="ellipse">
            <a:avLst/>
          </a:prstGeom>
          <a:solidFill>
            <a:schemeClr val="bg1">
              <a:alpha val="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100392" y="5085184"/>
            <a:ext cx="720080" cy="216024"/>
          </a:xfrm>
          <a:prstGeom prst="ellipse">
            <a:avLst/>
          </a:prstGeom>
          <a:solidFill>
            <a:schemeClr val="bg1">
              <a:alpha val="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127008" y="6525344"/>
            <a:ext cx="720080" cy="216024"/>
          </a:xfrm>
          <a:prstGeom prst="ellipse">
            <a:avLst/>
          </a:prstGeom>
          <a:solidFill>
            <a:schemeClr val="bg1">
              <a:alpha val="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3569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568952" cy="432048"/>
          </a:xfrm>
        </p:spPr>
        <p:txBody>
          <a:bodyPr>
            <a:normAutofit fontScale="90000"/>
          </a:bodyPr>
          <a:lstStyle/>
          <a:p>
            <a:r>
              <a:rPr lang="en-US" altLang="zh-CN" dirty="0" smtClean="0"/>
              <a:t>parameters for CEPC double ring</a:t>
            </a:r>
            <a:br>
              <a:rPr lang="en-US" altLang="zh-CN" dirty="0" smtClean="0"/>
            </a:br>
            <a:r>
              <a:rPr lang="zh-CN" altLang="en-US" sz="2200" dirty="0" smtClean="0"/>
              <a:t>（</a:t>
            </a:r>
            <a:r>
              <a:rPr lang="en-US" altLang="zh-CN" sz="2200" dirty="0" smtClean="0"/>
              <a:t>wangdou20161202-100km_2mm</a:t>
            </a:r>
            <a:r>
              <a:rPr lang="en-US" altLang="zh-CN" sz="2200" dirty="0" smtClean="0">
                <a:sym typeface="Symbol"/>
              </a:rPr>
              <a:t>y</a:t>
            </a:r>
            <a:r>
              <a:rPr lang="zh-CN" altLang="en-US" sz="2200" dirty="0" smtClean="0"/>
              <a:t>）</a:t>
            </a:r>
            <a:endParaRPr lang="zh-CN" altLang="en-US" sz="2200" dirty="0"/>
          </a:p>
        </p:txBody>
      </p:sp>
      <p:graphicFrame>
        <p:nvGraphicFramePr>
          <p:cNvPr id="4" name="表格 3"/>
          <p:cNvGraphicFramePr>
            <a:graphicFrameLocks noGrp="1"/>
          </p:cNvGraphicFramePr>
          <p:nvPr>
            <p:extLst/>
          </p:nvPr>
        </p:nvGraphicFramePr>
        <p:xfrm>
          <a:off x="24032" y="874506"/>
          <a:ext cx="9036497" cy="5996940"/>
        </p:xfrm>
        <a:graphic>
          <a:graphicData uri="http://schemas.openxmlformats.org/drawingml/2006/table">
            <a:tbl>
              <a:tblPr firstRow="1" bandRow="1"/>
              <a:tblGrid>
                <a:gridCol w="1979711">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936106">
                  <a:extLst>
                    <a:ext uri="{9D8B030D-6E8A-4147-A177-3AD203B41FA5}">
                      <a16:colId xmlns:a16="http://schemas.microsoft.com/office/drawing/2014/main" val="20007"/>
                    </a:ext>
                  </a:extLst>
                </a:gridCol>
              </a:tblGrid>
              <a:tr h="405654">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baseline="0" dirty="0" smtClean="0">
                          <a:effectLst/>
                          <a:latin typeface="Calibri"/>
                          <a:ea typeface="宋体"/>
                          <a:cs typeface="Times New Roman"/>
                        </a:rPr>
                        <a:t>H-high </a:t>
                      </a:r>
                      <a:r>
                        <a:rPr lang="en-US" altLang="zh-CN" sz="1600" b="1" i="1" kern="100" baseline="0" dirty="0" err="1" smtClean="0">
                          <a:effectLst/>
                          <a:latin typeface="Calibri"/>
                          <a:ea typeface="宋体"/>
                          <a:cs typeface="Times New Roman"/>
                        </a:rPr>
                        <a:t>lumi</a:t>
                      </a:r>
                      <a:r>
                        <a:rPr lang="en-US" altLang="zh-CN" sz="1600" b="1" i="1" kern="100" baseline="0" dirty="0" smtClean="0">
                          <a:effectLst/>
                          <a:latin typeface="Calibri"/>
                          <a:ea typeface="宋体"/>
                          <a:cs typeface="Times New Roman"/>
                        </a:rPr>
                        <a:t>.</a:t>
                      </a:r>
                      <a:endParaRPr lang="zh-CN" sz="1600" b="1" i="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baseline="0" dirty="0" smtClean="0">
                          <a:effectLst/>
                          <a:latin typeface="+mn-lt"/>
                          <a:ea typeface="+mn-ea"/>
                          <a:cs typeface="Times New Roman"/>
                        </a:rPr>
                        <a:t>H-low power</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W</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Z</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76901">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901">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80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6901">
                <a:tc>
                  <a:txBody>
                    <a:bodyPr/>
                    <a:lstStyle/>
                    <a:p>
                      <a:pPr marL="29210" algn="just">
                        <a:spcAft>
                          <a:spcPts val="0"/>
                        </a:spcAft>
                      </a:pPr>
                      <a:r>
                        <a:rPr lang="en-US" sz="1200" kern="100" dirty="0">
                          <a:effectLst/>
                          <a:latin typeface="Times New Roman"/>
                          <a:ea typeface="宋体"/>
                          <a:cs typeface="Times New Roman"/>
                        </a:rPr>
                        <a:t>Circumference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901">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0.034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0.034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0.034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6901">
                <a:tc>
                  <a:txBody>
                    <a:bodyPr/>
                    <a:lstStyle/>
                    <a:p>
                      <a:pPr marL="29210" algn="just">
                        <a:spcAft>
                          <a:spcPts val="0"/>
                        </a:spcAft>
                      </a:pPr>
                      <a:r>
                        <a:rPr lang="en-US" altLang="zh-CN" sz="1200" kern="100" dirty="0" smtClean="0">
                          <a:effectLst/>
                          <a:latin typeface="Calibri"/>
                          <a:ea typeface="宋体"/>
                          <a:cs typeface="Times New Roman"/>
                        </a:rPr>
                        <a:t>Half crossing angle (</a:t>
                      </a:r>
                      <a:r>
                        <a:rPr lang="en-US" altLang="zh-CN" sz="1200" kern="100" dirty="0" err="1" smtClean="0">
                          <a:effectLst/>
                          <a:latin typeface="Calibri"/>
                          <a:ea typeface="宋体"/>
                          <a:cs typeface="Times New Roman"/>
                        </a:rPr>
                        <a:t>mrad</a:t>
                      </a:r>
                      <a:r>
                        <a:rPr lang="en-US" altLang="zh-CN" sz="1200" kern="100" dirty="0" smtClean="0">
                          <a:effectLst/>
                          <a:latin typeface="Calibri"/>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176901">
                <a:tc>
                  <a:txBody>
                    <a:bodyPr/>
                    <a:lstStyle/>
                    <a:p>
                      <a:pPr marL="29210" algn="just">
                        <a:spcAft>
                          <a:spcPts val="0"/>
                        </a:spcAft>
                      </a:pPr>
                      <a:r>
                        <a:rPr lang="en-US" altLang="zh-CN" sz="1200" kern="100" dirty="0" err="1" smtClean="0">
                          <a:effectLst/>
                          <a:latin typeface="+mn-lt"/>
                          <a:ea typeface="+mn-ea"/>
                          <a:cs typeface="Times New Roman"/>
                        </a:rPr>
                        <a:t>Piwinski</a:t>
                      </a:r>
                      <a:r>
                        <a:rPr lang="en-US" altLang="zh-CN" sz="1200" kern="100" dirty="0" smtClean="0">
                          <a:effectLst/>
                          <a:latin typeface="+mn-lt"/>
                          <a:ea typeface="+mn-ea"/>
                          <a:cs typeface="Times New Roman"/>
                        </a:rPr>
                        <a:t> angle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3.57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5.69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5.69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5.69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rPr>
                        <a:t>e</a:t>
                      </a:r>
                      <a:r>
                        <a:rPr lang="en-US" sz="1200" kern="100" dirty="0">
                          <a:effectLst/>
                          <a:latin typeface="Times New Roman"/>
                          <a:ea typeface="宋体"/>
                          <a:cs typeface="Times New Roman"/>
                        </a:rPr>
                        <a:t>/bunch (</a:t>
                      </a:r>
                      <a:r>
                        <a:rPr lang="en-US" sz="1200" kern="100" dirty="0" smtClean="0">
                          <a:effectLst/>
                          <a:latin typeface="Times New Roman"/>
                          <a:ea typeface="宋体"/>
                          <a:cs typeface="Times New Roman"/>
                        </a:rPr>
                        <a:t>10</a:t>
                      </a:r>
                      <a:r>
                        <a:rPr lang="en-US" sz="1200" kern="100" baseline="30000" dirty="0" smtClean="0">
                          <a:effectLst/>
                          <a:latin typeface="Times New Roman"/>
                          <a:ea typeface="宋体"/>
                          <a:cs typeface="Times New Roman"/>
                        </a:rPr>
                        <a:t>11</a:t>
                      </a:r>
                      <a:r>
                        <a:rPr lang="en-US" sz="1200" kern="100" dirty="0" smtClean="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0.97</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0.97</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0.46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0.46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0.46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176901">
                <a:tc>
                  <a:txBody>
                    <a:bodyPr/>
                    <a:lstStyle/>
                    <a:p>
                      <a:pPr marL="29210" algn="just">
                        <a:spcAft>
                          <a:spcPts val="0"/>
                        </a:spcAft>
                      </a:pPr>
                      <a:r>
                        <a:rPr lang="en-US" sz="1200" kern="100">
                          <a:effectLst/>
                          <a:latin typeface="Times New Roman"/>
                          <a:ea typeface="宋体"/>
                          <a:cs typeface="Times New Roman"/>
                        </a:rPr>
                        <a:t>Bunch number</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644</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425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1000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10520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16666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65716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76901">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29.97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19.8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50.6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232.1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367.7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1449.7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6901">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33</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16.7</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8.0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12.7</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6901">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6901">
                <a:tc>
                  <a:txBody>
                    <a:bodyPr/>
                    <a:lstStyle/>
                    <a:p>
                      <a:pPr marL="29210" algn="just">
                        <a:spcAft>
                          <a:spcPts val="0"/>
                        </a:spcAft>
                      </a:pPr>
                      <a:r>
                        <a:rPr lang="en-US" sz="1200" kern="100">
                          <a:effectLst/>
                          <a:latin typeface="Times New Roman"/>
                          <a:ea typeface="宋体"/>
                          <a:cs typeface="Times New Roman"/>
                        </a:rPr>
                        <a:t>Momentum compaction (10</a:t>
                      </a:r>
                      <a:r>
                        <a:rPr lang="en-US" sz="1200" kern="100" baseline="30000">
                          <a:effectLst/>
                          <a:latin typeface="Times New Roman"/>
                          <a:ea typeface="宋体"/>
                          <a:cs typeface="Times New Roman"/>
                        </a:rPr>
                        <a:t>-5</a:t>
                      </a:r>
                      <a:r>
                        <a:rPr lang="en-US" sz="1200" kern="100">
                          <a:effectLst/>
                          <a:latin typeface="Times New Roman"/>
                          <a:ea typeface="宋体"/>
                          <a:cs typeface="Times New Roman"/>
                        </a:rPr>
                        <a:t>)</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x/y (m)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mn-lt"/>
                          <a:ea typeface="+mn-ea"/>
                          <a:cs typeface="Times New Roman"/>
                        </a:rPr>
                        <a:t>0.144 /0.002</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0.144 /0.002</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 /0.001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0.12/0.001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0.12/0.001</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0.12/0.001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76901">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1.56/0.0047</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1.56/0.0047</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2.68/0.008</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0.93/0.0049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0.93/0.0049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0.93/0.0049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6901">
                <a:tc>
                  <a:txBody>
                    <a:bodyPr/>
                    <a:lstStyle/>
                    <a:p>
                      <a:pPr marL="29210" algn="just">
                        <a:spcAft>
                          <a:spcPts val="0"/>
                        </a:spcAft>
                      </a:pPr>
                      <a:r>
                        <a:rPr lang="en-US" sz="1200" kern="100" dirty="0">
                          <a:effectLst/>
                          <a:latin typeface="Times New Roman"/>
                          <a:ea typeface="宋体"/>
                          <a:cs typeface="Times New Roman"/>
                        </a:rPr>
                        <a:t>Transverse  </a:t>
                      </a: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(um)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15/0.097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15/0.097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16.4/0.09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10.5/0.07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10.5/0.07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10.5/0.07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sz="1200" i="1" kern="100" dirty="0">
                          <a:effectLst/>
                          <a:latin typeface="Times New Roman"/>
                          <a:ea typeface="宋体"/>
                          <a:cs typeface="Times New Roman"/>
                          <a:sym typeface="Symbol"/>
                        </a:rPr>
                        <a:t></a:t>
                      </a:r>
                      <a:r>
                        <a:rPr lang="en-US" sz="1200" i="1" kern="100" baseline="-25000" dirty="0" smtClean="0">
                          <a:effectLst/>
                          <a:latin typeface="Times New Roman"/>
                          <a:ea typeface="宋体"/>
                          <a:cs typeface="Times New Roman"/>
                        </a:rPr>
                        <a:t>x</a:t>
                      </a:r>
                      <a:r>
                        <a:rPr lang="en-US" sz="1200" i="0" kern="100" baseline="0" dirty="0" smtClean="0">
                          <a:effectLst/>
                          <a:latin typeface="Times New Roman"/>
                          <a:ea typeface="宋体"/>
                          <a:cs typeface="Times New Roman"/>
                        </a:rPr>
                        <a:t>/</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y</a:t>
                      </a:r>
                      <a:r>
                        <a:rPr lang="en-US" altLang="zh-CN" sz="1200" kern="100" dirty="0" smtClean="0">
                          <a:effectLst/>
                          <a:latin typeface="Times New Roman"/>
                          <a:ea typeface="+mn-ea"/>
                          <a:cs typeface="Times New Roman"/>
                        </a:rPr>
                        <a:t>/IP</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effectLst/>
                          <a:latin typeface="Times New Roman"/>
                          <a:ea typeface="宋体"/>
                          <a:cs typeface="Times New Roman"/>
                        </a:rPr>
                        <a:t>0.118/</a:t>
                      </a:r>
                      <a:r>
                        <a:rPr lang="en-US" altLang="zh-CN" sz="1200" kern="100" dirty="0" smtClean="0">
                          <a:effectLst/>
                          <a:latin typeface="Times New Roman"/>
                          <a:ea typeface="+mn-ea"/>
                          <a:cs typeface="Times New Roman"/>
                        </a:rPr>
                        <a:t>0.083</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0.0126/0.083</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0.0126/0.083</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0.0082/0.055</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0.0075/0.054</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0.0075/0.054</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0.0075/0.054</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6901">
                <a:tc>
                  <a:txBody>
                    <a:bodyPr/>
                    <a:lstStyle/>
                    <a:p>
                      <a:pPr marL="29210" algn="just">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RF</a:t>
                      </a:r>
                      <a:r>
                        <a:rPr lang="en-US" altLang="zh-CN" sz="1200" kern="100" baseline="0" dirty="0" smtClean="0">
                          <a:effectLst/>
                          <a:latin typeface="Times New Roman" panose="02020603050405020304" pitchFamily="18" charset="0"/>
                          <a:ea typeface="宋体"/>
                          <a:cs typeface="Times New Roman" panose="02020603050405020304" pitchFamily="18" charset="0"/>
                        </a:rPr>
                        <a:t> Phase (degree)</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153.0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131.2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131.2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149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 </a:t>
                      </a:r>
                      <a:r>
                        <a:rPr lang="en-US" altLang="zh-CN"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160.8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160.8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 </a:t>
                      </a:r>
                      <a:r>
                        <a:rPr lang="en-US" altLang="zh-CN"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160.8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6901">
                <a:tc>
                  <a:txBody>
                    <a:bodyPr/>
                    <a:lstStyle/>
                    <a:p>
                      <a:pPr marL="29210" algn="just">
                        <a:spcAft>
                          <a:spcPts val="0"/>
                        </a:spcAft>
                      </a:pPr>
                      <a:r>
                        <a:rPr lang="en-US" sz="1200" i="1" kern="100" dirty="0">
                          <a:effectLst/>
                          <a:latin typeface="Times New Roman"/>
                          <a:ea typeface="宋体"/>
                          <a:cs typeface="Times New Roman"/>
                        </a:rPr>
                        <a:t>V</a:t>
                      </a:r>
                      <a:r>
                        <a:rPr lang="en-US" sz="1200" i="1" kern="100" baseline="-25000" dirty="0">
                          <a:effectLst/>
                          <a:latin typeface="Times New Roman"/>
                          <a:ea typeface="宋体"/>
                          <a:cs typeface="Times New Roman"/>
                        </a:rPr>
                        <a:t>RF </a:t>
                      </a:r>
                      <a:r>
                        <a:rPr lang="en-US" sz="1200" kern="100" dirty="0">
                          <a:effectLst/>
                          <a:latin typeface="Times New Roman"/>
                          <a:ea typeface="宋体"/>
                          <a:cs typeface="Times New Roman"/>
                        </a:rPr>
                        <a:t>(GV)</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2.22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2.22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0.63</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6901">
                <a:tc>
                  <a:txBody>
                    <a:bodyPr/>
                    <a:lstStyle/>
                    <a:p>
                      <a:pPr marL="29210" algn="just">
                        <a:spcAft>
                          <a:spcPts val="0"/>
                        </a:spcAft>
                      </a:pPr>
                      <a:r>
                        <a:rPr lang="en-US" sz="1200" i="1" kern="100" dirty="0">
                          <a:effectLst/>
                          <a:latin typeface="Times New Roman"/>
                          <a:ea typeface="宋体"/>
                          <a:cs typeface="Times New Roman"/>
                        </a:rPr>
                        <a:t>f </a:t>
                      </a:r>
                      <a:r>
                        <a:rPr lang="en-US" sz="1200" i="1" kern="100" baseline="-25000" dirty="0">
                          <a:effectLst/>
                          <a:latin typeface="Times New Roman"/>
                          <a:ea typeface="宋体"/>
                          <a:cs typeface="Times New Roman"/>
                        </a:rPr>
                        <a:t>RF</a:t>
                      </a:r>
                      <a:r>
                        <a:rPr lang="en-US" sz="1200" kern="100" dirty="0">
                          <a:effectLst/>
                          <a:latin typeface="Times New Roman"/>
                          <a:ea typeface="宋体"/>
                          <a:cs typeface="Times New Roman"/>
                        </a:rPr>
                        <a:t> (MHz</a:t>
                      </a:r>
                      <a:r>
                        <a:rPr lang="en-US" sz="1200" kern="100" dirty="0" smtClean="0">
                          <a:effectLst/>
                          <a:latin typeface="Times New Roman"/>
                          <a:ea typeface="宋体"/>
                          <a:cs typeface="Times New Roman"/>
                        </a:rPr>
                        <a:t>)  (harmonic)</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9"/>
                  </a:ext>
                </a:extLst>
              </a:tr>
              <a:tr h="176901">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3.8</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3.93</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3.93</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3.93</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20"/>
                  </a:ext>
                </a:extLst>
              </a:tr>
              <a:tr h="176901">
                <a:tc>
                  <a:txBody>
                    <a:bodyPr/>
                    <a:lstStyle/>
                    <a:p>
                      <a:pPr marL="29210" algn="just">
                        <a:spcAft>
                          <a:spcPts val="0"/>
                        </a:spcAft>
                      </a:pPr>
                      <a:r>
                        <a:rPr lang="en-US" altLang="zh-CN" sz="1200" kern="100" dirty="0" smtClean="0">
                          <a:effectLst/>
                          <a:latin typeface="Calibri"/>
                          <a:ea typeface="宋体"/>
                          <a:cs typeface="Times New Roman"/>
                        </a:rPr>
                        <a:t>Total</a:t>
                      </a:r>
                      <a:r>
                        <a:rPr lang="en-US" altLang="zh-CN" sz="1200" kern="100" baseline="0" dirty="0" smtClean="0">
                          <a:effectLst/>
                          <a:latin typeface="Calibri"/>
                          <a:ea typeface="宋体"/>
                          <a:cs typeface="Times New Roman"/>
                        </a:rPr>
                        <a:t>  </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z</a:t>
                      </a:r>
                      <a:r>
                        <a:rPr lang="en-US" altLang="zh-CN" sz="1200" kern="100" dirty="0" smtClean="0">
                          <a:effectLst/>
                          <a:latin typeface="Times New Roman"/>
                          <a:ea typeface="+mn-ea"/>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6901">
                <a:tc>
                  <a:txBody>
                    <a:bodyPr/>
                    <a:lstStyle/>
                    <a:p>
                      <a:pPr marL="29210" algn="just">
                        <a:spcAft>
                          <a:spcPts val="0"/>
                        </a:spcAft>
                      </a:pPr>
                      <a:r>
                        <a:rPr lang="en-US" altLang="zh-CN" sz="1200" kern="100" dirty="0" smtClean="0">
                          <a:effectLst/>
                          <a:latin typeface="Calibri"/>
                          <a:ea typeface="宋体"/>
                          <a:cs typeface="Times New Roman"/>
                        </a:rPr>
                        <a:t>HOM power</a:t>
                      </a:r>
                      <a:r>
                        <a:rPr lang="en-US" altLang="zh-CN" sz="1200" kern="100" baseline="0" dirty="0" smtClean="0">
                          <a:effectLst/>
                          <a:latin typeface="Calibri"/>
                          <a:ea typeface="宋体"/>
                          <a:cs typeface="Times New Roman"/>
                        </a:rPr>
                        <a:t>/cavity (kw)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Calibri"/>
                          <a:ea typeface="宋体"/>
                          <a:cs typeface="Times New Roman"/>
                        </a:rPr>
                        <a:t>3.6 </a:t>
                      </a:r>
                      <a:r>
                        <a:rPr lang="en-US" altLang="zh-CN" sz="1200" dirty="0" smtClean="0">
                          <a:latin typeface="Times New Roman" panose="02020603050405020304" pitchFamily="18" charset="0"/>
                          <a:cs typeface="Times New Roman" panose="02020603050405020304" pitchFamily="18" charset="0"/>
                        </a:rPr>
                        <a:t>(5cell)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0.64 (2cell)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0.42 (2cell)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1.0 (2cell)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1.0 (1cell)</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1.6(1cell)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6.25(1cell)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2"/>
                  </a:ext>
                </a:extLst>
              </a:tr>
              <a:tr h="176901">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0.065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0.037</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0.037</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0.037</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6901">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2.2</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2.2</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1.5</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353803">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9521">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76901">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2.05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11.36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18.0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70.97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bl>
          </a:graphicData>
        </a:graphic>
      </p:graphicFrame>
      <p:sp>
        <p:nvSpPr>
          <p:cNvPr id="3" name="灯片编号占位符 2"/>
          <p:cNvSpPr>
            <a:spLocks noGrp="1"/>
          </p:cNvSpPr>
          <p:nvPr>
            <p:ph type="sldNum" sz="quarter" idx="12"/>
          </p:nvPr>
        </p:nvSpPr>
        <p:spPr>
          <a:xfrm>
            <a:off x="6660232" y="6473968"/>
            <a:ext cx="2133600" cy="365125"/>
          </a:xfrm>
        </p:spPr>
        <p:txBody>
          <a:bodyPr/>
          <a:lstStyle/>
          <a:p>
            <a:fld id="{0C913308-F349-4B6D-A68A-DD1791B4A57B}" type="slidenum">
              <a:rPr lang="zh-CN" altLang="en-US" smtClean="0"/>
              <a:t>39</a:t>
            </a:fld>
            <a:endParaRPr lang="zh-CN" altLang="en-US" dirty="0"/>
          </a:p>
        </p:txBody>
      </p:sp>
      <p:sp>
        <p:nvSpPr>
          <p:cNvPr id="8" name="椭圆 7"/>
          <p:cNvSpPr/>
          <p:nvPr/>
        </p:nvSpPr>
        <p:spPr>
          <a:xfrm>
            <a:off x="3059832" y="5459632"/>
            <a:ext cx="2592288" cy="278740"/>
          </a:xfrm>
          <a:prstGeom prst="ellipse">
            <a:avLst/>
          </a:prstGeom>
          <a:solidFill>
            <a:schemeClr val="bg1">
              <a:alpha val="0"/>
            </a:schemeClr>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3951032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240104"/>
          </a:xfrm>
        </p:spPr>
        <p:txBody>
          <a:bodyPr/>
          <a:lstStyle/>
          <a:p>
            <a:r>
              <a:rPr lang="en-US" altLang="zh-CN" dirty="0" smtClean="0"/>
              <a:t>“Ultimate” CEPC Performance</a:t>
            </a:r>
            <a:endParaRPr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val="594876326"/>
              </p:ext>
            </p:extLst>
          </p:nvPr>
        </p:nvGraphicFramePr>
        <p:xfrm>
          <a:off x="355139" y="1620944"/>
          <a:ext cx="6998028" cy="4109108"/>
        </p:xfrm>
        <a:graphic>
          <a:graphicData uri="http://schemas.openxmlformats.org/drawingml/2006/table">
            <a:tbl>
              <a:tblPr/>
              <a:tblGrid>
                <a:gridCol w="3024000">
                  <a:extLst>
                    <a:ext uri="{9D8B030D-6E8A-4147-A177-3AD203B41FA5}">
                      <a16:colId xmlns:a16="http://schemas.microsoft.com/office/drawing/2014/main" val="2779553498"/>
                    </a:ext>
                  </a:extLst>
                </a:gridCol>
                <a:gridCol w="993507">
                  <a:extLst>
                    <a:ext uri="{9D8B030D-6E8A-4147-A177-3AD203B41FA5}">
                      <a16:colId xmlns:a16="http://schemas.microsoft.com/office/drawing/2014/main" val="984866219"/>
                    </a:ext>
                  </a:extLst>
                </a:gridCol>
                <a:gridCol w="993507">
                  <a:extLst>
                    <a:ext uri="{9D8B030D-6E8A-4147-A177-3AD203B41FA5}">
                      <a16:colId xmlns:a16="http://schemas.microsoft.com/office/drawing/2014/main" val="576865249"/>
                    </a:ext>
                  </a:extLst>
                </a:gridCol>
                <a:gridCol w="993507">
                  <a:extLst>
                    <a:ext uri="{9D8B030D-6E8A-4147-A177-3AD203B41FA5}">
                      <a16:colId xmlns:a16="http://schemas.microsoft.com/office/drawing/2014/main" val="4130745554"/>
                    </a:ext>
                  </a:extLst>
                </a:gridCol>
                <a:gridCol w="993507">
                  <a:extLst>
                    <a:ext uri="{9D8B030D-6E8A-4147-A177-3AD203B41FA5}">
                      <a16:colId xmlns:a16="http://schemas.microsoft.com/office/drawing/2014/main" val="3004645774"/>
                    </a:ext>
                  </a:extLst>
                </a:gridCol>
              </a:tblGrid>
              <a:tr h="421028">
                <a:tc>
                  <a:txBody>
                    <a:bodyPr/>
                    <a:lstStyle/>
                    <a:p>
                      <a:pPr algn="l" fontAlgn="ct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1" i="0" u="none" strike="noStrike" dirty="0" err="1">
                          <a:solidFill>
                            <a:srgbClr val="7030A0"/>
                          </a:solidFill>
                          <a:effectLst/>
                          <a:latin typeface="Arial" panose="020B0604020202020204" pitchFamily="34" charset="0"/>
                          <a:ea typeface="等线" panose="02010600030101010101" pitchFamily="2" charset="-122"/>
                        </a:rPr>
                        <a:t>tt</a:t>
                      </a:r>
                      <a:endParaRPr lang="en-US" sz="1600" b="1" i="0" u="none" strike="noStrike" dirty="0">
                        <a:solidFill>
                          <a:srgbClr val="7030A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1" i="0" u="none" strike="noStrike" dirty="0">
                          <a:solidFill>
                            <a:srgbClr val="FF0000"/>
                          </a:solidFill>
                          <a:effectLst/>
                          <a:latin typeface="Arial" panose="020B0604020202020204" pitchFamily="34" charset="0"/>
                          <a:ea typeface="等线" panose="02010600030101010101" pitchFamily="2" charset="-122"/>
                        </a:rPr>
                        <a:t>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1" i="0" u="none" strike="noStrike" dirty="0">
                          <a:solidFill>
                            <a:srgbClr val="0070C0"/>
                          </a:solidFill>
                          <a:effectLst/>
                          <a:latin typeface="Arial" panose="020B0604020202020204" pitchFamily="34" charset="0"/>
                          <a:ea typeface="等线" panose="02010600030101010101" pitchFamily="2" charset="-122"/>
                        </a:rPr>
                        <a:t>W</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Arial" panose="020B0604020202020204" pitchFamily="34" charset="0"/>
                          <a:ea typeface="等线" panose="02010600030101010101" pitchFamily="2" charset="-122"/>
                        </a:rPr>
                        <a:t>Z</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751469"/>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Beam Energy [GeV]</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175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120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80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45.5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3865203"/>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Luminosity / IP [10</a:t>
                      </a:r>
                      <a:r>
                        <a:rPr lang="en-US" sz="1600" b="0" i="0" u="none" strike="noStrike" baseline="30000" dirty="0">
                          <a:solidFill>
                            <a:srgbClr val="000000"/>
                          </a:solidFill>
                          <a:effectLst/>
                          <a:latin typeface="Arial" panose="020B0604020202020204" pitchFamily="34" charset="0"/>
                          <a:ea typeface="等线" panose="02010600030101010101" pitchFamily="2" charset="-122"/>
                        </a:rPr>
                        <a:t>34</a:t>
                      </a:r>
                      <a:r>
                        <a:rPr lang="en-US" sz="1600" b="0" i="0" u="none" strike="noStrike" dirty="0">
                          <a:solidFill>
                            <a:srgbClr val="000000"/>
                          </a:solidFill>
                          <a:effectLst/>
                          <a:latin typeface="Arial" panose="020B0604020202020204" pitchFamily="34" charset="0"/>
                          <a:ea typeface="等线" panose="02010600030101010101" pitchFamily="2" charset="-122"/>
                        </a:rPr>
                        <a:t> cm</a:t>
                      </a:r>
                      <a:r>
                        <a:rPr lang="en-US" sz="1600" b="0" i="0" u="none" strike="noStrike" baseline="30000" dirty="0">
                          <a:solidFill>
                            <a:srgbClr val="000000"/>
                          </a:solidFill>
                          <a:effectLst/>
                          <a:latin typeface="Arial" panose="020B0604020202020204" pitchFamily="34" charset="0"/>
                          <a:ea typeface="等线" panose="02010600030101010101" pitchFamily="2" charset="-122"/>
                        </a:rPr>
                        <a:t>-2</a:t>
                      </a:r>
                      <a:r>
                        <a:rPr lang="en-US" sz="1600" b="0" i="0" u="none" strike="noStrike" dirty="0">
                          <a:solidFill>
                            <a:srgbClr val="000000"/>
                          </a:solidFill>
                          <a:effectLst/>
                          <a:latin typeface="Arial" panose="020B0604020202020204" pitchFamily="34" charset="0"/>
                          <a:ea typeface="等线" panose="02010600030101010101" pitchFamily="2" charset="-122"/>
                        </a:rPr>
                        <a:t>s</a:t>
                      </a:r>
                      <a:r>
                        <a:rPr lang="en-US" sz="1600" b="0" i="0" u="none" strike="noStrike" baseline="30000" dirty="0">
                          <a:solidFill>
                            <a:srgbClr val="000000"/>
                          </a:solidFill>
                          <a:effectLst/>
                          <a:latin typeface="Arial" panose="020B0604020202020204" pitchFamily="34" charset="0"/>
                          <a:ea typeface="等线" panose="02010600030101010101" pitchFamily="2" charset="-122"/>
                        </a:rPr>
                        <a:t>-1</a:t>
                      </a:r>
                      <a:r>
                        <a:rPr lang="en-US" sz="1600" b="0" i="0" u="none" strike="noStrike" dirty="0">
                          <a:solidFill>
                            <a:srgbClr val="000000"/>
                          </a:solidFill>
                          <a:effectLst/>
                          <a:latin typeface="Arial" panose="020B0604020202020204" pitchFamily="34" charset="0"/>
                          <a:ea typeface="等线" panose="02010600030101010101" pitchFamily="2" charset="-122"/>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1" i="0" u="none" strike="noStrike" dirty="0">
                          <a:solidFill>
                            <a:srgbClr val="000000"/>
                          </a:solidFill>
                          <a:effectLst/>
                          <a:latin typeface="Arial" panose="020B0604020202020204" pitchFamily="34" charset="0"/>
                          <a:ea typeface="等线" panose="02010600030101010101" pitchFamily="2" charset="-122"/>
                        </a:rPr>
                        <a:t>0.6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1" i="0" u="none" strike="noStrike" dirty="0">
                          <a:solidFill>
                            <a:srgbClr val="000000"/>
                          </a:solidFill>
                          <a:effectLst/>
                          <a:latin typeface="Arial" panose="020B0604020202020204" pitchFamily="34" charset="0"/>
                          <a:ea typeface="等线" panose="02010600030101010101" pitchFamily="2" charset="-122"/>
                        </a:rPr>
                        <a:t>5.4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1" i="0" u="none" strike="noStrike" dirty="0">
                          <a:solidFill>
                            <a:srgbClr val="000000"/>
                          </a:solidFill>
                          <a:effectLst/>
                          <a:latin typeface="Arial" panose="020B0604020202020204" pitchFamily="34" charset="0"/>
                          <a:ea typeface="等线" panose="02010600030101010101" pitchFamily="2" charset="-122"/>
                        </a:rPr>
                        <a:t>12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1" i="0" u="none" strike="noStrike" dirty="0">
                          <a:solidFill>
                            <a:srgbClr val="000000"/>
                          </a:solidFill>
                          <a:effectLst/>
                          <a:latin typeface="Arial" panose="020B0604020202020204" pitchFamily="34" charset="0"/>
                          <a:ea typeface="等线" panose="02010600030101010101" pitchFamily="2" charset="-122"/>
                        </a:rPr>
                        <a:t>70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7792378"/>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SR power / beam [MW]</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a:txBody>
                    <a:bodyPr/>
                    <a:lstStyle/>
                    <a:p>
                      <a:pPr algn="ctr" rtl="0" fontAlgn="ctr"/>
                      <a:r>
                        <a:rPr lang="en-US" altLang="zh-CN" sz="1600" b="1" i="0" u="none" strike="noStrike" dirty="0" smtClean="0">
                          <a:solidFill>
                            <a:srgbClr val="000000"/>
                          </a:solidFill>
                          <a:effectLst/>
                          <a:latin typeface="Arial" panose="020B0604020202020204" pitchFamily="34" charset="0"/>
                          <a:ea typeface="等线" panose="02010600030101010101" pitchFamily="2" charset="-122"/>
                        </a:rPr>
                        <a:t>50</a:t>
                      </a:r>
                      <a:endParaRPr lang="en-US" altLang="zh-CN" sz="1600" b="1" i="0" u="none" strike="noStrike" dirty="0">
                        <a:solidFill>
                          <a:srgbClr val="00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rtl="0" fontAlgn="ctr"/>
                      <a:endParaRPr lang="en-US" altLang="zh-CN" sz="1600" b="1" i="0" u="none" strike="noStrike" dirty="0">
                        <a:solidFill>
                          <a:srgbClr val="00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rtl="0" fontAlgn="ctr"/>
                      <a:endParaRPr lang="en-US" altLang="zh-CN" sz="1600" b="1" i="0" u="none" strike="noStrike" dirty="0">
                        <a:solidFill>
                          <a:srgbClr val="00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rtl="0" fontAlgn="ctr"/>
                      <a:endParaRPr lang="en-US" altLang="zh-CN" sz="1600" b="1" i="0" u="none" strike="noStrike" dirty="0">
                        <a:solidFill>
                          <a:srgbClr val="00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860230"/>
                  </a:ext>
                </a:extLst>
              </a:tr>
              <a:tr h="314200">
                <a:tc>
                  <a:txBody>
                    <a:bodyPr/>
                    <a:lstStyle/>
                    <a:p>
                      <a:pPr algn="l" rtl="0" fontAlgn="ctr"/>
                      <a:r>
                        <a:rPr lang="en-US" sz="1600" b="0" i="0" u="none" strike="noStrike" dirty="0">
                          <a:solidFill>
                            <a:schemeClr val="tx1"/>
                          </a:solidFill>
                          <a:effectLst/>
                          <a:latin typeface="Arial" panose="020B0604020202020204" pitchFamily="34" charset="0"/>
                          <a:ea typeface="等线" panose="02010600030101010101" pitchFamily="2" charset="-122"/>
                        </a:rPr>
                        <a:t>RF voltage [GV]</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rgbClr val="FF0000"/>
                          </a:solidFill>
                          <a:effectLst/>
                          <a:latin typeface="Arial" panose="020B0604020202020204" pitchFamily="34" charset="0"/>
                          <a:ea typeface="等线" panose="02010600030101010101" pitchFamily="2" charset="-122"/>
                        </a:rPr>
                        <a:t>8.9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0.63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0.11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45939701"/>
                  </a:ext>
                </a:extLst>
              </a:tr>
              <a:tr h="314200">
                <a:tc>
                  <a:txBody>
                    <a:bodyPr/>
                    <a:lstStyle/>
                    <a:p>
                      <a:pPr algn="l" rtl="0" fontAlgn="ctr"/>
                      <a:r>
                        <a:rPr lang="en-US" sz="1600" b="0" i="0" u="none" strike="noStrike" dirty="0">
                          <a:solidFill>
                            <a:schemeClr val="tx1"/>
                          </a:solidFill>
                          <a:effectLst/>
                          <a:latin typeface="Arial" panose="020B0604020202020204" pitchFamily="34" charset="0"/>
                          <a:ea typeface="等线" panose="02010600030101010101" pitchFamily="2" charset="-122"/>
                        </a:rPr>
                        <a:t>Beam current / beam [mA]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6.6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30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152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rgbClr val="FF0000"/>
                          </a:solidFill>
                          <a:effectLst/>
                          <a:latin typeface="Arial" panose="020B0604020202020204" pitchFamily="34" charset="0"/>
                          <a:ea typeface="等线" panose="02010600030101010101" pitchFamily="2" charset="-122"/>
                        </a:rPr>
                        <a:t>1450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7380169"/>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Bunch charge [</a:t>
                      </a:r>
                      <a:r>
                        <a:rPr lang="en-US" sz="1600" b="0" i="0" u="none" strike="noStrike" dirty="0" err="1">
                          <a:solidFill>
                            <a:srgbClr val="000000"/>
                          </a:solidFill>
                          <a:effectLst/>
                          <a:latin typeface="Arial" panose="020B0604020202020204" pitchFamily="34" charset="0"/>
                          <a:ea typeface="等线" panose="02010600030101010101" pitchFamily="2" charset="-122"/>
                        </a:rPr>
                        <a:t>nC</a:t>
                      </a:r>
                      <a:r>
                        <a:rPr lang="en-US" sz="1600" b="0" i="0" u="none" strike="noStrike" dirty="0">
                          <a:solidFill>
                            <a:srgbClr val="000000"/>
                          </a:solidFill>
                          <a:effectLst/>
                          <a:latin typeface="Arial" panose="020B0604020202020204" pitchFamily="34" charset="0"/>
                          <a:ea typeface="等线" panose="02010600030101010101" pitchFamily="2" charset="-122"/>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000000"/>
                          </a:solidFill>
                          <a:effectLst/>
                          <a:latin typeface="Arial" panose="020B0604020202020204" pitchFamily="34" charset="0"/>
                          <a:ea typeface="等线" panose="02010600030101010101" pitchFamily="2" charset="-122"/>
                        </a:rPr>
                        <a:t>22.6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000000"/>
                          </a:solidFill>
                          <a:effectLst/>
                          <a:latin typeface="Arial" panose="020B0604020202020204" pitchFamily="34" charset="0"/>
                          <a:ea typeface="等线" panose="02010600030101010101" pitchFamily="2" charset="-122"/>
                        </a:rPr>
                        <a:t>18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000000"/>
                          </a:solidFill>
                          <a:effectLst/>
                          <a:latin typeface="Arial" panose="020B0604020202020204" pitchFamily="34" charset="0"/>
                          <a:ea typeface="等线" panose="02010600030101010101" pitchFamily="2" charset="-122"/>
                        </a:rPr>
                        <a:t>16.8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000000"/>
                          </a:solidFill>
                          <a:effectLst/>
                          <a:latin typeface="Arial" panose="020B0604020202020204" pitchFamily="34" charset="0"/>
                          <a:ea typeface="等线" panose="02010600030101010101" pitchFamily="2" charset="-122"/>
                        </a:rPr>
                        <a:t>7.4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0230320"/>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Bunch length [mm]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FF0000"/>
                          </a:solidFill>
                          <a:effectLst/>
                          <a:latin typeface="Arial" panose="020B0604020202020204" pitchFamily="34" charset="0"/>
                          <a:ea typeface="等线" panose="02010600030101010101" pitchFamily="2" charset="-122"/>
                        </a:rPr>
                        <a:t>2.7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2.9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3.9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000000"/>
                          </a:solidFill>
                          <a:effectLst/>
                          <a:latin typeface="Arial" panose="020B0604020202020204" pitchFamily="34" charset="0"/>
                          <a:ea typeface="等线" panose="02010600030101010101" pitchFamily="2" charset="-122"/>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312683"/>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Bunches / beam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98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555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3000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65716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738077"/>
                  </a:ext>
                </a:extLst>
              </a:tr>
              <a:tr h="314200">
                <a:tc>
                  <a:txBody>
                    <a:bodyPr/>
                    <a:lstStyle/>
                    <a:p>
                      <a:pPr algn="l" rtl="0" fontAlgn="ctr"/>
                      <a:r>
                        <a:rPr lang="en-US" sz="1600" b="0" i="0" u="none" strike="noStrike" dirty="0">
                          <a:solidFill>
                            <a:schemeClr val="tx1"/>
                          </a:solidFill>
                          <a:effectLst/>
                          <a:latin typeface="Arial" panose="020B0604020202020204" pitchFamily="34" charset="0"/>
                          <a:ea typeface="等线" panose="02010600030101010101" pitchFamily="2" charset="-122"/>
                        </a:rPr>
                        <a:t>Bunch </a:t>
                      </a:r>
                      <a:r>
                        <a:rPr lang="en-US" sz="1600" b="0" i="0" u="none" strike="noStrike" dirty="0" smtClean="0">
                          <a:solidFill>
                            <a:schemeClr val="tx1"/>
                          </a:solidFill>
                          <a:effectLst/>
                          <a:latin typeface="Arial" panose="020B0604020202020204" pitchFamily="34" charset="0"/>
                          <a:ea typeface="等线" panose="02010600030101010101" pitchFamily="2" charset="-122"/>
                        </a:rPr>
                        <a:t>spacing </a:t>
                      </a:r>
                      <a:r>
                        <a:rPr lang="en-US" sz="1600" b="0" i="0" u="none" strike="noStrike" dirty="0">
                          <a:solidFill>
                            <a:schemeClr val="tx1"/>
                          </a:solidFill>
                          <a:effectLst/>
                          <a:latin typeface="Arial" panose="020B0604020202020204" pitchFamily="34" charset="0"/>
                          <a:ea typeface="等线" panose="02010600030101010101" pitchFamily="2" charset="-122"/>
                        </a:rPr>
                        <a:t>[ns]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1704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301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56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FF0000"/>
                          </a:solidFill>
                          <a:effectLst/>
                          <a:latin typeface="Arial" panose="020B0604020202020204" pitchFamily="34" charset="0"/>
                          <a:ea typeface="等线" panose="02010600030101010101" pitchFamily="2" charset="-122"/>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905266"/>
                  </a:ext>
                </a:extLst>
              </a:tr>
              <a:tr h="314200">
                <a:tc>
                  <a:txBody>
                    <a:bodyPr/>
                    <a:lstStyle/>
                    <a:p>
                      <a:pPr algn="l" rtl="0" fontAlgn="ctr"/>
                      <a:r>
                        <a:rPr lang="el-GR" sz="1600" b="0" i="0" u="none" strike="noStrike" dirty="0">
                          <a:solidFill>
                            <a:srgbClr val="000000"/>
                          </a:solidFill>
                          <a:effectLst/>
                          <a:latin typeface="微软雅黑" panose="020B0503020204020204" pitchFamily="34" charset="-122"/>
                          <a:ea typeface="微软雅黑" panose="020B0503020204020204" pitchFamily="34" charset="-122"/>
                        </a:rPr>
                        <a:t>β</a:t>
                      </a:r>
                      <a:r>
                        <a:rPr lang="el-GR" sz="1600" b="0" i="0" u="none" strike="noStrike" baseline="30000" dirty="0">
                          <a:solidFill>
                            <a:srgbClr val="000000"/>
                          </a:solidFill>
                          <a:effectLst/>
                          <a:latin typeface="微软雅黑" panose="020B0503020204020204" pitchFamily="34" charset="-122"/>
                          <a:ea typeface="微软雅黑" panose="020B0503020204020204" pitchFamily="34" charset="-122"/>
                        </a:rPr>
                        <a:t>*</a:t>
                      </a:r>
                      <a:r>
                        <a:rPr lang="en-US" sz="1600" b="0" i="0" u="none" strike="noStrike" baseline="-25000" dirty="0">
                          <a:solidFill>
                            <a:srgbClr val="000000"/>
                          </a:solidFill>
                          <a:effectLst/>
                          <a:latin typeface="微软雅黑" panose="020B0503020204020204" pitchFamily="34" charset="-122"/>
                          <a:ea typeface="微软雅黑" panose="020B0503020204020204" pitchFamily="34" charset="-122"/>
                        </a:rPr>
                        <a:t>y</a:t>
                      </a:r>
                      <a:r>
                        <a:rPr lang="en-US" sz="1600" b="0" i="0" u="none" strike="noStrike" dirty="0">
                          <a:solidFill>
                            <a:srgbClr val="000000"/>
                          </a:solidFill>
                          <a:effectLst/>
                          <a:latin typeface="微软雅黑" panose="020B0503020204020204" pitchFamily="34" charset="-122"/>
                          <a:ea typeface="微软雅黑" panose="020B0503020204020204" pitchFamily="34" charset="-122"/>
                        </a:rPr>
                        <a:t> [mm]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3">
                  <a:txBody>
                    <a:bodyPr/>
                    <a:lstStyle/>
                    <a:p>
                      <a:pPr algn="ctr" rtl="0" fontAlgn="ctr"/>
                      <a:r>
                        <a:rPr lang="en-US" altLang="zh-CN" sz="1600" b="0" i="0" u="none" strike="noStrike" dirty="0" smtClean="0">
                          <a:solidFill>
                            <a:srgbClr val="FF0000"/>
                          </a:solidFill>
                          <a:effectLst/>
                          <a:latin typeface="Arial" panose="020B0604020202020204" pitchFamily="34" charset="0"/>
                          <a:ea typeface="等线" panose="02010600030101010101" pitchFamily="2" charset="-122"/>
                        </a:rPr>
                        <a:t>1</a:t>
                      </a:r>
                      <a:endParaRPr lang="en-US" altLang="zh-CN" sz="1600" b="0" i="0" u="none" strike="noStrike" dirty="0">
                        <a:solidFill>
                          <a:srgbClr val="FF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rtl="0" fontAlgn="ctr"/>
                      <a:endParaRPr lang="en-US" altLang="zh-CN" sz="1600" b="0" i="0" u="none" strike="noStrike">
                        <a:solidFill>
                          <a:srgbClr val="00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rtl="0" fontAlgn="ctr"/>
                      <a:endParaRPr lang="en-US" altLang="zh-CN" sz="1600" b="0" i="0" u="none" strike="noStrike" dirty="0">
                        <a:solidFill>
                          <a:srgbClr val="00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086476"/>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SR loss / turn [GV]</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7.55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1.67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0.33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FF0000"/>
                          </a:solidFill>
                          <a:effectLst/>
                          <a:latin typeface="Arial" panose="020B0604020202020204" pitchFamily="34" charset="0"/>
                          <a:ea typeface="等线" panose="02010600030101010101" pitchFamily="2" charset="-122"/>
                        </a:rPr>
                        <a:t>0.034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530711"/>
                  </a:ext>
                </a:extLst>
              </a:tr>
            </a:tbl>
          </a:graphicData>
        </a:graphic>
      </p:graphicFrame>
      <p:sp>
        <p:nvSpPr>
          <p:cNvPr id="8" name="文本框 7"/>
          <p:cNvSpPr txBox="1"/>
          <p:nvPr/>
        </p:nvSpPr>
        <p:spPr>
          <a:xfrm>
            <a:off x="290511" y="5828233"/>
            <a:ext cx="7062656" cy="757130"/>
          </a:xfrm>
          <a:prstGeom prst="rect">
            <a:avLst/>
          </a:prstGeom>
          <a:noFill/>
        </p:spPr>
        <p:txBody>
          <a:bodyPr wrap="square" rtlCol="0">
            <a:spAutoFit/>
          </a:bodyPr>
          <a:lstStyle/>
          <a:p>
            <a:pPr>
              <a:lnSpc>
                <a:spcPct val="120000"/>
              </a:lnSpc>
            </a:pPr>
            <a:r>
              <a:rPr lang="en-US" altLang="zh-CN" sz="1200" dirty="0">
                <a:latin typeface="Arial" panose="020B0604020202020204" pitchFamily="34" charset="0"/>
                <a:cs typeface="Arial" panose="020B0604020202020204" pitchFamily="34" charset="0"/>
              </a:rPr>
              <a:t>Machine parameters from Dou Wang (W </a:t>
            </a:r>
            <a:r>
              <a:rPr lang="en-US" altLang="zh-CN" sz="1200" dirty="0" smtClean="0">
                <a:latin typeface="Arial" panose="020B0604020202020204" pitchFamily="34" charset="0"/>
                <a:cs typeface="Arial" panose="020B0604020202020204" pitchFamily="34" charset="0"/>
              </a:rPr>
              <a:t>parameters extrapolated </a:t>
            </a:r>
            <a:r>
              <a:rPr lang="en-US" altLang="zh-CN" sz="1200" dirty="0">
                <a:latin typeface="Arial" panose="020B0604020202020204" pitchFamily="34" charset="0"/>
                <a:cs typeface="Arial" panose="020B0604020202020204" pitchFamily="34" charset="0"/>
              </a:rPr>
              <a:t>to 50 MW SR power per beam). </a:t>
            </a:r>
            <a:r>
              <a:rPr lang="en-US" altLang="zh-CN" sz="1200" dirty="0" smtClean="0">
                <a:latin typeface="Arial" panose="020B0604020202020204" pitchFamily="34" charset="0"/>
                <a:cs typeface="Arial" panose="020B0604020202020204" pitchFamily="34" charset="0"/>
              </a:rPr>
              <a:t>100 km, 2 IPs, 30 </a:t>
            </a:r>
            <a:r>
              <a:rPr lang="en-US" altLang="zh-CN" sz="1200" dirty="0" err="1" smtClean="0">
                <a:latin typeface="Arial" panose="020B0604020202020204" pitchFamily="34" charset="0"/>
                <a:cs typeface="Arial" panose="020B0604020202020204" pitchFamily="34" charset="0"/>
              </a:rPr>
              <a:t>mrad</a:t>
            </a:r>
            <a:r>
              <a:rPr lang="en-US" altLang="zh-CN" sz="1200" dirty="0" smtClean="0">
                <a:latin typeface="Arial" panose="020B0604020202020204" pitchFamily="34" charset="0"/>
                <a:cs typeface="Arial" panose="020B0604020202020204" pitchFamily="34" charset="0"/>
              </a:rPr>
              <a:t> crossing angle with crab waist, 650 MHz RF for the main ring, double-ring with common </a:t>
            </a:r>
            <a:r>
              <a:rPr lang="en-US" altLang="zh-CN" sz="1200" dirty="0">
                <a:latin typeface="Arial" panose="020B0604020202020204" pitchFamily="34" charset="0"/>
                <a:cs typeface="Arial" panose="020B0604020202020204" pitchFamily="34" charset="0"/>
              </a:rPr>
              <a:t>RF cavity and half ring </a:t>
            </a:r>
            <a:r>
              <a:rPr lang="en-US" altLang="zh-CN" sz="1200" dirty="0" smtClean="0">
                <a:latin typeface="Arial" panose="020B0604020202020204" pitchFamily="34" charset="0"/>
                <a:cs typeface="Arial" panose="020B0604020202020204" pitchFamily="34" charset="0"/>
              </a:rPr>
              <a:t>filled.</a:t>
            </a:r>
            <a:r>
              <a:rPr lang="en-US" altLang="zh-CN" sz="1200" dirty="0">
                <a:latin typeface="Arial" panose="020B0604020202020204" pitchFamily="34" charset="0"/>
                <a:cs typeface="Arial" panose="020B0604020202020204" pitchFamily="34" charset="0"/>
              </a:rPr>
              <a:t> </a:t>
            </a:r>
            <a:endParaRPr lang="zh-CN" altLang="en-US" sz="1200" dirty="0">
              <a:latin typeface="Arial" panose="020B0604020202020204" pitchFamily="34" charset="0"/>
              <a:cs typeface="Arial" panose="020B0604020202020204" pitchFamily="34" charset="0"/>
            </a:endParaRPr>
          </a:p>
        </p:txBody>
      </p:sp>
      <p:sp>
        <p:nvSpPr>
          <p:cNvPr id="3" name="文本框 2"/>
          <p:cNvSpPr txBox="1"/>
          <p:nvPr/>
        </p:nvSpPr>
        <p:spPr>
          <a:xfrm>
            <a:off x="7438625" y="2747235"/>
            <a:ext cx="1705375" cy="646331"/>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 27 GV CW SRF cavity for DR including booster</a:t>
            </a:r>
            <a:endParaRPr lang="zh-CN" altLang="en-US" sz="1200" dirty="0">
              <a:latin typeface="Arial" panose="020B0604020202020204" pitchFamily="34" charset="0"/>
              <a:cs typeface="Arial" panose="020B0604020202020204" pitchFamily="34" charset="0"/>
            </a:endParaRPr>
          </a:p>
        </p:txBody>
      </p:sp>
      <p:sp>
        <p:nvSpPr>
          <p:cNvPr id="6" name="文本框 5"/>
          <p:cNvSpPr txBox="1"/>
          <p:nvPr/>
        </p:nvSpPr>
        <p:spPr>
          <a:xfrm>
            <a:off x="7438624" y="3444665"/>
            <a:ext cx="1705375" cy="461665"/>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twice the current in cavity except DR</a:t>
            </a:r>
            <a:endParaRPr lang="zh-CN" altLang="en-US" sz="1200" dirty="0">
              <a:latin typeface="Arial" panose="020B0604020202020204" pitchFamily="34" charset="0"/>
              <a:cs typeface="Arial" panose="020B0604020202020204" pitchFamily="34" charset="0"/>
            </a:endParaRPr>
          </a:p>
        </p:txBody>
      </p:sp>
      <p:sp>
        <p:nvSpPr>
          <p:cNvPr id="9" name="文本框 8"/>
          <p:cNvSpPr txBox="1"/>
          <p:nvPr/>
        </p:nvSpPr>
        <p:spPr>
          <a:xfrm>
            <a:off x="7438625" y="4733654"/>
            <a:ext cx="1705375" cy="276999"/>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two RF buckets</a:t>
            </a:r>
            <a:endParaRPr lang="zh-CN" altLang="en-US" sz="1200" dirty="0">
              <a:latin typeface="Arial" panose="020B0604020202020204" pitchFamily="34" charset="0"/>
              <a:cs typeface="Arial" panose="020B0604020202020204" pitchFamily="34" charset="0"/>
            </a:endParaRPr>
          </a:p>
        </p:txBody>
      </p:sp>
      <p:sp>
        <p:nvSpPr>
          <p:cNvPr id="10" name="文本框 9"/>
          <p:cNvSpPr txBox="1"/>
          <p:nvPr/>
        </p:nvSpPr>
        <p:spPr>
          <a:xfrm>
            <a:off x="7438625" y="3990057"/>
            <a:ext cx="1611371" cy="461665"/>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very short bunch in storage ring</a:t>
            </a:r>
            <a:endParaRPr lang="zh-CN" altLang="en-US" sz="1200" dirty="0">
              <a:latin typeface="Arial" panose="020B0604020202020204" pitchFamily="34" charset="0"/>
              <a:cs typeface="Arial" panose="020B0604020202020204" pitchFamily="34" charset="0"/>
            </a:endParaRPr>
          </a:p>
        </p:txBody>
      </p:sp>
      <p:sp>
        <p:nvSpPr>
          <p:cNvPr id="11" name="文本框 10"/>
          <p:cNvSpPr txBox="1"/>
          <p:nvPr/>
        </p:nvSpPr>
        <p:spPr>
          <a:xfrm>
            <a:off x="7438623" y="5453053"/>
            <a:ext cx="1705375" cy="276999"/>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little damping</a:t>
            </a:r>
            <a:endParaRPr lang="zh-CN" altLang="en-US" sz="1200" dirty="0">
              <a:latin typeface="Arial" panose="020B0604020202020204" pitchFamily="34" charset="0"/>
              <a:cs typeface="Arial" panose="020B0604020202020204" pitchFamily="34" charset="0"/>
            </a:endParaRPr>
          </a:p>
        </p:txBody>
      </p:sp>
      <p:sp>
        <p:nvSpPr>
          <p:cNvPr id="4" name="文本框 3"/>
          <p:cNvSpPr txBox="1"/>
          <p:nvPr/>
        </p:nvSpPr>
        <p:spPr>
          <a:xfrm>
            <a:off x="7438623" y="1661693"/>
            <a:ext cx="1611373" cy="830997"/>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CW RF voltage, beam current, instability … most challenging in history </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72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568952" cy="432048"/>
          </a:xfrm>
        </p:spPr>
        <p:txBody>
          <a:bodyPr>
            <a:normAutofit fontScale="90000"/>
          </a:bodyPr>
          <a:lstStyle/>
          <a:p>
            <a:r>
              <a:rPr lang="en-US" altLang="zh-CN" dirty="0" smtClean="0"/>
              <a:t>parameters for CEPC double ring</a:t>
            </a:r>
            <a:br>
              <a:rPr lang="en-US" altLang="zh-CN" dirty="0" smtClean="0"/>
            </a:br>
            <a:r>
              <a:rPr lang="zh-CN" altLang="en-US" sz="2200" dirty="0" smtClean="0"/>
              <a:t>（</a:t>
            </a:r>
            <a:r>
              <a:rPr lang="en-US" altLang="zh-CN" sz="2200" smtClean="0"/>
              <a:t>wangdou20161219-100km_2mm</a:t>
            </a:r>
            <a:r>
              <a:rPr lang="en-US" altLang="zh-CN" sz="2200" dirty="0" smtClean="0">
                <a:sym typeface="Symbol"/>
              </a:rPr>
              <a:t>y</a:t>
            </a:r>
            <a:r>
              <a:rPr lang="zh-CN" altLang="en-US" sz="2200" dirty="0" smtClean="0"/>
              <a:t>）</a:t>
            </a:r>
            <a:endParaRPr lang="zh-CN" altLang="en-US" sz="2200" dirty="0"/>
          </a:p>
        </p:txBody>
      </p:sp>
      <p:graphicFrame>
        <p:nvGraphicFramePr>
          <p:cNvPr id="4" name="表格 3"/>
          <p:cNvGraphicFramePr>
            <a:graphicFrameLocks noGrp="1"/>
          </p:cNvGraphicFramePr>
          <p:nvPr>
            <p:extLst/>
          </p:nvPr>
        </p:nvGraphicFramePr>
        <p:xfrm>
          <a:off x="0" y="908720"/>
          <a:ext cx="9143999" cy="5996940"/>
        </p:xfrm>
        <a:graphic>
          <a:graphicData uri="http://schemas.openxmlformats.org/drawingml/2006/table">
            <a:tbl>
              <a:tblPr firstRow="1" bandRow="1"/>
              <a:tblGrid>
                <a:gridCol w="197971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238300">
                  <a:extLst>
                    <a:ext uri="{9D8B030D-6E8A-4147-A177-3AD203B41FA5}">
                      <a16:colId xmlns:a16="http://schemas.microsoft.com/office/drawing/2014/main" val="20004"/>
                    </a:ext>
                  </a:extLst>
                </a:gridCol>
                <a:gridCol w="966439">
                  <a:extLst>
                    <a:ext uri="{9D8B030D-6E8A-4147-A177-3AD203B41FA5}">
                      <a16:colId xmlns:a16="http://schemas.microsoft.com/office/drawing/2014/main" val="20005"/>
                    </a:ext>
                  </a:extLst>
                </a:gridCol>
                <a:gridCol w="1040780">
                  <a:extLst>
                    <a:ext uri="{9D8B030D-6E8A-4147-A177-3AD203B41FA5}">
                      <a16:colId xmlns:a16="http://schemas.microsoft.com/office/drawing/2014/main" val="20006"/>
                    </a:ext>
                  </a:extLst>
                </a:gridCol>
                <a:gridCol w="966440">
                  <a:extLst>
                    <a:ext uri="{9D8B030D-6E8A-4147-A177-3AD203B41FA5}">
                      <a16:colId xmlns:a16="http://schemas.microsoft.com/office/drawing/2014/main" val="20007"/>
                    </a:ext>
                  </a:extLst>
                </a:gridCol>
              </a:tblGrid>
              <a:tr h="405654">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err="1" smtClean="0">
                          <a:effectLst/>
                          <a:latin typeface="Calibri"/>
                          <a:ea typeface="宋体"/>
                          <a:cs typeface="Times New Roman"/>
                        </a:rPr>
                        <a:t>tt</a:t>
                      </a:r>
                      <a:endParaRPr lang="en-US" altLang="zh-CN" sz="1600" b="1" i="1" kern="100" dirty="0" smtClean="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baseline="0" dirty="0" smtClean="0">
                          <a:effectLst/>
                          <a:latin typeface="Calibri"/>
                          <a:ea typeface="宋体"/>
                          <a:cs typeface="Times New Roman"/>
                        </a:rPr>
                        <a:t>H-high </a:t>
                      </a:r>
                      <a:r>
                        <a:rPr lang="en-US" altLang="zh-CN" sz="1600" b="1" i="1" kern="100" baseline="0" dirty="0" err="1" smtClean="0">
                          <a:effectLst/>
                          <a:latin typeface="Calibri"/>
                          <a:ea typeface="宋体"/>
                          <a:cs typeface="Times New Roman"/>
                        </a:rPr>
                        <a:t>lumi</a:t>
                      </a:r>
                      <a:r>
                        <a:rPr lang="en-US" altLang="zh-CN" sz="1600" b="1" i="1" kern="100" baseline="0" dirty="0" smtClean="0">
                          <a:effectLst/>
                          <a:latin typeface="Calibri"/>
                          <a:ea typeface="宋体"/>
                          <a:cs typeface="Times New Roman"/>
                        </a:rPr>
                        <a:t>.</a:t>
                      </a:r>
                      <a:endParaRPr lang="zh-CN" sz="1600" b="1" i="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baseline="0" dirty="0" smtClean="0">
                          <a:effectLst/>
                          <a:latin typeface="+mn-lt"/>
                          <a:ea typeface="+mn-ea"/>
                          <a:cs typeface="Times New Roman"/>
                        </a:rPr>
                        <a:t>H-low power</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W</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Z</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176901">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901">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175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80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6901">
                <a:tc>
                  <a:txBody>
                    <a:bodyPr/>
                    <a:lstStyle/>
                    <a:p>
                      <a:pPr marL="29210" algn="just">
                        <a:spcAft>
                          <a:spcPts val="0"/>
                        </a:spcAft>
                      </a:pPr>
                      <a:r>
                        <a:rPr lang="en-US" sz="1200" kern="100" dirty="0">
                          <a:effectLst/>
                          <a:latin typeface="Times New Roman"/>
                          <a:ea typeface="宋体"/>
                          <a:cs typeface="Times New Roman"/>
                        </a:rPr>
                        <a:t>Circumference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100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901">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7.55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0.034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0.034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6901">
                <a:tc>
                  <a:txBody>
                    <a:bodyPr/>
                    <a:lstStyle/>
                    <a:p>
                      <a:pPr marL="29210" algn="just">
                        <a:spcAft>
                          <a:spcPts val="0"/>
                        </a:spcAft>
                      </a:pPr>
                      <a:r>
                        <a:rPr lang="en-US" altLang="zh-CN" sz="1200" kern="100" dirty="0" smtClean="0">
                          <a:effectLst/>
                          <a:latin typeface="Calibri"/>
                          <a:ea typeface="宋体"/>
                          <a:cs typeface="Times New Roman"/>
                        </a:rPr>
                        <a:t>Half crossing angle (</a:t>
                      </a:r>
                      <a:r>
                        <a:rPr lang="en-US" altLang="zh-CN" sz="1200" kern="100" dirty="0" err="1" smtClean="0">
                          <a:effectLst/>
                          <a:latin typeface="Calibri"/>
                          <a:ea typeface="宋体"/>
                          <a:cs typeface="Times New Roman"/>
                        </a:rPr>
                        <a:t>mrad</a:t>
                      </a:r>
                      <a:r>
                        <a:rPr lang="en-US" altLang="zh-CN" sz="1200" kern="100" dirty="0" smtClean="0">
                          <a:effectLst/>
                          <a:latin typeface="Calibri"/>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15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176901">
                <a:tc>
                  <a:txBody>
                    <a:bodyPr/>
                    <a:lstStyle/>
                    <a:p>
                      <a:pPr marL="29210" algn="just">
                        <a:spcAft>
                          <a:spcPts val="0"/>
                        </a:spcAft>
                      </a:pPr>
                      <a:r>
                        <a:rPr lang="en-US" altLang="zh-CN" sz="1200" kern="100" dirty="0" err="1" smtClean="0">
                          <a:effectLst/>
                          <a:latin typeface="+mn-lt"/>
                          <a:ea typeface="+mn-ea"/>
                          <a:cs typeface="Times New Roman"/>
                        </a:rPr>
                        <a:t>Piwinski</a:t>
                      </a:r>
                      <a:r>
                        <a:rPr lang="en-US" altLang="zh-CN" sz="1200" kern="100" dirty="0" smtClean="0">
                          <a:effectLst/>
                          <a:latin typeface="+mn-lt"/>
                          <a:ea typeface="+mn-ea"/>
                          <a:cs typeface="Times New Roman"/>
                        </a:rPr>
                        <a:t> angle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1.6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3.57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5.69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5.69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rPr>
                        <a:t>e</a:t>
                      </a:r>
                      <a:r>
                        <a:rPr lang="en-US" sz="1200" kern="100" dirty="0">
                          <a:effectLst/>
                          <a:latin typeface="Times New Roman"/>
                          <a:ea typeface="宋体"/>
                          <a:cs typeface="Times New Roman"/>
                        </a:rPr>
                        <a:t>/bunch (</a:t>
                      </a:r>
                      <a:r>
                        <a:rPr lang="en-US" sz="1200" kern="100" dirty="0" smtClean="0">
                          <a:effectLst/>
                          <a:latin typeface="Times New Roman"/>
                          <a:ea typeface="宋体"/>
                          <a:cs typeface="Times New Roman"/>
                        </a:rPr>
                        <a:t>10</a:t>
                      </a:r>
                      <a:r>
                        <a:rPr lang="en-US" sz="1200" kern="100" baseline="30000" dirty="0" smtClean="0">
                          <a:effectLst/>
                          <a:latin typeface="Times New Roman"/>
                          <a:ea typeface="宋体"/>
                          <a:cs typeface="Times New Roman"/>
                        </a:rPr>
                        <a:t>11</a:t>
                      </a:r>
                      <a:r>
                        <a:rPr lang="en-US" sz="1200" kern="100" dirty="0" smtClean="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1.41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0.97</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0.97</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0.46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0.46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176901">
                <a:tc>
                  <a:txBody>
                    <a:bodyPr/>
                    <a:lstStyle/>
                    <a:p>
                      <a:pPr marL="29210" algn="just">
                        <a:spcAft>
                          <a:spcPts val="0"/>
                        </a:spcAft>
                      </a:pPr>
                      <a:r>
                        <a:rPr lang="en-US" sz="1200" kern="100">
                          <a:effectLst/>
                          <a:latin typeface="Times New Roman"/>
                          <a:ea typeface="宋体"/>
                          <a:cs typeface="Times New Roman"/>
                        </a:rPr>
                        <a:t>Bunch number</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98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644</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425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1000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10520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65716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76901">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6.64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29.97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19.8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50.6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232.1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1449.7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6901">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33</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16.7</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8.0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6901">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6901">
                <a:tc>
                  <a:txBody>
                    <a:bodyPr/>
                    <a:lstStyle/>
                    <a:p>
                      <a:pPr marL="29210" algn="just">
                        <a:spcAft>
                          <a:spcPts val="0"/>
                        </a:spcAft>
                      </a:pPr>
                      <a:r>
                        <a:rPr lang="en-US" sz="1200" kern="100">
                          <a:effectLst/>
                          <a:latin typeface="Times New Roman"/>
                          <a:ea typeface="宋体"/>
                          <a:cs typeface="Times New Roman"/>
                        </a:rPr>
                        <a:t>Momentum compaction (10</a:t>
                      </a:r>
                      <a:r>
                        <a:rPr lang="en-US" sz="1200" kern="100" baseline="30000">
                          <a:effectLst/>
                          <a:latin typeface="Times New Roman"/>
                          <a:ea typeface="宋体"/>
                          <a:cs typeface="Times New Roman"/>
                        </a:rPr>
                        <a:t>-5</a:t>
                      </a:r>
                      <a:r>
                        <a:rPr lang="en-US" sz="1200" kern="100">
                          <a:effectLst/>
                          <a:latin typeface="Times New Roman"/>
                          <a:ea typeface="宋体"/>
                          <a:cs typeface="Times New Roman"/>
                        </a:rPr>
                        <a:t>)</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x/y (m)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0.2/0.002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mn-lt"/>
                          <a:ea typeface="+mn-ea"/>
                          <a:cs typeface="Times New Roman"/>
                        </a:rPr>
                        <a:t>0.144 /0.002</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0.144 /0.002</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 /0.001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0.12/0.001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0.12/0.001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76901">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3.19/0.0097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1.56/0.0047</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1.56/0.0047</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2.68/0.008</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0.93/0.0049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0.93/0.0049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6901">
                <a:tc>
                  <a:txBody>
                    <a:bodyPr/>
                    <a:lstStyle/>
                    <a:p>
                      <a:pPr marL="29210" algn="just">
                        <a:spcAft>
                          <a:spcPts val="0"/>
                        </a:spcAft>
                      </a:pPr>
                      <a:r>
                        <a:rPr lang="en-US" sz="1200" kern="100" dirty="0">
                          <a:effectLst/>
                          <a:latin typeface="Times New Roman"/>
                          <a:ea typeface="宋体"/>
                          <a:cs typeface="Times New Roman"/>
                        </a:rPr>
                        <a:t>Transverse  </a:t>
                      </a: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(um)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25.3/0.14</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15/0.097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15/0.097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16.4/0.09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10.5/0.07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10.5/0.07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sz="1200" i="1" kern="100" dirty="0">
                          <a:effectLst/>
                          <a:latin typeface="Times New Roman"/>
                          <a:ea typeface="宋体"/>
                          <a:cs typeface="Times New Roman"/>
                          <a:sym typeface="Symbol"/>
                        </a:rPr>
                        <a:t></a:t>
                      </a:r>
                      <a:r>
                        <a:rPr lang="en-US" sz="1200" i="1" kern="100" baseline="-25000" dirty="0" smtClean="0">
                          <a:effectLst/>
                          <a:latin typeface="Times New Roman"/>
                          <a:ea typeface="宋体"/>
                          <a:cs typeface="Times New Roman"/>
                        </a:rPr>
                        <a:t>x</a:t>
                      </a:r>
                      <a:r>
                        <a:rPr lang="en-US" sz="1200" i="0" kern="100" baseline="0" dirty="0" smtClean="0">
                          <a:effectLst/>
                          <a:latin typeface="Times New Roman"/>
                          <a:ea typeface="宋体"/>
                          <a:cs typeface="Times New Roman"/>
                        </a:rPr>
                        <a:t>/</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y</a:t>
                      </a:r>
                      <a:r>
                        <a:rPr lang="en-US" altLang="zh-CN" sz="1200" kern="100" dirty="0" smtClean="0">
                          <a:effectLst/>
                          <a:latin typeface="Times New Roman"/>
                          <a:ea typeface="+mn-ea"/>
                          <a:cs typeface="Times New Roman"/>
                        </a:rPr>
                        <a:t>/IP</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effectLst/>
                          <a:latin typeface="Times New Roman"/>
                          <a:ea typeface="宋体"/>
                          <a:cs typeface="Times New Roman"/>
                        </a:rPr>
                        <a:t>0.118/</a:t>
                      </a:r>
                      <a:r>
                        <a:rPr lang="en-US" altLang="zh-CN" sz="1200" kern="100" dirty="0" smtClean="0">
                          <a:effectLst/>
                          <a:latin typeface="Times New Roman"/>
                          <a:ea typeface="+mn-ea"/>
                          <a:cs typeface="Times New Roman"/>
                        </a:rPr>
                        <a:t>0.083</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0.016/0.055</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0.0126/0.083</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0.0126/0.083</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0.0082/0.055</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0.0075/0.054</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0.0075/0.054</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6901">
                <a:tc>
                  <a:txBody>
                    <a:bodyPr/>
                    <a:lstStyle/>
                    <a:p>
                      <a:pPr marL="29210" algn="just">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RF</a:t>
                      </a:r>
                      <a:r>
                        <a:rPr lang="en-US" altLang="zh-CN" sz="1200" kern="100" baseline="0" dirty="0" smtClean="0">
                          <a:effectLst/>
                          <a:latin typeface="Times New Roman" panose="02020603050405020304" pitchFamily="18" charset="0"/>
                          <a:ea typeface="宋体"/>
                          <a:cs typeface="Times New Roman" panose="02020603050405020304" pitchFamily="18" charset="0"/>
                        </a:rPr>
                        <a:t> Phase (degree)</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153.0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122.2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131.2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131.2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149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 </a:t>
                      </a:r>
                      <a:r>
                        <a:rPr lang="en-US" altLang="zh-CN"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160.8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 </a:t>
                      </a:r>
                      <a:r>
                        <a:rPr lang="en-US" altLang="zh-CN"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160.8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6901">
                <a:tc>
                  <a:txBody>
                    <a:bodyPr/>
                    <a:lstStyle/>
                    <a:p>
                      <a:pPr marL="29210" algn="just">
                        <a:spcAft>
                          <a:spcPts val="0"/>
                        </a:spcAft>
                      </a:pPr>
                      <a:r>
                        <a:rPr lang="en-US" sz="1200" i="1" kern="100" dirty="0">
                          <a:effectLst/>
                          <a:latin typeface="Times New Roman"/>
                          <a:ea typeface="宋体"/>
                          <a:cs typeface="Times New Roman"/>
                        </a:rPr>
                        <a:t>V</a:t>
                      </a:r>
                      <a:r>
                        <a:rPr lang="en-US" sz="1200" i="1" kern="100" baseline="-25000" dirty="0">
                          <a:effectLst/>
                          <a:latin typeface="Times New Roman"/>
                          <a:ea typeface="宋体"/>
                          <a:cs typeface="Times New Roman"/>
                        </a:rPr>
                        <a:t>RF </a:t>
                      </a:r>
                      <a:r>
                        <a:rPr lang="en-US" sz="1200" kern="100" dirty="0">
                          <a:effectLst/>
                          <a:latin typeface="Times New Roman"/>
                          <a:ea typeface="宋体"/>
                          <a:cs typeface="Times New Roman"/>
                        </a:rPr>
                        <a:t>(GV)</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8.92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2.22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2.22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0.63</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6901">
                <a:tc>
                  <a:txBody>
                    <a:bodyPr/>
                    <a:lstStyle/>
                    <a:p>
                      <a:pPr marL="29210" algn="just">
                        <a:spcAft>
                          <a:spcPts val="0"/>
                        </a:spcAft>
                      </a:pPr>
                      <a:r>
                        <a:rPr lang="en-US" sz="1200" i="1" kern="100" dirty="0">
                          <a:effectLst/>
                          <a:latin typeface="Times New Roman"/>
                          <a:ea typeface="宋体"/>
                          <a:cs typeface="Times New Roman"/>
                        </a:rPr>
                        <a:t>f </a:t>
                      </a:r>
                      <a:r>
                        <a:rPr lang="en-US" sz="1200" i="1" kern="100" baseline="-25000" dirty="0">
                          <a:effectLst/>
                          <a:latin typeface="Times New Roman"/>
                          <a:ea typeface="宋体"/>
                          <a:cs typeface="Times New Roman"/>
                        </a:rPr>
                        <a:t>RF</a:t>
                      </a:r>
                      <a:r>
                        <a:rPr lang="en-US" sz="1200" kern="100" dirty="0">
                          <a:effectLst/>
                          <a:latin typeface="Times New Roman"/>
                          <a:ea typeface="宋体"/>
                          <a:cs typeface="Times New Roman"/>
                        </a:rPr>
                        <a:t> (MHz</a:t>
                      </a:r>
                      <a:r>
                        <a:rPr lang="en-US" sz="1200" kern="100" dirty="0" smtClean="0">
                          <a:effectLst/>
                          <a:latin typeface="Times New Roman"/>
                          <a:ea typeface="宋体"/>
                          <a:cs typeface="Times New Roman"/>
                        </a:rPr>
                        <a:t>)  (harmonic)</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19"/>
                  </a:ext>
                </a:extLst>
              </a:tr>
              <a:tr h="176901">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3.8</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3.93</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3.93</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20"/>
                  </a:ext>
                </a:extLst>
              </a:tr>
              <a:tr h="176901">
                <a:tc>
                  <a:txBody>
                    <a:bodyPr/>
                    <a:lstStyle/>
                    <a:p>
                      <a:pPr marL="29210" algn="just">
                        <a:spcAft>
                          <a:spcPts val="0"/>
                        </a:spcAft>
                      </a:pPr>
                      <a:r>
                        <a:rPr lang="en-US" altLang="zh-CN" sz="1200" kern="100" dirty="0" smtClean="0">
                          <a:effectLst/>
                          <a:latin typeface="Calibri"/>
                          <a:ea typeface="宋体"/>
                          <a:cs typeface="Times New Roman"/>
                        </a:rPr>
                        <a:t>Total</a:t>
                      </a:r>
                      <a:r>
                        <a:rPr lang="en-US" altLang="zh-CN" sz="1200" kern="100" baseline="0" dirty="0" smtClean="0">
                          <a:effectLst/>
                          <a:latin typeface="Calibri"/>
                          <a:ea typeface="宋体"/>
                          <a:cs typeface="Times New Roman"/>
                        </a:rPr>
                        <a:t>  </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z</a:t>
                      </a:r>
                      <a:r>
                        <a:rPr lang="en-US" altLang="zh-CN" sz="1200" kern="100" dirty="0" smtClean="0">
                          <a:effectLst/>
                          <a:latin typeface="Times New Roman"/>
                          <a:ea typeface="+mn-ea"/>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6901">
                <a:tc>
                  <a:txBody>
                    <a:bodyPr/>
                    <a:lstStyle/>
                    <a:p>
                      <a:pPr marL="29210" algn="just">
                        <a:spcAft>
                          <a:spcPts val="0"/>
                        </a:spcAft>
                      </a:pPr>
                      <a:r>
                        <a:rPr lang="en-US" altLang="zh-CN" sz="1200" kern="100" dirty="0" smtClean="0">
                          <a:effectLst/>
                          <a:latin typeface="Calibri"/>
                          <a:ea typeface="宋体"/>
                          <a:cs typeface="Times New Roman"/>
                        </a:rPr>
                        <a:t>HOM power</a:t>
                      </a:r>
                      <a:r>
                        <a:rPr lang="en-US" altLang="zh-CN" sz="1200" kern="100" baseline="0" dirty="0" smtClean="0">
                          <a:effectLst/>
                          <a:latin typeface="Calibri"/>
                          <a:ea typeface="宋体"/>
                          <a:cs typeface="Times New Roman"/>
                        </a:rPr>
                        <a:t>/cavity (kw)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Calibri"/>
                          <a:ea typeface="宋体"/>
                          <a:cs typeface="Times New Roman"/>
                        </a:rPr>
                        <a:t>3.6 </a:t>
                      </a:r>
                      <a:r>
                        <a:rPr lang="en-US" altLang="zh-CN" sz="1200" dirty="0" smtClean="0">
                          <a:latin typeface="Times New Roman" panose="02020603050405020304" pitchFamily="18" charset="0"/>
                          <a:cs typeface="Times New Roman" panose="02020603050405020304" pitchFamily="18" charset="0"/>
                        </a:rPr>
                        <a:t>(5cell)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0.53(5cell)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0.64 (2cell)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0.42 (2cell)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1.0 (2cell)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1.0 (1cell)</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6.25(1cell)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2"/>
                  </a:ext>
                </a:extLst>
              </a:tr>
              <a:tr h="176901">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0.065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0.037</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0.037</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6901">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2.2</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2.2</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1.5</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353803">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9521">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0.89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76901">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0.62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2.05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11.36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70.97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bl>
          </a:graphicData>
        </a:graphic>
      </p:graphicFrame>
      <p:sp>
        <p:nvSpPr>
          <p:cNvPr id="3" name="灯片编号占位符 2"/>
          <p:cNvSpPr>
            <a:spLocks noGrp="1"/>
          </p:cNvSpPr>
          <p:nvPr>
            <p:ph type="sldNum" sz="quarter" idx="12"/>
          </p:nvPr>
        </p:nvSpPr>
        <p:spPr>
          <a:xfrm>
            <a:off x="6660232" y="6473968"/>
            <a:ext cx="2133600" cy="365125"/>
          </a:xfrm>
        </p:spPr>
        <p:txBody>
          <a:bodyPr/>
          <a:lstStyle/>
          <a:p>
            <a:fld id="{0C913308-F349-4B6D-A68A-DD1791B4A57B}" type="slidenum">
              <a:rPr lang="zh-CN" altLang="en-US" smtClean="0"/>
              <a:t>40</a:t>
            </a:fld>
            <a:endParaRPr lang="zh-CN" altLang="en-US" dirty="0"/>
          </a:p>
        </p:txBody>
      </p:sp>
      <p:sp>
        <p:nvSpPr>
          <p:cNvPr id="8" name="椭圆 7"/>
          <p:cNvSpPr/>
          <p:nvPr/>
        </p:nvSpPr>
        <p:spPr>
          <a:xfrm>
            <a:off x="3779912" y="5459632"/>
            <a:ext cx="2592288" cy="345632"/>
          </a:xfrm>
          <a:prstGeom prst="ellipse">
            <a:avLst/>
          </a:prstGeom>
          <a:solidFill>
            <a:schemeClr val="bg1">
              <a:alpha val="0"/>
            </a:schemeClr>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1067322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568952" cy="432048"/>
          </a:xfrm>
        </p:spPr>
        <p:txBody>
          <a:bodyPr>
            <a:normAutofit fontScale="90000"/>
          </a:bodyPr>
          <a:lstStyle/>
          <a:p>
            <a:r>
              <a:rPr lang="en-US" altLang="zh-CN" dirty="0" smtClean="0"/>
              <a:t>parameter for CEPC double ring</a:t>
            </a:r>
            <a:br>
              <a:rPr lang="en-US" altLang="zh-CN" dirty="0" smtClean="0"/>
            </a:br>
            <a:r>
              <a:rPr lang="zh-CN" altLang="en-US" sz="2200" dirty="0" smtClean="0"/>
              <a:t>（</a:t>
            </a:r>
            <a:r>
              <a:rPr lang="en-US" altLang="zh-CN" sz="2200" dirty="0" smtClean="0"/>
              <a:t>wangdou20161110-100km_1mm</a:t>
            </a:r>
            <a:r>
              <a:rPr lang="en-US" altLang="zh-CN" sz="2200" dirty="0">
                <a:sym typeface="Symbol"/>
              </a:rPr>
              <a:t>y</a:t>
            </a:r>
            <a:r>
              <a:rPr lang="zh-CN" altLang="en-US" sz="2200" dirty="0" smtClean="0"/>
              <a:t>）</a:t>
            </a:r>
            <a:endParaRPr lang="zh-CN" altLang="en-US" sz="2200" dirty="0"/>
          </a:p>
        </p:txBody>
      </p:sp>
      <p:graphicFrame>
        <p:nvGraphicFramePr>
          <p:cNvPr id="4" name="表格 3"/>
          <p:cNvGraphicFramePr>
            <a:graphicFrameLocks noGrp="1"/>
          </p:cNvGraphicFramePr>
          <p:nvPr>
            <p:extLst/>
          </p:nvPr>
        </p:nvGraphicFramePr>
        <p:xfrm>
          <a:off x="323528" y="908720"/>
          <a:ext cx="8352930" cy="5892054"/>
        </p:xfrm>
        <a:graphic>
          <a:graphicData uri="http://schemas.openxmlformats.org/drawingml/2006/table">
            <a:tbl>
              <a:tblPr firstRow="1" bandRow="1"/>
              <a:tblGrid>
                <a:gridCol w="2398366">
                  <a:extLst>
                    <a:ext uri="{9D8B030D-6E8A-4147-A177-3AD203B41FA5}">
                      <a16:colId xmlns:a16="http://schemas.microsoft.com/office/drawing/2014/main" val="20000"/>
                    </a:ext>
                  </a:extLst>
                </a:gridCol>
                <a:gridCol w="1488641">
                  <a:extLst>
                    <a:ext uri="{9D8B030D-6E8A-4147-A177-3AD203B41FA5}">
                      <a16:colId xmlns:a16="http://schemas.microsoft.com/office/drawing/2014/main" val="20001"/>
                    </a:ext>
                  </a:extLst>
                </a:gridCol>
                <a:gridCol w="1488641">
                  <a:extLst>
                    <a:ext uri="{9D8B030D-6E8A-4147-A177-3AD203B41FA5}">
                      <a16:colId xmlns:a16="http://schemas.microsoft.com/office/drawing/2014/main" val="20002"/>
                    </a:ext>
                  </a:extLst>
                </a:gridCol>
                <a:gridCol w="1488641">
                  <a:extLst>
                    <a:ext uri="{9D8B030D-6E8A-4147-A177-3AD203B41FA5}">
                      <a16:colId xmlns:a16="http://schemas.microsoft.com/office/drawing/2014/main" val="20003"/>
                    </a:ext>
                  </a:extLst>
                </a:gridCol>
                <a:gridCol w="1488641">
                  <a:extLst>
                    <a:ext uri="{9D8B030D-6E8A-4147-A177-3AD203B41FA5}">
                      <a16:colId xmlns:a16="http://schemas.microsoft.com/office/drawing/2014/main" val="20004"/>
                    </a:ext>
                  </a:extLst>
                </a:gridCol>
              </a:tblGrid>
              <a:tr h="405654">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baseline="0" dirty="0" smtClean="0">
                          <a:effectLst/>
                          <a:latin typeface="Calibri"/>
                          <a:ea typeface="宋体"/>
                          <a:cs typeface="Times New Roman"/>
                        </a:rPr>
                        <a:t>H-high </a:t>
                      </a:r>
                      <a:r>
                        <a:rPr lang="en-US" altLang="zh-CN" sz="1600" b="1" i="1" kern="100" baseline="0" dirty="0" err="1" smtClean="0">
                          <a:effectLst/>
                          <a:latin typeface="Calibri"/>
                          <a:ea typeface="宋体"/>
                          <a:cs typeface="Times New Roman"/>
                        </a:rPr>
                        <a:t>lumi</a:t>
                      </a:r>
                      <a:r>
                        <a:rPr lang="en-US" altLang="zh-CN" sz="1600" b="1" i="1" kern="100" baseline="0" dirty="0" smtClean="0">
                          <a:effectLst/>
                          <a:latin typeface="Calibri"/>
                          <a:ea typeface="宋体"/>
                          <a:cs typeface="Times New Roman"/>
                        </a:rPr>
                        <a:t>.</a:t>
                      </a:r>
                      <a:endParaRPr lang="zh-CN" sz="1600" b="1" i="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baseline="0" dirty="0" smtClean="0">
                          <a:effectLst/>
                          <a:latin typeface="+mn-lt"/>
                          <a:ea typeface="+mn-ea"/>
                          <a:cs typeface="Times New Roman"/>
                        </a:rPr>
                        <a:t>H-low power I</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baseline="0" dirty="0" smtClean="0">
                          <a:effectLst/>
                          <a:latin typeface="+mn-lt"/>
                          <a:ea typeface="+mn-ea"/>
                          <a:cs typeface="Times New Roman"/>
                        </a:rPr>
                        <a:t>H-low power II</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6901">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901">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6901">
                <a:tc>
                  <a:txBody>
                    <a:bodyPr/>
                    <a:lstStyle/>
                    <a:p>
                      <a:pPr marL="29210" algn="just">
                        <a:spcAft>
                          <a:spcPts val="0"/>
                        </a:spcAft>
                      </a:pPr>
                      <a:r>
                        <a:rPr lang="en-US" sz="1200" kern="100" dirty="0">
                          <a:effectLst/>
                          <a:latin typeface="Times New Roman"/>
                          <a:ea typeface="宋体"/>
                          <a:cs typeface="Times New Roman"/>
                        </a:rPr>
                        <a:t>Circumference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901">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6901">
                <a:tc>
                  <a:txBody>
                    <a:bodyPr/>
                    <a:lstStyle/>
                    <a:p>
                      <a:pPr marL="29210" algn="just">
                        <a:spcAft>
                          <a:spcPts val="0"/>
                        </a:spcAft>
                      </a:pPr>
                      <a:r>
                        <a:rPr lang="en-US" altLang="zh-CN" sz="1200" kern="100" dirty="0" smtClean="0">
                          <a:effectLst/>
                          <a:latin typeface="Calibri"/>
                          <a:ea typeface="宋体"/>
                          <a:cs typeface="Times New Roman"/>
                        </a:rPr>
                        <a:t>Half crossing angle (</a:t>
                      </a:r>
                      <a:r>
                        <a:rPr lang="en-US" altLang="zh-CN" sz="1200" kern="100" dirty="0" err="1" smtClean="0">
                          <a:effectLst/>
                          <a:latin typeface="Calibri"/>
                          <a:ea typeface="宋体"/>
                          <a:cs typeface="Times New Roman"/>
                        </a:rPr>
                        <a:t>mrad</a:t>
                      </a:r>
                      <a:r>
                        <a:rPr lang="en-US" altLang="zh-CN" sz="1200" kern="100" dirty="0" smtClean="0">
                          <a:effectLst/>
                          <a:latin typeface="Calibri"/>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176901">
                <a:tc>
                  <a:txBody>
                    <a:bodyPr/>
                    <a:lstStyle/>
                    <a:p>
                      <a:pPr marL="29210" algn="just">
                        <a:spcAft>
                          <a:spcPts val="0"/>
                        </a:spcAft>
                      </a:pPr>
                      <a:r>
                        <a:rPr lang="en-US" altLang="zh-CN" sz="1200" kern="100" dirty="0" err="1" smtClean="0">
                          <a:effectLst/>
                          <a:latin typeface="+mn-lt"/>
                          <a:ea typeface="+mn-ea"/>
                          <a:cs typeface="Times New Roman"/>
                        </a:rPr>
                        <a:t>Piwinski</a:t>
                      </a:r>
                      <a:r>
                        <a:rPr lang="en-US" altLang="zh-CN" sz="1200" kern="100" dirty="0" smtClean="0">
                          <a:effectLst/>
                          <a:latin typeface="+mn-lt"/>
                          <a:ea typeface="+mn-ea"/>
                          <a:cs typeface="Times New Roman"/>
                        </a:rPr>
                        <a:t> angle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rPr>
                        <a:t>e</a:t>
                      </a:r>
                      <a:r>
                        <a:rPr lang="en-US" sz="1200" kern="100" dirty="0">
                          <a:effectLst/>
                          <a:latin typeface="Times New Roman"/>
                          <a:ea typeface="宋体"/>
                          <a:cs typeface="Times New Roman"/>
                        </a:rPr>
                        <a:t>/bunch (</a:t>
                      </a:r>
                      <a:r>
                        <a:rPr lang="en-US" sz="1200" kern="100" dirty="0" smtClean="0">
                          <a:effectLst/>
                          <a:latin typeface="Times New Roman"/>
                          <a:ea typeface="宋体"/>
                          <a:cs typeface="Times New Roman"/>
                        </a:rPr>
                        <a:t>10</a:t>
                      </a:r>
                      <a:r>
                        <a:rPr lang="en-US" sz="1200" kern="100" baseline="30000" dirty="0" smtClean="0">
                          <a:effectLst/>
                          <a:latin typeface="Times New Roman"/>
                          <a:ea typeface="宋体"/>
                          <a:cs typeface="Times New Roman"/>
                        </a:rPr>
                        <a:t>11</a:t>
                      </a:r>
                      <a:r>
                        <a:rPr lang="en-US" sz="1200" kern="100" dirty="0" smtClean="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1.12</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1.12</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1.12</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176901">
                <a:tc>
                  <a:txBody>
                    <a:bodyPr/>
                    <a:lstStyle/>
                    <a:p>
                      <a:pPr marL="29210" algn="just">
                        <a:spcAft>
                          <a:spcPts val="0"/>
                        </a:spcAft>
                      </a:pPr>
                      <a:r>
                        <a:rPr lang="en-US" sz="1200" kern="100">
                          <a:effectLst/>
                          <a:latin typeface="Times New Roman"/>
                          <a:ea typeface="宋体"/>
                          <a:cs typeface="Times New Roman"/>
                        </a:rPr>
                        <a:t>Bunch number</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555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333</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211</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76901">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29.97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17.98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11.4</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6901">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b="1" kern="100" dirty="0" smtClean="0">
                          <a:solidFill>
                            <a:srgbClr val="FF0000"/>
                          </a:solidFill>
                          <a:effectLst/>
                          <a:latin typeface="Times New Roman" panose="02020603050405020304" pitchFamily="18" charset="0"/>
                          <a:ea typeface="宋体"/>
                          <a:cs typeface="Times New Roman" panose="02020603050405020304" pitchFamily="18" charset="0"/>
                        </a:rPr>
                        <a:t>50</a:t>
                      </a:r>
                      <a:endParaRPr lang="zh-CN" altLang="en-US" sz="1200" b="1" kern="100" dirty="0">
                        <a:solidFill>
                          <a:srgbClr val="FF000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b="1" kern="100" dirty="0" smtClean="0">
                          <a:solidFill>
                            <a:srgbClr val="FF0000"/>
                          </a:solidFill>
                          <a:effectLst/>
                          <a:latin typeface="Times New Roman" panose="02020603050405020304" pitchFamily="18" charset="0"/>
                          <a:ea typeface="宋体"/>
                          <a:cs typeface="Times New Roman" panose="02020603050405020304" pitchFamily="18" charset="0"/>
                        </a:rPr>
                        <a:t>30</a:t>
                      </a:r>
                      <a:endParaRPr lang="zh-CN" altLang="en-US" sz="1200" b="1" kern="100" dirty="0">
                        <a:solidFill>
                          <a:srgbClr val="FF000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b="1" kern="100" dirty="0" smtClean="0">
                          <a:solidFill>
                            <a:srgbClr val="FF0000"/>
                          </a:solidFill>
                          <a:effectLst/>
                          <a:latin typeface="Times New Roman" panose="02020603050405020304" pitchFamily="18" charset="0"/>
                          <a:ea typeface="宋体"/>
                          <a:cs typeface="Times New Roman" panose="02020603050405020304" pitchFamily="18" charset="0"/>
                        </a:rPr>
                        <a:t>19</a:t>
                      </a:r>
                      <a:endParaRPr lang="zh-CN" altLang="en-US" sz="1200" b="1" kern="100" dirty="0">
                        <a:solidFill>
                          <a:srgbClr val="FF000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6901">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6901">
                <a:tc>
                  <a:txBody>
                    <a:bodyPr/>
                    <a:lstStyle/>
                    <a:p>
                      <a:pPr marL="29210" algn="just">
                        <a:spcAft>
                          <a:spcPts val="0"/>
                        </a:spcAft>
                      </a:pPr>
                      <a:r>
                        <a:rPr lang="en-US" sz="1200" kern="100">
                          <a:effectLst/>
                          <a:latin typeface="Times New Roman"/>
                          <a:ea typeface="宋体"/>
                          <a:cs typeface="Times New Roman"/>
                        </a:rPr>
                        <a:t>Momentum compaction (10</a:t>
                      </a:r>
                      <a:r>
                        <a:rPr lang="en-US" sz="1200" kern="100" baseline="30000">
                          <a:effectLst/>
                          <a:latin typeface="Times New Roman"/>
                          <a:ea typeface="宋体"/>
                          <a:cs typeface="Times New Roman"/>
                        </a:rPr>
                        <a:t>-5</a:t>
                      </a:r>
                      <a:r>
                        <a:rPr lang="en-US" sz="1200" kern="100">
                          <a:effectLst/>
                          <a:latin typeface="Times New Roman"/>
                          <a:ea typeface="宋体"/>
                          <a:cs typeface="Times New Roman"/>
                        </a:rPr>
                        <a:t>)</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x/y (m)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mn-lt"/>
                          <a:ea typeface="+mn-ea"/>
                          <a:cs typeface="Times New Roman"/>
                        </a:rPr>
                        <a:t>0.3/0.00</a:t>
                      </a:r>
                      <a:r>
                        <a:rPr lang="en-US" altLang="zh-CN" sz="1200" b="1" kern="100" dirty="0" smtClean="0">
                          <a:solidFill>
                            <a:srgbClr val="002060"/>
                          </a:solidFill>
                          <a:effectLst/>
                          <a:latin typeface="+mn-lt"/>
                          <a:ea typeface="+mn-ea"/>
                          <a:cs typeface="Times New Roman"/>
                        </a:rPr>
                        <a:t>1</a:t>
                      </a:r>
                      <a:endParaRPr lang="zh-CN" altLang="zh-CN" sz="1200" b="1" kern="100" dirty="0">
                        <a:solidFill>
                          <a:srgbClr val="002060"/>
                        </a:solidFill>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0.3/0.00</a:t>
                      </a:r>
                      <a:r>
                        <a:rPr lang="en-US" altLang="zh-CN" sz="1200" b="1" kern="100" dirty="0" smtClean="0">
                          <a:solidFill>
                            <a:srgbClr val="002060"/>
                          </a:solidFill>
                          <a:effectLst/>
                          <a:latin typeface="+mn-lt"/>
                          <a:ea typeface="+mn-ea"/>
                          <a:cs typeface="Times New Roman"/>
                        </a:rPr>
                        <a:t>1</a:t>
                      </a:r>
                      <a:endParaRPr lang="zh-CN" altLang="zh-CN" sz="1200" b="1" kern="100" dirty="0">
                        <a:solidFill>
                          <a:srgbClr val="002060"/>
                        </a:solidFill>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0.3 /0.00</a:t>
                      </a:r>
                      <a:r>
                        <a:rPr lang="en-US" altLang="zh-CN" sz="1200" b="1" kern="100" dirty="0" smtClean="0">
                          <a:solidFill>
                            <a:srgbClr val="002060"/>
                          </a:solidFill>
                          <a:effectLst/>
                          <a:latin typeface="+mn-lt"/>
                          <a:ea typeface="+mn-ea"/>
                          <a:cs typeface="Times New Roman"/>
                        </a:rPr>
                        <a:t>1</a:t>
                      </a:r>
                      <a:endParaRPr lang="zh-CN" altLang="zh-CN" sz="1200" b="1" kern="100" dirty="0">
                        <a:solidFill>
                          <a:srgbClr val="002060"/>
                        </a:solidFill>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76901">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1.01/0.0031</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1.01/0.0031</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1.01/0.0031</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6901">
                <a:tc>
                  <a:txBody>
                    <a:bodyPr/>
                    <a:lstStyle/>
                    <a:p>
                      <a:pPr marL="29210" algn="just">
                        <a:spcAft>
                          <a:spcPts val="0"/>
                        </a:spcAft>
                      </a:pPr>
                      <a:r>
                        <a:rPr lang="en-US" sz="1200" kern="100" dirty="0">
                          <a:effectLst/>
                          <a:latin typeface="Times New Roman"/>
                          <a:ea typeface="宋体"/>
                          <a:cs typeface="Times New Roman"/>
                        </a:rPr>
                        <a:t>Transverse  </a:t>
                      </a: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(um)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17.4/0.055</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17.4/0.055</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17.4/0.055</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x</a:t>
                      </a:r>
                      <a:r>
                        <a:rPr lang="en-US" sz="1200" kern="100" dirty="0">
                          <a:effectLst/>
                          <a:latin typeface="Times New Roman"/>
                          <a:ea typeface="宋体"/>
                          <a:cs typeface="Times New Roman"/>
                        </a:rPr>
                        <a:t>/IP</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0.029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0.029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0.029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y</a:t>
                      </a:r>
                      <a:r>
                        <a:rPr lang="en-US" sz="1200" kern="100" dirty="0">
                          <a:effectLst/>
                          <a:latin typeface="Times New Roman"/>
                          <a:ea typeface="宋体"/>
                          <a:cs typeface="Times New Roman"/>
                        </a:rPr>
                        <a:t>/IP</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0.083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0.083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0.083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0.083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6901">
                <a:tc>
                  <a:txBody>
                    <a:bodyPr/>
                    <a:lstStyle/>
                    <a:p>
                      <a:pPr marL="29210" algn="just">
                        <a:spcAft>
                          <a:spcPts val="0"/>
                        </a:spcAft>
                      </a:pPr>
                      <a:r>
                        <a:rPr lang="en-US" sz="1200" i="1" kern="100" dirty="0">
                          <a:effectLst/>
                          <a:latin typeface="Times New Roman"/>
                          <a:ea typeface="宋体"/>
                          <a:cs typeface="Times New Roman"/>
                        </a:rPr>
                        <a:t>V</a:t>
                      </a:r>
                      <a:r>
                        <a:rPr lang="en-US" sz="1200" i="1" kern="100" baseline="-25000" dirty="0">
                          <a:effectLst/>
                          <a:latin typeface="Times New Roman"/>
                          <a:ea typeface="宋体"/>
                          <a:cs typeface="Times New Roman"/>
                        </a:rPr>
                        <a:t>RF </a:t>
                      </a:r>
                      <a:r>
                        <a:rPr lang="en-US" sz="1200" kern="100" dirty="0">
                          <a:effectLst/>
                          <a:latin typeface="Times New Roman"/>
                          <a:ea typeface="宋体"/>
                          <a:cs typeface="Times New Roman"/>
                        </a:rPr>
                        <a:t>(GV)</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2.0</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2.0</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2.0</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6901">
                <a:tc>
                  <a:txBody>
                    <a:bodyPr/>
                    <a:lstStyle/>
                    <a:p>
                      <a:pPr marL="29210" algn="just">
                        <a:spcAft>
                          <a:spcPts val="0"/>
                        </a:spcAft>
                      </a:pPr>
                      <a:r>
                        <a:rPr lang="en-US" sz="1200" i="1" kern="100" dirty="0">
                          <a:effectLst/>
                          <a:latin typeface="Times New Roman"/>
                          <a:ea typeface="宋体"/>
                          <a:cs typeface="Times New Roman"/>
                        </a:rPr>
                        <a:t>f </a:t>
                      </a:r>
                      <a:r>
                        <a:rPr lang="en-US" sz="1200" i="1" kern="100" baseline="-25000" dirty="0">
                          <a:effectLst/>
                          <a:latin typeface="Times New Roman"/>
                          <a:ea typeface="宋体"/>
                          <a:cs typeface="Times New Roman"/>
                        </a:rPr>
                        <a:t>RF</a:t>
                      </a:r>
                      <a:r>
                        <a:rPr lang="en-US" sz="1200" kern="100" dirty="0">
                          <a:effectLst/>
                          <a:latin typeface="Times New Roman"/>
                          <a:ea typeface="宋体"/>
                          <a:cs typeface="Times New Roman"/>
                        </a:rPr>
                        <a:t> (MHz)</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6901">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20"/>
                  </a:ext>
                </a:extLst>
              </a:tr>
              <a:tr h="176901">
                <a:tc>
                  <a:txBody>
                    <a:bodyPr/>
                    <a:lstStyle/>
                    <a:p>
                      <a:pPr marL="29210" algn="just">
                        <a:spcAft>
                          <a:spcPts val="0"/>
                        </a:spcAft>
                      </a:pPr>
                      <a:r>
                        <a:rPr lang="en-US" altLang="zh-CN" sz="1200" kern="100" dirty="0" smtClean="0">
                          <a:effectLst/>
                          <a:latin typeface="Calibri"/>
                          <a:ea typeface="宋体"/>
                          <a:cs typeface="Times New Roman"/>
                        </a:rPr>
                        <a:t>Total</a:t>
                      </a:r>
                      <a:r>
                        <a:rPr lang="en-US" altLang="zh-CN" sz="1200" kern="100" baseline="0" dirty="0" smtClean="0">
                          <a:effectLst/>
                          <a:latin typeface="Calibri"/>
                          <a:ea typeface="宋体"/>
                          <a:cs typeface="Times New Roman"/>
                        </a:rPr>
                        <a:t>  </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z</a:t>
                      </a:r>
                      <a:r>
                        <a:rPr lang="en-US" altLang="zh-CN" sz="1200" kern="100" dirty="0" smtClean="0">
                          <a:effectLst/>
                          <a:latin typeface="Times New Roman"/>
                          <a:ea typeface="+mn-ea"/>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6901">
                <a:tc>
                  <a:txBody>
                    <a:bodyPr/>
                    <a:lstStyle/>
                    <a:p>
                      <a:pPr marL="29210" algn="just">
                        <a:spcAft>
                          <a:spcPts val="0"/>
                        </a:spcAft>
                      </a:pPr>
                      <a:r>
                        <a:rPr lang="en-US" altLang="zh-CN" sz="1200" kern="100" dirty="0" smtClean="0">
                          <a:effectLst/>
                          <a:latin typeface="Calibri"/>
                          <a:ea typeface="宋体"/>
                          <a:cs typeface="Times New Roman"/>
                        </a:rPr>
                        <a:t>HOM power</a:t>
                      </a:r>
                      <a:r>
                        <a:rPr lang="en-US" altLang="zh-CN" sz="1200" kern="100" baseline="0" dirty="0" smtClean="0">
                          <a:effectLst/>
                          <a:latin typeface="Calibri"/>
                          <a:ea typeface="宋体"/>
                          <a:cs typeface="Times New Roman"/>
                        </a:rPr>
                        <a:t>/cavity (kw)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Calibri"/>
                          <a:ea typeface="宋体"/>
                          <a:cs typeface="Times New Roman"/>
                        </a:rPr>
                        <a:t>3.6</a:t>
                      </a:r>
                      <a:r>
                        <a:rPr lang="en-US" altLang="zh-CN" sz="1200" dirty="0" smtClean="0">
                          <a:latin typeface="Times New Roman" panose="02020603050405020304" pitchFamily="18" charset="0"/>
                          <a:cs typeface="Times New Roman" panose="02020603050405020304" pitchFamily="18" charset="0"/>
                        </a:rPr>
                        <a:t>(5cell)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0.75(2cell)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0.45(2cell)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0.28(2cell)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2"/>
                  </a:ext>
                </a:extLst>
              </a:tr>
              <a:tr h="176901">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6901">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1.8</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1.8</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1.8</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353803">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9521">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76901">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5.42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3.25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2.06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bl>
          </a:graphicData>
        </a:graphic>
      </p:graphicFrame>
      <p:sp>
        <p:nvSpPr>
          <p:cNvPr id="3" name="灯片编号占位符 2"/>
          <p:cNvSpPr>
            <a:spLocks noGrp="1"/>
          </p:cNvSpPr>
          <p:nvPr>
            <p:ph type="sldNum" sz="quarter" idx="12"/>
          </p:nvPr>
        </p:nvSpPr>
        <p:spPr>
          <a:xfrm>
            <a:off x="6660232" y="6473968"/>
            <a:ext cx="2133600" cy="365125"/>
          </a:xfrm>
        </p:spPr>
        <p:txBody>
          <a:bodyPr/>
          <a:lstStyle/>
          <a:p>
            <a:fld id="{0C913308-F349-4B6D-A68A-DD1791B4A57B}" type="slidenum">
              <a:rPr lang="zh-CN" altLang="en-US" smtClean="0"/>
              <a:t>41</a:t>
            </a:fld>
            <a:endParaRPr lang="zh-CN" altLang="en-US" dirty="0"/>
          </a:p>
        </p:txBody>
      </p:sp>
    </p:spTree>
    <p:extLst>
      <p:ext uri="{BB962C8B-B14F-4D97-AF65-F5344CB8AC3E}">
        <p14:creationId xmlns:p14="http://schemas.microsoft.com/office/powerpoint/2010/main" val="41580154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62074"/>
          </a:xfrm>
        </p:spPr>
        <p:txBody>
          <a:bodyPr>
            <a:normAutofit fontScale="90000"/>
          </a:bodyPr>
          <a:lstStyle/>
          <a:p>
            <a:r>
              <a:rPr lang="en-US" altLang="zh-CN" dirty="0" smtClean="0"/>
              <a:t>Parameter</a:t>
            </a:r>
            <a:r>
              <a:rPr lang="zh-CN" altLang="en-US" dirty="0"/>
              <a:t> </a:t>
            </a:r>
            <a:r>
              <a:rPr lang="en-US" altLang="zh-CN" dirty="0" smtClean="0"/>
              <a:t>for single ring-100km</a:t>
            </a:r>
            <a:r>
              <a:rPr lang="en-US" altLang="zh-CN" dirty="0"/>
              <a:t/>
            </a:r>
            <a:br>
              <a:rPr lang="en-US" altLang="zh-CN" dirty="0"/>
            </a:br>
            <a:r>
              <a:rPr lang="zh-CN" altLang="en-US" sz="2200" dirty="0"/>
              <a:t>（</a:t>
            </a:r>
            <a:r>
              <a:rPr lang="en-US" altLang="zh-CN" sz="2200" dirty="0" smtClean="0"/>
              <a:t>wangdou20161122</a:t>
            </a:r>
            <a:r>
              <a:rPr lang="zh-CN" altLang="en-US" sz="2200" dirty="0" smtClean="0"/>
              <a:t>）</a:t>
            </a:r>
            <a:endParaRPr lang="zh-CN" altLang="en-US" sz="2200" dirty="0"/>
          </a:p>
        </p:txBody>
      </p:sp>
      <p:graphicFrame>
        <p:nvGraphicFramePr>
          <p:cNvPr id="3" name="表格 2"/>
          <p:cNvGraphicFramePr>
            <a:graphicFrameLocks noGrp="1"/>
          </p:cNvGraphicFramePr>
          <p:nvPr>
            <p:extLst/>
          </p:nvPr>
        </p:nvGraphicFramePr>
        <p:xfrm>
          <a:off x="899592" y="1196752"/>
          <a:ext cx="7272807" cy="5509229"/>
        </p:xfrm>
        <a:graphic>
          <a:graphicData uri="http://schemas.openxmlformats.org/drawingml/2006/table">
            <a:tbl>
              <a:tblPr firstRow="1" bandRow="1"/>
              <a:tblGrid>
                <a:gridCol w="2779505">
                  <a:extLst>
                    <a:ext uri="{9D8B030D-6E8A-4147-A177-3AD203B41FA5}">
                      <a16:colId xmlns:a16="http://schemas.microsoft.com/office/drawing/2014/main" val="20000"/>
                    </a:ext>
                  </a:extLst>
                </a:gridCol>
                <a:gridCol w="1556208">
                  <a:extLst>
                    <a:ext uri="{9D8B030D-6E8A-4147-A177-3AD203B41FA5}">
                      <a16:colId xmlns:a16="http://schemas.microsoft.com/office/drawing/2014/main" val="20001"/>
                    </a:ext>
                  </a:extLst>
                </a:gridCol>
                <a:gridCol w="1468547">
                  <a:extLst>
                    <a:ext uri="{9D8B030D-6E8A-4147-A177-3AD203B41FA5}">
                      <a16:colId xmlns:a16="http://schemas.microsoft.com/office/drawing/2014/main" val="20002"/>
                    </a:ext>
                  </a:extLst>
                </a:gridCol>
                <a:gridCol w="1468547">
                  <a:extLst>
                    <a:ext uri="{9D8B030D-6E8A-4147-A177-3AD203B41FA5}">
                      <a16:colId xmlns:a16="http://schemas.microsoft.com/office/drawing/2014/main" val="20003"/>
                    </a:ext>
                  </a:extLst>
                </a:gridCol>
              </a:tblGrid>
              <a:tr h="388589">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altLang="zh-CN" sz="1600" b="1" i="1" kern="100" dirty="0" smtClean="0">
                          <a:effectLst/>
                          <a:latin typeface="Calibri"/>
                          <a:ea typeface="宋体"/>
                          <a:cs typeface="Times New Roman"/>
                        </a:rPr>
                        <a:t>New-100km</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altLang="zh-CN" sz="1600" b="1" i="1" kern="100" dirty="0" smtClean="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2387">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2387">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387">
                <a:tc>
                  <a:txBody>
                    <a:bodyPr/>
                    <a:lstStyle/>
                    <a:p>
                      <a:pPr marL="29210" algn="just">
                        <a:spcAft>
                          <a:spcPts val="0"/>
                        </a:spcAft>
                      </a:pPr>
                      <a:r>
                        <a:rPr lang="en-US" sz="1200" kern="100" dirty="0">
                          <a:effectLst/>
                          <a:latin typeface="Times New Roman"/>
                          <a:ea typeface="宋体"/>
                          <a:cs typeface="Times New Roman"/>
                        </a:rPr>
                        <a:t>Circumference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100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100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2387">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1.67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1.67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2387">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rPr>
                        <a:t>e</a:t>
                      </a:r>
                      <a:r>
                        <a:rPr lang="en-US" sz="1200" kern="100" dirty="0">
                          <a:effectLst/>
                          <a:latin typeface="Times New Roman"/>
                          <a:ea typeface="宋体"/>
                          <a:cs typeface="Times New Roman"/>
                        </a:rPr>
                        <a:t>/bunch (</a:t>
                      </a:r>
                      <a:r>
                        <a:rPr lang="en-US" sz="1200" kern="100" dirty="0" smtClean="0">
                          <a:effectLst/>
                          <a:latin typeface="Times New Roman"/>
                          <a:ea typeface="宋体"/>
                          <a:cs typeface="Times New Roman"/>
                        </a:rPr>
                        <a:t>10</a:t>
                      </a:r>
                      <a:r>
                        <a:rPr lang="en-US" sz="1200" kern="100" baseline="30000" dirty="0" smtClean="0">
                          <a:effectLst/>
                          <a:latin typeface="Times New Roman"/>
                          <a:ea typeface="宋体"/>
                          <a:cs typeface="Times New Roman"/>
                        </a:rPr>
                        <a:t>11</a:t>
                      </a:r>
                      <a:r>
                        <a:rPr lang="en-US" sz="1200" kern="100" dirty="0" smtClean="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2387">
                <a:tc>
                  <a:txBody>
                    <a:bodyPr/>
                    <a:lstStyle/>
                    <a:p>
                      <a:pPr marL="29210" algn="just">
                        <a:spcAft>
                          <a:spcPts val="0"/>
                        </a:spcAft>
                      </a:pPr>
                      <a:r>
                        <a:rPr lang="en-US" sz="1200" kern="100" dirty="0">
                          <a:effectLst/>
                          <a:latin typeface="Times New Roman"/>
                          <a:ea typeface="宋体"/>
                          <a:cs typeface="Times New Roman"/>
                        </a:rPr>
                        <a:t>Bunch number</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spcAft>
                          <a:spcPts val="0"/>
                        </a:spcAft>
                      </a:pPr>
                      <a:r>
                        <a:rPr lang="en-US" altLang="zh-CN" sz="1200" kern="100" dirty="0" smtClean="0">
                          <a:effectLst/>
                          <a:latin typeface="Calibri"/>
                          <a:ea typeface="宋体"/>
                          <a:cs typeface="Times New Roman"/>
                        </a:rPr>
                        <a:t>350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spcAft>
                          <a:spcPts val="0"/>
                        </a:spcAft>
                      </a:pPr>
                      <a:r>
                        <a:rPr lang="en-US" altLang="zh-CN" sz="1200" kern="100" dirty="0" smtClean="0">
                          <a:effectLst/>
                          <a:latin typeface="Calibri"/>
                          <a:ea typeface="宋体"/>
                          <a:cs typeface="Times New Roman"/>
                        </a:rPr>
                        <a:t>100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6"/>
                  </a:ext>
                </a:extLst>
              </a:tr>
              <a:tr h="172387">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30.0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8.6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2387">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14.3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72387">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2387">
                <a:tc>
                  <a:txBody>
                    <a:bodyPr/>
                    <a:lstStyle/>
                    <a:p>
                      <a:pPr marL="29210" algn="just">
                        <a:spcAft>
                          <a:spcPts val="0"/>
                        </a:spcAft>
                      </a:pPr>
                      <a:r>
                        <a:rPr lang="en-US" sz="1200" kern="100">
                          <a:effectLst/>
                          <a:latin typeface="Times New Roman"/>
                          <a:ea typeface="宋体"/>
                          <a:cs typeface="Times New Roman"/>
                        </a:rPr>
                        <a:t>Momentum compaction (10</a:t>
                      </a:r>
                      <a:r>
                        <a:rPr lang="en-US" sz="1200" kern="100" baseline="30000">
                          <a:effectLst/>
                          <a:latin typeface="Times New Roman"/>
                          <a:ea typeface="宋体"/>
                          <a:cs typeface="Times New Roman"/>
                        </a:rPr>
                        <a:t>-5</a:t>
                      </a:r>
                      <a:r>
                        <a:rPr lang="en-US" sz="1200" kern="100">
                          <a:effectLst/>
                          <a:latin typeface="Times New Roman"/>
                          <a:ea typeface="宋体"/>
                          <a:cs typeface="Times New Roman"/>
                        </a:rPr>
                        <a:t>)</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3.15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3.15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2387">
                <a:tc>
                  <a:txBody>
                    <a:bodyPr/>
                    <a:lstStyle/>
                    <a:p>
                      <a:pPr marL="29210" algn="just">
                        <a:spcAft>
                          <a:spcPts val="0"/>
                        </a:spcAft>
                      </a:pP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IP</a:t>
                      </a:r>
                      <a:r>
                        <a:rPr lang="en-US" sz="1200" kern="100">
                          <a:effectLst/>
                          <a:latin typeface="Times New Roman"/>
                          <a:ea typeface="宋体"/>
                          <a:cs typeface="Times New Roman"/>
                        </a:rPr>
                        <a:t> x/y (m)</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0.4/0.0012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0.4/0.0012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2387">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6.18/0.019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6.18/0.019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387">
                <a:tc>
                  <a:txBody>
                    <a:bodyPr/>
                    <a:lstStyle/>
                    <a:p>
                      <a:pPr marL="29210" algn="just">
                        <a:spcAft>
                          <a:spcPts val="0"/>
                        </a:spcAft>
                      </a:pPr>
                      <a:r>
                        <a:rPr lang="en-US" sz="1200" kern="100">
                          <a:effectLst/>
                          <a:latin typeface="Times New Roman"/>
                          <a:ea typeface="宋体"/>
                          <a:cs typeface="Times New Roman"/>
                        </a:rPr>
                        <a:t>Transverse  </a:t>
                      </a: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IP</a:t>
                      </a:r>
                      <a:r>
                        <a:rPr lang="en-US" sz="1200" kern="100">
                          <a:effectLst/>
                          <a:latin typeface="Times New Roman"/>
                          <a:ea typeface="宋体"/>
                          <a:cs typeface="Times New Roman"/>
                        </a:rPr>
                        <a:t> (um)</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49.5/0.15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49.5/0.15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2387">
                <a:tc>
                  <a:txBody>
                    <a:bodyPr/>
                    <a:lstStyle/>
                    <a:p>
                      <a:pPr marL="29210" algn="just">
                        <a:spcAft>
                          <a:spcPts val="0"/>
                        </a:spcAft>
                      </a:pP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x</a:t>
                      </a:r>
                      <a:r>
                        <a:rPr lang="en-US" sz="1200" kern="100">
                          <a:effectLst/>
                          <a:latin typeface="Times New Roman"/>
                          <a:ea typeface="宋体"/>
                          <a:cs typeface="Times New Roman"/>
                        </a:rPr>
                        <a:t>/IP</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0.055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0.055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2387">
                <a:tc>
                  <a:txBody>
                    <a:bodyPr/>
                    <a:lstStyle/>
                    <a:p>
                      <a:pPr marL="29210" algn="just">
                        <a:spcAft>
                          <a:spcPts val="0"/>
                        </a:spcAft>
                      </a:pP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y</a:t>
                      </a:r>
                      <a:r>
                        <a:rPr lang="en-US" sz="1200" kern="100">
                          <a:effectLst/>
                          <a:latin typeface="Times New Roman"/>
                          <a:ea typeface="宋体"/>
                          <a:cs typeface="Times New Roman"/>
                        </a:rPr>
                        <a:t>/IP</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0.083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0.055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0.055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2387">
                <a:tc>
                  <a:txBody>
                    <a:bodyPr/>
                    <a:lstStyle/>
                    <a:p>
                      <a:pPr marL="29210" algn="just">
                        <a:spcAft>
                          <a:spcPts val="0"/>
                        </a:spcAft>
                      </a:pPr>
                      <a:r>
                        <a:rPr lang="en-US" sz="1200" i="1" kern="100">
                          <a:effectLst/>
                          <a:latin typeface="Times New Roman"/>
                          <a:ea typeface="宋体"/>
                          <a:cs typeface="Times New Roman"/>
                        </a:rPr>
                        <a:t>V</a:t>
                      </a:r>
                      <a:r>
                        <a:rPr lang="en-US" sz="1200" i="1" kern="100" baseline="-25000">
                          <a:effectLst/>
                          <a:latin typeface="Times New Roman"/>
                          <a:ea typeface="宋体"/>
                          <a:cs typeface="Times New Roman"/>
                        </a:rPr>
                        <a:t>RF </a:t>
                      </a:r>
                      <a:r>
                        <a:rPr lang="en-US" sz="1200" kern="100">
                          <a:effectLst/>
                          <a:latin typeface="Times New Roman"/>
                          <a:ea typeface="宋体"/>
                          <a:cs typeface="Times New Roman"/>
                        </a:rPr>
                        <a:t>(GV)</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4.88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4.88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2387">
                <a:tc>
                  <a:txBody>
                    <a:bodyPr/>
                    <a:lstStyle/>
                    <a:p>
                      <a:pPr marL="29210" algn="just">
                        <a:spcAft>
                          <a:spcPts val="0"/>
                        </a:spcAft>
                      </a:pPr>
                      <a:r>
                        <a:rPr lang="en-US" sz="1200" i="1" kern="100">
                          <a:effectLst/>
                          <a:latin typeface="Times New Roman"/>
                          <a:ea typeface="宋体"/>
                          <a:cs typeface="Times New Roman"/>
                        </a:rPr>
                        <a:t>f </a:t>
                      </a:r>
                      <a:r>
                        <a:rPr lang="en-US" sz="1200" i="1" kern="100" baseline="-25000">
                          <a:effectLst/>
                          <a:latin typeface="Times New Roman"/>
                          <a:ea typeface="宋体"/>
                          <a:cs typeface="Times New Roman"/>
                        </a:rPr>
                        <a:t>RF</a:t>
                      </a:r>
                      <a:r>
                        <a:rPr lang="en-US" sz="1200" kern="100">
                          <a:effectLst/>
                          <a:latin typeface="Times New Roman"/>
                          <a:ea typeface="宋体"/>
                          <a:cs typeface="Times New Roman"/>
                        </a:rPr>
                        <a:t> (MHz)</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2387">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2.41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2.41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2387">
                <a:tc>
                  <a:txBody>
                    <a:bodyPr/>
                    <a:lstStyle/>
                    <a:p>
                      <a:pPr marL="29210" algn="just">
                        <a:spcAft>
                          <a:spcPts val="0"/>
                        </a:spcAft>
                      </a:pPr>
                      <a:r>
                        <a:rPr lang="en-US" altLang="zh-CN" sz="1200" kern="100" dirty="0" smtClean="0">
                          <a:effectLst/>
                          <a:latin typeface="Calibri"/>
                          <a:ea typeface="宋体"/>
                          <a:cs typeface="Times New Roman"/>
                        </a:rPr>
                        <a:t>Total</a:t>
                      </a:r>
                      <a:r>
                        <a:rPr lang="en-US" altLang="zh-CN" sz="1200" kern="100" baseline="0" dirty="0" smtClean="0">
                          <a:effectLst/>
                          <a:latin typeface="Calibri"/>
                          <a:ea typeface="宋体"/>
                          <a:cs typeface="Times New Roman"/>
                        </a:rPr>
                        <a:t>  </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z</a:t>
                      </a:r>
                      <a:r>
                        <a:rPr lang="en-US" altLang="zh-CN" sz="1200" kern="100" dirty="0" smtClean="0">
                          <a:effectLst/>
                          <a:latin typeface="Times New Roman"/>
                          <a:ea typeface="+mn-ea"/>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2387">
                <a:tc>
                  <a:txBody>
                    <a:bodyPr/>
                    <a:lstStyle/>
                    <a:p>
                      <a:pPr marL="29210" algn="just">
                        <a:spcAft>
                          <a:spcPts val="0"/>
                        </a:spcAft>
                      </a:pPr>
                      <a:r>
                        <a:rPr lang="en-US" altLang="zh-CN" sz="1200" kern="100" dirty="0" smtClean="0">
                          <a:effectLst/>
                          <a:latin typeface="Calibri"/>
                          <a:ea typeface="宋体"/>
                          <a:cs typeface="Times New Roman"/>
                        </a:rPr>
                        <a:t>HOM power</a:t>
                      </a:r>
                      <a:r>
                        <a:rPr lang="en-US" altLang="zh-CN" sz="1200" kern="100" baseline="0" dirty="0" smtClean="0">
                          <a:effectLst/>
                          <a:latin typeface="Calibri"/>
                          <a:ea typeface="宋体"/>
                          <a:cs typeface="Times New Roman"/>
                        </a:rPr>
                        <a:t>/cavity (kw)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b="1" kern="100" dirty="0" smtClean="0">
                          <a:solidFill>
                            <a:srgbClr val="C00000"/>
                          </a:solidFill>
                          <a:effectLst/>
                          <a:latin typeface="Calibri"/>
                          <a:ea typeface="宋体"/>
                          <a:cs typeface="Times New Roman"/>
                        </a:rPr>
                        <a:t>3.6</a:t>
                      </a:r>
                      <a:endParaRPr lang="zh-CN" sz="1200" b="1" kern="100" dirty="0">
                        <a:solidFill>
                          <a:srgbClr val="C00000"/>
                        </a:solidFill>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b="1" kern="100" dirty="0" smtClean="0">
                          <a:solidFill>
                            <a:srgbClr val="C00000"/>
                          </a:solidFill>
                          <a:effectLst/>
                          <a:latin typeface="Calibri"/>
                          <a:ea typeface="宋体"/>
                          <a:cs typeface="Times New Roman"/>
                        </a:rPr>
                        <a:t>3.2</a:t>
                      </a:r>
                      <a:endParaRPr lang="zh-CN" sz="1200" b="1" kern="100" dirty="0">
                        <a:solidFill>
                          <a:srgbClr val="C00000"/>
                        </a:solidFill>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b="1" kern="100" dirty="0" smtClean="0">
                          <a:solidFill>
                            <a:srgbClr val="C00000"/>
                          </a:solidFill>
                          <a:effectLst/>
                          <a:latin typeface="Calibri"/>
                          <a:ea typeface="宋体"/>
                          <a:cs typeface="Times New Roman"/>
                        </a:rPr>
                        <a:t>0.92</a:t>
                      </a:r>
                      <a:endParaRPr lang="zh-CN" sz="1200" b="1" kern="100" dirty="0">
                        <a:solidFill>
                          <a:srgbClr val="C00000"/>
                        </a:solidFill>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0"/>
                  </a:ext>
                </a:extLst>
              </a:tr>
              <a:tr h="172387">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0.098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0.098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2387">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0.94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0.94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2387">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4.5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4.5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2387">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0.15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0.15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21700">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72387">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72387">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2.5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0.72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2570560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125129" y="85024"/>
            <a:ext cx="9144000" cy="625475"/>
          </a:xfrm>
        </p:spPr>
        <p:txBody>
          <a:bodyPr>
            <a:normAutofit/>
          </a:bodyPr>
          <a:lstStyle/>
          <a:p>
            <a:pPr algn="ctr"/>
            <a:r>
              <a:rPr lang="en-US" altLang="zh-CN" sz="2400" dirty="0" smtClean="0">
                <a:latin typeface="Arial" panose="020B0604020202020204" pitchFamily="34" charset="0"/>
                <a:ea typeface="黑体" panose="02010609060101010101" pitchFamily="49" charset="-122"/>
                <a:cs typeface="Arial" panose="020B0604020202020204" pitchFamily="34" charset="0"/>
              </a:rPr>
              <a:t>CEPC</a:t>
            </a:r>
            <a:r>
              <a:rPr lang="zh-CN" altLang="en-US" sz="2400" dirty="0" smtClean="0">
                <a:latin typeface="Arial" panose="020B0604020202020204" pitchFamily="34" charset="0"/>
                <a:ea typeface="黑体" panose="02010609060101010101" pitchFamily="49" charset="-122"/>
                <a:cs typeface="Arial" panose="020B0604020202020204" pitchFamily="34" charset="0"/>
              </a:rPr>
              <a:t>高频系统造价估算 </a:t>
            </a:r>
            <a:r>
              <a:rPr lang="en-US" altLang="zh-CN" sz="2400" dirty="0" smtClean="0">
                <a:latin typeface="Arial" panose="020B0604020202020204" pitchFamily="34" charset="0"/>
                <a:ea typeface="黑体" panose="02010609060101010101" pitchFamily="49" charset="-122"/>
                <a:cs typeface="Arial" panose="020B0604020202020204" pitchFamily="34" charset="0"/>
              </a:rPr>
              <a:t>(Pre-CDR)</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graphicFrame>
        <p:nvGraphicFramePr>
          <p:cNvPr id="8" name="内容占位符 7"/>
          <p:cNvGraphicFramePr>
            <a:graphicFrameLocks noGrp="1"/>
          </p:cNvGraphicFramePr>
          <p:nvPr>
            <p:ph idx="4294967295"/>
            <p:extLst/>
          </p:nvPr>
        </p:nvGraphicFramePr>
        <p:xfrm>
          <a:off x="239295" y="652749"/>
          <a:ext cx="8711998" cy="6084001"/>
        </p:xfrm>
        <a:graphic>
          <a:graphicData uri="http://schemas.openxmlformats.org/drawingml/2006/table">
            <a:tbl>
              <a:tblPr>
                <a:tableStyleId>{1FECB4D8-DB02-4DC6-A0A2-4F2EBAE1DC90}</a:tableStyleId>
              </a:tblPr>
              <a:tblGrid>
                <a:gridCol w="2523156">
                  <a:extLst>
                    <a:ext uri="{9D8B030D-6E8A-4147-A177-3AD203B41FA5}">
                      <a16:colId xmlns:a16="http://schemas.microsoft.com/office/drawing/2014/main" val="20000"/>
                    </a:ext>
                  </a:extLst>
                </a:gridCol>
                <a:gridCol w="2691938">
                  <a:extLst>
                    <a:ext uri="{9D8B030D-6E8A-4147-A177-3AD203B41FA5}">
                      <a16:colId xmlns:a16="http://schemas.microsoft.com/office/drawing/2014/main" val="20001"/>
                    </a:ext>
                  </a:extLst>
                </a:gridCol>
                <a:gridCol w="544052">
                  <a:extLst>
                    <a:ext uri="{9D8B030D-6E8A-4147-A177-3AD203B41FA5}">
                      <a16:colId xmlns:a16="http://schemas.microsoft.com/office/drawing/2014/main" val="20002"/>
                    </a:ext>
                  </a:extLst>
                </a:gridCol>
                <a:gridCol w="892273">
                  <a:extLst>
                    <a:ext uri="{9D8B030D-6E8A-4147-A177-3AD203B41FA5}">
                      <a16:colId xmlns:a16="http://schemas.microsoft.com/office/drawing/2014/main" val="20003"/>
                    </a:ext>
                  </a:extLst>
                </a:gridCol>
                <a:gridCol w="892273">
                  <a:extLst>
                    <a:ext uri="{9D8B030D-6E8A-4147-A177-3AD203B41FA5}">
                      <a16:colId xmlns:a16="http://schemas.microsoft.com/office/drawing/2014/main" val="20004"/>
                    </a:ext>
                  </a:extLst>
                </a:gridCol>
                <a:gridCol w="1168306">
                  <a:extLst>
                    <a:ext uri="{9D8B030D-6E8A-4147-A177-3AD203B41FA5}">
                      <a16:colId xmlns:a16="http://schemas.microsoft.com/office/drawing/2014/main" val="20005"/>
                    </a:ext>
                  </a:extLst>
                </a:gridCol>
              </a:tblGrid>
              <a:tr h="656648">
                <a:tc>
                  <a:txBody>
                    <a:bodyPr/>
                    <a:lstStyle/>
                    <a:p>
                      <a:pPr algn="ctr" fontAlgn="ctr"/>
                      <a:r>
                        <a:rPr lang="zh-CN" altLang="en-US" sz="1800" b="1" u="none" strike="noStrike" dirty="0">
                          <a:effectLst/>
                          <a:latin typeface="Times New Roman" panose="02020603050405020304" pitchFamily="18" charset="0"/>
                          <a:cs typeface="Times New Roman" panose="02020603050405020304" pitchFamily="18" charset="0"/>
                        </a:rPr>
                        <a:t>设备名称</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mpd="sng">
                      <a:noFill/>
                    </a:lnL>
                    <a:lnR>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b="1" u="none" strike="noStrike" dirty="0">
                          <a:effectLst/>
                          <a:latin typeface="Times New Roman" panose="02020603050405020304" pitchFamily="18" charset="0"/>
                          <a:cs typeface="Times New Roman" panose="02020603050405020304" pitchFamily="18" charset="0"/>
                        </a:rPr>
                        <a:t>规格型号</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b="1" u="none" strike="noStrike" dirty="0">
                          <a:effectLst/>
                          <a:latin typeface="Times New Roman" panose="02020603050405020304" pitchFamily="18" charset="0"/>
                          <a:cs typeface="Times New Roman" panose="02020603050405020304" pitchFamily="18" charset="0"/>
                        </a:rPr>
                        <a:t>单位</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b="1" u="none" strike="noStrike" dirty="0">
                          <a:effectLst/>
                          <a:latin typeface="Times New Roman" panose="02020603050405020304" pitchFamily="18" charset="0"/>
                          <a:cs typeface="Times New Roman" panose="02020603050405020304" pitchFamily="18" charset="0"/>
                        </a:rPr>
                        <a:t>数量</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b="1" u="none" strike="noStrike" dirty="0" smtClean="0">
                          <a:effectLst/>
                          <a:latin typeface="Times New Roman" panose="02020603050405020304" pitchFamily="18" charset="0"/>
                          <a:cs typeface="Times New Roman" panose="02020603050405020304" pitchFamily="18" charset="0"/>
                        </a:rPr>
                        <a:t>单价</a:t>
                      </a:r>
                      <a:br>
                        <a:rPr lang="zh-CN" altLang="en-US" sz="1800" b="1" u="none" strike="noStrike" dirty="0" smtClean="0">
                          <a:effectLst/>
                          <a:latin typeface="Times New Roman" panose="02020603050405020304" pitchFamily="18" charset="0"/>
                          <a:cs typeface="Times New Roman" panose="02020603050405020304" pitchFamily="18" charset="0"/>
                        </a:rPr>
                      </a:br>
                      <a:r>
                        <a:rPr lang="zh-CN" altLang="en-US" sz="1800" b="1" u="none" strike="noStrike" dirty="0" smtClean="0">
                          <a:effectLst/>
                          <a:latin typeface="Times New Roman" panose="02020603050405020304" pitchFamily="18" charset="0"/>
                          <a:cs typeface="Times New Roman" panose="02020603050405020304" pitchFamily="18" charset="0"/>
                        </a:rPr>
                        <a:t>（</a:t>
                      </a:r>
                      <a:r>
                        <a:rPr lang="zh-CN" altLang="en-US" sz="1800" b="1" u="none" strike="noStrike" dirty="0">
                          <a:effectLst/>
                          <a:latin typeface="Times New Roman" panose="02020603050405020304" pitchFamily="18" charset="0"/>
                          <a:cs typeface="Times New Roman" panose="02020603050405020304" pitchFamily="18" charset="0"/>
                        </a:rPr>
                        <a:t>万元）</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b="1" u="none" strike="noStrike" dirty="0" smtClean="0">
                          <a:effectLst/>
                          <a:latin typeface="Times New Roman" panose="02020603050405020304" pitchFamily="18" charset="0"/>
                          <a:cs typeface="Times New Roman" panose="02020603050405020304" pitchFamily="18" charset="0"/>
                        </a:rPr>
                        <a:t>总价</a:t>
                      </a:r>
                      <a:endParaRPr lang="en-US" altLang="zh-CN" sz="1800" b="1" u="none" strike="noStrike" dirty="0" smtClean="0">
                        <a:effectLst/>
                        <a:latin typeface="Times New Roman" panose="02020603050405020304" pitchFamily="18" charset="0"/>
                        <a:cs typeface="Times New Roman" panose="02020603050405020304" pitchFamily="18" charset="0"/>
                      </a:endParaRPr>
                    </a:p>
                    <a:p>
                      <a:pPr algn="ctr" fontAlgn="ctr"/>
                      <a:r>
                        <a:rPr lang="zh-CN" altLang="en-US" sz="1800" b="1" u="none" strike="noStrike" dirty="0" smtClean="0">
                          <a:effectLst/>
                          <a:latin typeface="Times New Roman" panose="02020603050405020304" pitchFamily="18" charset="0"/>
                          <a:cs typeface="Times New Roman" panose="02020603050405020304" pitchFamily="18" charset="0"/>
                        </a:rPr>
                        <a:t>（</a:t>
                      </a:r>
                      <a:r>
                        <a:rPr lang="zh-CN" altLang="en-US" sz="1800" b="1" u="none" strike="noStrike" dirty="0">
                          <a:effectLst/>
                          <a:latin typeface="Times New Roman" panose="02020603050405020304" pitchFamily="18" charset="0"/>
                          <a:cs typeface="Times New Roman" panose="02020603050405020304" pitchFamily="18" charset="0"/>
                        </a:rPr>
                        <a:t>万元</a:t>
                      </a:r>
                      <a:r>
                        <a:rPr lang="zh-CN" altLang="en-US" sz="1800" b="1" u="none" strike="noStrike" dirty="0" smtClean="0">
                          <a:effectLst/>
                          <a:latin typeface="Times New Roman" panose="02020603050405020304" pitchFamily="18" charset="0"/>
                          <a:cs typeface="Times New Roman" panose="02020603050405020304" pitchFamily="18" charset="0"/>
                        </a:rPr>
                        <a:t>）</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28315">
                <a:tc>
                  <a:txBody>
                    <a:bodyPr/>
                    <a:lstStyle/>
                    <a:p>
                      <a:pPr algn="l" fontAlgn="ctr"/>
                      <a:r>
                        <a:rPr lang="zh-CN" altLang="en-US" sz="1800" b="1" u="none" strike="noStrike" dirty="0">
                          <a:solidFill>
                            <a:srgbClr val="FF0000"/>
                          </a:solidFill>
                          <a:effectLst/>
                          <a:latin typeface="Times New Roman" panose="02020603050405020304" pitchFamily="18" charset="0"/>
                          <a:cs typeface="Times New Roman" panose="02020603050405020304" pitchFamily="18" charset="0"/>
                        </a:rPr>
                        <a:t>高频系统</a:t>
                      </a:r>
                      <a:endParaRPr lang="zh-CN" altLang="en-US" sz="1800" b="1"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93935" marR="0" marT="0" marB="0" anchor="ctr">
                    <a:lnL w="12700" cmpd="sng">
                      <a:noFill/>
                    </a:lnL>
                    <a:lnR>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algn="l" fontAlgn="ctr"/>
                      <a:r>
                        <a:rPr lang="zh-CN" altLang="en-US" sz="1800" b="1" u="none" strike="noStrike" baseline="0" dirty="0" smtClean="0">
                          <a:solidFill>
                            <a:schemeClr val="tx1"/>
                          </a:solidFill>
                          <a:effectLst/>
                          <a:latin typeface="Times New Roman" panose="02020603050405020304" pitchFamily="18" charset="0"/>
                          <a:cs typeface="Times New Roman" panose="02020603050405020304" pitchFamily="18" charset="0"/>
                        </a:rPr>
                        <a:t> </a:t>
                      </a:r>
                      <a:r>
                        <a:rPr lang="zh-CN" altLang="en-US" sz="1800" b="0" i="0" u="none" strike="noStrike" baseline="0" dirty="0" smtClean="0">
                          <a:solidFill>
                            <a:schemeClr val="tx1"/>
                          </a:solidFill>
                          <a:effectLst/>
                          <a:latin typeface="Times New Roman" panose="02020603050405020304" pitchFamily="18" charset="0"/>
                          <a:cs typeface="Times New Roman" panose="02020603050405020304" pitchFamily="18" charset="0"/>
                        </a:rPr>
                        <a:t>加速器总造价 </a:t>
                      </a:r>
                      <a:r>
                        <a:rPr lang="en-US" altLang="zh-CN" sz="1800" b="0" i="0" u="none" strike="noStrike" baseline="0" dirty="0" smtClean="0">
                          <a:solidFill>
                            <a:schemeClr val="tx1"/>
                          </a:solidFill>
                          <a:effectLst/>
                          <a:latin typeface="Times New Roman" panose="02020603050405020304" pitchFamily="18" charset="0"/>
                          <a:cs typeface="Times New Roman" panose="02020603050405020304" pitchFamily="18" charset="0"/>
                        </a:rPr>
                        <a:t>15 %</a:t>
                      </a:r>
                      <a:r>
                        <a:rPr lang="zh-CN" altLang="en-US" sz="1800" b="0" i="0" u="none" strike="noStrike" dirty="0" smtClean="0">
                          <a:solidFill>
                            <a:schemeClr val="tx1"/>
                          </a:solidFill>
                          <a:effectLst/>
                          <a:latin typeface="Times New Roman" panose="02020603050405020304" pitchFamily="18" charset="0"/>
                          <a:cs typeface="Times New Roman" panose="02020603050405020304" pitchFamily="18" charset="0"/>
                        </a:rPr>
                        <a:t>（低电平在功率源系统）</a:t>
                      </a:r>
                      <a:endParaRPr lang="zh-CN" altLang="en-US" sz="1800" b="0" i="0" u="none" strike="noStrike"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800" b="1" u="sng" strike="noStrike" dirty="0">
                          <a:solidFill>
                            <a:srgbClr val="FF0000"/>
                          </a:solidFill>
                          <a:effectLst/>
                          <a:latin typeface="Times New Roman" panose="02020603050405020304" pitchFamily="18" charset="0"/>
                          <a:cs typeface="Times New Roman" panose="02020603050405020304" pitchFamily="18" charset="0"/>
                        </a:rPr>
                        <a:t>23</a:t>
                      </a:r>
                      <a:r>
                        <a:rPr lang="en-US" altLang="zh-CN" sz="1800" b="1" u="none" strike="noStrike" dirty="0">
                          <a:solidFill>
                            <a:srgbClr val="FF0000"/>
                          </a:solidFill>
                          <a:effectLst/>
                          <a:latin typeface="Times New Roman" panose="02020603050405020304" pitchFamily="18" charset="0"/>
                          <a:cs typeface="Times New Roman" panose="02020603050405020304" pitchFamily="18" charset="0"/>
                        </a:rPr>
                        <a:t>8180.00</a:t>
                      </a:r>
                      <a:endParaRPr lang="en-US" altLang="zh-CN" sz="1800" b="1"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28315">
                <a:tc>
                  <a:txBody>
                    <a:bodyPr/>
                    <a:lstStyle/>
                    <a:p>
                      <a:pPr algn="l" fontAlgn="ctr"/>
                      <a:r>
                        <a:rPr lang="zh-CN" altLang="en-US" sz="1800" b="1" u="none" strike="noStrike" dirty="0">
                          <a:solidFill>
                            <a:srgbClr val="0000FF"/>
                          </a:solidFill>
                          <a:effectLst/>
                          <a:latin typeface="Times New Roman" panose="02020603050405020304" pitchFamily="18" charset="0"/>
                          <a:cs typeface="Times New Roman" panose="02020603050405020304" pitchFamily="18" charset="0"/>
                        </a:rPr>
                        <a:t>储存环高频</a:t>
                      </a:r>
                      <a:r>
                        <a:rPr lang="zh-CN" altLang="en-US" sz="1800" b="1" u="none" strike="noStrike" dirty="0" smtClean="0">
                          <a:solidFill>
                            <a:srgbClr val="0000FF"/>
                          </a:solidFill>
                          <a:effectLst/>
                          <a:latin typeface="Times New Roman" panose="02020603050405020304" pitchFamily="18" charset="0"/>
                          <a:cs typeface="Times New Roman" panose="02020603050405020304" pitchFamily="18" charset="0"/>
                        </a:rPr>
                        <a:t>系统</a:t>
                      </a:r>
                      <a:endParaRPr lang="zh-CN" altLang="en-US" sz="1800" b="1" i="0" u="none" strike="noStrike"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7870" marR="0" marT="0" marB="0" anchor="ctr">
                    <a:lnL w="12700" cmpd="sng">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algn="l" fontAlgn="ctr"/>
                      <a:r>
                        <a:rPr lang="en-US" altLang="zh-CN" sz="1800" b="1"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altLang="zh-CN" sz="1800" b="0" u="none" strike="noStrike" dirty="0" smtClean="0">
                          <a:solidFill>
                            <a:schemeClr val="tx1"/>
                          </a:solidFill>
                          <a:effectLst/>
                          <a:latin typeface="Times New Roman" panose="02020603050405020304" pitchFamily="18" charset="0"/>
                          <a:cs typeface="Times New Roman" panose="02020603050405020304" pitchFamily="18" charset="0"/>
                        </a:rPr>
                        <a:t>650 MHz,</a:t>
                      </a:r>
                      <a:r>
                        <a:rPr lang="en-US" altLang="zh-CN" sz="1800" b="0" u="none" strike="noStrike" baseline="0" dirty="0" smtClean="0">
                          <a:solidFill>
                            <a:schemeClr val="tx1"/>
                          </a:solidFill>
                          <a:effectLst/>
                          <a:latin typeface="Times New Roman" panose="02020603050405020304" pitchFamily="18" charset="0"/>
                          <a:cs typeface="Times New Roman" panose="02020603050405020304" pitchFamily="18" charset="0"/>
                        </a:rPr>
                        <a:t> </a:t>
                      </a:r>
                      <a:r>
                        <a:rPr lang="zh-CN" altLang="en-US" sz="1800" b="0" u="none" strike="noStrike" dirty="0" smtClean="0">
                          <a:solidFill>
                            <a:schemeClr val="tx1"/>
                          </a:solidFill>
                          <a:effectLst/>
                          <a:latin typeface="Times New Roman" panose="02020603050405020304" pitchFamily="18" charset="0"/>
                          <a:cs typeface="Times New Roman" panose="02020603050405020304" pitchFamily="18" charset="0"/>
                        </a:rPr>
                        <a:t>连续波</a:t>
                      </a:r>
                      <a:r>
                        <a:rPr lang="en-US" altLang="zh-CN" sz="1800" b="0" u="none" strike="noStrike" baseline="0" dirty="0" smtClean="0">
                          <a:solidFill>
                            <a:schemeClr val="tx1"/>
                          </a:solidFill>
                          <a:effectLst/>
                          <a:latin typeface="Times New Roman" panose="02020603050405020304" pitchFamily="18" charset="0"/>
                          <a:cs typeface="Times New Roman" panose="02020603050405020304" pitchFamily="18" charset="0"/>
                        </a:rPr>
                        <a:t>, 6.87 GeV, 2x16.6=33.2 mA</a:t>
                      </a:r>
                      <a:endParaRPr lang="zh-CN" altLang="en-US" sz="1800" b="0" i="0" u="none" strike="noStrike"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800" b="1" u="sng" strike="noStrike" dirty="0">
                          <a:solidFill>
                            <a:srgbClr val="0000FF"/>
                          </a:solidFill>
                          <a:effectLst/>
                          <a:latin typeface="Times New Roman" panose="02020603050405020304" pitchFamily="18" charset="0"/>
                          <a:cs typeface="Times New Roman" panose="02020603050405020304" pitchFamily="18" charset="0"/>
                        </a:rPr>
                        <a:t>17</a:t>
                      </a:r>
                      <a:r>
                        <a:rPr lang="en-US" altLang="zh-CN" sz="1800" b="1" u="none" strike="noStrike" dirty="0">
                          <a:solidFill>
                            <a:srgbClr val="0000FF"/>
                          </a:solidFill>
                          <a:effectLst/>
                          <a:latin typeface="Times New Roman" panose="02020603050405020304" pitchFamily="18" charset="0"/>
                          <a:cs typeface="Times New Roman" panose="02020603050405020304" pitchFamily="18" charset="0"/>
                        </a:rPr>
                        <a:t>5567.00</a:t>
                      </a:r>
                      <a:endParaRPr lang="en-US" altLang="zh-CN" sz="1800" b="1" i="0" u="none" strike="noStrike"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28315">
                <a:tc>
                  <a:txBody>
                    <a:bodyPr/>
                    <a:lstStyle/>
                    <a:p>
                      <a:pPr algn="l" fontAlgn="ctr"/>
                      <a:r>
                        <a:rPr lang="en-US" altLang="zh-CN" sz="1800" u="none" strike="noStrike" dirty="0" smtClean="0">
                          <a:effectLst/>
                          <a:latin typeface="Times New Roman" panose="02020603050405020304" pitchFamily="18" charset="0"/>
                          <a:cs typeface="Times New Roman" panose="02020603050405020304" pitchFamily="18" charset="0"/>
                        </a:rPr>
                        <a:t>5-cell </a:t>
                      </a:r>
                      <a:r>
                        <a:rPr lang="zh-CN" altLang="en-US" sz="1800" u="none" strike="noStrike" dirty="0" smtClean="0">
                          <a:effectLst/>
                          <a:latin typeface="Times New Roman" panose="02020603050405020304" pitchFamily="18" charset="0"/>
                          <a:cs typeface="Times New Roman" panose="02020603050405020304" pitchFamily="18" charset="0"/>
                        </a:rPr>
                        <a:t>超导腔</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800" u="none" strike="noStrike" dirty="0" smtClean="0">
                          <a:effectLst/>
                          <a:latin typeface="Times New Roman" panose="02020603050405020304" pitchFamily="18" charset="0"/>
                          <a:cs typeface="Times New Roman" panose="02020603050405020304" pitchFamily="18" charset="0"/>
                        </a:rPr>
                        <a:t>  650 MHz </a:t>
                      </a:r>
                      <a:r>
                        <a:rPr lang="zh-CN" altLang="en-US" sz="1800" u="none" strike="noStrike" dirty="0" smtClean="0">
                          <a:effectLst/>
                          <a:latin typeface="Times New Roman" panose="02020603050405020304" pitchFamily="18" charset="0"/>
                          <a:cs typeface="Times New Roman" panose="02020603050405020304" pitchFamily="18" charset="0"/>
                        </a:rPr>
                        <a:t>铌腔</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台</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400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180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72000.00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20623">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低温恒温器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altLang="zh-CN" sz="1800" u="none" strike="noStrike" dirty="0" smtClean="0">
                          <a:effectLst/>
                          <a:latin typeface="Times New Roman" panose="02020603050405020304" pitchFamily="18" charset="0"/>
                          <a:cs typeface="Times New Roman" panose="02020603050405020304" pitchFamily="18" charset="0"/>
                        </a:rPr>
                        <a:t>  2 K </a:t>
                      </a:r>
                      <a:r>
                        <a:rPr lang="zh-CN" altLang="en-US" sz="1800" u="none" strike="noStrike" dirty="0" smtClean="0">
                          <a:effectLst/>
                          <a:latin typeface="Times New Roman" panose="02020603050405020304" pitchFamily="18" charset="0"/>
                          <a:cs typeface="Times New Roman" panose="02020603050405020304" pitchFamily="18" charset="0"/>
                        </a:rPr>
                        <a:t>低温</a:t>
                      </a:r>
                      <a:r>
                        <a:rPr lang="en-US" altLang="zh-CN" sz="1800" u="none" strike="noStrike" dirty="0" smtClean="0">
                          <a:effectLst/>
                          <a:latin typeface="Times New Roman" panose="02020603050405020304" pitchFamily="18" charset="0"/>
                          <a:cs typeface="Times New Roman" panose="02020603050405020304" pitchFamily="18" charset="0"/>
                        </a:rPr>
                        <a:t>,</a:t>
                      </a:r>
                      <a:r>
                        <a:rPr lang="en-US" altLang="zh-CN" sz="1800" u="none" strike="noStrike" baseline="0" dirty="0" smtClean="0">
                          <a:effectLst/>
                          <a:latin typeface="Times New Roman" panose="02020603050405020304" pitchFamily="18" charset="0"/>
                          <a:cs typeface="Times New Roman" panose="02020603050405020304" pitchFamily="18" charset="0"/>
                        </a:rPr>
                        <a:t> </a:t>
                      </a:r>
                      <a:r>
                        <a:rPr lang="zh-CN" altLang="en-US" sz="1800" u="none" strike="noStrike" dirty="0" smtClean="0">
                          <a:effectLst/>
                          <a:latin typeface="Times New Roman" panose="02020603050405020304" pitchFamily="18" charset="0"/>
                          <a:cs typeface="Times New Roman" panose="02020603050405020304" pitchFamily="18" charset="0"/>
                        </a:rPr>
                        <a:t>内装 </a:t>
                      </a:r>
                      <a:r>
                        <a:rPr lang="en-US" altLang="zh-CN" sz="1800" u="none" strike="noStrike" dirty="0" smtClean="0">
                          <a:effectLst/>
                          <a:latin typeface="Times New Roman" panose="02020603050405020304" pitchFamily="18" charset="0"/>
                          <a:cs typeface="Times New Roman" panose="02020603050405020304" pitchFamily="18" charset="0"/>
                        </a:rPr>
                        <a:t>4 </a:t>
                      </a:r>
                      <a:r>
                        <a:rPr lang="zh-CN" altLang="en-US" sz="1800" u="none" strike="noStrike" dirty="0" smtClean="0">
                          <a:effectLst/>
                          <a:latin typeface="Times New Roman" panose="02020603050405020304" pitchFamily="18" charset="0"/>
                          <a:cs typeface="Times New Roman" panose="02020603050405020304" pitchFamily="18" charset="0"/>
                        </a:rPr>
                        <a:t>个</a:t>
                      </a:r>
                      <a:r>
                        <a:rPr lang="zh-CN" altLang="en-US" sz="1800" u="none" strike="noStrike" dirty="0">
                          <a:effectLst/>
                          <a:latin typeface="Times New Roman" panose="02020603050405020304" pitchFamily="18" charset="0"/>
                          <a:cs typeface="Times New Roman" panose="02020603050405020304" pitchFamily="18" charset="0"/>
                        </a:rPr>
                        <a:t>腔</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台</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192</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19200.00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28315">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功率耦合器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800" u="none" strike="noStrike" dirty="0" smtClean="0">
                          <a:effectLst/>
                          <a:latin typeface="Times New Roman" panose="02020603050405020304" pitchFamily="18" charset="0"/>
                          <a:cs typeface="Times New Roman" panose="02020603050405020304" pitchFamily="18" charset="0"/>
                        </a:rPr>
                        <a:t>  650 MHz </a:t>
                      </a:r>
                      <a:r>
                        <a:rPr lang="zh-CN" altLang="en-US" sz="1800" u="none" strike="noStrike" dirty="0" smtClean="0">
                          <a:effectLst/>
                          <a:latin typeface="Times New Roman" panose="02020603050405020304" pitchFamily="18" charset="0"/>
                          <a:cs typeface="Times New Roman" panose="02020603050405020304" pitchFamily="18" charset="0"/>
                        </a:rPr>
                        <a:t>同轴型 </a:t>
                      </a:r>
                      <a:r>
                        <a:rPr lang="en-US" altLang="zh-CN" sz="1800" u="none" strike="noStrike" dirty="0" smtClean="0">
                          <a:effectLst/>
                          <a:latin typeface="Times New Roman" panose="02020603050405020304" pitchFamily="18" charset="0"/>
                          <a:cs typeface="Times New Roman" panose="02020603050405020304" pitchFamily="18" charset="0"/>
                        </a:rPr>
                        <a:t>300 kW</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套</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400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40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16000.00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25547">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高次模吸收器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zh-CN" altLang="en-US" sz="1800" u="none" strike="noStrike" dirty="0" smtClean="0">
                          <a:effectLst/>
                          <a:latin typeface="Times New Roman" panose="02020603050405020304" pitchFamily="18" charset="0"/>
                          <a:cs typeface="Times New Roman" panose="02020603050405020304" pitchFamily="18" charset="0"/>
                        </a:rPr>
                        <a:t>  天线和</a:t>
                      </a:r>
                      <a:r>
                        <a:rPr lang="zh-CN" altLang="en-US" sz="1800" u="none" strike="noStrike" dirty="0">
                          <a:effectLst/>
                          <a:latin typeface="Times New Roman" panose="02020603050405020304" pitchFamily="18" charset="0"/>
                          <a:cs typeface="Times New Roman" panose="02020603050405020304" pitchFamily="18" charset="0"/>
                        </a:rPr>
                        <a:t>铁氧体二种</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套</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400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40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16000.00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28315">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调谐器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zh-CN" altLang="en-US" sz="1800" u="none" strike="noStrike" dirty="0" smtClean="0">
                          <a:effectLst/>
                          <a:latin typeface="Times New Roman" panose="02020603050405020304" pitchFamily="18" charset="0"/>
                          <a:cs typeface="Times New Roman" panose="02020603050405020304" pitchFamily="18" charset="0"/>
                        </a:rPr>
                        <a:t>  杠杆型</a:t>
                      </a:r>
                      <a:r>
                        <a:rPr lang="en-US" altLang="zh-CN" sz="1800" u="none" strike="noStrike" dirty="0" smtClean="0">
                          <a:effectLst/>
                          <a:latin typeface="Times New Roman" panose="02020603050405020304" pitchFamily="18" charset="0"/>
                          <a:cs typeface="Times New Roman" panose="02020603050405020304" pitchFamily="18" charset="0"/>
                        </a:rPr>
                        <a:t>, </a:t>
                      </a:r>
                      <a:r>
                        <a:rPr lang="zh-CN" altLang="en-US" sz="1800" u="none" strike="noStrike" dirty="0" smtClean="0">
                          <a:effectLst/>
                          <a:latin typeface="Times New Roman" panose="02020603050405020304" pitchFamily="18" charset="0"/>
                          <a:cs typeface="Times New Roman" panose="02020603050405020304" pitchFamily="18" charset="0"/>
                        </a:rPr>
                        <a:t>压电陶瓷</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套</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400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16</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6367.00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28315">
                <a:tc>
                  <a:txBody>
                    <a:bodyPr/>
                    <a:lstStyle/>
                    <a:p>
                      <a:pPr algn="l" fontAlgn="ctr"/>
                      <a:r>
                        <a:rPr lang="zh-CN" altLang="en-US" sz="1800" u="none" strike="noStrike" dirty="0" smtClean="0">
                          <a:effectLst/>
                          <a:latin typeface="Times New Roman" panose="02020603050405020304" pitchFamily="18" charset="0"/>
                          <a:cs typeface="Times New Roman" panose="02020603050405020304" pitchFamily="18" charset="0"/>
                        </a:rPr>
                        <a:t>真空及组装测试等</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800" u="none" strike="noStrike" dirty="0" smtClean="0">
                          <a:effectLst/>
                          <a:latin typeface="Times New Roman" panose="02020603050405020304" pitchFamily="18" charset="0"/>
                          <a:cs typeface="Times New Roman" panose="02020603050405020304" pitchFamily="18" charset="0"/>
                        </a:rPr>
                        <a:t> </a:t>
                      </a:r>
                      <a:endParaRPr 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a:effectLst/>
                          <a:latin typeface="Times New Roman" panose="02020603050405020304" pitchFamily="18" charset="0"/>
                          <a:cs typeface="Times New Roman" panose="02020603050405020304" pitchFamily="18" charset="0"/>
                        </a:rPr>
                        <a:t>套</a:t>
                      </a:r>
                      <a:endParaRPr lang="zh-CN" altLang="en-US" sz="1800" b="0"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420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42000.00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328315">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超导实验设施</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套</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4000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4000.00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328315">
                <a:tc>
                  <a:txBody>
                    <a:bodyPr/>
                    <a:lstStyle/>
                    <a:p>
                      <a:pPr algn="l" fontAlgn="ctr"/>
                      <a:r>
                        <a:rPr lang="zh-CN" altLang="en-US" sz="1800" b="1" u="none" strike="noStrike" dirty="0">
                          <a:solidFill>
                            <a:srgbClr val="0000FF"/>
                          </a:solidFill>
                          <a:effectLst/>
                          <a:latin typeface="Times New Roman" panose="02020603050405020304" pitchFamily="18" charset="0"/>
                          <a:cs typeface="Times New Roman" panose="02020603050405020304" pitchFamily="18" charset="0"/>
                        </a:rPr>
                        <a:t>增强器高频</a:t>
                      </a:r>
                      <a:r>
                        <a:rPr lang="zh-CN" altLang="en-US" sz="1800" b="1" u="none" strike="noStrike" dirty="0" smtClean="0">
                          <a:solidFill>
                            <a:srgbClr val="0000FF"/>
                          </a:solidFill>
                          <a:effectLst/>
                          <a:latin typeface="Times New Roman" panose="02020603050405020304" pitchFamily="18" charset="0"/>
                          <a:cs typeface="Times New Roman" panose="02020603050405020304" pitchFamily="18" charset="0"/>
                        </a:rPr>
                        <a:t>系统</a:t>
                      </a:r>
                      <a:endParaRPr lang="zh-CN" altLang="en-US" sz="1800" b="1" i="0" u="none" strike="noStrike"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7870" marR="0" marT="0" marB="0" anchor="ctr">
                    <a:lnL w="12700" cmpd="sng">
                      <a:noFill/>
                    </a:lnL>
                    <a:lnR>
                      <a:noFill/>
                    </a:lnR>
                    <a:lnT w="63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algn="l" fontAlgn="ctr"/>
                      <a:r>
                        <a:rPr lang="en-US" altLang="zh-CN" sz="1800" b="0" u="none" strike="noStrike" baseline="0" dirty="0" smtClean="0">
                          <a:solidFill>
                            <a:srgbClr val="0000FF"/>
                          </a:solidFill>
                          <a:effectLst/>
                          <a:latin typeface="Times New Roman" panose="02020603050405020304" pitchFamily="18" charset="0"/>
                          <a:cs typeface="Times New Roman" panose="02020603050405020304" pitchFamily="18" charset="0"/>
                        </a:rPr>
                        <a:t>  </a:t>
                      </a:r>
                      <a:r>
                        <a:rPr lang="en-US" altLang="zh-CN" sz="1800" b="0" u="none" strike="noStrike" baseline="0" dirty="0" smtClean="0">
                          <a:solidFill>
                            <a:schemeClr val="tx1"/>
                          </a:solidFill>
                          <a:effectLst/>
                          <a:latin typeface="Times New Roman" panose="02020603050405020304" pitchFamily="18" charset="0"/>
                          <a:cs typeface="Times New Roman" panose="02020603050405020304" pitchFamily="18" charset="0"/>
                        </a:rPr>
                        <a:t>1.3 GHz, </a:t>
                      </a:r>
                      <a:r>
                        <a:rPr lang="zh-CN" altLang="en-US" sz="1800" b="0" u="none" strike="noStrike" baseline="0" dirty="0" smtClean="0">
                          <a:solidFill>
                            <a:schemeClr val="tx1"/>
                          </a:solidFill>
                          <a:effectLst/>
                          <a:latin typeface="Times New Roman" panose="02020603050405020304" pitchFamily="18" charset="0"/>
                          <a:cs typeface="Times New Roman" panose="02020603050405020304" pitchFamily="18" charset="0"/>
                        </a:rPr>
                        <a:t>准连续波</a:t>
                      </a:r>
                      <a:r>
                        <a:rPr lang="en-US" altLang="zh-CN" sz="1800" b="0" u="none" strike="noStrike" baseline="0" dirty="0" smtClean="0">
                          <a:solidFill>
                            <a:schemeClr val="tx1"/>
                          </a:solidFill>
                          <a:effectLst/>
                          <a:latin typeface="Times New Roman" panose="02020603050405020304" pitchFamily="18" charset="0"/>
                          <a:cs typeface="Times New Roman" panose="02020603050405020304" pitchFamily="18" charset="0"/>
                        </a:rPr>
                        <a:t>, 5.12 GeV, 0.87 mA </a:t>
                      </a:r>
                      <a:r>
                        <a:rPr lang="zh-CN" altLang="en-US" sz="1800" b="1" u="none" strike="noStrike" baseline="0" dirty="0">
                          <a:solidFill>
                            <a:schemeClr val="tx1"/>
                          </a:solidFill>
                          <a:effectLst/>
                          <a:latin typeface="Times New Roman" panose="02020603050405020304" pitchFamily="18" charset="0"/>
                          <a:cs typeface="Times New Roman" panose="02020603050405020304" pitchFamily="18" charset="0"/>
                        </a:rPr>
                        <a:t>　</a:t>
                      </a:r>
                      <a:endParaRPr lang="zh-CN" altLang="en-US" sz="1800" b="1" i="0"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63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800" b="1" u="sng" strike="noStrike" dirty="0">
                          <a:solidFill>
                            <a:srgbClr val="0000FF"/>
                          </a:solidFill>
                          <a:effectLst/>
                          <a:latin typeface="Times New Roman" panose="02020603050405020304" pitchFamily="18" charset="0"/>
                          <a:cs typeface="Times New Roman" panose="02020603050405020304" pitchFamily="18" charset="0"/>
                        </a:rPr>
                        <a:t>6</a:t>
                      </a:r>
                      <a:r>
                        <a:rPr lang="en-US" altLang="zh-CN" sz="1800" b="1" u="none" strike="noStrike" dirty="0">
                          <a:solidFill>
                            <a:srgbClr val="0000FF"/>
                          </a:solidFill>
                          <a:effectLst/>
                          <a:latin typeface="Times New Roman" panose="02020603050405020304" pitchFamily="18" charset="0"/>
                          <a:cs typeface="Times New Roman" panose="02020603050405020304" pitchFamily="18" charset="0"/>
                        </a:rPr>
                        <a:t>2613.00</a:t>
                      </a:r>
                      <a:endParaRPr lang="en-US" altLang="zh-CN" sz="1800" b="1" i="0" u="none" strike="noStrike"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63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328315">
                <a:tc>
                  <a:txBody>
                    <a:bodyPr/>
                    <a:lstStyle/>
                    <a:p>
                      <a:pPr algn="l" fontAlgn="ctr"/>
                      <a:r>
                        <a:rPr lang="en-US" altLang="zh-CN" sz="1800" u="none" strike="noStrike" dirty="0" smtClean="0">
                          <a:effectLst/>
                          <a:latin typeface="Times New Roman" panose="02020603050405020304" pitchFamily="18" charset="0"/>
                          <a:cs typeface="Times New Roman" panose="02020603050405020304" pitchFamily="18" charset="0"/>
                        </a:rPr>
                        <a:t>9-cell </a:t>
                      </a:r>
                      <a:r>
                        <a:rPr lang="zh-CN" altLang="en-US" sz="1800" u="none" strike="noStrike" dirty="0" smtClean="0">
                          <a:effectLst/>
                          <a:latin typeface="Times New Roman" panose="02020603050405020304" pitchFamily="18" charset="0"/>
                          <a:cs typeface="Times New Roman" panose="02020603050405020304" pitchFamily="18" charset="0"/>
                        </a:rPr>
                        <a:t>超导腔</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800" u="none" strike="noStrike" dirty="0" smtClean="0">
                          <a:effectLst/>
                          <a:latin typeface="Times New Roman" panose="02020603050405020304" pitchFamily="18" charset="0"/>
                          <a:cs typeface="Times New Roman" panose="02020603050405020304" pitchFamily="18" charset="0"/>
                        </a:rPr>
                        <a:t>  1.3 GHz </a:t>
                      </a:r>
                      <a:r>
                        <a:rPr lang="zh-CN" altLang="en-US" sz="1800" u="none" strike="noStrike" dirty="0" smtClean="0">
                          <a:effectLst/>
                          <a:latin typeface="Times New Roman" panose="02020603050405020304" pitchFamily="18" charset="0"/>
                          <a:cs typeface="Times New Roman" panose="02020603050405020304" pitchFamily="18" charset="0"/>
                        </a:rPr>
                        <a:t>铌</a:t>
                      </a:r>
                      <a:r>
                        <a:rPr lang="zh-CN" altLang="en-US" sz="1800" u="none" strike="noStrike" dirty="0">
                          <a:effectLst/>
                          <a:latin typeface="Times New Roman" panose="02020603050405020304" pitchFamily="18" charset="0"/>
                          <a:cs typeface="Times New Roman" panose="02020603050405020304" pitchFamily="18" charset="0"/>
                        </a:rPr>
                        <a:t>腔</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台</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300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100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30000.00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419561">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低温恒温器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altLang="zh-CN" sz="1800" u="none" strike="noStrike" dirty="0" smtClean="0">
                          <a:effectLst/>
                          <a:latin typeface="Times New Roman" panose="02020603050405020304" pitchFamily="18" charset="0"/>
                          <a:cs typeface="Times New Roman" panose="02020603050405020304" pitchFamily="18" charset="0"/>
                        </a:rPr>
                        <a:t>  2 K </a:t>
                      </a:r>
                      <a:r>
                        <a:rPr lang="zh-CN" altLang="en-US" sz="1800" u="none" strike="noStrike" dirty="0" smtClean="0">
                          <a:effectLst/>
                          <a:latin typeface="Times New Roman" panose="02020603050405020304" pitchFamily="18" charset="0"/>
                          <a:cs typeface="Times New Roman" panose="02020603050405020304" pitchFamily="18" charset="0"/>
                        </a:rPr>
                        <a:t>低温</a:t>
                      </a:r>
                      <a:r>
                        <a:rPr lang="en-US" altLang="zh-CN" sz="1800" u="none" strike="noStrike" dirty="0" smtClean="0">
                          <a:effectLst/>
                          <a:latin typeface="Times New Roman" panose="02020603050405020304" pitchFamily="18" charset="0"/>
                          <a:cs typeface="Times New Roman" panose="02020603050405020304" pitchFamily="18" charset="0"/>
                        </a:rPr>
                        <a:t>,</a:t>
                      </a:r>
                      <a:r>
                        <a:rPr lang="en-US" altLang="zh-CN" sz="1800" u="none" strike="noStrike" baseline="0" dirty="0" smtClean="0">
                          <a:effectLst/>
                          <a:latin typeface="Times New Roman" panose="02020603050405020304" pitchFamily="18" charset="0"/>
                          <a:cs typeface="Times New Roman" panose="02020603050405020304" pitchFamily="18" charset="0"/>
                        </a:rPr>
                        <a:t> </a:t>
                      </a:r>
                      <a:r>
                        <a:rPr lang="zh-CN" altLang="en-US" sz="1800" u="none" strike="noStrike" dirty="0" smtClean="0">
                          <a:effectLst/>
                          <a:latin typeface="Times New Roman" panose="02020603050405020304" pitchFamily="18" charset="0"/>
                          <a:cs typeface="Times New Roman" panose="02020603050405020304" pitchFamily="18" charset="0"/>
                        </a:rPr>
                        <a:t>内装 </a:t>
                      </a:r>
                      <a:r>
                        <a:rPr lang="en-US" altLang="zh-CN" sz="1800" u="none" strike="noStrike" dirty="0" smtClean="0">
                          <a:effectLst/>
                          <a:latin typeface="Times New Roman" panose="02020603050405020304" pitchFamily="18" charset="0"/>
                          <a:cs typeface="Times New Roman" panose="02020603050405020304" pitchFamily="18" charset="0"/>
                        </a:rPr>
                        <a:t>8 </a:t>
                      </a:r>
                      <a:r>
                        <a:rPr lang="zh-CN" altLang="en-US" sz="1800" u="none" strike="noStrike" dirty="0" smtClean="0">
                          <a:effectLst/>
                          <a:latin typeface="Times New Roman" panose="02020603050405020304" pitchFamily="18" charset="0"/>
                          <a:cs typeface="Times New Roman" panose="02020603050405020304" pitchFamily="18" charset="0"/>
                        </a:rPr>
                        <a:t>个</a:t>
                      </a:r>
                      <a:r>
                        <a:rPr lang="zh-CN" altLang="en-US" sz="1800" u="none" strike="noStrike" dirty="0">
                          <a:effectLst/>
                          <a:latin typeface="Times New Roman" panose="02020603050405020304" pitchFamily="18" charset="0"/>
                          <a:cs typeface="Times New Roman" panose="02020603050405020304" pitchFamily="18" charset="0"/>
                        </a:rPr>
                        <a:t>腔</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台</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37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172</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6364.00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328315">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功率耦合器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800" u="none" strike="noStrike" dirty="0" smtClean="0">
                          <a:effectLst/>
                          <a:latin typeface="Times New Roman" panose="02020603050405020304" pitchFamily="18" charset="0"/>
                          <a:cs typeface="Times New Roman" panose="02020603050405020304" pitchFamily="18" charset="0"/>
                        </a:rPr>
                        <a:t>  1.3 GHz </a:t>
                      </a:r>
                      <a:r>
                        <a:rPr lang="zh-CN" altLang="en-US" sz="1800" u="none" strike="noStrike" dirty="0" smtClean="0">
                          <a:effectLst/>
                          <a:latin typeface="Times New Roman" panose="02020603050405020304" pitchFamily="18" charset="0"/>
                          <a:cs typeface="Times New Roman" panose="02020603050405020304" pitchFamily="18" charset="0"/>
                        </a:rPr>
                        <a:t>同轴型 </a:t>
                      </a:r>
                      <a:r>
                        <a:rPr lang="en-US" altLang="zh-CN" sz="1800" u="none" strike="noStrike" dirty="0" smtClean="0">
                          <a:effectLst/>
                          <a:latin typeface="Times New Roman" panose="02020603050405020304" pitchFamily="18" charset="0"/>
                          <a:cs typeface="Times New Roman" panose="02020603050405020304" pitchFamily="18" charset="0"/>
                        </a:rPr>
                        <a:t>20 kW</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套</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300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30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9000.00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328315">
                <a:tc>
                  <a:txBody>
                    <a:bodyPr/>
                    <a:lstStyle/>
                    <a:p>
                      <a:pPr algn="l" fontAlgn="ctr"/>
                      <a:r>
                        <a:rPr lang="zh-CN" altLang="en-US" sz="1800" u="none" strike="noStrike" dirty="0" smtClean="0">
                          <a:effectLst/>
                          <a:latin typeface="Times New Roman" panose="02020603050405020304" pitchFamily="18" charset="0"/>
                          <a:cs typeface="Times New Roman" panose="02020603050405020304" pitchFamily="18" charset="0"/>
                        </a:rPr>
                        <a:t>真空及组装测试等</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800" u="none" strike="noStrike" dirty="0" smtClean="0">
                          <a:effectLst/>
                          <a:latin typeface="Times New Roman" panose="02020603050405020304" pitchFamily="18" charset="0"/>
                          <a:cs typeface="Times New Roman" panose="02020603050405020304" pitchFamily="18" charset="0"/>
                        </a:rPr>
                        <a:t>  </a:t>
                      </a:r>
                      <a:endParaRPr 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a:effectLst/>
                          <a:latin typeface="Times New Roman" panose="02020603050405020304" pitchFamily="18" charset="0"/>
                          <a:cs typeface="Times New Roman" panose="02020603050405020304" pitchFamily="18" charset="0"/>
                        </a:rPr>
                        <a:t>套</a:t>
                      </a:r>
                      <a:endParaRPr lang="zh-CN" altLang="en-US" sz="1800" b="0"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37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277</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10249.00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4"/>
                  </a:ext>
                </a:extLst>
              </a:tr>
              <a:tr h="321842">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调谐器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zh-CN" altLang="en-US" sz="1800" u="none" strike="noStrike" dirty="0" smtClean="0">
                          <a:effectLst/>
                          <a:latin typeface="Times New Roman" panose="02020603050405020304" pitchFamily="18" charset="0"/>
                          <a:cs typeface="Times New Roman" panose="02020603050405020304" pitchFamily="18" charset="0"/>
                        </a:rPr>
                        <a:t>  杠杆型</a:t>
                      </a:r>
                      <a:r>
                        <a:rPr lang="en-US" altLang="zh-CN" sz="1800" u="none" strike="noStrike" dirty="0" smtClean="0">
                          <a:effectLst/>
                          <a:latin typeface="Times New Roman" panose="02020603050405020304" pitchFamily="18" charset="0"/>
                          <a:cs typeface="Times New Roman" panose="02020603050405020304" pitchFamily="18" charset="0"/>
                        </a:rPr>
                        <a:t>, </a:t>
                      </a:r>
                      <a:r>
                        <a:rPr lang="zh-CN" altLang="en-US" sz="1800" u="none" strike="noStrike" dirty="0" smtClean="0">
                          <a:effectLst/>
                          <a:latin typeface="Times New Roman" panose="02020603050405020304" pitchFamily="18" charset="0"/>
                          <a:cs typeface="Times New Roman" panose="02020603050405020304" pitchFamily="18" charset="0"/>
                        </a:rPr>
                        <a:t>压电陶瓷</a:t>
                      </a:r>
                      <a:endParaRPr lang="zh-CN" altLang="en-US" sz="1800" b="0" i="0" u="none" strike="noStrike" dirty="0">
                        <a:effectLst/>
                        <a:latin typeface="Times New Roman" panose="02020603050405020304" pitchFamily="18" charset="0"/>
                        <a:ea typeface="+mn-ea"/>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a:effectLst/>
                          <a:latin typeface="Times New Roman" panose="02020603050405020304" pitchFamily="18" charset="0"/>
                          <a:cs typeface="Times New Roman" panose="02020603050405020304" pitchFamily="18" charset="0"/>
                        </a:rPr>
                        <a:t>套</a:t>
                      </a:r>
                      <a:endParaRPr lang="zh-CN" altLang="en-US" sz="1800" b="0"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a:effectLst/>
                          <a:latin typeface="Times New Roman" panose="02020603050405020304" pitchFamily="18" charset="0"/>
                          <a:cs typeface="Times New Roman" panose="02020603050405020304" pitchFamily="18" charset="0"/>
                        </a:rPr>
                        <a:t>300 </a:t>
                      </a:r>
                      <a:endParaRPr lang="en-US" altLang="zh-CN" sz="1800" b="0"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10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3000.00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328315">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超导实验设施</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套</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4000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4000.00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660015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64143" y="519764"/>
            <a:ext cx="7886700" cy="808522"/>
          </a:xfrm>
        </p:spPr>
        <p:txBody>
          <a:bodyPr>
            <a:normAutofit/>
          </a:bodyPr>
          <a:lstStyle/>
          <a:p>
            <a:r>
              <a:rPr lang="zh-CN" altLang="en-US" sz="2400" dirty="0">
                <a:latin typeface="Arial" panose="020B0604020202020204" pitchFamily="34" charset="0"/>
                <a:ea typeface="黑体" panose="02010609060101010101" pitchFamily="49" charset="-122"/>
                <a:cs typeface="Arial" panose="020B0604020202020204" pitchFamily="34" charset="0"/>
              </a:rPr>
              <a:t>超导高频系统造价</a:t>
            </a:r>
            <a:r>
              <a:rPr lang="zh-CN" altLang="en-US" sz="2400" dirty="0" smtClean="0">
                <a:latin typeface="Arial" panose="020B0604020202020204" pitchFamily="34" charset="0"/>
                <a:ea typeface="黑体" panose="02010609060101010101" pitchFamily="49" charset="-122"/>
                <a:cs typeface="Arial" panose="020B0604020202020204" pitchFamily="34" charset="0"/>
              </a:rPr>
              <a:t>比较</a:t>
            </a:r>
            <a:r>
              <a:rPr lang="zh-CN" altLang="en-US" sz="2400" dirty="0" smtClean="0">
                <a:ea typeface="黑体" panose="02010609060101010101" pitchFamily="49" charset="-122"/>
              </a:rPr>
              <a:t> </a:t>
            </a:r>
            <a:r>
              <a:rPr lang="en-US" altLang="zh-CN" sz="2400" dirty="0" smtClean="0">
                <a:ea typeface="黑体" panose="02010609060101010101" pitchFamily="49" charset="-122"/>
              </a:rPr>
              <a:t>(CEPC Pre-CDR</a:t>
            </a:r>
            <a:r>
              <a:rPr lang="en-US" altLang="zh-CN" sz="2400" dirty="0">
                <a:ea typeface="黑体" panose="02010609060101010101" pitchFamily="49" charset="-122"/>
              </a:rPr>
              <a:t>)</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graphicFrame>
        <p:nvGraphicFramePr>
          <p:cNvPr id="6" name="内容占位符 5"/>
          <p:cNvGraphicFramePr>
            <a:graphicFrameLocks noGrp="1"/>
          </p:cNvGraphicFramePr>
          <p:nvPr>
            <p:ph idx="4294967295"/>
            <p:extLst/>
          </p:nvPr>
        </p:nvGraphicFramePr>
        <p:xfrm>
          <a:off x="176049" y="1251017"/>
          <a:ext cx="8772651" cy="5219997"/>
        </p:xfrm>
        <a:graphic>
          <a:graphicData uri="http://schemas.openxmlformats.org/drawingml/2006/table">
            <a:tbl>
              <a:tblPr firstRow="1" bandRow="1">
                <a:tableStyleId>{C083E6E3-FA7D-4D7B-A595-EF9225AFEA82}</a:tableStyleId>
              </a:tblPr>
              <a:tblGrid>
                <a:gridCol w="2130551">
                  <a:extLst>
                    <a:ext uri="{9D8B030D-6E8A-4147-A177-3AD203B41FA5}">
                      <a16:colId xmlns:a16="http://schemas.microsoft.com/office/drawing/2014/main" val="20000"/>
                    </a:ext>
                  </a:extLst>
                </a:gridCol>
                <a:gridCol w="1328420">
                  <a:extLst>
                    <a:ext uri="{9D8B030D-6E8A-4147-A177-3AD203B41FA5}">
                      <a16:colId xmlns:a16="http://schemas.microsoft.com/office/drawing/2014/main" val="20001"/>
                    </a:ext>
                  </a:extLst>
                </a:gridCol>
                <a:gridCol w="1328420">
                  <a:extLst>
                    <a:ext uri="{9D8B030D-6E8A-4147-A177-3AD203B41FA5}">
                      <a16:colId xmlns:a16="http://schemas.microsoft.com/office/drawing/2014/main" val="20002"/>
                    </a:ext>
                  </a:extLst>
                </a:gridCol>
                <a:gridCol w="1328420">
                  <a:extLst>
                    <a:ext uri="{9D8B030D-6E8A-4147-A177-3AD203B41FA5}">
                      <a16:colId xmlns:a16="http://schemas.microsoft.com/office/drawing/2014/main" val="20003"/>
                    </a:ext>
                  </a:extLst>
                </a:gridCol>
                <a:gridCol w="1328420">
                  <a:extLst>
                    <a:ext uri="{9D8B030D-6E8A-4147-A177-3AD203B41FA5}">
                      <a16:colId xmlns:a16="http://schemas.microsoft.com/office/drawing/2014/main" val="20004"/>
                    </a:ext>
                  </a:extLst>
                </a:gridCol>
                <a:gridCol w="1328420">
                  <a:extLst>
                    <a:ext uri="{9D8B030D-6E8A-4147-A177-3AD203B41FA5}">
                      <a16:colId xmlns:a16="http://schemas.microsoft.com/office/drawing/2014/main" val="20005"/>
                    </a:ext>
                  </a:extLst>
                </a:gridCol>
              </a:tblGrid>
              <a:tr h="735953">
                <a:tc>
                  <a:txBody>
                    <a:bodyPr/>
                    <a:lstStyle/>
                    <a:p>
                      <a:r>
                        <a:rPr lang="en-US" altLang="zh-CN" sz="1600" dirty="0" smtClean="0">
                          <a:latin typeface="Times New Roman" panose="02020603050405020304" pitchFamily="18" charset="0"/>
                          <a:cs typeface="Times New Roman" panose="02020603050405020304" pitchFamily="18" charset="0"/>
                        </a:rPr>
                        <a:t>1 USD = 6.5 CNY</a:t>
                      </a:r>
                    </a:p>
                    <a:p>
                      <a:pPr algn="l"/>
                      <a:r>
                        <a:rPr lang="en-US" altLang="zh-CN" sz="1600" dirty="0" smtClean="0">
                          <a:latin typeface="Times New Roman" panose="02020603050405020304" pitchFamily="18" charset="0"/>
                          <a:cs typeface="Times New Roman" panose="02020603050405020304" pitchFamily="18" charset="0"/>
                        </a:rPr>
                        <a:t>1 EUR = 8</a:t>
                      </a:r>
                      <a:r>
                        <a:rPr lang="en-US" altLang="zh-CN" sz="1600" baseline="0" dirty="0" smtClean="0">
                          <a:latin typeface="Times New Roman" panose="02020603050405020304" pitchFamily="18" charset="0"/>
                          <a:cs typeface="Times New Roman" panose="02020603050405020304" pitchFamily="18" charset="0"/>
                        </a:rPr>
                        <a:t> CNY</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solidFill>
                            <a:srgbClr val="FF0000"/>
                          </a:solidFill>
                          <a:effectLst/>
                          <a:latin typeface="Times New Roman" panose="02020603050405020304" pitchFamily="18" charset="0"/>
                          <a:cs typeface="Times New Roman" panose="02020603050405020304" pitchFamily="18" charset="0"/>
                        </a:rPr>
                        <a:t>CEPC</a:t>
                      </a:r>
                    </a:p>
                    <a:p>
                      <a:pPr algn="ctr"/>
                      <a:r>
                        <a:rPr lang="en-US" altLang="zh-CN" sz="1800" dirty="0" smtClean="0">
                          <a:solidFill>
                            <a:srgbClr val="FF0000"/>
                          </a:solidFill>
                          <a:effectLst/>
                          <a:latin typeface="Times New Roman" panose="02020603050405020304" pitchFamily="18" charset="0"/>
                          <a:cs typeface="Times New Roman" panose="02020603050405020304" pitchFamily="18" charset="0"/>
                        </a:rPr>
                        <a:t>1.3</a:t>
                      </a:r>
                      <a:r>
                        <a:rPr lang="en-US" altLang="zh-CN" sz="1800" baseline="0" dirty="0" smtClean="0">
                          <a:solidFill>
                            <a:srgbClr val="FF0000"/>
                          </a:solidFill>
                          <a:effectLst/>
                          <a:latin typeface="Times New Roman" panose="02020603050405020304" pitchFamily="18" charset="0"/>
                          <a:cs typeface="Times New Roman" panose="02020603050405020304" pitchFamily="18" charset="0"/>
                        </a:rPr>
                        <a:t> GHz</a:t>
                      </a:r>
                      <a:endParaRPr lang="en-US" altLang="zh-CN" sz="1800" b="1" dirty="0" smtClean="0">
                        <a:solidFill>
                          <a:srgbClr val="FF0000"/>
                        </a:solidFill>
                        <a:effectLst/>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solidFill>
                            <a:srgbClr val="C00000"/>
                          </a:solidFill>
                          <a:latin typeface="Times New Roman" panose="02020603050405020304" pitchFamily="18" charset="0"/>
                          <a:cs typeface="Times New Roman" panose="02020603050405020304" pitchFamily="18" charset="0"/>
                        </a:rPr>
                        <a:t>LCLS-II</a:t>
                      </a:r>
                    </a:p>
                    <a:p>
                      <a:pPr algn="ctr"/>
                      <a:r>
                        <a:rPr lang="en-US" altLang="zh-CN" sz="1800" dirty="0" smtClean="0">
                          <a:latin typeface="Times New Roman" panose="02020603050405020304" pitchFamily="18" charset="0"/>
                          <a:cs typeface="Times New Roman" panose="02020603050405020304" pitchFamily="18" charset="0"/>
                        </a:rPr>
                        <a:t>1.3 GHz</a:t>
                      </a:r>
                      <a:endParaRPr lang="zh-CN" altLang="en-US" sz="1800" b="1" dirty="0">
                        <a:solidFill>
                          <a:srgbClr val="002060"/>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solidFill>
                            <a:srgbClr val="C00000"/>
                          </a:solidFill>
                          <a:latin typeface="Times New Roman" panose="02020603050405020304" pitchFamily="18" charset="0"/>
                          <a:cs typeface="Times New Roman" panose="02020603050405020304" pitchFamily="18" charset="0"/>
                        </a:rPr>
                        <a:t>XFEL</a:t>
                      </a:r>
                    </a:p>
                    <a:p>
                      <a:pPr algn="ctr"/>
                      <a:r>
                        <a:rPr lang="en-US" altLang="zh-CN" sz="1800" dirty="0" smtClean="0">
                          <a:latin typeface="Times New Roman" panose="02020603050405020304" pitchFamily="18" charset="0"/>
                          <a:cs typeface="Times New Roman" panose="02020603050405020304" pitchFamily="18" charset="0"/>
                        </a:rPr>
                        <a:t>1.3 GHz </a:t>
                      </a:r>
                      <a:endParaRPr lang="zh-CN" altLang="en-US" sz="1800" b="1" dirty="0">
                        <a:solidFill>
                          <a:srgbClr val="002060"/>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solidFill>
                            <a:srgbClr val="C00000"/>
                          </a:solidFill>
                          <a:latin typeface="Times New Roman" panose="02020603050405020304" pitchFamily="18" charset="0"/>
                          <a:cs typeface="Times New Roman" panose="02020603050405020304" pitchFamily="18" charset="0"/>
                        </a:rPr>
                        <a:t>ILC-500</a:t>
                      </a:r>
                    </a:p>
                    <a:p>
                      <a:pPr algn="ctr"/>
                      <a:r>
                        <a:rPr lang="en-US" altLang="zh-CN" sz="1800" dirty="0" smtClean="0">
                          <a:latin typeface="Times New Roman" panose="02020603050405020304" pitchFamily="18" charset="0"/>
                          <a:cs typeface="Times New Roman" panose="02020603050405020304" pitchFamily="18" charset="0"/>
                        </a:rPr>
                        <a:t>1.3 GHz</a:t>
                      </a:r>
                      <a:endParaRPr lang="zh-CN" altLang="en-US" sz="1800" b="1" dirty="0">
                        <a:solidFill>
                          <a:srgbClr val="002060"/>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solidFill>
                            <a:srgbClr val="0000FF"/>
                          </a:solidFill>
                          <a:latin typeface="Times New Roman" panose="02020603050405020304" pitchFamily="18" charset="0"/>
                          <a:cs typeface="Times New Roman" panose="02020603050405020304" pitchFamily="18" charset="0"/>
                        </a:rPr>
                        <a:t>CEPC</a:t>
                      </a:r>
                    </a:p>
                    <a:p>
                      <a:pPr algn="ctr"/>
                      <a:r>
                        <a:rPr lang="en-US" altLang="zh-CN" sz="1800" dirty="0" smtClean="0">
                          <a:solidFill>
                            <a:srgbClr val="0000FF"/>
                          </a:solidFill>
                          <a:latin typeface="Times New Roman" panose="02020603050405020304" pitchFamily="18" charset="0"/>
                          <a:cs typeface="Times New Roman" panose="02020603050405020304" pitchFamily="18" charset="0"/>
                        </a:rPr>
                        <a:t>650 MHz</a:t>
                      </a:r>
                      <a:endParaRPr lang="zh-CN" altLang="en-US" sz="1800" b="1" dirty="0">
                        <a:solidFill>
                          <a:srgbClr val="0000FF"/>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15974">
                <a:tc>
                  <a:txBody>
                    <a:bodyPr/>
                    <a:lstStyle/>
                    <a:p>
                      <a:r>
                        <a:rPr lang="zh-CN" altLang="en-US" sz="1800" b="1" dirty="0" smtClean="0">
                          <a:latin typeface="Times New Roman" panose="02020603050405020304" pitchFamily="18" charset="0"/>
                          <a:cs typeface="Times New Roman" panose="02020603050405020304" pitchFamily="18" charset="0"/>
                        </a:rPr>
                        <a:t>能量 </a:t>
                      </a:r>
                      <a:r>
                        <a:rPr lang="en-US" altLang="zh-CN" sz="1800" b="1" dirty="0" smtClean="0">
                          <a:latin typeface="Times New Roman" panose="02020603050405020304" pitchFamily="18" charset="0"/>
                          <a:cs typeface="Times New Roman" panose="02020603050405020304" pitchFamily="18" charset="0"/>
                        </a:rPr>
                        <a:t>(GeV)</a:t>
                      </a:r>
                    </a:p>
                  </a:txBody>
                  <a:tcPr anchor="ct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800" dirty="0" smtClean="0">
                          <a:latin typeface="Times New Roman" panose="02020603050405020304" pitchFamily="18" charset="0"/>
                          <a:cs typeface="Times New Roman" panose="02020603050405020304" pitchFamily="18" charset="0"/>
                        </a:rPr>
                        <a:t>5.12</a:t>
                      </a:r>
                      <a:endParaRPr lang="zh-CN" altLang="en-US" sz="1800" dirty="0" smtClean="0">
                        <a:latin typeface="Times New Roman" panose="02020603050405020304" pitchFamily="18" charset="0"/>
                        <a:cs typeface="Times New Roman" panose="02020603050405020304" pitchFamily="18" charset="0"/>
                      </a:endParaRPr>
                    </a:p>
                  </a:txBody>
                  <a:tcPr anchor="ct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4</a:t>
                      </a:r>
                      <a:endParaRPr lang="zh-CN" altLang="en-US" sz="1800" dirty="0">
                        <a:latin typeface="Times New Roman" panose="02020603050405020304" pitchFamily="18" charset="0"/>
                        <a:cs typeface="Times New Roman" panose="02020603050405020304" pitchFamily="18" charset="0"/>
                      </a:endParaRPr>
                    </a:p>
                  </a:txBody>
                  <a:tcPr anchor="ct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17.5</a:t>
                      </a:r>
                      <a:endParaRPr lang="zh-CN" altLang="en-US" sz="1800" dirty="0">
                        <a:latin typeface="Times New Roman" panose="02020603050405020304" pitchFamily="18" charset="0"/>
                        <a:cs typeface="Times New Roman" panose="02020603050405020304" pitchFamily="18" charset="0"/>
                      </a:endParaRPr>
                    </a:p>
                  </a:txBody>
                  <a:tcPr anchor="ct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500</a:t>
                      </a:r>
                      <a:endParaRPr lang="zh-CN" altLang="en-US" sz="1800" dirty="0">
                        <a:latin typeface="Times New Roman" panose="02020603050405020304" pitchFamily="18" charset="0"/>
                        <a:cs typeface="Times New Roman" panose="02020603050405020304" pitchFamily="18" charset="0"/>
                      </a:endParaRPr>
                    </a:p>
                  </a:txBody>
                  <a:tcPr anchor="ct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6.87</a:t>
                      </a:r>
                      <a:endParaRPr lang="zh-CN" altLang="en-US" sz="1800" dirty="0">
                        <a:latin typeface="Times New Roman" panose="02020603050405020304" pitchFamily="18" charset="0"/>
                        <a:cs typeface="Times New Roman" panose="02020603050405020304" pitchFamily="18" charset="0"/>
                      </a:endParaRPr>
                    </a:p>
                  </a:txBody>
                  <a:tcPr anchor="ctr">
                    <a:lnT w="635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r h="415974">
                <a:tc>
                  <a:txBody>
                    <a:bodyPr/>
                    <a:lstStyle/>
                    <a:p>
                      <a:r>
                        <a:rPr lang="zh-CN" altLang="en-US" sz="1800" b="1" dirty="0" smtClean="0">
                          <a:latin typeface="Times New Roman" panose="02020603050405020304" pitchFamily="18" charset="0"/>
                          <a:cs typeface="Times New Roman" panose="02020603050405020304" pitchFamily="18" charset="0"/>
                        </a:rPr>
                        <a:t>加速梯度</a:t>
                      </a:r>
                      <a:r>
                        <a:rPr lang="en-US" altLang="zh-CN" sz="1800" b="1" baseline="0" dirty="0" smtClean="0">
                          <a:latin typeface="Times New Roman" panose="02020603050405020304" pitchFamily="18" charset="0"/>
                          <a:cs typeface="Times New Roman" panose="02020603050405020304" pitchFamily="18" charset="0"/>
                        </a:rPr>
                        <a:t> (MV/m)</a:t>
                      </a:r>
                      <a:endParaRPr lang="en-US" altLang="zh-CN" sz="1800" b="1" dirty="0" smtClean="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800" dirty="0" smtClean="0">
                          <a:latin typeface="Times New Roman" panose="02020603050405020304" pitchFamily="18" charset="0"/>
                          <a:cs typeface="Times New Roman" panose="02020603050405020304" pitchFamily="18" charset="0"/>
                        </a:rPr>
                        <a:t>19.3</a:t>
                      </a:r>
                      <a:endParaRPr lang="zh-CN" altLang="en-US" sz="1800" dirty="0" smtClean="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16</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23.6</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31.5</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15.5</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2"/>
                  </a:ext>
                </a:extLst>
              </a:tr>
              <a:tr h="415974">
                <a:tc>
                  <a:txBody>
                    <a:bodyPr/>
                    <a:lstStyle/>
                    <a:p>
                      <a:r>
                        <a:rPr lang="zh-CN" altLang="en-US" sz="1800" b="1" dirty="0" smtClean="0">
                          <a:latin typeface="Times New Roman" panose="02020603050405020304" pitchFamily="18" charset="0"/>
                          <a:cs typeface="Times New Roman" panose="02020603050405020304" pitchFamily="18" charset="0"/>
                        </a:rPr>
                        <a:t>品质因数</a:t>
                      </a:r>
                      <a:endParaRPr lang="en-US" altLang="zh-CN" sz="1800" b="1" dirty="0" smtClean="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800" dirty="0" smtClean="0">
                          <a:latin typeface="Times New Roman" panose="02020603050405020304" pitchFamily="18" charset="0"/>
                          <a:cs typeface="Times New Roman" panose="02020603050405020304" pitchFamily="18" charset="0"/>
                        </a:rPr>
                        <a:t>2E10</a:t>
                      </a:r>
                      <a:endParaRPr lang="zh-CN" altLang="en-US" sz="1800" dirty="0" smtClean="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2.7E10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1E10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1E10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4E10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3"/>
                  </a:ext>
                </a:extLst>
              </a:tr>
              <a:tr h="690844">
                <a:tc>
                  <a:txBody>
                    <a:bodyPr/>
                    <a:lstStyle/>
                    <a:p>
                      <a:r>
                        <a:rPr lang="zh-CN" altLang="en-US" sz="1800" b="1" dirty="0" smtClean="0">
                          <a:latin typeface="Times New Roman" panose="02020603050405020304" pitchFamily="18" charset="0"/>
                          <a:cs typeface="Times New Roman" panose="02020603050405020304" pitchFamily="18" charset="0"/>
                        </a:rPr>
                        <a:t>流强</a:t>
                      </a:r>
                      <a:r>
                        <a:rPr lang="en-US" altLang="zh-CN" sz="1800" b="1" baseline="0" dirty="0" smtClean="0">
                          <a:latin typeface="Times New Roman" panose="02020603050405020304" pitchFamily="18" charset="0"/>
                          <a:cs typeface="Times New Roman" panose="02020603050405020304" pitchFamily="18" charset="0"/>
                        </a:rPr>
                        <a:t> (mA)</a:t>
                      </a:r>
                      <a:endParaRPr lang="zh-CN" altLang="en-US" sz="1800" b="1"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800" dirty="0" smtClean="0">
                          <a:latin typeface="Times New Roman" panose="02020603050405020304" pitchFamily="18" charset="0"/>
                          <a:cs typeface="Times New Roman" panose="02020603050405020304" pitchFamily="18" charset="0"/>
                        </a:rPr>
                        <a:t>0.87</a:t>
                      </a: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800" dirty="0" smtClean="0">
                          <a:latin typeface="Times New Roman" panose="02020603050405020304" pitchFamily="18" charset="0"/>
                          <a:cs typeface="Times New Roman" panose="02020603050405020304" pitchFamily="18" charset="0"/>
                        </a:rPr>
                        <a:t>20 % DF</a:t>
                      </a:r>
                      <a:endParaRPr lang="zh-CN" altLang="en-US" sz="1800" dirty="0" smtClean="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0.1</a:t>
                      </a:r>
                    </a:p>
                    <a:p>
                      <a:pPr algn="ctr"/>
                      <a:r>
                        <a:rPr lang="en-US" altLang="zh-CN" sz="1800" dirty="0" smtClean="0">
                          <a:latin typeface="Times New Roman" panose="02020603050405020304" pitchFamily="18" charset="0"/>
                          <a:cs typeface="Times New Roman" panose="02020603050405020304" pitchFamily="18" charset="0"/>
                        </a:rPr>
                        <a:t>CW</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2.3</a:t>
                      </a:r>
                    </a:p>
                    <a:p>
                      <a:pPr algn="ctr"/>
                      <a:r>
                        <a:rPr lang="en-US" altLang="zh-CN" sz="1800" dirty="0" smtClean="0">
                          <a:latin typeface="Times New Roman" panose="02020603050405020304" pitchFamily="18" charset="0"/>
                          <a:cs typeface="Times New Roman" panose="02020603050405020304" pitchFamily="18" charset="0"/>
                        </a:rPr>
                        <a:t>1 % DF</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5.8</a:t>
                      </a:r>
                    </a:p>
                    <a:p>
                      <a:pPr algn="ctr"/>
                      <a:r>
                        <a:rPr lang="en-US" altLang="zh-CN" sz="1800" dirty="0" smtClean="0">
                          <a:latin typeface="Times New Roman" panose="02020603050405020304" pitchFamily="18" charset="0"/>
                          <a:cs typeface="Times New Roman" panose="02020603050405020304" pitchFamily="18" charset="0"/>
                        </a:rPr>
                        <a:t>1 % DF</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33.2</a:t>
                      </a:r>
                    </a:p>
                    <a:p>
                      <a:pPr algn="ctr"/>
                      <a:r>
                        <a:rPr lang="en-US" altLang="zh-CN" sz="1800" dirty="0" smtClean="0">
                          <a:latin typeface="Times New Roman" panose="02020603050405020304" pitchFamily="18" charset="0"/>
                          <a:cs typeface="Times New Roman" panose="02020603050405020304" pitchFamily="18" charset="0"/>
                        </a:rPr>
                        <a:t>CW</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4"/>
                  </a:ext>
                </a:extLst>
              </a:tr>
              <a:tr h="415974">
                <a:tc>
                  <a:txBody>
                    <a:bodyPr/>
                    <a:lstStyle/>
                    <a:p>
                      <a:r>
                        <a:rPr lang="zh-CN" altLang="en-US" sz="1800" b="1" dirty="0" smtClean="0">
                          <a:latin typeface="Times New Roman" panose="02020603050405020304" pitchFamily="18" charset="0"/>
                          <a:cs typeface="Times New Roman" panose="02020603050405020304" pitchFamily="18" charset="0"/>
                        </a:rPr>
                        <a:t>超导腔总数</a:t>
                      </a:r>
                      <a:endParaRPr lang="zh-CN" altLang="en-US" sz="1800" b="1"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256+44</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304</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800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16000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384+16</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5"/>
                  </a:ext>
                </a:extLst>
              </a:tr>
              <a:tr h="41597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800" b="1" dirty="0" smtClean="0">
                          <a:latin typeface="Times New Roman" panose="02020603050405020304" pitchFamily="18" charset="0"/>
                          <a:cs typeface="Times New Roman" panose="02020603050405020304" pitchFamily="18" charset="0"/>
                        </a:rPr>
                        <a:t>恒温器总数</a:t>
                      </a:r>
                      <a:endParaRPr lang="zh-CN" altLang="en-US" sz="1800" b="1"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32+5</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38</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100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2000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96+4</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6"/>
                  </a:ext>
                </a:extLst>
              </a:tr>
              <a:tr h="41597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800" b="1" dirty="0" smtClean="0">
                          <a:latin typeface="Times New Roman" panose="02020603050405020304" pitchFamily="18" charset="0"/>
                          <a:cs typeface="Times New Roman" panose="02020603050405020304" pitchFamily="18" charset="0"/>
                        </a:rPr>
                        <a:t>高频系统总价</a:t>
                      </a:r>
                      <a:endParaRPr lang="zh-CN" altLang="en-US" sz="1800" b="1"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6.3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6.8</a:t>
                      </a:r>
                      <a:r>
                        <a:rPr lang="en-US" altLang="zh-CN" sz="1800" baseline="0" dirty="0" smtClean="0">
                          <a:latin typeface="Times New Roman" panose="02020603050405020304" pitchFamily="18" charset="0"/>
                          <a:cs typeface="Times New Roman" panose="02020603050405020304" pitchFamily="18" charset="0"/>
                        </a:rPr>
                        <a:t> </a:t>
                      </a:r>
                      <a:r>
                        <a:rPr lang="zh-CN" altLang="en-US" sz="1800" baseline="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15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176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17.6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7"/>
                  </a:ext>
                </a:extLst>
              </a:tr>
              <a:tr h="41597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800" b="1" dirty="0" smtClean="0">
                          <a:solidFill>
                            <a:schemeClr val="tx1"/>
                          </a:solidFill>
                          <a:latin typeface="Times New Roman" panose="02020603050405020304" pitchFamily="18" charset="0"/>
                          <a:cs typeface="Times New Roman" panose="02020603050405020304" pitchFamily="18" charset="0"/>
                        </a:rPr>
                        <a:t>每腔均摊造价</a:t>
                      </a:r>
                      <a:endParaRPr lang="zh-CN" alt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b="1" i="0" dirty="0" smtClean="0">
                          <a:solidFill>
                            <a:srgbClr val="FF0000"/>
                          </a:solidFill>
                          <a:latin typeface="Times New Roman" panose="02020603050405020304" pitchFamily="18" charset="0"/>
                          <a:cs typeface="Times New Roman" panose="02020603050405020304" pitchFamily="18" charset="0"/>
                        </a:rPr>
                        <a:t>210 </a:t>
                      </a:r>
                      <a:r>
                        <a:rPr lang="zh-CN" altLang="en-US" sz="1800" b="1" i="0" dirty="0" smtClean="0">
                          <a:solidFill>
                            <a:srgbClr val="FF0000"/>
                          </a:solidFill>
                          <a:latin typeface="Times New Roman" panose="02020603050405020304" pitchFamily="18" charset="0"/>
                          <a:cs typeface="Times New Roman" panose="02020603050405020304" pitchFamily="18" charset="0"/>
                        </a:rPr>
                        <a:t>万</a:t>
                      </a:r>
                      <a:endParaRPr lang="zh-CN" altLang="en-US" sz="1800" b="1" i="0" dirty="0">
                        <a:solidFill>
                          <a:srgbClr val="FF0000"/>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b="1" i="0" dirty="0" smtClean="0">
                          <a:latin typeface="Times New Roman" panose="02020603050405020304" pitchFamily="18" charset="0"/>
                          <a:cs typeface="Times New Roman" panose="02020603050405020304" pitchFamily="18" charset="0"/>
                        </a:rPr>
                        <a:t>224 </a:t>
                      </a:r>
                      <a:r>
                        <a:rPr lang="zh-CN" altLang="en-US" sz="1800" b="1" i="0" dirty="0" smtClean="0">
                          <a:latin typeface="Times New Roman" panose="02020603050405020304" pitchFamily="18" charset="0"/>
                          <a:cs typeface="Times New Roman" panose="02020603050405020304" pitchFamily="18" charset="0"/>
                        </a:rPr>
                        <a:t>万</a:t>
                      </a:r>
                      <a:endParaRPr lang="zh-CN" altLang="en-US" sz="1800" b="1" i="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b="1" i="0" dirty="0" smtClean="0">
                          <a:latin typeface="Times New Roman" panose="02020603050405020304" pitchFamily="18" charset="0"/>
                          <a:cs typeface="Times New Roman" panose="02020603050405020304" pitchFamily="18" charset="0"/>
                        </a:rPr>
                        <a:t>187</a:t>
                      </a:r>
                      <a:r>
                        <a:rPr lang="en-US" altLang="zh-CN" sz="1800" b="1" i="0" baseline="0" dirty="0" smtClean="0">
                          <a:latin typeface="Times New Roman" panose="02020603050405020304" pitchFamily="18" charset="0"/>
                          <a:cs typeface="Times New Roman" panose="02020603050405020304" pitchFamily="18" charset="0"/>
                        </a:rPr>
                        <a:t> </a:t>
                      </a:r>
                      <a:r>
                        <a:rPr lang="zh-CN" altLang="en-US" sz="1800" b="1" i="0" dirty="0" smtClean="0">
                          <a:latin typeface="Times New Roman" panose="02020603050405020304" pitchFamily="18" charset="0"/>
                          <a:cs typeface="Times New Roman" panose="02020603050405020304" pitchFamily="18" charset="0"/>
                        </a:rPr>
                        <a:t>万</a:t>
                      </a:r>
                      <a:endParaRPr lang="zh-CN" altLang="en-US" sz="1800" b="1" i="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b="1" i="0" dirty="0" smtClean="0">
                          <a:latin typeface="Times New Roman" panose="02020603050405020304" pitchFamily="18" charset="0"/>
                          <a:cs typeface="Times New Roman" panose="02020603050405020304" pitchFamily="18" charset="0"/>
                        </a:rPr>
                        <a:t>110 </a:t>
                      </a:r>
                      <a:r>
                        <a:rPr lang="zh-CN" altLang="en-US" sz="1800" b="1" i="0" dirty="0" smtClean="0">
                          <a:latin typeface="Times New Roman" panose="02020603050405020304" pitchFamily="18" charset="0"/>
                          <a:cs typeface="Times New Roman" panose="02020603050405020304" pitchFamily="18" charset="0"/>
                        </a:rPr>
                        <a:t>万</a:t>
                      </a:r>
                      <a:endParaRPr lang="zh-CN" altLang="en-US" sz="1800" b="1" i="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b="1" i="0" dirty="0" smtClean="0">
                          <a:solidFill>
                            <a:srgbClr val="0000FF"/>
                          </a:solidFill>
                          <a:latin typeface="Times New Roman" panose="02020603050405020304" pitchFamily="18" charset="0"/>
                          <a:cs typeface="Times New Roman" panose="02020603050405020304" pitchFamily="18" charset="0"/>
                        </a:rPr>
                        <a:t>440</a:t>
                      </a:r>
                      <a:r>
                        <a:rPr lang="zh-CN" altLang="en-US" sz="1800" b="1" i="0" dirty="0" smtClean="0">
                          <a:solidFill>
                            <a:srgbClr val="0000FF"/>
                          </a:solidFill>
                          <a:latin typeface="Times New Roman" panose="02020603050405020304" pitchFamily="18" charset="0"/>
                          <a:cs typeface="Times New Roman" panose="02020603050405020304" pitchFamily="18" charset="0"/>
                        </a:rPr>
                        <a:t>万</a:t>
                      </a:r>
                      <a:endParaRPr lang="zh-CN" altLang="en-US" sz="1800" b="1" i="0" dirty="0">
                        <a:solidFill>
                          <a:srgbClr val="0000FF"/>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8"/>
                  </a:ext>
                </a:extLst>
              </a:tr>
              <a:tr h="41597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800" b="1" dirty="0" smtClean="0">
                          <a:latin typeface="Times New Roman" panose="02020603050405020304" pitchFamily="18" charset="0"/>
                          <a:cs typeface="Times New Roman" panose="02020603050405020304" pitchFamily="18" charset="0"/>
                        </a:rPr>
                        <a:t>每低温模组造价</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1703 </a:t>
                      </a:r>
                      <a:r>
                        <a:rPr lang="zh-CN" altLang="en-US" sz="1800" dirty="0" smtClean="0">
                          <a:latin typeface="Times New Roman" panose="02020603050405020304" pitchFamily="18" charset="0"/>
                          <a:cs typeface="Times New Roman" panose="02020603050405020304" pitchFamily="18" charset="0"/>
                        </a:rPr>
                        <a:t>万</a:t>
                      </a:r>
                      <a:endParaRPr lang="zh-CN" altLang="en-US" sz="18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1789 </a:t>
                      </a:r>
                      <a:r>
                        <a:rPr lang="zh-CN" altLang="en-US" sz="1800" dirty="0" smtClean="0">
                          <a:latin typeface="Times New Roman" panose="02020603050405020304" pitchFamily="18" charset="0"/>
                          <a:cs typeface="Times New Roman" panose="02020603050405020304" pitchFamily="18" charset="0"/>
                        </a:rPr>
                        <a:t>万</a:t>
                      </a:r>
                      <a:endParaRPr lang="zh-CN" altLang="en-US" sz="18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1496 </a:t>
                      </a:r>
                      <a:r>
                        <a:rPr lang="zh-CN" altLang="en-US" sz="1800" dirty="0" smtClean="0">
                          <a:latin typeface="Times New Roman" panose="02020603050405020304" pitchFamily="18" charset="0"/>
                          <a:cs typeface="Times New Roman" panose="02020603050405020304" pitchFamily="18" charset="0"/>
                        </a:rPr>
                        <a:t>万</a:t>
                      </a:r>
                      <a:endParaRPr lang="zh-CN" altLang="en-US" sz="18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880 </a:t>
                      </a:r>
                      <a:r>
                        <a:rPr lang="zh-CN" altLang="en-US" sz="1800" dirty="0" smtClean="0">
                          <a:latin typeface="Times New Roman" panose="02020603050405020304" pitchFamily="18" charset="0"/>
                          <a:cs typeface="Times New Roman" panose="02020603050405020304" pitchFamily="18" charset="0"/>
                        </a:rPr>
                        <a:t>万</a:t>
                      </a:r>
                      <a:endParaRPr lang="zh-CN" altLang="en-US" sz="18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1760</a:t>
                      </a:r>
                      <a:r>
                        <a:rPr lang="en-US" altLang="zh-CN" sz="1800" baseline="0" dirty="0" smtClean="0">
                          <a:latin typeface="Times New Roman" panose="02020603050405020304" pitchFamily="18" charset="0"/>
                          <a:cs typeface="Times New Roman" panose="02020603050405020304" pitchFamily="18" charset="0"/>
                        </a:rPr>
                        <a:t> </a:t>
                      </a:r>
                      <a:r>
                        <a:rPr lang="zh-CN" altLang="en-US" sz="1800" baseline="0" dirty="0" smtClean="0">
                          <a:latin typeface="Times New Roman" panose="02020603050405020304" pitchFamily="18" charset="0"/>
                          <a:cs typeface="Times New Roman" panose="02020603050405020304" pitchFamily="18" charset="0"/>
                        </a:rPr>
                        <a:t>万</a:t>
                      </a:r>
                      <a:endParaRPr lang="zh-CN" altLang="en-US" sz="18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46540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800" b="1" dirty="0" smtClean="0">
                          <a:latin typeface="Times New Roman" panose="02020603050405020304" pitchFamily="18" charset="0"/>
                          <a:cs typeface="Times New Roman" panose="02020603050405020304" pitchFamily="18" charset="0"/>
                        </a:rPr>
                        <a:t>每</a:t>
                      </a:r>
                      <a:r>
                        <a:rPr lang="en-US" altLang="zh-CN" sz="1800" b="1" dirty="0" smtClean="0">
                          <a:latin typeface="Times New Roman" panose="02020603050405020304" pitchFamily="18" charset="0"/>
                          <a:cs typeface="Times New Roman" panose="02020603050405020304" pitchFamily="18" charset="0"/>
                        </a:rPr>
                        <a:t>GeV</a:t>
                      </a:r>
                      <a:r>
                        <a:rPr lang="zh-CN" altLang="en-US" sz="1800" b="1" dirty="0" smtClean="0">
                          <a:latin typeface="Times New Roman" panose="02020603050405020304" pitchFamily="18" charset="0"/>
                          <a:cs typeface="Times New Roman" panose="02020603050405020304" pitchFamily="18" charset="0"/>
                        </a:rPr>
                        <a:t>造价</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1.26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0.86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0.35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2.5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16731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28650" y="1851262"/>
            <a:ext cx="8216247" cy="4351338"/>
          </a:xfrm>
        </p:spPr>
        <p:txBody>
          <a:bodyPr>
            <a:normAutofit/>
          </a:bodyPr>
          <a:lstStyle/>
          <a:p>
            <a:r>
              <a:rPr lang="en-US" altLang="zh-CN" dirty="0"/>
              <a:t>U</a:t>
            </a:r>
            <a:r>
              <a:rPr lang="en-US" altLang="zh-CN" dirty="0" smtClean="0"/>
              <a:t>ltimate machine performance</a:t>
            </a:r>
          </a:p>
          <a:p>
            <a:r>
              <a:rPr lang="en-US" altLang="zh-CN" dirty="0">
                <a:solidFill>
                  <a:srgbClr val="FF0000"/>
                </a:solidFill>
              </a:rPr>
              <a:t>SRF </a:t>
            </a:r>
            <a:r>
              <a:rPr lang="en-US" altLang="zh-CN" dirty="0" smtClean="0">
                <a:solidFill>
                  <a:srgbClr val="FF0000"/>
                </a:solidFill>
              </a:rPr>
              <a:t>limitations, scenarios and parameters</a:t>
            </a:r>
            <a:endParaRPr lang="en-US" altLang="zh-CN" dirty="0">
              <a:solidFill>
                <a:srgbClr val="FF0000"/>
              </a:solidFill>
            </a:endParaRPr>
          </a:p>
          <a:p>
            <a:pPr lvl="1"/>
            <a:r>
              <a:rPr lang="en-US" altLang="zh-CN" dirty="0" smtClean="0"/>
              <a:t>boundary </a:t>
            </a:r>
            <a:r>
              <a:rPr lang="en-US" altLang="zh-CN" dirty="0"/>
              <a:t>conditions (physics, operation, technology, cost</a:t>
            </a:r>
            <a:r>
              <a:rPr lang="en-US" altLang="zh-CN" dirty="0" smtClean="0"/>
              <a:t>)</a:t>
            </a:r>
            <a:r>
              <a:rPr lang="en-US" altLang="zh-CN" dirty="0"/>
              <a:t> </a:t>
            </a:r>
            <a:endParaRPr lang="en-US" altLang="zh-CN" dirty="0" smtClean="0"/>
          </a:p>
          <a:p>
            <a:pPr lvl="1"/>
            <a:r>
              <a:rPr lang="en-US" altLang="zh-CN" dirty="0" smtClean="0"/>
              <a:t>separately optimized SRF systems (</a:t>
            </a:r>
            <a:r>
              <a:rPr lang="en-US" altLang="zh-CN" dirty="0" err="1" smtClean="0"/>
              <a:t>tt</a:t>
            </a:r>
            <a:r>
              <a:rPr lang="en-US" altLang="zh-CN" dirty="0" smtClean="0"/>
              <a:t>, H, W, Z)</a:t>
            </a:r>
          </a:p>
          <a:p>
            <a:pPr lvl="1"/>
            <a:r>
              <a:rPr lang="en-US" altLang="zh-CN" dirty="0" smtClean="0"/>
              <a:t>SRF complex, staging and layout</a:t>
            </a:r>
          </a:p>
          <a:p>
            <a:pPr lvl="1"/>
            <a:r>
              <a:rPr lang="en-US" altLang="zh-CN" dirty="0" smtClean="0"/>
              <a:t>SRF parameters (50 MW and 30 MW)</a:t>
            </a:r>
          </a:p>
          <a:p>
            <a:pPr marL="355600" lvl="1" indent="-355600" defTabSz="685800">
              <a:spcBef>
                <a:spcPts val="750"/>
              </a:spcBef>
              <a:buFont typeface="Arial" panose="020B0604020202020204" pitchFamily="34" charset="0"/>
              <a:buChar char="•"/>
            </a:pPr>
            <a:r>
              <a:rPr lang="en-US" altLang="zh-CN" sz="2200" dirty="0" smtClean="0"/>
              <a:t>Technical challenges</a:t>
            </a:r>
          </a:p>
          <a:p>
            <a:pPr lvl="1"/>
            <a:r>
              <a:rPr lang="en-US" altLang="zh-CN" dirty="0" smtClean="0"/>
              <a:t>R&amp;D program</a:t>
            </a:r>
          </a:p>
          <a:p>
            <a:pPr lvl="1"/>
            <a:r>
              <a:rPr lang="en-US" altLang="zh-CN" dirty="0" smtClean="0"/>
              <a:t>opportunities for technological breakthroughs and cost reduction</a:t>
            </a:r>
            <a:endParaRPr lang="zh-CN" altLang="en-US" dirty="0"/>
          </a:p>
        </p:txBody>
      </p:sp>
    </p:spTree>
    <p:extLst>
      <p:ext uri="{BB962C8B-B14F-4D97-AF65-F5344CB8AC3E}">
        <p14:creationId xmlns:p14="http://schemas.microsoft.com/office/powerpoint/2010/main" val="1726699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5652" y="233681"/>
            <a:ext cx="7886700" cy="1325563"/>
          </a:xfrm>
        </p:spPr>
        <p:txBody>
          <a:bodyPr>
            <a:normAutofit/>
          </a:bodyPr>
          <a:lstStyle/>
          <a:p>
            <a:pPr algn="ctr"/>
            <a:r>
              <a:rPr lang="en-US" altLang="zh-CN" dirty="0"/>
              <a:t>SRF Boundary </a:t>
            </a:r>
            <a:r>
              <a:rPr lang="en-US" altLang="zh-CN" dirty="0" smtClean="0"/>
              <a:t>Conditions (1)</a:t>
            </a:r>
            <a:endParaRPr lang="zh-CN" altLang="en-US" dirty="0"/>
          </a:p>
        </p:txBody>
      </p:sp>
      <p:sp>
        <p:nvSpPr>
          <p:cNvPr id="3" name="内容占位符 2"/>
          <p:cNvSpPr>
            <a:spLocks noGrp="1"/>
          </p:cNvSpPr>
          <p:nvPr>
            <p:ph idx="1"/>
          </p:nvPr>
        </p:nvSpPr>
        <p:spPr>
          <a:xfrm>
            <a:off x="441309" y="1769781"/>
            <a:ext cx="8415387" cy="4878669"/>
          </a:xfrm>
        </p:spPr>
        <p:txBody>
          <a:bodyPr>
            <a:noAutofit/>
          </a:bodyPr>
          <a:lstStyle/>
          <a:p>
            <a:pPr marL="457200" indent="-457200">
              <a:spcBef>
                <a:spcPts val="1200"/>
              </a:spcBef>
              <a:buFont typeface="+mj-lt"/>
              <a:buAutoNum type="arabicPeriod"/>
            </a:pPr>
            <a:r>
              <a:rPr lang="en-US" altLang="zh-CN" sz="1800" dirty="0"/>
              <a:t>Common cavity for DR, RF sections </a:t>
            </a:r>
            <a:r>
              <a:rPr lang="en-US" altLang="zh-CN" sz="1800" i="1" dirty="0">
                <a:solidFill>
                  <a:srgbClr val="FF0000"/>
                </a:solidFill>
              </a:rPr>
              <a:t>N</a:t>
            </a:r>
            <a:r>
              <a:rPr lang="en-US" altLang="zh-CN" sz="1800" baseline="-25000" dirty="0">
                <a:solidFill>
                  <a:srgbClr val="FF0000"/>
                </a:solidFill>
              </a:rPr>
              <a:t>RF-DR-CC </a:t>
            </a:r>
            <a:r>
              <a:rPr lang="en-US" altLang="zh-CN" sz="1800" dirty="0">
                <a:solidFill>
                  <a:srgbClr val="FF0000"/>
                </a:solidFill>
              </a:rPr>
              <a:t>= 2 </a:t>
            </a:r>
            <a:r>
              <a:rPr lang="en-US" altLang="zh-CN" sz="1800" dirty="0"/>
              <a:t>, </a:t>
            </a:r>
            <a:r>
              <a:rPr lang="en-US" altLang="zh-CN" sz="1800" dirty="0" smtClean="0"/>
              <a:t>half </a:t>
            </a:r>
            <a:r>
              <a:rPr lang="en-US" altLang="zh-CN" sz="1800" dirty="0"/>
              <a:t>bucket </a:t>
            </a:r>
            <a:r>
              <a:rPr lang="en-US" altLang="zh-CN" sz="1800" dirty="0" smtClean="0"/>
              <a:t>filled</a:t>
            </a:r>
          </a:p>
          <a:p>
            <a:pPr marL="457200" indent="-457200">
              <a:spcBef>
                <a:spcPts val="1200"/>
              </a:spcBef>
              <a:buFont typeface="+mj-lt"/>
              <a:buAutoNum type="arabicPeriod"/>
            </a:pPr>
            <a:r>
              <a:rPr lang="en-US" altLang="zh-CN" sz="1800" dirty="0" smtClean="0"/>
              <a:t>Cavity </a:t>
            </a:r>
            <a:r>
              <a:rPr lang="en-US" altLang="zh-CN" sz="1800" dirty="0"/>
              <a:t>operation gradient </a:t>
            </a:r>
            <a:r>
              <a:rPr lang="en-US" altLang="zh-CN" sz="1800" i="1" dirty="0" err="1">
                <a:solidFill>
                  <a:srgbClr val="FF0000"/>
                </a:solidFill>
              </a:rPr>
              <a:t>E</a:t>
            </a:r>
            <a:r>
              <a:rPr lang="en-US" altLang="zh-CN" sz="1800" baseline="-25000" dirty="0" err="1">
                <a:solidFill>
                  <a:srgbClr val="FF0000"/>
                </a:solidFill>
              </a:rPr>
              <a:t>acc</a:t>
            </a:r>
            <a:r>
              <a:rPr lang="en-US" altLang="zh-CN" sz="1800" dirty="0"/>
              <a:t> </a:t>
            </a:r>
            <a:r>
              <a:rPr lang="en-US" altLang="zh-CN" sz="1800" dirty="0">
                <a:solidFill>
                  <a:srgbClr val="FF0000"/>
                </a:solidFill>
              </a:rPr>
              <a:t>&lt; 20 </a:t>
            </a:r>
            <a:r>
              <a:rPr lang="en-US" altLang="zh-CN" sz="1800" dirty="0" smtClean="0">
                <a:solidFill>
                  <a:srgbClr val="FF0000"/>
                </a:solidFill>
              </a:rPr>
              <a:t>MV/m</a:t>
            </a:r>
            <a:r>
              <a:rPr lang="en-US" altLang="zh-CN" sz="1800" dirty="0" smtClean="0"/>
              <a:t> </a:t>
            </a:r>
            <a:r>
              <a:rPr lang="en-US" altLang="zh-CN" sz="1800" dirty="0" smtClean="0"/>
              <a:t>(</a:t>
            </a:r>
            <a:r>
              <a:rPr lang="en-US" altLang="zh-CN" sz="1800" dirty="0" err="1" smtClean="0"/>
              <a:t>cryo</a:t>
            </a:r>
            <a:r>
              <a:rPr lang="en-US" altLang="zh-CN" sz="1800" dirty="0" smtClean="0"/>
              <a:t> heat load, technology)</a:t>
            </a:r>
            <a:endParaRPr lang="en-US" altLang="zh-CN" sz="1800" dirty="0"/>
          </a:p>
          <a:p>
            <a:pPr marL="457200" indent="-457200">
              <a:spcBef>
                <a:spcPts val="1200"/>
              </a:spcBef>
              <a:buFont typeface="+mj-lt"/>
              <a:buAutoNum type="arabicPeriod"/>
            </a:pPr>
            <a:r>
              <a:rPr lang="en-US" altLang="zh-CN" sz="1800" dirty="0"/>
              <a:t>HOM power / cavity </a:t>
            </a:r>
            <a:r>
              <a:rPr lang="en-US" altLang="zh-CN" sz="1800" i="1" dirty="0">
                <a:solidFill>
                  <a:srgbClr val="FF0000"/>
                </a:solidFill>
              </a:rPr>
              <a:t>P</a:t>
            </a:r>
            <a:r>
              <a:rPr lang="en-US" altLang="zh-CN" sz="1800" baseline="-25000" dirty="0">
                <a:solidFill>
                  <a:srgbClr val="FF0000"/>
                </a:solidFill>
              </a:rPr>
              <a:t>HOM</a:t>
            </a:r>
            <a:r>
              <a:rPr lang="en-US" altLang="zh-CN" sz="1800" dirty="0">
                <a:solidFill>
                  <a:srgbClr val="FF0000"/>
                </a:solidFill>
              </a:rPr>
              <a:t> &lt; </a:t>
            </a:r>
            <a:r>
              <a:rPr lang="en-US" altLang="zh-CN" sz="1800" dirty="0" smtClean="0">
                <a:solidFill>
                  <a:srgbClr val="FF0000"/>
                </a:solidFill>
              </a:rPr>
              <a:t>2 </a:t>
            </a:r>
            <a:r>
              <a:rPr lang="en-US" altLang="zh-CN" sz="1800" dirty="0">
                <a:solidFill>
                  <a:srgbClr val="FF0000"/>
                </a:solidFill>
              </a:rPr>
              <a:t>kW </a:t>
            </a:r>
            <a:r>
              <a:rPr lang="en-US" altLang="zh-CN" sz="1800" dirty="0" smtClean="0"/>
              <a:t>(HOM coupler; for </a:t>
            </a:r>
            <a:r>
              <a:rPr lang="en-US" altLang="zh-CN" sz="1800" dirty="0" smtClean="0"/>
              <a:t>HL-Z </a:t>
            </a:r>
            <a:r>
              <a:rPr lang="en-US" altLang="zh-CN" sz="1800" dirty="0" smtClean="0"/>
              <a:t>HOM absorber @ RT &lt; </a:t>
            </a:r>
            <a:r>
              <a:rPr lang="en-US" altLang="zh-CN" sz="1800" dirty="0" smtClean="0"/>
              <a:t>15 kW)</a:t>
            </a:r>
            <a:r>
              <a:rPr lang="zh-CN" altLang="en-US" sz="1800" dirty="0"/>
              <a:t>　</a:t>
            </a:r>
            <a:endParaRPr lang="en-US" altLang="zh-CN" sz="1800" dirty="0"/>
          </a:p>
          <a:p>
            <a:pPr marL="457200" indent="-457200">
              <a:spcBef>
                <a:spcPts val="1200"/>
              </a:spcBef>
              <a:buFont typeface="+mj-lt"/>
              <a:buAutoNum type="arabicPeriod"/>
            </a:pPr>
            <a:r>
              <a:rPr lang="en-US" altLang="zh-CN" sz="1800" dirty="0"/>
              <a:t>Input power / cavity </a:t>
            </a:r>
            <a:r>
              <a:rPr lang="en-US" altLang="zh-CN" sz="1800" i="1" dirty="0">
                <a:solidFill>
                  <a:srgbClr val="FF0000"/>
                </a:solidFill>
              </a:rPr>
              <a:t>P</a:t>
            </a:r>
            <a:r>
              <a:rPr lang="en-US" altLang="zh-CN" sz="1800" baseline="-25000" dirty="0">
                <a:solidFill>
                  <a:srgbClr val="FF0000"/>
                </a:solidFill>
              </a:rPr>
              <a:t>CPL</a:t>
            </a:r>
            <a:r>
              <a:rPr lang="en-US" altLang="zh-CN" sz="1800" dirty="0">
                <a:solidFill>
                  <a:srgbClr val="FF0000"/>
                </a:solidFill>
              </a:rPr>
              <a:t>&lt; 300 kW </a:t>
            </a:r>
            <a:r>
              <a:rPr lang="en-US" altLang="zh-CN" sz="1800" dirty="0" smtClean="0"/>
              <a:t>(one </a:t>
            </a:r>
            <a:r>
              <a:rPr lang="en-US" altLang="zh-CN" sz="1800" dirty="0"/>
              <a:t>coupler per cavity, variable input coupler, otherwise large extra power of mismatching; </a:t>
            </a:r>
            <a:r>
              <a:rPr lang="en-US" altLang="zh-CN" sz="1800" dirty="0" smtClean="0"/>
              <a:t>for HL-Z: 400 + 400 kW)</a:t>
            </a:r>
            <a:endParaRPr lang="zh-CN" altLang="en-US" sz="1800" dirty="0"/>
          </a:p>
          <a:p>
            <a:pPr marL="457200" indent="-457200">
              <a:spcBef>
                <a:spcPts val="1200"/>
              </a:spcBef>
              <a:buFont typeface="+mj-lt"/>
              <a:buAutoNum type="arabicPeriod"/>
            </a:pPr>
            <a:r>
              <a:rPr lang="en-US" altLang="zh-CN" sz="1800" dirty="0"/>
              <a:t>Cavity operation </a:t>
            </a:r>
            <a:r>
              <a:rPr lang="en-US" altLang="zh-CN" sz="1800" dirty="0">
                <a:solidFill>
                  <a:srgbClr val="FF0000"/>
                </a:solidFill>
              </a:rPr>
              <a:t>Q</a:t>
            </a:r>
            <a:r>
              <a:rPr lang="en-US" altLang="zh-CN" sz="1800" baseline="-25000" dirty="0">
                <a:solidFill>
                  <a:srgbClr val="FF0000"/>
                </a:solidFill>
              </a:rPr>
              <a:t>0</a:t>
            </a:r>
            <a:r>
              <a:rPr lang="en-US" altLang="zh-CN" sz="1800" dirty="0">
                <a:solidFill>
                  <a:srgbClr val="FF0000"/>
                </a:solidFill>
              </a:rPr>
              <a:t> &lt; 2E10 </a:t>
            </a:r>
            <a:r>
              <a:rPr lang="en-US" altLang="zh-CN" sz="1800" dirty="0"/>
              <a:t>at 2 K (magnetic shielding and field emission limit, long-term cavity performance degradation)</a:t>
            </a:r>
          </a:p>
          <a:p>
            <a:pPr marL="457200" indent="-457200">
              <a:spcBef>
                <a:spcPts val="1200"/>
              </a:spcBef>
              <a:buFont typeface="+mj-lt"/>
              <a:buAutoNum type="arabicPeriod"/>
            </a:pPr>
            <a:r>
              <a:rPr lang="en-US" altLang="zh-CN" sz="1800" dirty="0"/>
              <a:t>Cryogenic heat load of total cavity wall loss at 4.5 K eq. </a:t>
            </a:r>
            <a:r>
              <a:rPr lang="en-US" altLang="zh-CN" sz="1800" i="1" dirty="0">
                <a:solidFill>
                  <a:srgbClr val="FF0000"/>
                </a:solidFill>
              </a:rPr>
              <a:t>W</a:t>
            </a:r>
            <a:r>
              <a:rPr lang="en-US" altLang="zh-CN" sz="1800" baseline="-25000" dirty="0">
                <a:solidFill>
                  <a:srgbClr val="FF0000"/>
                </a:solidFill>
              </a:rPr>
              <a:t>CAV</a:t>
            </a:r>
            <a:r>
              <a:rPr lang="en-US" altLang="zh-CN" sz="1800" dirty="0"/>
              <a:t> </a:t>
            </a:r>
            <a:r>
              <a:rPr lang="en-US" altLang="zh-CN" sz="1800" dirty="0">
                <a:solidFill>
                  <a:srgbClr val="FF0000"/>
                </a:solidFill>
              </a:rPr>
              <a:t>&lt; 30 </a:t>
            </a:r>
            <a:r>
              <a:rPr lang="en-US" altLang="zh-CN" sz="1800" dirty="0" smtClean="0">
                <a:solidFill>
                  <a:srgbClr val="FF0000"/>
                </a:solidFill>
              </a:rPr>
              <a:t>kW </a:t>
            </a:r>
            <a:r>
              <a:rPr lang="en-US" altLang="zh-CN" sz="1800" dirty="0" smtClean="0"/>
              <a:t>(for </a:t>
            </a:r>
            <a:r>
              <a:rPr lang="en-US" altLang="zh-CN" sz="1800" dirty="0" err="1" smtClean="0"/>
              <a:t>tt</a:t>
            </a:r>
            <a:r>
              <a:rPr lang="en-US" altLang="zh-CN" sz="1800" dirty="0" smtClean="0"/>
              <a:t> &lt; 80 kW)</a:t>
            </a:r>
            <a:endParaRPr lang="en-US" altLang="zh-CN" sz="1800" dirty="0"/>
          </a:p>
        </p:txBody>
      </p:sp>
    </p:spTree>
    <p:extLst>
      <p:ext uri="{BB962C8B-B14F-4D97-AF65-F5344CB8AC3E}">
        <p14:creationId xmlns:p14="http://schemas.microsoft.com/office/powerpoint/2010/main" val="1885078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SRF Boundary Conditions </a:t>
            </a:r>
            <a:r>
              <a:rPr lang="en-US" altLang="zh-CN" dirty="0" smtClean="0"/>
              <a:t>(2)</a:t>
            </a:r>
            <a:endParaRPr lang="zh-CN" altLang="en-US" dirty="0"/>
          </a:p>
        </p:txBody>
      </p:sp>
      <p:sp>
        <p:nvSpPr>
          <p:cNvPr id="3" name="内容占位符 2"/>
          <p:cNvSpPr>
            <a:spLocks noGrp="1"/>
          </p:cNvSpPr>
          <p:nvPr>
            <p:ph idx="1"/>
          </p:nvPr>
        </p:nvSpPr>
        <p:spPr>
          <a:xfrm>
            <a:off x="628650" y="1690689"/>
            <a:ext cx="7886700" cy="4756150"/>
          </a:xfrm>
        </p:spPr>
        <p:txBody>
          <a:bodyPr>
            <a:normAutofit/>
          </a:bodyPr>
          <a:lstStyle/>
          <a:p>
            <a:pPr marL="457200" indent="-457200">
              <a:lnSpc>
                <a:spcPct val="130000"/>
              </a:lnSpc>
              <a:spcBef>
                <a:spcPts val="1200"/>
              </a:spcBef>
              <a:buFont typeface="+mj-lt"/>
              <a:buAutoNum type="arabicPeriod" startAt="7"/>
            </a:pPr>
            <a:r>
              <a:rPr lang="en-US" altLang="zh-CN" sz="1900" dirty="0"/>
              <a:t>Detuning frequency </a:t>
            </a:r>
            <a:r>
              <a:rPr lang="el-GR" altLang="zh-CN" sz="1900" dirty="0">
                <a:solidFill>
                  <a:srgbClr val="FF0000"/>
                </a:solidFill>
              </a:rPr>
              <a:t>Δ</a:t>
            </a:r>
            <a:r>
              <a:rPr lang="en-US" altLang="zh-CN" sz="1900" i="1" dirty="0">
                <a:solidFill>
                  <a:srgbClr val="FF0000"/>
                </a:solidFill>
              </a:rPr>
              <a:t>f </a:t>
            </a:r>
            <a:r>
              <a:rPr lang="en-US" altLang="zh-CN" sz="1900" dirty="0">
                <a:solidFill>
                  <a:srgbClr val="FF0000"/>
                </a:solidFill>
              </a:rPr>
              <a:t>&lt; 3 kHz </a:t>
            </a:r>
            <a:r>
              <a:rPr lang="en-US" altLang="zh-CN" sz="1900" dirty="0"/>
              <a:t>(revolution frequency). For HL-W&amp;Z, use direct loop and comb filter loop feedback to cure the fundamental mode instability (PEP-II, LHC), bunch by bunch may not work</a:t>
            </a:r>
          </a:p>
          <a:p>
            <a:pPr marL="457200" indent="-457200">
              <a:lnSpc>
                <a:spcPct val="130000"/>
              </a:lnSpc>
              <a:spcBef>
                <a:spcPts val="1200"/>
              </a:spcBef>
              <a:buFont typeface="+mj-lt"/>
              <a:buAutoNum type="arabicPeriod" startAt="7"/>
            </a:pPr>
            <a:r>
              <a:rPr lang="en-US" altLang="zh-CN" sz="1900" dirty="0"/>
              <a:t>Max phase shift of bunch train </a:t>
            </a:r>
            <a:r>
              <a:rPr lang="el-GR" altLang="zh-CN" sz="1900" i="1" dirty="0">
                <a:solidFill>
                  <a:srgbClr val="FF0000"/>
                </a:solidFill>
              </a:rPr>
              <a:t>Δφ</a:t>
            </a:r>
            <a:r>
              <a:rPr lang="en-US" altLang="zh-CN" sz="1900" baseline="-25000" dirty="0">
                <a:solidFill>
                  <a:srgbClr val="FF0000"/>
                </a:solidFill>
              </a:rPr>
              <a:t>max</a:t>
            </a:r>
            <a:r>
              <a:rPr lang="en-US" altLang="zh-CN" sz="1900" i="1" dirty="0">
                <a:solidFill>
                  <a:srgbClr val="FF0000"/>
                </a:solidFill>
              </a:rPr>
              <a:t> </a:t>
            </a:r>
            <a:r>
              <a:rPr lang="en-US" altLang="zh-CN" sz="1900" dirty="0" smtClean="0"/>
              <a:t>(</a:t>
            </a:r>
            <a:r>
              <a:rPr lang="en-US" altLang="zh-CN" sz="1900" dirty="0"/>
              <a:t>lifetime, luminosity, instability)</a:t>
            </a:r>
          </a:p>
          <a:p>
            <a:pPr marL="457200" indent="-457200">
              <a:lnSpc>
                <a:spcPct val="130000"/>
              </a:lnSpc>
              <a:spcBef>
                <a:spcPts val="1200"/>
              </a:spcBef>
              <a:buFont typeface="+mj-lt"/>
              <a:buAutoNum type="arabicPeriod" startAt="7"/>
            </a:pPr>
            <a:r>
              <a:rPr lang="en-US" altLang="zh-CN" sz="1900" dirty="0"/>
              <a:t>Cryomodule length </a:t>
            </a:r>
            <a:r>
              <a:rPr lang="en-US" altLang="zh-CN" sz="1900" i="1" dirty="0">
                <a:solidFill>
                  <a:srgbClr val="FF0000"/>
                </a:solidFill>
              </a:rPr>
              <a:t>L</a:t>
            </a:r>
            <a:r>
              <a:rPr lang="en-US" altLang="zh-CN" sz="1900" baseline="-25000" dirty="0">
                <a:solidFill>
                  <a:srgbClr val="FF0000"/>
                </a:solidFill>
              </a:rPr>
              <a:t>CM </a:t>
            </a:r>
            <a:r>
              <a:rPr lang="en-US" altLang="zh-CN" sz="1900" dirty="0">
                <a:solidFill>
                  <a:srgbClr val="FF0000"/>
                </a:solidFill>
              </a:rPr>
              <a:t>&lt; 12 m</a:t>
            </a:r>
          </a:p>
          <a:p>
            <a:pPr marL="457200" indent="-457200">
              <a:lnSpc>
                <a:spcPct val="130000"/>
              </a:lnSpc>
              <a:spcBef>
                <a:spcPts val="1200"/>
              </a:spcBef>
              <a:buFont typeface="+mj-lt"/>
              <a:buAutoNum type="arabicPeriod" startAt="7"/>
            </a:pPr>
            <a:r>
              <a:rPr lang="en-US" altLang="zh-CN" sz="1900" dirty="0"/>
              <a:t>Common cavity for (A)PDR, RF sections </a:t>
            </a:r>
            <a:r>
              <a:rPr lang="en-US" altLang="zh-CN" sz="1900" i="1" dirty="0">
                <a:solidFill>
                  <a:srgbClr val="FF0000"/>
                </a:solidFill>
              </a:rPr>
              <a:t>N</a:t>
            </a:r>
            <a:r>
              <a:rPr lang="en-US" altLang="zh-CN" sz="1900" baseline="-25000" dirty="0">
                <a:solidFill>
                  <a:srgbClr val="FF0000"/>
                </a:solidFill>
              </a:rPr>
              <a:t>RF-PDR-CC </a:t>
            </a:r>
            <a:r>
              <a:rPr lang="en-US" altLang="zh-CN" sz="1900" dirty="0">
                <a:solidFill>
                  <a:srgbClr val="FF0000"/>
                </a:solidFill>
              </a:rPr>
              <a:t>= 8</a:t>
            </a:r>
            <a:r>
              <a:rPr lang="en-US" altLang="zh-CN" sz="1900" dirty="0"/>
              <a:t>, 2 half sections each</a:t>
            </a:r>
          </a:p>
          <a:p>
            <a:pPr marL="457200" indent="-457200">
              <a:lnSpc>
                <a:spcPct val="130000"/>
              </a:lnSpc>
              <a:spcBef>
                <a:spcPts val="1200"/>
              </a:spcBef>
              <a:buFont typeface="+mj-lt"/>
              <a:buAutoNum type="arabicPeriod" startAt="7"/>
            </a:pPr>
            <a:r>
              <a:rPr lang="en-US" altLang="zh-CN" sz="1900" dirty="0"/>
              <a:t>Total bunch train length per beam </a:t>
            </a:r>
            <a:r>
              <a:rPr lang="en-US" altLang="zh-CN" sz="1900" i="1" dirty="0">
                <a:solidFill>
                  <a:srgbClr val="FF0000"/>
                </a:solidFill>
              </a:rPr>
              <a:t>T</a:t>
            </a:r>
            <a:r>
              <a:rPr lang="en-US" altLang="zh-CN" sz="1900" baseline="-25000" dirty="0">
                <a:solidFill>
                  <a:srgbClr val="FF0000"/>
                </a:solidFill>
              </a:rPr>
              <a:t>t </a:t>
            </a:r>
            <a:r>
              <a:rPr lang="en-US" altLang="zh-CN" sz="1900" dirty="0">
                <a:solidFill>
                  <a:srgbClr val="FF0000"/>
                </a:solidFill>
              </a:rPr>
              <a:t>/</a:t>
            </a:r>
            <a:r>
              <a:rPr lang="en-US" altLang="zh-CN" sz="1900" i="1" dirty="0">
                <a:solidFill>
                  <a:srgbClr val="FF0000"/>
                </a:solidFill>
              </a:rPr>
              <a:t>T</a:t>
            </a:r>
            <a:r>
              <a:rPr lang="en-US" altLang="zh-CN" sz="1900" baseline="-25000" dirty="0">
                <a:solidFill>
                  <a:srgbClr val="FF0000"/>
                </a:solidFill>
              </a:rPr>
              <a:t>0</a:t>
            </a:r>
            <a:r>
              <a:rPr lang="en-US" altLang="zh-CN" sz="1900" dirty="0">
                <a:solidFill>
                  <a:srgbClr val="FF0000"/>
                </a:solidFill>
              </a:rPr>
              <a:t> &lt; 6 % </a:t>
            </a:r>
            <a:r>
              <a:rPr lang="en-US" altLang="zh-CN" sz="1900" dirty="0"/>
              <a:t>of the circumference ((A)PDR)</a:t>
            </a:r>
            <a:endParaRPr lang="en-US" altLang="zh-CN" sz="1900" dirty="0">
              <a:solidFill>
                <a:srgbClr val="FF0000"/>
              </a:solidFill>
            </a:endParaRPr>
          </a:p>
          <a:p>
            <a:pPr marL="457200" indent="-457200">
              <a:lnSpc>
                <a:spcPct val="100000"/>
              </a:lnSpc>
              <a:buFont typeface="+mj-lt"/>
              <a:buAutoNum type="arabicPeriod" startAt="7"/>
            </a:pPr>
            <a:endParaRPr lang="en-US" altLang="zh-CN" sz="2000" dirty="0">
              <a:solidFill>
                <a:srgbClr val="FF0000"/>
              </a:solidFill>
            </a:endParaRPr>
          </a:p>
          <a:p>
            <a:endParaRPr lang="zh-CN" altLang="en-US" dirty="0"/>
          </a:p>
        </p:txBody>
      </p:sp>
    </p:spTree>
    <p:extLst>
      <p:ext uri="{BB962C8B-B14F-4D97-AF65-F5344CB8AC3E}">
        <p14:creationId xmlns:p14="http://schemas.microsoft.com/office/powerpoint/2010/main" val="3408695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Performance </a:t>
            </a:r>
            <a:r>
              <a:rPr lang="en-US" altLang="zh-CN" dirty="0" smtClean="0"/>
              <a:t>Limitations</a:t>
            </a:r>
            <a:endParaRPr lang="zh-CN" altLang="en-US" dirty="0"/>
          </a:p>
        </p:txBody>
      </p:sp>
      <p:sp>
        <p:nvSpPr>
          <p:cNvPr id="3" name="内容占位符 2"/>
          <p:cNvSpPr>
            <a:spLocks noGrp="1"/>
          </p:cNvSpPr>
          <p:nvPr>
            <p:ph idx="1"/>
          </p:nvPr>
        </p:nvSpPr>
        <p:spPr>
          <a:xfrm>
            <a:off x="435835" y="1690689"/>
            <a:ext cx="8079515" cy="4966485"/>
          </a:xfrm>
        </p:spPr>
        <p:txBody>
          <a:bodyPr>
            <a:normAutofit/>
          </a:bodyPr>
          <a:lstStyle/>
          <a:p>
            <a:pPr>
              <a:spcBef>
                <a:spcPts val="1200"/>
              </a:spcBef>
            </a:pPr>
            <a:r>
              <a:rPr lang="en-US" altLang="zh-CN" sz="1800" b="1" dirty="0" smtClean="0"/>
              <a:t>Detector</a:t>
            </a:r>
            <a:r>
              <a:rPr lang="en-US" altLang="zh-CN" sz="1800" dirty="0" smtClean="0"/>
              <a:t>: If the detector set limitation to the </a:t>
            </a:r>
            <a:r>
              <a:rPr lang="en-US" altLang="zh-CN" sz="1800" dirty="0" smtClean="0">
                <a:solidFill>
                  <a:srgbClr val="FF0000"/>
                </a:solidFill>
              </a:rPr>
              <a:t>bunch spacing</a:t>
            </a:r>
            <a:r>
              <a:rPr lang="en-US" altLang="zh-CN" sz="1800" dirty="0" smtClean="0"/>
              <a:t>, we need to reduce the bunch number, thus the beam current and luminosity (assume beam-beam limited), especially for the cases of partial double ring (95 % buckets loss) and double ring with common RF cavity (50 % </a:t>
            </a:r>
            <a:r>
              <a:rPr lang="en-US" altLang="zh-CN" sz="1800" dirty="0"/>
              <a:t>buckets </a:t>
            </a:r>
            <a:r>
              <a:rPr lang="en-US" altLang="zh-CN" sz="1800" dirty="0" smtClean="0"/>
              <a:t>loss). </a:t>
            </a:r>
          </a:p>
          <a:p>
            <a:pPr>
              <a:spcBef>
                <a:spcPts val="1200"/>
              </a:spcBef>
            </a:pPr>
            <a:r>
              <a:rPr lang="en-US" altLang="zh-CN" sz="1800" b="1" dirty="0" smtClean="0"/>
              <a:t>Z-pole</a:t>
            </a:r>
            <a:r>
              <a:rPr lang="en-US" altLang="zh-CN" sz="1800" dirty="0" smtClean="0"/>
              <a:t>: cavity </a:t>
            </a:r>
            <a:r>
              <a:rPr lang="en-US" altLang="zh-CN" sz="1800" b="1" dirty="0" smtClean="0">
                <a:solidFill>
                  <a:srgbClr val="FF0000"/>
                </a:solidFill>
              </a:rPr>
              <a:t>impedance</a:t>
            </a:r>
            <a:r>
              <a:rPr lang="en-US" altLang="zh-CN" sz="1800" dirty="0" smtClean="0">
                <a:solidFill>
                  <a:srgbClr val="FF0000"/>
                </a:solidFill>
              </a:rPr>
              <a:t> </a:t>
            </a:r>
            <a:r>
              <a:rPr lang="en-US" altLang="zh-CN" sz="1800" dirty="0" smtClean="0"/>
              <a:t>of the high current and small </a:t>
            </a:r>
            <a:r>
              <a:rPr lang="en-US" altLang="zh-CN" sz="1800" dirty="0" smtClean="0"/>
              <a:t>damping is </a:t>
            </a:r>
            <a:r>
              <a:rPr lang="en-US" altLang="zh-CN" sz="1800" dirty="0" smtClean="0"/>
              <a:t>the most concern. </a:t>
            </a:r>
            <a:r>
              <a:rPr lang="en-US" altLang="zh-CN" sz="1800" dirty="0" smtClean="0">
                <a:solidFill>
                  <a:srgbClr val="0070C0"/>
                </a:solidFill>
              </a:rPr>
              <a:t>Smallest number of cavities</a:t>
            </a:r>
            <a:r>
              <a:rPr lang="en-US" altLang="zh-CN" sz="1800" dirty="0" smtClean="0"/>
              <a:t> to provide 2 x 50 MW power to the beam. </a:t>
            </a:r>
            <a:r>
              <a:rPr lang="en-US" altLang="zh-CN" sz="1800" dirty="0"/>
              <a:t>V</a:t>
            </a:r>
            <a:r>
              <a:rPr lang="en-US" altLang="zh-CN" sz="1800" dirty="0" smtClean="0"/>
              <a:t>ery high input coupler power, consider two couplers per cavity. Huge HOM power and </a:t>
            </a:r>
            <a:r>
              <a:rPr lang="en-US" altLang="zh-CN" sz="1800" dirty="0" smtClean="0">
                <a:solidFill>
                  <a:srgbClr val="0070C0"/>
                </a:solidFill>
              </a:rPr>
              <a:t>HOM absorber</a:t>
            </a:r>
            <a:r>
              <a:rPr lang="en-US" altLang="zh-CN" sz="1800" dirty="0" smtClean="0"/>
              <a:t>: </a:t>
            </a:r>
            <a:r>
              <a:rPr lang="en-US" altLang="zh-CN" sz="1800" dirty="0" err="1" smtClean="0"/>
              <a:t>SuperKEKB</a:t>
            </a:r>
            <a:r>
              <a:rPr lang="en-US" altLang="zh-CN" sz="1800" dirty="0" smtClean="0"/>
              <a:t> / BEPCII type cryomodule (one 1-cell cavity per module).  Parasitic loss. </a:t>
            </a:r>
          </a:p>
          <a:p>
            <a:pPr>
              <a:spcBef>
                <a:spcPts val="1200"/>
              </a:spcBef>
            </a:pPr>
            <a:r>
              <a:rPr lang="en-US" altLang="zh-CN" sz="1800" b="1" dirty="0" err="1" smtClean="0"/>
              <a:t>tt</a:t>
            </a:r>
            <a:r>
              <a:rPr lang="en-US" altLang="zh-CN" sz="1800" dirty="0" smtClean="0"/>
              <a:t>: high </a:t>
            </a:r>
            <a:r>
              <a:rPr lang="en-US" altLang="zh-CN" sz="1800" b="1" dirty="0" smtClean="0">
                <a:solidFill>
                  <a:srgbClr val="FF0000"/>
                </a:solidFill>
              </a:rPr>
              <a:t>RF voltage </a:t>
            </a:r>
            <a:r>
              <a:rPr lang="en-US" altLang="zh-CN" sz="1800" dirty="0" smtClean="0"/>
              <a:t>(both Main Ring and Booster) requires </a:t>
            </a:r>
            <a:r>
              <a:rPr lang="en-US" altLang="zh-CN" sz="1800" dirty="0" smtClean="0">
                <a:solidFill>
                  <a:srgbClr val="0070C0"/>
                </a:solidFill>
              </a:rPr>
              <a:t>both</a:t>
            </a:r>
            <a:r>
              <a:rPr lang="en-US" altLang="zh-CN" sz="1800" dirty="0" smtClean="0"/>
              <a:t> </a:t>
            </a:r>
            <a:r>
              <a:rPr lang="en-US" altLang="zh-CN" sz="1800" dirty="0" smtClean="0">
                <a:solidFill>
                  <a:srgbClr val="0070C0"/>
                </a:solidFill>
              </a:rPr>
              <a:t>high gradient and high Q</a:t>
            </a:r>
            <a:r>
              <a:rPr lang="en-US" altLang="zh-CN" sz="1800" dirty="0" smtClean="0"/>
              <a:t>, especially for CW operation. Must push SRF frontier.</a:t>
            </a:r>
          </a:p>
          <a:p>
            <a:pPr>
              <a:spcBef>
                <a:spcPts val="1200"/>
              </a:spcBef>
            </a:pPr>
            <a:r>
              <a:rPr lang="en-US" altLang="zh-CN" sz="1800" b="1" dirty="0" smtClean="0"/>
              <a:t>H</a:t>
            </a:r>
            <a:r>
              <a:rPr lang="en-US" altLang="zh-CN" sz="1800" dirty="0" smtClean="0"/>
              <a:t> &amp; </a:t>
            </a:r>
            <a:r>
              <a:rPr lang="en-US" altLang="zh-CN" sz="1800" b="1" dirty="0" smtClean="0"/>
              <a:t>W </a:t>
            </a:r>
            <a:r>
              <a:rPr lang="en-US" altLang="zh-CN" sz="1800" dirty="0" smtClean="0"/>
              <a:t>: </a:t>
            </a:r>
            <a:r>
              <a:rPr lang="en-US" altLang="zh-CN" sz="1800" dirty="0" smtClean="0">
                <a:solidFill>
                  <a:srgbClr val="0070C0"/>
                </a:solidFill>
              </a:rPr>
              <a:t>HOM coupler </a:t>
            </a:r>
            <a:r>
              <a:rPr lang="en-US" altLang="zh-CN" sz="1800" dirty="0" smtClean="0"/>
              <a:t>power handling in multi-cavity </a:t>
            </a:r>
            <a:r>
              <a:rPr lang="en-US" altLang="zh-CN" sz="1800" dirty="0" err="1" smtClean="0"/>
              <a:t>cryomoudle</a:t>
            </a:r>
            <a:r>
              <a:rPr lang="en-US" altLang="zh-CN" sz="1800" dirty="0" smtClean="0"/>
              <a:t>.  High Q. </a:t>
            </a:r>
            <a:endParaRPr lang="zh-CN" altLang="en-US" sz="1800" dirty="0"/>
          </a:p>
        </p:txBody>
      </p:sp>
    </p:spTree>
    <p:extLst>
      <p:ext uri="{BB962C8B-B14F-4D97-AF65-F5344CB8AC3E}">
        <p14:creationId xmlns:p14="http://schemas.microsoft.com/office/powerpoint/2010/main" val="3771528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Separately Optimized SRF Systems (1)</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45143756"/>
              </p:ext>
            </p:extLst>
          </p:nvPr>
        </p:nvGraphicFramePr>
        <p:xfrm>
          <a:off x="871671" y="1690689"/>
          <a:ext cx="7127196" cy="4513688"/>
        </p:xfrm>
        <a:graphic>
          <a:graphicData uri="http://schemas.openxmlformats.org/drawingml/2006/table">
            <a:tbl>
              <a:tblPr>
                <a:tableStyleId>{5940675A-B579-460E-94D1-54222C63F5DA}</a:tableStyleId>
              </a:tblPr>
              <a:tblGrid>
                <a:gridCol w="3751604">
                  <a:extLst>
                    <a:ext uri="{9D8B030D-6E8A-4147-A177-3AD203B41FA5}">
                      <a16:colId xmlns:a16="http://schemas.microsoft.com/office/drawing/2014/main" val="120441235"/>
                    </a:ext>
                  </a:extLst>
                </a:gridCol>
                <a:gridCol w="843898">
                  <a:extLst>
                    <a:ext uri="{9D8B030D-6E8A-4147-A177-3AD203B41FA5}">
                      <a16:colId xmlns:a16="http://schemas.microsoft.com/office/drawing/2014/main" val="1752987805"/>
                    </a:ext>
                  </a:extLst>
                </a:gridCol>
                <a:gridCol w="843898">
                  <a:extLst>
                    <a:ext uri="{9D8B030D-6E8A-4147-A177-3AD203B41FA5}">
                      <a16:colId xmlns:a16="http://schemas.microsoft.com/office/drawing/2014/main" val="3172576184"/>
                    </a:ext>
                  </a:extLst>
                </a:gridCol>
                <a:gridCol w="843898">
                  <a:extLst>
                    <a:ext uri="{9D8B030D-6E8A-4147-A177-3AD203B41FA5}">
                      <a16:colId xmlns:a16="http://schemas.microsoft.com/office/drawing/2014/main" val="3923411534"/>
                    </a:ext>
                  </a:extLst>
                </a:gridCol>
                <a:gridCol w="843898">
                  <a:extLst>
                    <a:ext uri="{9D8B030D-6E8A-4147-A177-3AD203B41FA5}">
                      <a16:colId xmlns:a16="http://schemas.microsoft.com/office/drawing/2014/main" val="3850550312"/>
                    </a:ext>
                  </a:extLst>
                </a:gridCol>
              </a:tblGrid>
              <a:tr h="321416">
                <a:tc>
                  <a:txBody>
                    <a:bodyPr/>
                    <a:lstStyle/>
                    <a:p>
                      <a:pPr algn="l" fontAlgn="ctr"/>
                      <a:endParaRPr lang="zh-CN" altLang="en-US" sz="16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600" b="1" i="0" u="none" strike="noStrike" dirty="0" err="1">
                          <a:solidFill>
                            <a:srgbClr val="7030A0"/>
                          </a:solidFill>
                          <a:effectLst/>
                          <a:latin typeface="Arial" panose="020B0604020202020204" pitchFamily="34" charset="0"/>
                          <a:ea typeface="等线" panose="02010600030101010101" pitchFamily="2" charset="-122"/>
                          <a:cs typeface="Arial" panose="020B0604020202020204" pitchFamily="34" charset="0"/>
                        </a:rPr>
                        <a:t>tt</a:t>
                      </a:r>
                      <a:endParaRPr lang="en-US" sz="1600" b="1" i="0" u="none" strike="noStrike" dirty="0">
                        <a:solidFill>
                          <a:srgbClr val="7030A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H</a:t>
                      </a:r>
                    </a:p>
                  </a:txBody>
                  <a:tcPr anchor="ctr"/>
                </a:tc>
                <a:tc>
                  <a:txBody>
                    <a:bodyPr/>
                    <a:lstStyle/>
                    <a:p>
                      <a:pPr algn="ctr" rtl="0" fontAlgn="ctr"/>
                      <a:r>
                        <a:rPr lang="en-US" sz="1600" b="1" i="0" u="none" strike="noStrike" dirty="0">
                          <a:solidFill>
                            <a:srgbClr val="0070C0"/>
                          </a:solidFill>
                          <a:effectLst/>
                          <a:latin typeface="Arial" panose="020B0604020202020204" pitchFamily="34" charset="0"/>
                          <a:ea typeface="等线" panose="02010600030101010101" pitchFamily="2" charset="-122"/>
                          <a:cs typeface="Arial" panose="020B0604020202020204" pitchFamily="34" charset="0"/>
                        </a:rPr>
                        <a:t>W</a:t>
                      </a:r>
                    </a:p>
                  </a:txBody>
                  <a:tcPr anchor="ctr"/>
                </a:tc>
                <a:tc>
                  <a:txBody>
                    <a:bodyPr/>
                    <a:lstStyle/>
                    <a:p>
                      <a:pPr algn="ctr" rtl="0" fontAlgn="ctr"/>
                      <a:r>
                        <a:rPr lang="en-US" sz="1600" b="1"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Z</a:t>
                      </a:r>
                    </a:p>
                  </a:txBody>
                  <a:tcPr anchor="ctr"/>
                </a:tc>
                <a:extLst>
                  <a:ext uri="{0D108BD9-81ED-4DB2-BD59-A6C34878D82A}">
                    <a16:rowId xmlns:a16="http://schemas.microsoft.com/office/drawing/2014/main" val="2648715993"/>
                  </a:ext>
                </a:extLst>
              </a:tr>
              <a:tr h="321416">
                <a:tc>
                  <a:txBody>
                    <a:bodyPr/>
                    <a:lstStyle/>
                    <a:p>
                      <a:pPr algn="l" rtl="0" fontAlgn="ctr"/>
                      <a:r>
                        <a:rPr lang="en-US" sz="1400" u="none" strike="noStrike" dirty="0">
                          <a:effectLst/>
                          <a:latin typeface="Arial" panose="020B0604020202020204" pitchFamily="34" charset="0"/>
                          <a:cs typeface="Arial" panose="020B0604020202020204" pitchFamily="34" charset="0"/>
                        </a:rPr>
                        <a:t>Loss factor / cell [V/</a:t>
                      </a:r>
                      <a:r>
                        <a:rPr lang="en-US" sz="1400" u="none" strike="noStrike" dirty="0" err="1">
                          <a:effectLst/>
                          <a:latin typeface="Arial" panose="020B0604020202020204" pitchFamily="34" charset="0"/>
                          <a:cs typeface="Arial" panose="020B0604020202020204" pitchFamily="34" charset="0"/>
                        </a:rPr>
                        <a:t>pC</a:t>
                      </a:r>
                      <a:r>
                        <a:rPr lang="en-US" sz="1400" u="none" strike="noStrike" dirty="0">
                          <a:effectLst/>
                          <a:latin typeface="Arial" panose="020B0604020202020204" pitchFamily="34" charset="0"/>
                          <a:cs typeface="Arial" panose="020B0604020202020204" pitchFamily="34" charset="0"/>
                        </a:rPr>
                        <a:t>]</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0.36</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0.34</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0.28</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0.27</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325671518"/>
                  </a:ext>
                </a:extLst>
              </a:tr>
              <a:tr h="321416">
                <a:tc>
                  <a:txBody>
                    <a:bodyPr/>
                    <a:lstStyle/>
                    <a:p>
                      <a:pPr algn="l" rtl="0" fontAlgn="ctr"/>
                      <a:r>
                        <a:rPr lang="en-US" sz="1400" u="none" strike="noStrike" dirty="0">
                          <a:effectLst/>
                          <a:latin typeface="Arial" panose="020B0604020202020204" pitchFamily="34" charset="0"/>
                          <a:cs typeface="Arial" panose="020B0604020202020204" pitchFamily="34" charset="0"/>
                        </a:rPr>
                        <a:t>HOM power / cell [kW]</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0.1</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0.4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5.8</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260497586"/>
                  </a:ext>
                </a:extLst>
              </a:tr>
              <a:tr h="321416">
                <a:tc>
                  <a:txBody>
                    <a:bodyPr/>
                    <a:lstStyle/>
                    <a:p>
                      <a:pPr algn="l" rtl="0" fontAlgn="ctr"/>
                      <a:r>
                        <a:rPr lang="en-US" sz="1400" b="1" u="none" strike="noStrike" dirty="0">
                          <a:effectLst/>
                          <a:latin typeface="Arial" panose="020B0604020202020204" pitchFamily="34" charset="0"/>
                          <a:cs typeface="Arial" panose="020B0604020202020204" pitchFamily="34" charset="0"/>
                        </a:rPr>
                        <a:t>HOM power limit / cavity [kW]</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a:effectLst/>
                          <a:latin typeface="Arial" panose="020B0604020202020204" pitchFamily="34" charset="0"/>
                          <a:cs typeface="Arial" panose="020B0604020202020204" pitchFamily="34" charset="0"/>
                        </a:rPr>
                        <a:t>2</a:t>
                      </a:r>
                      <a:endParaRPr lang="en-US" altLang="zh-CN" sz="14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15</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082825235"/>
                  </a:ext>
                </a:extLst>
              </a:tr>
              <a:tr h="321416">
                <a:tc>
                  <a:txBody>
                    <a:bodyPr/>
                    <a:lstStyle/>
                    <a:p>
                      <a:pPr algn="l" rtl="0" fontAlgn="ctr"/>
                      <a:r>
                        <a:rPr lang="en-US" sz="1400" b="1" u="none" strike="noStrike" dirty="0">
                          <a:effectLst/>
                          <a:latin typeface="Arial" panose="020B0604020202020204" pitchFamily="34" charset="0"/>
                          <a:cs typeface="Arial" panose="020B0604020202020204" pitchFamily="34" charset="0"/>
                        </a:rPr>
                        <a:t>Input power limit / cavity [kW]</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300</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300</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300</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800</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09813957"/>
                  </a:ext>
                </a:extLst>
              </a:tr>
              <a:tr h="321416">
                <a:tc>
                  <a:txBody>
                    <a:bodyPr/>
                    <a:lstStyle/>
                    <a:p>
                      <a:pPr algn="l" rtl="0" fontAlgn="ctr"/>
                      <a:r>
                        <a:rPr lang="en-US" sz="1400" b="1" u="none" strike="noStrike">
                          <a:effectLst/>
                          <a:latin typeface="Arial" panose="020B0604020202020204" pitchFamily="34" charset="0"/>
                          <a:cs typeface="Arial" panose="020B0604020202020204" pitchFamily="34" charset="0"/>
                        </a:rPr>
                        <a:t>Cavity gradient limit [MV/m]</a:t>
                      </a:r>
                      <a:endParaRPr lang="en-US" sz="14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solidFill>
                            <a:schemeClr val="tx1"/>
                          </a:solidFill>
                          <a:effectLst/>
                          <a:latin typeface="Arial" panose="020B0604020202020204" pitchFamily="34" charset="0"/>
                          <a:cs typeface="Arial" panose="020B0604020202020204" pitchFamily="34" charset="0"/>
                        </a:rPr>
                        <a:t>20</a:t>
                      </a:r>
                      <a:endParaRPr lang="en-US" altLang="zh-CN" sz="1400" b="1"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smtClean="0">
                          <a:effectLst/>
                          <a:latin typeface="Arial" panose="020B0604020202020204" pitchFamily="34" charset="0"/>
                          <a:cs typeface="Arial" panose="020B0604020202020204" pitchFamily="34" charset="0"/>
                        </a:rPr>
                        <a:t>20</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a:effectLst/>
                          <a:latin typeface="Arial" panose="020B0604020202020204" pitchFamily="34" charset="0"/>
                          <a:cs typeface="Arial" panose="020B0604020202020204" pitchFamily="34" charset="0"/>
                        </a:rPr>
                        <a:t>16</a:t>
                      </a:r>
                      <a:endParaRPr lang="en-US" altLang="zh-CN" sz="14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16</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628790235"/>
                  </a:ext>
                </a:extLst>
              </a:tr>
              <a:tr h="321416">
                <a:tc>
                  <a:txBody>
                    <a:bodyPr/>
                    <a:lstStyle/>
                    <a:p>
                      <a:pPr algn="l" rtl="0" fontAlgn="ctr"/>
                      <a:r>
                        <a:rPr lang="en-US" sz="1400" u="none" strike="noStrike" dirty="0">
                          <a:effectLst/>
                          <a:latin typeface="Arial" panose="020B0604020202020204" pitchFamily="34" charset="0"/>
                          <a:cs typeface="Arial" panose="020B0604020202020204" pitchFamily="34" charset="0"/>
                        </a:rPr>
                        <a:t>Effective length / cell [m]</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0.23</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0.23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0.23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0.23</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996220456"/>
                  </a:ext>
                </a:extLst>
              </a:tr>
              <a:tr h="321416">
                <a:tc>
                  <a:txBody>
                    <a:bodyPr/>
                    <a:lstStyle/>
                    <a:p>
                      <a:pPr algn="l" rtl="0" fontAlgn="ctr"/>
                      <a:r>
                        <a:rPr lang="en-US" sz="1400" u="none" strike="noStrike">
                          <a:effectLst/>
                          <a:latin typeface="Arial" panose="020B0604020202020204" pitchFamily="34" charset="0"/>
                          <a:cs typeface="Arial" panose="020B0604020202020204" pitchFamily="34" charset="0"/>
                        </a:rPr>
                        <a:t>Voltage limit / cell [MV]</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4.6</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effectLst/>
                          <a:latin typeface="Arial" panose="020B0604020202020204" pitchFamily="34" charset="0"/>
                          <a:cs typeface="Arial" panose="020B0604020202020204" pitchFamily="34" charset="0"/>
                        </a:rPr>
                        <a:t>4.6</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3.68</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3.68</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397761389"/>
                  </a:ext>
                </a:extLst>
              </a:tr>
              <a:tr h="321416">
                <a:tc>
                  <a:txBody>
                    <a:bodyPr/>
                    <a:lstStyle/>
                    <a:p>
                      <a:pPr algn="l" rtl="0" fontAlgn="ctr"/>
                      <a:r>
                        <a:rPr lang="en-US" sz="1400" u="none" strike="noStrike">
                          <a:effectLst/>
                          <a:latin typeface="Arial" panose="020B0604020202020204" pitchFamily="34" charset="0"/>
                          <a:cs typeface="Arial" panose="020B0604020202020204" pitchFamily="34" charset="0"/>
                        </a:rPr>
                        <a:t>R/Q per cell [</a:t>
                      </a:r>
                      <a:r>
                        <a:rPr lang="el-GR" sz="1400" u="none" strike="noStrike">
                          <a:effectLst/>
                          <a:latin typeface="Arial" panose="020B0604020202020204" pitchFamily="34" charset="0"/>
                          <a:cs typeface="Arial" panose="020B0604020202020204" pitchFamily="34" charset="0"/>
                        </a:rPr>
                        <a:t>Ω]</a:t>
                      </a:r>
                      <a:endParaRPr lang="el-GR"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103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103</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103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103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925660915"/>
                  </a:ext>
                </a:extLst>
              </a:tr>
              <a:tr h="321416">
                <a:tc>
                  <a:txBody>
                    <a:bodyPr/>
                    <a:lstStyle/>
                    <a:p>
                      <a:pPr algn="l" rtl="0" fontAlgn="ctr"/>
                      <a:r>
                        <a:rPr lang="en-US" sz="1400" u="none" strike="noStrike" dirty="0">
                          <a:solidFill>
                            <a:srgbClr val="C00000"/>
                          </a:solidFill>
                          <a:effectLst/>
                          <a:latin typeface="Arial" panose="020B0604020202020204" pitchFamily="34" charset="0"/>
                          <a:cs typeface="Arial" panose="020B0604020202020204" pitchFamily="34" charset="0"/>
                        </a:rPr>
                        <a:t>Min cavity number (input power)</a:t>
                      </a:r>
                      <a:endParaRPr lang="en-US" sz="1400" b="0" i="0" u="none" strike="noStrike"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333</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333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333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125</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850710845"/>
                  </a:ext>
                </a:extLst>
              </a:tr>
              <a:tr h="321416">
                <a:tc>
                  <a:txBody>
                    <a:bodyPr/>
                    <a:lstStyle/>
                    <a:p>
                      <a:pPr algn="l" rtl="0" fontAlgn="ctr"/>
                      <a:r>
                        <a:rPr lang="en-US" sz="1400" u="none" strike="noStrike" dirty="0">
                          <a:solidFill>
                            <a:srgbClr val="C00000"/>
                          </a:solidFill>
                          <a:effectLst/>
                          <a:latin typeface="Arial" panose="020B0604020202020204" pitchFamily="34" charset="0"/>
                          <a:cs typeface="Arial" panose="020B0604020202020204" pitchFamily="34" charset="0"/>
                        </a:rPr>
                        <a:t>Min </a:t>
                      </a:r>
                      <a:r>
                        <a:rPr lang="en-US" sz="1400" u="none" strike="noStrike" dirty="0" smtClean="0">
                          <a:solidFill>
                            <a:srgbClr val="C00000"/>
                          </a:solidFill>
                          <a:effectLst/>
                          <a:latin typeface="Arial" panose="020B0604020202020204" pitchFamily="34" charset="0"/>
                          <a:cs typeface="Arial" panose="020B0604020202020204" pitchFamily="34" charset="0"/>
                        </a:rPr>
                        <a:t>total cell </a:t>
                      </a:r>
                      <a:r>
                        <a:rPr lang="en-US" sz="1400" u="none" strike="noStrike" dirty="0">
                          <a:solidFill>
                            <a:srgbClr val="C00000"/>
                          </a:solidFill>
                          <a:effectLst/>
                          <a:latin typeface="Arial" panose="020B0604020202020204" pitchFamily="34" charset="0"/>
                          <a:cs typeface="Arial" panose="020B0604020202020204" pitchFamily="34" charset="0"/>
                        </a:rPr>
                        <a:t>number (gradient)</a:t>
                      </a:r>
                      <a:endParaRPr lang="en-US" sz="1400" b="0" i="0" u="none" strike="noStrike"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1935</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effectLst/>
                          <a:latin typeface="Arial" panose="020B0604020202020204" pitchFamily="34" charset="0"/>
                          <a:cs typeface="Arial" panose="020B0604020202020204" pitchFamily="34" charset="0"/>
                        </a:rPr>
                        <a:t>435</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171</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069844012"/>
                  </a:ext>
                </a:extLst>
              </a:tr>
              <a:tr h="321416">
                <a:tc>
                  <a:txBody>
                    <a:bodyPr/>
                    <a:lstStyle/>
                    <a:p>
                      <a:pPr algn="l" rtl="0" fontAlgn="ctr"/>
                      <a:r>
                        <a:rPr lang="en-US" sz="1400" u="none" strike="noStrike" dirty="0">
                          <a:solidFill>
                            <a:srgbClr val="C00000"/>
                          </a:solidFill>
                          <a:effectLst/>
                          <a:latin typeface="Arial" panose="020B0604020202020204" pitchFamily="34" charset="0"/>
                          <a:cs typeface="Arial" panose="020B0604020202020204" pitchFamily="34" charset="0"/>
                        </a:rPr>
                        <a:t>Max cell number / cavity (HOM power)</a:t>
                      </a:r>
                      <a:endParaRPr lang="en-US" sz="1400" b="0" i="0" u="none" strike="noStrike"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18</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5</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2</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665909121"/>
                  </a:ext>
                </a:extLst>
              </a:tr>
              <a:tr h="321416">
                <a:tc>
                  <a:txBody>
                    <a:bodyPr/>
                    <a:lstStyle/>
                    <a:p>
                      <a:pPr algn="l" rtl="0" fontAlgn="ctr"/>
                      <a:r>
                        <a:rPr lang="en-US" sz="1400" u="none" strike="noStrike" dirty="0">
                          <a:solidFill>
                            <a:srgbClr val="C00000"/>
                          </a:solidFill>
                          <a:effectLst/>
                          <a:latin typeface="Arial" panose="020B0604020202020204" pitchFamily="34" charset="0"/>
                          <a:cs typeface="Arial" panose="020B0604020202020204" pitchFamily="34" charset="0"/>
                        </a:rPr>
                        <a:t>Min cavity number (gradient)</a:t>
                      </a:r>
                      <a:endParaRPr lang="en-US" sz="1400" b="0" i="0" u="none" strike="noStrike"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387</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effectLst/>
                          <a:latin typeface="Arial" panose="020B0604020202020204" pitchFamily="34" charset="0"/>
                          <a:cs typeface="Arial" panose="020B0604020202020204" pitchFamily="34" charset="0"/>
                        </a:rPr>
                        <a:t>217</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171</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921715784"/>
                  </a:ext>
                </a:extLst>
              </a:tr>
              <a:tr h="321416">
                <a:tc>
                  <a:txBody>
                    <a:bodyPr/>
                    <a:lstStyle/>
                    <a:p>
                      <a:pPr algn="l" rtl="0" fontAlgn="ctr"/>
                      <a:r>
                        <a:rPr lang="en-US" sz="1400" u="none" strike="noStrike" dirty="0">
                          <a:solidFill>
                            <a:srgbClr val="C00000"/>
                          </a:solidFill>
                          <a:effectLst/>
                          <a:latin typeface="Arial" panose="020B0604020202020204" pitchFamily="34" charset="0"/>
                          <a:cs typeface="Arial" panose="020B0604020202020204" pitchFamily="34" charset="0"/>
                        </a:rPr>
                        <a:t>Min cavity number (input power + gradient)</a:t>
                      </a:r>
                      <a:endParaRPr lang="en-US" sz="1400" b="0" i="0" u="none" strike="noStrike"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387</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333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333</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125</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374458305"/>
                  </a:ext>
                </a:extLst>
              </a:tr>
            </a:tbl>
          </a:graphicData>
        </a:graphic>
      </p:graphicFrame>
      <p:sp>
        <p:nvSpPr>
          <p:cNvPr id="5" name="文本框 4"/>
          <p:cNvSpPr txBox="1"/>
          <p:nvPr/>
        </p:nvSpPr>
        <p:spPr>
          <a:xfrm>
            <a:off x="8092865" y="3084686"/>
            <a:ext cx="1051133" cy="646331"/>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2 input couplers per cavity</a:t>
            </a:r>
            <a:endParaRPr lang="zh-CN" altLang="en-US" sz="1200" dirty="0">
              <a:latin typeface="Arial" panose="020B0604020202020204" pitchFamily="34" charset="0"/>
              <a:cs typeface="Arial" panose="020B0604020202020204" pitchFamily="34" charset="0"/>
            </a:endParaRPr>
          </a:p>
        </p:txBody>
      </p:sp>
      <p:sp>
        <p:nvSpPr>
          <p:cNvPr id="6" name="文本框 5"/>
          <p:cNvSpPr txBox="1"/>
          <p:nvPr/>
        </p:nvSpPr>
        <p:spPr>
          <a:xfrm>
            <a:off x="8092867" y="2375194"/>
            <a:ext cx="1051133" cy="646331"/>
          </a:xfrm>
          <a:prstGeom prst="rect">
            <a:avLst/>
          </a:prstGeom>
          <a:noFill/>
        </p:spPr>
        <p:txBody>
          <a:bodyPr wrap="square" rtlCol="0">
            <a:spAutoFit/>
          </a:bodyPr>
          <a:lstStyle/>
          <a:p>
            <a:r>
              <a:rPr lang="en-US" altLang="zh-CN" sz="1200" dirty="0" err="1" smtClean="0">
                <a:latin typeface="Arial" panose="020B0604020202020204" pitchFamily="34" charset="0"/>
                <a:cs typeface="Arial" panose="020B0604020202020204" pitchFamily="34" charset="0"/>
              </a:rPr>
              <a:t>SuperKEKB</a:t>
            </a:r>
            <a:r>
              <a:rPr lang="en-US" altLang="zh-CN" sz="1200" dirty="0" smtClean="0">
                <a:latin typeface="Arial" panose="020B0604020202020204" pitchFamily="34" charset="0"/>
                <a:cs typeface="Arial" panose="020B0604020202020204" pitchFamily="34" charset="0"/>
              </a:rPr>
              <a:t>/BEPCII type cryomodule</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115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2435</TotalTime>
  <Words>6788</Words>
  <Application>Microsoft Office PowerPoint</Application>
  <PresentationFormat>全屏显示(4:3)</PresentationFormat>
  <Paragraphs>2609</Paragraphs>
  <Slides>44</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44</vt:i4>
      </vt:variant>
    </vt:vector>
  </HeadingPairs>
  <TitlesOfParts>
    <vt:vector size="55" baseType="lpstr">
      <vt:lpstr>等线</vt:lpstr>
      <vt:lpstr>等线 Light</vt:lpstr>
      <vt:lpstr>黑体</vt:lpstr>
      <vt:lpstr>宋体</vt:lpstr>
      <vt:lpstr>微软雅黑</vt:lpstr>
      <vt:lpstr>Arial</vt:lpstr>
      <vt:lpstr>Calibri</vt:lpstr>
      <vt:lpstr>Cambria Math</vt:lpstr>
      <vt:lpstr>Symbol</vt:lpstr>
      <vt:lpstr>Times New Roman</vt:lpstr>
      <vt:lpstr>1_Office 主题​​</vt:lpstr>
      <vt:lpstr>CEPC Superconducting RF System Design</vt:lpstr>
      <vt:lpstr>Outline</vt:lpstr>
      <vt:lpstr>Outline</vt:lpstr>
      <vt:lpstr>“Ultimate” CEPC Performance</vt:lpstr>
      <vt:lpstr>Outline</vt:lpstr>
      <vt:lpstr>SRF Boundary Conditions (1)</vt:lpstr>
      <vt:lpstr>SRF Boundary Conditions (2)</vt:lpstr>
      <vt:lpstr>Performance Limitations</vt:lpstr>
      <vt:lpstr>Separately Optimized SRF Systems (1)</vt:lpstr>
      <vt:lpstr>Separately Optimized SRF Systems (2)</vt:lpstr>
      <vt:lpstr>Separately Optimized SRF Systems (3)</vt:lpstr>
      <vt:lpstr>SRF Complex</vt:lpstr>
      <vt:lpstr>SRF Configuration and Staging</vt:lpstr>
      <vt:lpstr>SRF Complex Layout</vt:lpstr>
      <vt:lpstr>CEPC Main Ring SRF Parameters (50 MW per beam)</vt:lpstr>
      <vt:lpstr>PowerPoint 演示文稿</vt:lpstr>
      <vt:lpstr>Extra Power due to Mismatch</vt:lpstr>
      <vt:lpstr>Transient Beam Loading of PDR</vt:lpstr>
      <vt:lpstr>Phase Shift and Beat Cavity</vt:lpstr>
      <vt:lpstr>Outline</vt:lpstr>
      <vt:lpstr>R&amp;D Program</vt:lpstr>
      <vt:lpstr>PowerPoint 演示文稿</vt:lpstr>
      <vt:lpstr>CEPC SRF Technology R&amp;D</vt:lpstr>
      <vt:lpstr>Opportunities for Technological Breakthroughs and Cost Reduction</vt:lpstr>
      <vt:lpstr>Superconductors</vt:lpstr>
      <vt:lpstr>Material for Superconducting RF Cavity</vt:lpstr>
      <vt:lpstr>SRF Summary of Main Ring Types</vt:lpstr>
      <vt:lpstr>Summary</vt:lpstr>
      <vt:lpstr>Backup</vt:lpstr>
      <vt:lpstr>CEPC 100 km &amp; FCC-ee (w/o tt) Machine Top Parameters</vt:lpstr>
      <vt:lpstr>PowerPoint 演示文稿</vt:lpstr>
      <vt:lpstr>PowerPoint 演示文稿</vt:lpstr>
      <vt:lpstr>PowerPoint 演示文稿</vt:lpstr>
      <vt:lpstr>PowerPoint 演示文稿</vt:lpstr>
      <vt:lpstr>PowerPoint 演示文稿</vt:lpstr>
      <vt:lpstr>FCC-ee baseline</vt:lpstr>
      <vt:lpstr>FCC-ee SRF Parameters</vt:lpstr>
      <vt:lpstr>parameter for CEPC partial double ring （wangdou20161109-61km）</vt:lpstr>
      <vt:lpstr>parameters for CEPC double ring （wangdou20161202-100km_2mmy）</vt:lpstr>
      <vt:lpstr>parameters for CEPC double ring （wangdou20161219-100km_2mmy）</vt:lpstr>
      <vt:lpstr>parameter for CEPC double ring （wangdou20161110-100km_1mmy）</vt:lpstr>
      <vt:lpstr>Parameter for single ring-100km （wangdou20161122）</vt:lpstr>
      <vt:lpstr>CEPC高频系统造价估算 (Pre-CDR)</vt:lpstr>
      <vt:lpstr>超导高频系统造价比较 (CEPC Pre-CDR)</vt:lpstr>
    </vt:vector>
  </TitlesOfParts>
  <Company>IHEP, 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100 km &amp; FCC-ee (w/o tt) Machine Top Parameters</dc:title>
  <dc:creator>Jiyuan Zhai</dc:creator>
  <cp:lastModifiedBy>Jiyuan Zhai</cp:lastModifiedBy>
  <cp:revision>303</cp:revision>
  <dcterms:created xsi:type="dcterms:W3CDTF">2017-01-10T14:46:35Z</dcterms:created>
  <dcterms:modified xsi:type="dcterms:W3CDTF">2017-01-13T13:27:30Z</dcterms:modified>
</cp:coreProperties>
</file>