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6" r:id="rId1"/>
  </p:sldMasterIdLst>
  <p:sldIdLst>
    <p:sldId id="256" r:id="rId2"/>
    <p:sldId id="267" r:id="rId3"/>
    <p:sldId id="271" r:id="rId4"/>
    <p:sldId id="272" r:id="rId5"/>
    <p:sldId id="257" r:id="rId6"/>
    <p:sldId id="268" r:id="rId7"/>
    <p:sldId id="258" r:id="rId8"/>
    <p:sldId id="269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70" r:id="rId17"/>
    <p:sldId id="266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8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607A-91C0-4C70-8166-9DF349F77986}" type="datetimeFigureOut">
              <a:rPr lang="zh-CN" altLang="en-US" smtClean="0"/>
              <a:t>2017/8/29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08104FB-0506-465A-8003-2676191385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6301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607A-91C0-4C70-8166-9DF349F77986}" type="datetimeFigureOut">
              <a:rPr lang="zh-CN" altLang="en-US" smtClean="0"/>
              <a:t>2017/8/29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8104FB-0506-465A-8003-2676191385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3509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607A-91C0-4C70-8166-9DF349F77986}" type="datetimeFigureOut">
              <a:rPr lang="zh-CN" altLang="en-US" smtClean="0"/>
              <a:t>2017/8/29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8104FB-0506-465A-8003-26761913858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6452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607A-91C0-4C70-8166-9DF349F77986}" type="datetimeFigureOut">
              <a:rPr lang="zh-CN" altLang="en-US" smtClean="0"/>
              <a:t>2017/8/29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8104FB-0506-465A-8003-2676191385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482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607A-91C0-4C70-8166-9DF349F77986}" type="datetimeFigureOut">
              <a:rPr lang="zh-CN" altLang="en-US" smtClean="0"/>
              <a:t>2017/8/29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8104FB-0506-465A-8003-26761913858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1734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607A-91C0-4C70-8166-9DF349F77986}" type="datetimeFigureOut">
              <a:rPr lang="zh-CN" altLang="en-US" smtClean="0"/>
              <a:t>2017/8/29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8104FB-0506-465A-8003-2676191385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8779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607A-91C0-4C70-8166-9DF349F77986}" type="datetimeFigureOut">
              <a:rPr lang="zh-CN" altLang="en-US" smtClean="0"/>
              <a:t>2017/8/29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104FB-0506-465A-8003-2676191385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8132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607A-91C0-4C70-8166-9DF349F77986}" type="datetimeFigureOut">
              <a:rPr lang="zh-CN" altLang="en-US" smtClean="0"/>
              <a:t>2017/8/29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104FB-0506-465A-8003-2676191385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1152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607A-91C0-4C70-8166-9DF349F77986}" type="datetimeFigureOut">
              <a:rPr lang="zh-CN" altLang="en-US" smtClean="0"/>
              <a:t>2017/8/29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104FB-0506-465A-8003-2676191385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9845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607A-91C0-4C70-8166-9DF349F77986}" type="datetimeFigureOut">
              <a:rPr lang="zh-CN" altLang="en-US" smtClean="0"/>
              <a:t>2017/8/29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8104FB-0506-465A-8003-2676191385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55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607A-91C0-4C70-8166-9DF349F77986}" type="datetimeFigureOut">
              <a:rPr lang="zh-CN" altLang="en-US" smtClean="0"/>
              <a:t>2017/8/29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08104FB-0506-465A-8003-2676191385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3963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607A-91C0-4C70-8166-9DF349F77986}" type="datetimeFigureOut">
              <a:rPr lang="zh-CN" altLang="en-US" smtClean="0"/>
              <a:t>2017/8/29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08104FB-0506-465A-8003-2676191385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3089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607A-91C0-4C70-8166-9DF349F77986}" type="datetimeFigureOut">
              <a:rPr lang="zh-CN" altLang="en-US" smtClean="0"/>
              <a:t>2017/8/29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104FB-0506-465A-8003-2676191385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9247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607A-91C0-4C70-8166-9DF349F77986}" type="datetimeFigureOut">
              <a:rPr lang="zh-CN" altLang="en-US" smtClean="0"/>
              <a:t>2017/8/29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104FB-0506-465A-8003-2676191385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9589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607A-91C0-4C70-8166-9DF349F77986}" type="datetimeFigureOut">
              <a:rPr lang="zh-CN" altLang="en-US" smtClean="0"/>
              <a:t>2017/8/29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104FB-0506-465A-8003-2676191385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3748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9607A-91C0-4C70-8166-9DF349F77986}" type="datetimeFigureOut">
              <a:rPr lang="zh-CN" altLang="en-US" smtClean="0"/>
              <a:t>2017/8/29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8104FB-0506-465A-8003-2676191385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5722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9607A-91C0-4C70-8166-9DF349F77986}" type="datetimeFigureOut">
              <a:rPr lang="zh-CN" altLang="en-US" smtClean="0"/>
              <a:t>2017/8/29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08104FB-0506-465A-8003-2676191385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229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mc:AlternateContent xmlns:mc="http://schemas.openxmlformats.org/markup-compatibility/2006">
    <mc:Choice xmlns:p14="http://schemas.microsoft.com/office/powerpoint/2010/main" Requires="p14">
      <p:transition spd="slow" p14:dur="40000"/>
    </mc:Choice>
    <mc:Fallback>
      <p:transition spd="slow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7" Type="http://schemas.openxmlformats.org/officeDocument/2006/relationships/image" Target="../media/image15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0.png"/><Relationship Id="rId10" Type="http://schemas.openxmlformats.org/officeDocument/2006/relationships/slide" Target="slide2.xml"/><Relationship Id="rId9" Type="http://schemas.openxmlformats.org/officeDocument/2006/relationships/image" Target="../media/image1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emf"/><Relationship Id="rId4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25.png"/><Relationship Id="rId7" Type="http://schemas.openxmlformats.org/officeDocument/2006/relationships/image" Target="../media/image27.png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emf"/><Relationship Id="rId5" Type="http://schemas.openxmlformats.org/officeDocument/2006/relationships/image" Target="../media/image29.png"/><Relationship Id="rId4" Type="http://schemas.openxmlformats.org/officeDocument/2006/relationships/image" Target="../media/image26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slide" Target="slide12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2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06400" y="358248"/>
            <a:ext cx="11785600" cy="1965852"/>
          </a:xfrm>
        </p:spPr>
        <p:txBody>
          <a:bodyPr>
            <a:norm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</a:rPr>
              <a:t>Transverse Tune Shift Caused by Space-charge Effects in HEPS Storage Ring and Booster</a:t>
            </a:r>
            <a:endParaRPr lang="zh-CN" alt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251701" y="4559087"/>
            <a:ext cx="5235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err="1"/>
              <a:t>Chongchong</a:t>
            </a:r>
            <a:r>
              <a:rPr lang="en-US" altLang="zh-CN" sz="3600" b="1" dirty="0"/>
              <a:t> Du </a:t>
            </a:r>
            <a:endParaRPr lang="zh-CN" altLang="en-US" sz="3600" b="1" dirty="0"/>
          </a:p>
        </p:txBody>
      </p:sp>
      <p:sp>
        <p:nvSpPr>
          <p:cNvPr id="4" name="矩形 3"/>
          <p:cNvSpPr/>
          <p:nvPr/>
        </p:nvSpPr>
        <p:spPr>
          <a:xfrm>
            <a:off x="8610460" y="5561018"/>
            <a:ext cx="35815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solidFill>
                  <a:srgbClr val="002060"/>
                </a:solidFill>
              </a:rPr>
              <a:t>IHEP</a:t>
            </a:r>
            <a:endParaRPr lang="zh-CN" alt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683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The range </a:t>
            </a:r>
            <a:r>
              <a:rPr lang="en-US" altLang="zh-CN" dirty="0">
                <a:solidFill>
                  <a:srgbClr val="FF0000"/>
                </a:solidFill>
              </a:rPr>
              <a:t>of </a:t>
            </a:r>
            <a:r>
              <a:rPr lang="en-US" altLang="zh-CN" dirty="0" smtClean="0">
                <a:solidFill>
                  <a:srgbClr val="FF0000"/>
                </a:solidFill>
              </a:rPr>
              <a:t>tune shift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712969" y="5610002"/>
            <a:ext cx="2647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648bunches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8108956" y="5621088"/>
            <a:ext cx="1410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60bunches</a:t>
            </a:r>
            <a:endParaRPr lang="zh-CN" altLang="en-US" dirty="0"/>
          </a:p>
        </p:txBody>
      </p:sp>
      <p:pic>
        <p:nvPicPr>
          <p:cNvPr id="8" name="内容占位符 7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351" y="1864577"/>
            <a:ext cx="5035187" cy="3745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图片 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8098" y="1905000"/>
            <a:ext cx="4497954" cy="37050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5552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31564" y="582804"/>
            <a:ext cx="8911687" cy="1280890"/>
          </a:xfrm>
        </p:spPr>
        <p:txBody>
          <a:bodyPr/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simulation </a:t>
            </a:r>
            <a:r>
              <a:rPr lang="en-US" altLang="zh-CN" dirty="0">
                <a:solidFill>
                  <a:srgbClr val="FF0000"/>
                </a:solidFill>
              </a:rPr>
              <a:t>for the mode of 60 bunches</a:t>
            </a:r>
            <a:endParaRPr lang="zh-CN" alt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表格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97548037"/>
                  </p:ext>
                </p:extLst>
              </p:nvPr>
            </p:nvGraphicFramePr>
            <p:xfrm>
              <a:off x="7405696" y="-52015"/>
              <a:ext cx="4167016" cy="163897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989887"/>
                    <a:gridCol w="1337738"/>
                    <a:gridCol w="1839391"/>
                  </a:tblGrid>
                  <a:tr h="47989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>
                              <a:effectLst/>
                            </a:rPr>
                            <a:t> 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>
                              <a:effectLst/>
                            </a:rPr>
                            <a:t>Tune shift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zh-CN" sz="1000" kern="100" dirty="0" smtClean="0">
                            <a:effectLst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000" kern="100" dirty="0" smtClean="0">
                              <a:effectLst/>
                            </a:rPr>
                            <a:t>Bunch number</a:t>
                          </a:r>
                          <a:endParaRPr lang="zh-CN" altLang="zh-CN" sz="1000" kern="100" dirty="0" smtClean="0">
                            <a:effectLst/>
                            <a:latin typeface="Calibri" panose="020F0502020204030204" pitchFamily="34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379017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>
                              <a:effectLst/>
                            </a:rPr>
                            <a:t>HEPS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>
                              <a:effectLst/>
                            </a:rPr>
                            <a:t> 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>
                              <a:effectLst/>
                            </a:rPr>
                            <a:t>60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379017">
                    <a:tc row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>
                              <a:effectLst/>
                            </a:rPr>
                            <a:t>6Gev </a:t>
                          </a:r>
                          <a:endParaRPr lang="zh-CN" sz="100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000" kern="100">
                                    <a:effectLst/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  <m:sSub>
                                  <m:sSubPr>
                                    <m:ctrlPr>
                                      <a:rPr lang="zh-CN" sz="1000" i="1" kern="1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00" kern="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𝜈</m:t>
                                    </m:r>
                                  </m:e>
                                  <m:sub>
                                    <m:r>
                                      <a:rPr lang="en-US" sz="1000" kern="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>
                              <a:effectLst/>
                            </a:rPr>
                            <a:t>-0.035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401049">
                    <a:tc v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000" kern="100">
                                    <a:effectLst/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  <m:sSub>
                                  <m:sSubPr>
                                    <m:ctrlPr>
                                      <a:rPr lang="zh-CN" sz="1000" i="1" kern="1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00" kern="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𝜈</m:t>
                                    </m:r>
                                  </m:e>
                                  <m:sub>
                                    <m:r>
                                      <a:rPr lang="en-US" sz="1000" kern="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>
                              <a:effectLst/>
                            </a:rPr>
                            <a:t>-0.196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表格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97548037"/>
                  </p:ext>
                </p:extLst>
              </p:nvPr>
            </p:nvGraphicFramePr>
            <p:xfrm>
              <a:off x="7405696" y="-52015"/>
              <a:ext cx="4167016" cy="163897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989887"/>
                    <a:gridCol w="1337738"/>
                    <a:gridCol w="1839391"/>
                  </a:tblGrid>
                  <a:tr h="47989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>
                              <a:effectLst/>
                            </a:rPr>
                            <a:t> 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>
                              <a:effectLst/>
                            </a:rPr>
                            <a:t>Tune shift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zh-CN" sz="1000" kern="100" dirty="0" smtClean="0">
                            <a:effectLst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000" kern="100" dirty="0" smtClean="0">
                              <a:effectLst/>
                            </a:rPr>
                            <a:t>Bunch number</a:t>
                          </a:r>
                          <a:endParaRPr lang="zh-CN" altLang="zh-CN" sz="1000" kern="100" dirty="0" smtClean="0">
                            <a:effectLst/>
                            <a:latin typeface="Calibri" panose="020F0502020204030204" pitchFamily="34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379017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>
                              <a:effectLst/>
                            </a:rPr>
                            <a:t>HEPS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>
                              <a:effectLst/>
                            </a:rPr>
                            <a:t> 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>
                              <a:effectLst/>
                            </a:rPr>
                            <a:t>60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379017">
                    <a:tc row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>
                              <a:effectLst/>
                            </a:rPr>
                            <a:t>6Gev </a:t>
                          </a:r>
                          <a:endParaRPr lang="zh-CN" sz="100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 anchor="ctr">
                        <a:blipFill rotWithShape="0">
                          <a:blip r:embed="rId2"/>
                          <a:stretch>
                            <a:fillRect l="-74545" t="-225397" r="-139091" b="-1079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>
                              <a:effectLst/>
                            </a:rPr>
                            <a:t>-0.035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401049">
                    <a:tc v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 anchor="ctr">
                        <a:blipFill rotWithShape="0">
                          <a:blip r:embed="rId2"/>
                          <a:stretch>
                            <a:fillRect l="-74545" t="-310606" r="-139091" b="-30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>
                              <a:effectLst/>
                            </a:rPr>
                            <a:t>-0.196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2020781" y="5235077"/>
                <a:ext cx="308424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smtClean="0"/>
                      <m:t>weight</m:t>
                    </m:r>
                    <m:r>
                      <m:rPr>
                        <m:nor/>
                      </m:rPr>
                      <a:rPr lang="en-US" altLang="zh-CN" smtClean="0"/>
                      <m:t> </m:t>
                    </m:r>
                    <m:r>
                      <m:rPr>
                        <m:nor/>
                      </m:rPr>
                      <a:rPr lang="en-US" altLang="zh-CN" smtClean="0"/>
                      <m:t>mean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altLang="zh-CN" ker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  <m:sSub>
                      <m:sSubPr>
                        <m:ctrlPr>
                          <a:rPr lang="zh-CN" altLang="zh-CN" i="1" ker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altLang="zh-CN" i="1" ker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𝜈</m:t>
                        </m:r>
                      </m:e>
                      <m:sub>
                        <m:r>
                          <a:rPr lang="en-GB" altLang="zh-CN" i="1" ker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GB" altLang="zh-CN" kern="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zh-CN" kern="0" dirty="0">
                    <a:latin typeface="Times New Roman" panose="02020603050405020304" pitchFamily="18" charset="0"/>
                  </a:rPr>
                  <a:t>=</a:t>
                </a:r>
                <a:r>
                  <a:rPr lang="en-GB" altLang="zh-CN" kern="0" dirty="0" smtClean="0">
                    <a:latin typeface="Times New Roman" panose="02020603050405020304" pitchFamily="18" charset="0"/>
                  </a:rPr>
                  <a:t> –0.0343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0781" y="5235077"/>
                <a:ext cx="3084242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593" t="-10000" r="-1186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7586833" y="5408778"/>
                <a:ext cx="2989280" cy="3912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dirty="0"/>
                  <a:t>weight mean </a:t>
                </a:r>
                <a14:m>
                  <m:oMath xmlns:m="http://schemas.openxmlformats.org/officeDocument/2006/math">
                    <m:r>
                      <a:rPr lang="en-GB" altLang="zh-CN" ker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  <m:sSub>
                      <m:sSubPr>
                        <m:ctrlPr>
                          <a:rPr lang="zh-CN" altLang="zh-CN" i="1" ker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altLang="zh-CN" i="1" ker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𝜈</m:t>
                        </m:r>
                      </m:e>
                      <m:sub>
                        <m:r>
                          <a:rPr lang="en-GB" altLang="zh-CN" i="1" ker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GB" altLang="zh-CN" kern="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zh-CN" kern="0" dirty="0">
                    <a:latin typeface="Times New Roman" panose="02020603050405020304" pitchFamily="18" charset="0"/>
                  </a:rPr>
                  <a:t>=</a:t>
                </a:r>
                <a:r>
                  <a:rPr lang="en-GB" altLang="zh-CN" kern="0" dirty="0" smtClean="0">
                    <a:latin typeface="Times New Roman" panose="02020603050405020304" pitchFamily="18" charset="0"/>
                  </a:rPr>
                  <a:t> </a:t>
                </a:r>
                <a:r>
                  <a:rPr lang="en-GB" altLang="zh-CN" kern="0" dirty="0">
                    <a:latin typeface="Times New Roman" panose="02020603050405020304" pitchFamily="18" charset="0"/>
                  </a:rPr>
                  <a:t>–</a:t>
                </a:r>
                <a:r>
                  <a:rPr lang="en-GB" altLang="zh-CN" kern="0" dirty="0" smtClean="0">
                    <a:latin typeface="Times New Roman" panose="02020603050405020304" pitchFamily="18" charset="0"/>
                  </a:rPr>
                  <a:t>0.164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6833" y="5408778"/>
                <a:ext cx="2989280" cy="391261"/>
              </a:xfrm>
              <a:prstGeom prst="rect">
                <a:avLst/>
              </a:prstGeom>
              <a:blipFill rotWithShape="0">
                <a:blip r:embed="rId7"/>
                <a:stretch>
                  <a:fillRect l="-1837" t="-9375" r="-1224" b="-187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图片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43776" y="1553378"/>
            <a:ext cx="4819701" cy="361655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04704" y="1488758"/>
            <a:ext cx="5168008" cy="387791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331563" y="6087959"/>
            <a:ext cx="9548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GB" altLang="zh-CN" kern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No particles are lost, the </a:t>
            </a:r>
            <a:r>
              <a:rPr lang="en-GB" altLang="zh-CN" kern="0" dirty="0">
                <a:latin typeface="Times New Roman" panose="02020603050405020304" pitchFamily="18" charset="0"/>
                <a:ea typeface="宋体" panose="02010600030101010101" pitchFamily="2" charset="-122"/>
              </a:rPr>
              <a:t>simulation results are consistent with the calculated </a:t>
            </a:r>
            <a:r>
              <a:rPr lang="en-GB" altLang="zh-CN" kern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results.</a:t>
            </a:r>
            <a:endParaRPr lang="zh-CN" altLang="en-US" dirty="0"/>
          </a:p>
        </p:txBody>
      </p:sp>
      <p:sp>
        <p:nvSpPr>
          <p:cNvPr id="4" name="右箭头 3">
            <a:hlinkClick r:id="rId10" action="ppaction://hlinksldjump"/>
          </p:cNvPr>
          <p:cNvSpPr/>
          <p:nvPr/>
        </p:nvSpPr>
        <p:spPr>
          <a:xfrm>
            <a:off x="10594304" y="605879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9856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5" grpId="0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65273" y="518092"/>
            <a:ext cx="8911687" cy="1280890"/>
          </a:xfrm>
        </p:spPr>
        <p:txBody>
          <a:bodyPr>
            <a:norm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Tune shift in </a:t>
            </a:r>
            <a:r>
              <a:rPr lang="en-US" altLang="zh-CN" dirty="0" smtClean="0">
                <a:solidFill>
                  <a:srgbClr val="FF0000"/>
                </a:solidFill>
              </a:rPr>
              <a:t>booster(calculation</a:t>
            </a:r>
            <a:r>
              <a:rPr lang="en-US" altLang="zh-CN" dirty="0">
                <a:solidFill>
                  <a:srgbClr val="FF0000"/>
                </a:solidFill>
              </a:rPr>
              <a:t>)</a:t>
            </a:r>
            <a:endParaRPr lang="zh-CN" alt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1126435" y="1905001"/>
                <a:ext cx="10378177" cy="400622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zh-CN" dirty="0"/>
                  <a:t>The vertical and horizontal half axis of elliptical vacuum chamber are 12.5mm and 15mm in HEPS booster</a:t>
                </a:r>
                <a:r>
                  <a:rPr lang="zh-CN" altLang="en-US" dirty="0" smtClean="0"/>
                  <a:t>，</a:t>
                </a:r>
                <a:r>
                  <a:rPr lang="zh-CN" altLang="zh-CN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>
                        <a:latin typeface="Cambria Math" panose="02040503050406030204" pitchFamily="18" charset="0"/>
                      </a:rPr>
                      <m:t>=0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.065</m:t>
                    </m:r>
                  </m:oMath>
                </a14:m>
                <a:r>
                  <a:rPr lang="zh-CN" altLang="zh-CN" dirty="0"/>
                  <a:t>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</m:oMath>
                </a14:m>
                <a:endParaRPr lang="en-US" altLang="zh-CN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zh-CN" sz="1800">
                          <a:latin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zh-CN" altLang="zh-CN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altLang="zh-CN" sz="1800" i="1">
                              <a:latin typeface="Cambria Math" panose="02040503050406030204" pitchFamily="18" charset="0"/>
                            </a:rPr>
                            <m:t>𝜈</m:t>
                          </m:r>
                        </m:e>
                        <m:sub>
                          <m:r>
                            <a:rPr lang="en-GB" altLang="zh-CN" sz="18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zh-CN" sz="180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altLang="zh-CN" sz="1800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GB" altLang="zh-CN" sz="18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altLang="zh-CN" sz="18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zh-CN" altLang="zh-CN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zh-CN" sz="1800" i="1">
                              <a:latin typeface="Cambria Math" panose="02040503050406030204" pitchFamily="18" charset="0"/>
                            </a:rPr>
                            <m:t>𝜆</m:t>
                          </m:r>
                          <m:sSub>
                            <m:sSubPr>
                              <m:ctrlPr>
                                <a:rPr lang="zh-CN" altLang="zh-CN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altLang="zh-CN" sz="18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GB" altLang="zh-CN" sz="18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zh-CN" altLang="zh-CN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zh-CN" altLang="zh-CN" sz="1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altLang="zh-CN" sz="18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GB" altLang="zh-CN" sz="1800">
                                      <a:latin typeface="Cambria Math" panose="02040503050406030204" pitchFamily="18" charset="0"/>
                                    </a:rPr>
                                    <m:t>π</m:t>
                                  </m:r>
                                </m:e>
                              </m:d>
                              <m:r>
                                <a:rPr lang="en-GB" altLang="zh-CN" sz="18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n-GB" altLang="zh-CN" sz="18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zh-CN" altLang="zh-CN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zh-CN" sz="1800" i="1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p>
                              <m:r>
                                <a:rPr lang="en-GB" altLang="zh-CN" sz="180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zh-CN" altLang="zh-CN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∮"/>
                              <m:limLoc m:val="undOvr"/>
                              <m:subHide m:val="on"/>
                              <m:supHide m:val="on"/>
                              <m:ctrlPr>
                                <a:rPr lang="zh-CN" altLang="zh-CN" sz="18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zh-CN" altLang="zh-CN" sz="1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zh-CN" altLang="zh-CN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altLang="zh-CN" sz="1800" i="1"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</m:e>
                                    <m:sub>
                                      <m:r>
                                        <a:rPr lang="en-GB" altLang="zh-CN" sz="18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GB" altLang="zh-CN" sz="180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GB" altLang="zh-CN" sz="18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zh-CN" altLang="zh-CN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altLang="zh-CN" sz="1800" i="1">
                                          <a:latin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GB" altLang="zh-CN" sz="18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GB" altLang="zh-CN" sz="180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GB" altLang="zh-CN" sz="18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zh-CN" altLang="zh-CN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zh-CN" altLang="zh-CN" sz="1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altLang="zh-CN" sz="1800" i="1">
                                              <a:latin typeface="Cambria Math" panose="020405030504060302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b>
                                          <m:r>
                                            <a:rPr lang="en-GB" altLang="zh-CN" sz="18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sub>
                                      </m:sSub>
                                      <m:r>
                                        <a:rPr lang="en-GB" altLang="zh-CN" sz="180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zh-CN" altLang="zh-CN" sz="1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altLang="zh-CN" sz="1800" i="1">
                                              <a:latin typeface="Cambria Math" panose="020405030504060302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b>
                                          <m:r>
                                            <a:rPr lang="en-GB" altLang="zh-CN" sz="1800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sub>
                                      </m:sSub>
                                    </m:e>
                                  </m:d>
                                </m:den>
                              </m:f>
                            </m:e>
                          </m:nary>
                          <m:r>
                            <a:rPr lang="en-GB" altLang="zh-CN" sz="1800" i="1">
                              <a:latin typeface="Cambria Math" panose="02040503050406030204" pitchFamily="18" charset="0"/>
                            </a:rPr>
                            <m:t>𝑑𝑧</m:t>
                          </m:r>
                          <m:r>
                            <a:rPr lang="en-GB" altLang="zh-CN" sz="1800"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zh-CN" altLang="zh-CN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altLang="zh-CN" sz="180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zh-CN" altLang="zh-CN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altLang="zh-CN" sz="1800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p>
                                  <m:r>
                                    <a:rPr lang="en-GB" altLang="zh-CN" sz="18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zh-CN" altLang="zh-CN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altLang="zh-CN" sz="1800" i="1"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p>
                                  <m:r>
                                    <a:rPr lang="en-GB" altLang="zh-CN" sz="18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altLang="zh-CN" sz="18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d>
                          <m:nary>
                            <m:naryPr>
                              <m:limLoc m:val="subSup"/>
                              <m:ctrlPr>
                                <a:rPr lang="zh-CN" altLang="zh-CN" sz="18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GB" altLang="zh-CN" sz="180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zh-CN" altLang="zh-CN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altLang="zh-CN" sz="1800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GB" altLang="zh-CN" sz="1800" i="1">
                                      <a:latin typeface="Cambria Math" panose="02040503050406030204" pitchFamily="18" charset="0"/>
                                    </a:rPr>
                                    <m:t>𝑣𝑎𝑐</m:t>
                                  </m:r>
                                </m:sub>
                              </m:sSub>
                            </m:sup>
                            <m:e>
                              <m:f>
                                <m:fPr>
                                  <m:ctrlPr>
                                    <a:rPr lang="zh-CN" altLang="zh-CN" sz="1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zh-CN" altLang="zh-CN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altLang="zh-CN" sz="1800">
                                          <a:latin typeface="Cambria Math" panose="02040503050406030204" pitchFamily="18" charset="0"/>
                                        </a:rPr>
                                        <m:t>0.065</m:t>
                                      </m:r>
                                      <m:r>
                                        <a:rPr lang="en-GB" altLang="zh-CN" sz="1800" i="1"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</m:e>
                                    <m:sub>
                                      <m:r>
                                        <a:rPr lang="en-GB" altLang="zh-CN" sz="18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GB" altLang="zh-CN" sz="180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GB" altLang="zh-CN" sz="18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</m:num>
                                <m:den>
                                  <m:sSup>
                                    <m:sSupPr>
                                      <m:ctrlPr>
                                        <a:rPr lang="zh-CN" altLang="zh-CN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altLang="zh-CN" sz="1800" i="1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p>
                                      <m:r>
                                        <a:rPr lang="en-GB" altLang="zh-CN" sz="180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nary>
                          <m:r>
                            <a:rPr lang="en-GB" altLang="zh-CN" sz="1800" i="1">
                              <a:latin typeface="Cambria Math" panose="02040503050406030204" pitchFamily="18" charset="0"/>
                            </a:rPr>
                            <m:t>𝑑𝑧</m:t>
                          </m:r>
                          <m:r>
                            <a:rPr lang="en-GB" altLang="zh-CN" sz="1800">
                              <a:latin typeface="Cambria Math" panose="02040503050406030204" pitchFamily="18" charset="0"/>
                            </a:rPr>
                            <m:t>+2</m:t>
                          </m:r>
                          <m:sSup>
                            <m:sSupPr>
                              <m:ctrlPr>
                                <a:rPr lang="zh-CN" altLang="zh-CN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zh-CN" sz="18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n-GB" altLang="zh-CN" sz="18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zh-CN" altLang="zh-CN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altLang="zh-CN" sz="1800" i="1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p>
                              <m:r>
                                <a:rPr lang="en-GB" altLang="zh-CN" sz="18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altLang="zh-CN" sz="1800" i="1">
                              <a:latin typeface="Cambria Math" panose="02040503050406030204" pitchFamily="18" charset="0"/>
                            </a:rPr>
                            <m:t>𝐵</m:t>
                          </m:r>
                          <m:nary>
                            <m:naryPr>
                              <m:limLoc m:val="subSup"/>
                              <m:ctrlPr>
                                <a:rPr lang="zh-CN" altLang="zh-CN" sz="18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GB" altLang="zh-CN" sz="180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zh-CN" altLang="zh-CN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altLang="zh-CN" sz="1800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GB" altLang="zh-CN" sz="1800" i="1">
                                      <a:latin typeface="Cambria Math" panose="02040503050406030204" pitchFamily="18" charset="0"/>
                                    </a:rPr>
                                    <m:t>𝑚𝑎𝑔</m:t>
                                  </m:r>
                                </m:sub>
                              </m:sSub>
                            </m:sup>
                            <m:e>
                              <m:f>
                                <m:fPr>
                                  <m:ctrlPr>
                                    <a:rPr lang="zh-CN" altLang="zh-CN" sz="1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zh-CN" altLang="zh-CN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altLang="zh-CN" sz="1800" i="1"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</m:e>
                                    <m:sup>
                                      <m:r>
                                        <a:rPr lang="en-GB" altLang="zh-CN" sz="180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sSub>
                                    <m:sSubPr>
                                      <m:ctrlPr>
                                        <a:rPr lang="zh-CN" altLang="zh-CN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altLang="zh-CN" sz="1800" i="1"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</m:e>
                                    <m:sub>
                                      <m:r>
                                        <a:rPr lang="en-GB" altLang="zh-CN" sz="18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GB" altLang="zh-CN" sz="180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GB" altLang="zh-CN" sz="18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</m:num>
                                <m:den>
                                  <m:sSup>
                                    <m:sSupPr>
                                      <m:ctrlPr>
                                        <a:rPr lang="zh-CN" altLang="zh-CN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altLang="zh-CN" sz="1800">
                                          <a:latin typeface="Cambria Math" panose="02040503050406030204" pitchFamily="18" charset="0"/>
                                        </a:rPr>
                                        <m:t>24</m:t>
                                      </m:r>
                                      <m:r>
                                        <a:rPr lang="en-GB" altLang="zh-CN" sz="1800" i="1"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</m:e>
                                    <m:sup>
                                      <m:r>
                                        <a:rPr lang="en-GB" altLang="zh-CN" sz="180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nary>
                          <m:r>
                            <a:rPr lang="en-GB" altLang="zh-CN" sz="1800" i="1">
                              <a:latin typeface="Cambria Math" panose="02040503050406030204" pitchFamily="18" charset="0"/>
                            </a:rPr>
                            <m:t>𝑑𝑧</m:t>
                          </m:r>
                          <m:r>
                            <a:rPr lang="en-GB" altLang="zh-CN" sz="1800">
                              <a:latin typeface="Cambria Math" panose="02040503050406030204" pitchFamily="18" charset="0"/>
                            </a:rPr>
                            <m:t>  </m:t>
                          </m:r>
                        </m:e>
                      </m:d>
                    </m:oMath>
                  </m:oMathPara>
                </a14:m>
                <a:endParaRPr lang="zh-CN" altLang="en-US" sz="1800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26435" y="1905001"/>
                <a:ext cx="10378177" cy="4006222"/>
              </a:xfrm>
              <a:blipFill rotWithShape="0">
                <a:blip r:embed="rId2"/>
                <a:stretch>
                  <a:fillRect l="-529" t="-913" r="-5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表格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30617680"/>
                  </p:ext>
                </p:extLst>
              </p:nvPr>
            </p:nvGraphicFramePr>
            <p:xfrm>
              <a:off x="838200" y="3771898"/>
              <a:ext cx="5561012" cy="254000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539596"/>
                    <a:gridCol w="1248141"/>
                    <a:gridCol w="1384969"/>
                    <a:gridCol w="1388306"/>
                  </a:tblGrid>
                  <a:tr h="27661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 dirty="0">
                              <a:effectLst/>
                            </a:rPr>
                            <a:t>Parameter</a:t>
                          </a:r>
                          <a:endParaRPr lang="zh-CN" sz="105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Symbol, unit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00" kern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Low energy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00" kern="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High energy</a:t>
                          </a:r>
                          <a:endParaRPr lang="zh-CN" sz="105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27661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Beam energy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E,  Gev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0.3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6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27661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Beam current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zh-CN" sz="1050" i="1" kern="1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050" kern="100">
                                      <a:effectLst/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sz="1050" kern="100">
                                      <a:effectLst/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050" kern="100">
                              <a:effectLst/>
                            </a:rPr>
                            <a:t>,  mA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 dirty="0">
                              <a:effectLst/>
                            </a:rPr>
                            <a:t>15</a:t>
                          </a:r>
                          <a:endParaRPr lang="zh-CN" sz="105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15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27661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Bunch number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zh-CN" sz="1050" i="1" kern="1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50" kern="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sz="1050" kern="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30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30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27661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Bunch current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zh-CN" sz="1050" i="1" kern="1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050" kern="100">
                                      <a:effectLst/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sz="1050" kern="100">
                                      <a:effectLst/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050" kern="100">
                              <a:effectLst/>
                            </a:rPr>
                            <a:t>,  mA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0.5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0.5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27661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 dirty="0">
                              <a:effectLst/>
                            </a:rPr>
                            <a:t>Bunch Population</a:t>
                          </a:r>
                          <a:endParaRPr lang="zh-CN" sz="105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N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4.5e9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4.5e9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27661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Bunch length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zh-CN" sz="1050" i="1" kern="1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050" kern="100">
                                      <a:effectLst/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sz="1050" kern="100">
                                      <a:effectLst/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050" kern="100">
                              <a:effectLst/>
                            </a:rPr>
                            <a:t>, mm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30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10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01859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Emittance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zh-CN" sz="1050" i="1" kern="1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050" kern="100">
                                      <a:effectLst/>
                                      <a:latin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en-US" sz="1050" kern="100">
                                      <a:effectLst/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050" kern="100">
                              <a:effectLst/>
                            </a:rPr>
                            <a:t>/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zh-CN" sz="1050" i="1" kern="1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050" kern="100">
                                      <a:effectLst/>
                                      <a:latin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en-US" sz="1050" kern="100">
                                      <a:effectLst/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050" kern="100">
                              <a:effectLst/>
                            </a:rPr>
                            <a:t>, nm</a:t>
                          </a:r>
                          <a:r>
                            <a:rPr lang="en-US" sz="1050" kern="100">
                              <a:effectLst/>
                              <a:sym typeface="Symbol" panose="05050102010706020507" pitchFamily="18" charset="2"/>
                            </a:rPr>
                            <a:t></a:t>
                          </a:r>
                          <a:r>
                            <a:rPr lang="en-US" sz="1050" kern="100">
                              <a:effectLst/>
                            </a:rPr>
                            <a:t>rad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70/70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4.1/0.4(k=0.1)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01859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Betatron tune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zh-CN" sz="1050" i="1" kern="1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050" kern="100">
                                      <a:effectLst/>
                                      <a:latin typeface="Cambria Math" panose="02040503050406030204" pitchFamily="18" charset="0"/>
                                    </a:rPr>
                                    <m:t>𝜈</m:t>
                                  </m:r>
                                </m:e>
                                <m:sub>
                                  <m:r>
                                    <a:rPr lang="en-US" sz="1050" kern="100">
                                      <a:effectLst/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050" kern="100">
                              <a:effectLst/>
                            </a:rPr>
                            <a:t>/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zh-CN" sz="1050" i="1" kern="1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050" kern="100">
                                      <a:effectLst/>
                                      <a:latin typeface="Cambria Math" panose="02040503050406030204" pitchFamily="18" charset="0"/>
                                    </a:rPr>
                                    <m:t>𝜈</m:t>
                                  </m:r>
                                </m:e>
                                <m:sub>
                                  <m:r>
                                    <a:rPr lang="en-US" sz="1050" kern="100">
                                      <a:effectLst/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oMath>
                          </a14:m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26.3/8.13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 dirty="0">
                              <a:effectLst/>
                            </a:rPr>
                            <a:t>26.3/8.13</a:t>
                          </a:r>
                          <a:endParaRPr lang="zh-CN" sz="105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表格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30617680"/>
                  </p:ext>
                </p:extLst>
              </p:nvPr>
            </p:nvGraphicFramePr>
            <p:xfrm>
              <a:off x="838200" y="3771898"/>
              <a:ext cx="5561012" cy="254000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539596"/>
                    <a:gridCol w="1248141"/>
                    <a:gridCol w="1384969"/>
                    <a:gridCol w="1388306"/>
                  </a:tblGrid>
                  <a:tr h="27661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 dirty="0">
                              <a:effectLst/>
                            </a:rPr>
                            <a:t>Parameter</a:t>
                          </a:r>
                          <a:endParaRPr lang="zh-CN" sz="105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Symbol, unit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00" kern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Low energy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1000" kern="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a:t>High energy</a:t>
                          </a:r>
                          <a:endParaRPr lang="zh-CN" sz="105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27661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Beam energy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E,  Gev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0.3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6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27661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Beam current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123902" t="-210870" r="-223902" b="-6152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 dirty="0">
                              <a:effectLst/>
                            </a:rPr>
                            <a:t>15</a:t>
                          </a:r>
                          <a:endParaRPr lang="zh-CN" sz="105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15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27661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Bunch number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123902" t="-317778" r="-223902" b="-5288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30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30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27661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Bunch current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123902" t="-408696" r="-223902" b="-4173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0.5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0.5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27661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 dirty="0">
                              <a:effectLst/>
                            </a:rPr>
                            <a:t>Bunch Population</a:t>
                          </a:r>
                          <a:endParaRPr lang="zh-CN" sz="105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N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4.5e9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4.5e9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276612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Bunch length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123902" t="-606522" r="-223902" b="-2195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30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10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01859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Emittance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123902" t="-663265" r="-223902" b="-1061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70/70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4.1/0.4(k=0.1)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01859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Betatron tune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123902" t="-748000" r="-223902" b="-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26.3/8.13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 dirty="0">
                              <a:effectLst/>
                            </a:rPr>
                            <a:t>26.3/8.13</a:t>
                          </a:r>
                          <a:endParaRPr lang="zh-CN" sz="105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p:pic>
        <p:nvPicPr>
          <p:cNvPr id="8" name="图片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6234" y="3872900"/>
            <a:ext cx="4067175" cy="26117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0201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82503" y="372665"/>
            <a:ext cx="8911687" cy="1280890"/>
          </a:xfrm>
        </p:spPr>
        <p:txBody>
          <a:bodyPr/>
          <a:lstStyle/>
          <a:p>
            <a:r>
              <a:rPr lang="en-US" altLang="zh-CN" dirty="0">
                <a:solidFill>
                  <a:srgbClr val="FF0000"/>
                </a:solidFill>
              </a:rPr>
              <a:t>Tune shift in </a:t>
            </a:r>
            <a:r>
              <a:rPr lang="en-US" altLang="zh-CN" dirty="0" smtClean="0">
                <a:solidFill>
                  <a:srgbClr val="FF0000"/>
                </a:solidFill>
              </a:rPr>
              <a:t>booster(calculation</a:t>
            </a:r>
            <a:r>
              <a:rPr lang="en-US" altLang="zh-CN" dirty="0">
                <a:solidFill>
                  <a:srgbClr val="FF0000"/>
                </a:solidFill>
              </a:rPr>
              <a:t>)</a:t>
            </a:r>
            <a:endParaRPr lang="zh-CN" alt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内容占位符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756823639"/>
                  </p:ext>
                </p:extLst>
              </p:nvPr>
            </p:nvGraphicFramePr>
            <p:xfrm>
              <a:off x="887895" y="1427555"/>
              <a:ext cx="4656422" cy="268706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552451"/>
                    <a:gridCol w="1552451"/>
                    <a:gridCol w="1551520"/>
                  </a:tblGrid>
                  <a:tr h="537413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 dirty="0">
                              <a:effectLst/>
                            </a:rPr>
                            <a:t> </a:t>
                          </a:r>
                          <a:endParaRPr lang="zh-CN" sz="105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Tune shift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N=4.5e9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537413">
                    <a:tc row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300Mev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050" kern="100">
                                    <a:effectLst/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  <m:sSub>
                                  <m:sSubPr>
                                    <m:ctrlPr>
                                      <a:rPr lang="zh-CN" sz="1050" i="1" kern="1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50" kern="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𝜈</m:t>
                                    </m:r>
                                  </m:e>
                                  <m:sub>
                                    <m:r>
                                      <a:rPr lang="en-US" sz="1050" kern="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sz="105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 dirty="0">
                              <a:effectLst/>
                            </a:rPr>
                            <a:t>-5.1e-4</a:t>
                          </a:r>
                          <a:endParaRPr lang="zh-CN" sz="105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537413">
                    <a:tc v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050" kern="100">
                                    <a:effectLst/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  <m:sSub>
                                  <m:sSubPr>
                                    <m:ctrlPr>
                                      <a:rPr lang="zh-CN" sz="1050" i="1" kern="1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50" kern="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𝜈</m:t>
                                    </m:r>
                                  </m:e>
                                  <m:sub>
                                    <m:r>
                                      <a:rPr lang="en-US" sz="1050" kern="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sz="105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-7.1e-4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537413">
                    <a:tc row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6Gev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050" kern="100">
                                    <a:effectLst/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  <m:sSub>
                                  <m:sSubPr>
                                    <m:ctrlPr>
                                      <a:rPr lang="zh-CN" sz="1050" i="1" kern="1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50" kern="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𝜈</m:t>
                                    </m:r>
                                  </m:e>
                                  <m:sub>
                                    <m:r>
                                      <a:rPr lang="en-US" sz="1050" kern="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indent="600075" algn="just">
                            <a:spcAft>
                              <a:spcPts val="0"/>
                            </a:spcAft>
                          </a:pPr>
                          <a:r>
                            <a:rPr lang="en-US" sz="1050" kern="100" dirty="0" smtClean="0">
                              <a:effectLst/>
                            </a:rPr>
                            <a:t>-</a:t>
                          </a:r>
                          <a:r>
                            <a:rPr lang="en-US" sz="1050" kern="100" dirty="0">
                              <a:effectLst/>
                            </a:rPr>
                            <a:t>1.49e-5</a:t>
                          </a:r>
                          <a:endParaRPr lang="zh-CN" sz="105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537413">
                    <a:tc v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050" kern="100">
                                    <a:effectLst/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  <m:sSub>
                                  <m:sSubPr>
                                    <m:ctrlPr>
                                      <a:rPr lang="zh-CN" sz="1050" i="1" kern="1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50" kern="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𝜈</m:t>
                                    </m:r>
                                  </m:e>
                                  <m:sub>
                                    <m:r>
                                      <a:rPr lang="en-US" sz="1050" kern="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 dirty="0">
                              <a:effectLst/>
                            </a:rPr>
                            <a:t>-2.91e-5</a:t>
                          </a:r>
                          <a:endParaRPr lang="zh-CN" sz="105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内容占位符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756823639"/>
                  </p:ext>
                </p:extLst>
              </p:nvPr>
            </p:nvGraphicFramePr>
            <p:xfrm>
              <a:off x="887895" y="1427555"/>
              <a:ext cx="4656422" cy="268706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552451"/>
                    <a:gridCol w="1552451"/>
                    <a:gridCol w="1551520"/>
                  </a:tblGrid>
                  <a:tr h="537413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 dirty="0">
                              <a:effectLst/>
                            </a:rPr>
                            <a:t> </a:t>
                          </a:r>
                          <a:endParaRPr lang="zh-CN" sz="105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Tune shift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N=4.5e9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537413">
                    <a:tc row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300Mev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 anchor="ctr">
                        <a:blipFill rotWithShape="0">
                          <a:blip r:embed="rId2"/>
                          <a:stretch>
                            <a:fillRect l="-100392" t="-101136" r="-101569" b="-30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 dirty="0">
                              <a:effectLst/>
                            </a:rPr>
                            <a:t>-5.1e-4</a:t>
                          </a:r>
                          <a:endParaRPr lang="zh-CN" sz="105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537413">
                    <a:tc v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 anchor="ctr">
                        <a:blipFill rotWithShape="0">
                          <a:blip r:embed="rId2"/>
                          <a:stretch>
                            <a:fillRect l="-100392" t="-198876" r="-101569" b="-2011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-7.1e-4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537413">
                    <a:tc row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6Gev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 anchor="ctr">
                        <a:blipFill rotWithShape="0">
                          <a:blip r:embed="rId2"/>
                          <a:stretch>
                            <a:fillRect l="-100392" t="-302273" r="-101569" b="-1034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indent="600075" algn="just">
                            <a:spcAft>
                              <a:spcPts val="0"/>
                            </a:spcAft>
                          </a:pPr>
                          <a:r>
                            <a:rPr lang="en-US" sz="1050" kern="100" dirty="0" smtClean="0">
                              <a:effectLst/>
                            </a:rPr>
                            <a:t>-</a:t>
                          </a:r>
                          <a:r>
                            <a:rPr lang="en-US" sz="1050" kern="100" dirty="0">
                              <a:effectLst/>
                            </a:rPr>
                            <a:t>1.49e-5</a:t>
                          </a:r>
                          <a:endParaRPr lang="zh-CN" sz="105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537413">
                    <a:tc v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 anchor="ctr">
                        <a:blipFill rotWithShape="0">
                          <a:blip r:embed="rId2"/>
                          <a:stretch>
                            <a:fillRect l="-100392" t="-402273" r="-101569" b="-34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 dirty="0">
                              <a:effectLst/>
                            </a:rPr>
                            <a:t>-2.91e-5</a:t>
                          </a:r>
                          <a:endParaRPr lang="zh-CN" sz="105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</a:tbl>
              </a:graphicData>
            </a:graphic>
          </p:graphicFrame>
        </mc:Fallback>
      </mc:AlternateContent>
      <p:pic>
        <p:nvPicPr>
          <p:cNvPr id="5" name="图片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346" y="907316"/>
            <a:ext cx="4687462" cy="372754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文本框 2"/>
          <p:cNvSpPr txBox="1"/>
          <p:nvPr/>
        </p:nvSpPr>
        <p:spPr>
          <a:xfrm>
            <a:off x="1126435" y="4489419"/>
            <a:ext cx="99921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Space-charge effects is often overlooked in the discussion of high-energy accelerators. In cases of low beam energy and high particle densities, space-charge effects become necessary discussions on transverse beam dynamics. It may cause a big enough tune shift in a circular accelerator moving the beam onto a resonance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In “swap-out” mode, a single beam injection replaces a portion of stored beam.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68224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781" y="202406"/>
            <a:ext cx="10515600" cy="1325563"/>
          </a:xfrm>
        </p:spPr>
        <p:txBody>
          <a:bodyPr/>
          <a:lstStyle/>
          <a:p>
            <a:r>
              <a:rPr lang="en-US" altLang="zh-CN" dirty="0">
                <a:solidFill>
                  <a:srgbClr val="FF0000"/>
                </a:solidFill>
              </a:rPr>
              <a:t>Tune </a:t>
            </a:r>
            <a:r>
              <a:rPr lang="en-US" altLang="zh-CN" dirty="0" smtClean="0">
                <a:solidFill>
                  <a:srgbClr val="FF0000"/>
                </a:solidFill>
              </a:rPr>
              <a:t>shift for “swap-out” mode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7" name="内容占位符 6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22" y="1392679"/>
            <a:ext cx="3646312" cy="258083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图片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3757" y="1392679"/>
            <a:ext cx="3815644" cy="2445367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表格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07965210"/>
                  </p:ext>
                </p:extLst>
              </p:nvPr>
            </p:nvGraphicFramePr>
            <p:xfrm>
              <a:off x="334962" y="4458536"/>
              <a:ext cx="5083705" cy="186324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818322"/>
                    <a:gridCol w="1233228"/>
                    <a:gridCol w="1504764"/>
                    <a:gridCol w="1527391"/>
                  </a:tblGrid>
                  <a:tr h="517567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>
                              <a:effectLst/>
                            </a:rPr>
                            <a:t> 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>
                              <a:effectLst/>
                            </a:rPr>
                            <a:t>Tune shift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>
                              <a:effectLst/>
                            </a:rPr>
                            <a:t>N=8.33e9</a:t>
                          </a:r>
                          <a:r>
                            <a:rPr lang="zh-CN" sz="1000" kern="100" dirty="0" smtClean="0">
                              <a:effectLst/>
                            </a:rPr>
                            <a:t>（</a:t>
                          </a:r>
                          <a:r>
                            <a:rPr lang="en-US" altLang="zh-CN" sz="1000" kern="100" dirty="0" smtClean="0">
                              <a:effectLst/>
                            </a:rPr>
                            <a:t>1.3 </a:t>
                          </a:r>
                          <a:r>
                            <a:rPr lang="en-US" altLang="zh-CN" sz="1000" kern="100" dirty="0" err="1" smtClean="0">
                              <a:effectLst/>
                            </a:rPr>
                            <a:t>nC</a:t>
                          </a:r>
                          <a:r>
                            <a:rPr lang="zh-CN" sz="1000" kern="100" dirty="0" smtClean="0">
                              <a:effectLst/>
                            </a:rPr>
                            <a:t>）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US" sz="1000" kern="100" dirty="0" smtClean="0">
                            <a:effectLst/>
                          </a:endParaRPr>
                        </a:p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 smtClean="0">
                              <a:effectLst/>
                            </a:rPr>
                            <a:t>N=9e10</a:t>
                          </a:r>
                          <a:r>
                            <a:rPr lang="zh-CN" sz="1000" kern="100" dirty="0" smtClean="0">
                              <a:effectLst/>
                            </a:rPr>
                            <a:t>（</a:t>
                          </a:r>
                          <a:r>
                            <a:rPr lang="en-US" altLang="zh-CN" sz="1000" kern="100" dirty="0" smtClean="0">
                              <a:effectLst/>
                            </a:rPr>
                            <a:t>14.4 </a:t>
                          </a:r>
                          <a:r>
                            <a:rPr lang="en-US" altLang="zh-CN" sz="1000" kern="100" dirty="0" err="1" smtClean="0">
                              <a:effectLst/>
                            </a:rPr>
                            <a:t>nC</a:t>
                          </a:r>
                          <a:r>
                            <a:rPr lang="zh-CN" sz="1000" kern="100" dirty="0" smtClean="0">
                              <a:effectLst/>
                            </a:rPr>
                            <a:t>）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36419">
                    <a:tc row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 smtClean="0">
                              <a:effectLst/>
                            </a:rPr>
                            <a:t>300Me</a:t>
                          </a:r>
                          <a:r>
                            <a:rPr lang="en-US" altLang="zh-CN" sz="1000" kern="100" dirty="0" smtClean="0">
                              <a:effectLst/>
                            </a:rPr>
                            <a:t>V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000" kern="100">
                                    <a:effectLst/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  <m:sSub>
                                  <m:sSubPr>
                                    <m:ctrlPr>
                                      <a:rPr lang="zh-CN" sz="1000" i="1" kern="1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00" kern="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𝜈</m:t>
                                    </m:r>
                                  </m:e>
                                  <m:sub>
                                    <m:r>
                                      <a:rPr lang="en-US" sz="1000" kern="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>
                              <a:effectLst/>
                            </a:rPr>
                            <a:t>-9.44e-4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US" sz="1000" kern="100" dirty="0" smtClean="0">
                            <a:effectLst/>
                          </a:endParaRPr>
                        </a:p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 smtClean="0">
                              <a:effectLst/>
                            </a:rPr>
                            <a:t>-</a:t>
                          </a:r>
                          <a:r>
                            <a:rPr lang="en-US" sz="1000" kern="100" dirty="0">
                              <a:effectLst/>
                            </a:rPr>
                            <a:t>1.02e-2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36419">
                    <a:tc v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000" kern="100">
                                    <a:effectLst/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  <m:sSub>
                                  <m:sSubPr>
                                    <m:ctrlPr>
                                      <a:rPr lang="zh-CN" sz="1000" i="1" kern="1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00" kern="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𝜈</m:t>
                                    </m:r>
                                  </m:e>
                                  <m:sub>
                                    <m:r>
                                      <a:rPr lang="en-US" sz="1000" kern="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sz="100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>
                              <a:effectLst/>
                            </a:rPr>
                            <a:t>-1.3e-3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US" sz="1000" kern="100" dirty="0" smtClean="0">
                            <a:effectLst/>
                          </a:endParaRPr>
                        </a:p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 smtClean="0">
                              <a:effectLst/>
                            </a:rPr>
                            <a:t>-</a:t>
                          </a:r>
                          <a:r>
                            <a:rPr lang="en-US" sz="1000" kern="100" dirty="0">
                              <a:effectLst/>
                            </a:rPr>
                            <a:t>1.42e-2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36419">
                    <a:tc row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 smtClean="0">
                              <a:effectLst/>
                            </a:rPr>
                            <a:t>6Ge</a:t>
                          </a:r>
                          <a:r>
                            <a:rPr lang="en-US" altLang="zh-CN" sz="1000" kern="100" dirty="0" smtClean="0">
                              <a:effectLst/>
                            </a:rPr>
                            <a:t>V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000" kern="100">
                                    <a:effectLst/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  <m:sSub>
                                  <m:sSubPr>
                                    <m:ctrlPr>
                                      <a:rPr lang="zh-CN" sz="1000" i="1" kern="1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00" kern="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𝜈</m:t>
                                    </m:r>
                                  </m:e>
                                  <m:sub>
                                    <m:r>
                                      <a:rPr lang="en-US" sz="1000" kern="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sz="100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indent="533400"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 smtClean="0">
                              <a:effectLst/>
                            </a:rPr>
                            <a:t>                                                            -</a:t>
                          </a:r>
                          <a:r>
                            <a:rPr lang="en-US" sz="1000" kern="100" dirty="0">
                              <a:effectLst/>
                            </a:rPr>
                            <a:t>2.76e-5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US" sz="1000" kern="100" dirty="0" smtClean="0">
                            <a:effectLst/>
                          </a:endParaRPr>
                        </a:p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 smtClean="0">
                              <a:effectLst/>
                            </a:rPr>
                            <a:t>-</a:t>
                          </a:r>
                          <a:r>
                            <a:rPr lang="en-US" sz="1000" kern="100" dirty="0">
                              <a:effectLst/>
                            </a:rPr>
                            <a:t>2.98e-4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36419">
                    <a:tc v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000" kern="100">
                                    <a:effectLst/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  <m:sSub>
                                  <m:sSubPr>
                                    <m:ctrlPr>
                                      <a:rPr lang="zh-CN" sz="1000" i="1" kern="1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00" kern="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𝜈</m:t>
                                    </m:r>
                                  </m:e>
                                  <m:sub>
                                    <m:r>
                                      <a:rPr lang="en-US" sz="1000" kern="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sz="100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>
                              <a:effectLst/>
                            </a:rPr>
                            <a:t>-5.39e-5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US" sz="1000" kern="100" dirty="0" smtClean="0">
                            <a:effectLst/>
                          </a:endParaRPr>
                        </a:p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 smtClean="0">
                              <a:effectLst/>
                            </a:rPr>
                            <a:t>-</a:t>
                          </a:r>
                          <a:r>
                            <a:rPr lang="en-US" sz="1000" kern="100" dirty="0">
                              <a:effectLst/>
                            </a:rPr>
                            <a:t>5.82e-4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表格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07965210"/>
                  </p:ext>
                </p:extLst>
              </p:nvPr>
            </p:nvGraphicFramePr>
            <p:xfrm>
              <a:off x="334962" y="4458536"/>
              <a:ext cx="5083705" cy="186324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818322"/>
                    <a:gridCol w="1233228"/>
                    <a:gridCol w="1504764"/>
                    <a:gridCol w="1527391"/>
                  </a:tblGrid>
                  <a:tr h="517567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>
                              <a:effectLst/>
                            </a:rPr>
                            <a:t> 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>
                              <a:effectLst/>
                            </a:rPr>
                            <a:t>Tune shift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>
                              <a:effectLst/>
                            </a:rPr>
                            <a:t>N=8.33e9</a:t>
                          </a:r>
                          <a:r>
                            <a:rPr lang="zh-CN" sz="1000" kern="100" dirty="0" smtClean="0">
                              <a:effectLst/>
                            </a:rPr>
                            <a:t>（</a:t>
                          </a:r>
                          <a:r>
                            <a:rPr lang="en-US" altLang="zh-CN" sz="1000" kern="100" dirty="0" smtClean="0">
                              <a:effectLst/>
                            </a:rPr>
                            <a:t>1.3 </a:t>
                          </a:r>
                          <a:r>
                            <a:rPr lang="en-US" altLang="zh-CN" sz="1000" kern="100" dirty="0" err="1" smtClean="0">
                              <a:effectLst/>
                            </a:rPr>
                            <a:t>nC</a:t>
                          </a:r>
                          <a:r>
                            <a:rPr lang="zh-CN" sz="1000" kern="100" dirty="0" smtClean="0">
                              <a:effectLst/>
                            </a:rPr>
                            <a:t>）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US" sz="1000" kern="100" dirty="0" smtClean="0">
                            <a:effectLst/>
                          </a:endParaRPr>
                        </a:p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 smtClean="0">
                              <a:effectLst/>
                            </a:rPr>
                            <a:t>N=9e10</a:t>
                          </a:r>
                          <a:r>
                            <a:rPr lang="zh-CN" sz="1000" kern="100" dirty="0" smtClean="0">
                              <a:effectLst/>
                            </a:rPr>
                            <a:t>（</a:t>
                          </a:r>
                          <a:r>
                            <a:rPr lang="en-US" altLang="zh-CN" sz="1000" kern="100" dirty="0" smtClean="0">
                              <a:effectLst/>
                            </a:rPr>
                            <a:t>14.4 </a:t>
                          </a:r>
                          <a:r>
                            <a:rPr lang="en-US" altLang="zh-CN" sz="1000" kern="100" dirty="0" err="1" smtClean="0">
                              <a:effectLst/>
                            </a:rPr>
                            <a:t>nC</a:t>
                          </a:r>
                          <a:r>
                            <a:rPr lang="zh-CN" sz="1000" kern="100" dirty="0" smtClean="0">
                              <a:effectLst/>
                            </a:rPr>
                            <a:t>）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36419">
                    <a:tc row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 smtClean="0">
                              <a:effectLst/>
                            </a:rPr>
                            <a:t>300Me</a:t>
                          </a:r>
                          <a:r>
                            <a:rPr lang="en-US" altLang="zh-CN" sz="1000" kern="100" dirty="0" smtClean="0">
                              <a:effectLst/>
                            </a:rPr>
                            <a:t>V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 anchor="ctr">
                        <a:blipFill rotWithShape="0">
                          <a:blip r:embed="rId4"/>
                          <a:stretch>
                            <a:fillRect l="-66502" t="-153571" r="-247783" b="-3089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>
                              <a:effectLst/>
                            </a:rPr>
                            <a:t>-9.44e-4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US" sz="1000" kern="100" dirty="0" smtClean="0">
                            <a:effectLst/>
                          </a:endParaRPr>
                        </a:p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 smtClean="0">
                              <a:effectLst/>
                            </a:rPr>
                            <a:t>-</a:t>
                          </a:r>
                          <a:r>
                            <a:rPr lang="en-US" sz="1000" kern="100" dirty="0">
                              <a:effectLst/>
                            </a:rPr>
                            <a:t>1.02e-2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36419">
                    <a:tc v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 anchor="ctr">
                        <a:blipFill rotWithShape="0">
                          <a:blip r:embed="rId4"/>
                          <a:stretch>
                            <a:fillRect l="-66502" t="-258182" r="-247783" b="-21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>
                              <a:effectLst/>
                            </a:rPr>
                            <a:t>-1.3e-3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US" sz="1000" kern="100" dirty="0" smtClean="0">
                            <a:effectLst/>
                          </a:endParaRPr>
                        </a:p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 smtClean="0">
                              <a:effectLst/>
                            </a:rPr>
                            <a:t>-</a:t>
                          </a:r>
                          <a:r>
                            <a:rPr lang="en-US" sz="1000" kern="100" dirty="0">
                              <a:effectLst/>
                            </a:rPr>
                            <a:t>1.42e-2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36419">
                    <a:tc row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 smtClean="0">
                              <a:effectLst/>
                            </a:rPr>
                            <a:t>6Ge</a:t>
                          </a:r>
                          <a:r>
                            <a:rPr lang="en-US" altLang="zh-CN" sz="1000" kern="100" dirty="0" smtClean="0">
                              <a:effectLst/>
                            </a:rPr>
                            <a:t>V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 anchor="ctr">
                        <a:blipFill rotWithShape="0">
                          <a:blip r:embed="rId4"/>
                          <a:stretch>
                            <a:fillRect l="-66502" t="-351786" r="-247783" b="-110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indent="533400"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 smtClean="0">
                              <a:effectLst/>
                            </a:rPr>
                            <a:t>                                                            -</a:t>
                          </a:r>
                          <a:r>
                            <a:rPr lang="en-US" sz="1000" kern="100" dirty="0">
                              <a:effectLst/>
                            </a:rPr>
                            <a:t>2.76e-5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US" sz="1000" kern="100" dirty="0" smtClean="0">
                            <a:effectLst/>
                          </a:endParaRPr>
                        </a:p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 smtClean="0">
                              <a:effectLst/>
                            </a:rPr>
                            <a:t>-</a:t>
                          </a:r>
                          <a:r>
                            <a:rPr lang="en-US" sz="1000" kern="100" dirty="0">
                              <a:effectLst/>
                            </a:rPr>
                            <a:t>2.98e-4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36419">
                    <a:tc v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 anchor="ctr">
                        <a:blipFill rotWithShape="0">
                          <a:blip r:embed="rId4"/>
                          <a:stretch>
                            <a:fillRect l="-66502" t="-460000" r="-247783" b="-127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>
                              <a:effectLst/>
                            </a:rPr>
                            <a:t>-5.39e-5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US" sz="1000" kern="100" dirty="0" smtClean="0">
                            <a:effectLst/>
                          </a:endParaRPr>
                        </a:p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 smtClean="0">
                              <a:effectLst/>
                            </a:rPr>
                            <a:t>-</a:t>
                          </a:r>
                          <a:r>
                            <a:rPr lang="en-US" sz="1000" kern="100" dirty="0">
                              <a:effectLst/>
                            </a:rPr>
                            <a:t>5.82e-4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p:sp>
        <p:nvSpPr>
          <p:cNvPr id="14" name="文本框 13"/>
          <p:cNvSpPr txBox="1"/>
          <p:nvPr/>
        </p:nvSpPr>
        <p:spPr>
          <a:xfrm>
            <a:off x="4555775" y="2077156"/>
            <a:ext cx="1596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1.3 </a:t>
            </a:r>
            <a:r>
              <a:rPr lang="en-US" altLang="zh-CN" dirty="0" err="1" smtClean="0"/>
              <a:t>nC</a:t>
            </a: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10253854" y="2077156"/>
            <a:ext cx="10262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14.4 </a:t>
            </a:r>
            <a:r>
              <a:rPr lang="en-US" altLang="zh-CN" dirty="0" err="1" smtClean="0"/>
              <a:t>nC</a:t>
            </a:r>
            <a:endParaRPr lang="zh-CN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10309401" y="5297513"/>
            <a:ext cx="10262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14.4 </a:t>
            </a:r>
            <a:r>
              <a:rPr lang="en-US" altLang="zh-CN" dirty="0" err="1" smtClean="0"/>
              <a:t>nC</a:t>
            </a:r>
            <a:endParaRPr lang="zh-CN" altLang="en-US" dirty="0"/>
          </a:p>
        </p:txBody>
      </p:sp>
      <p:pic>
        <p:nvPicPr>
          <p:cNvPr id="10" name="图片 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983" y="4053113"/>
            <a:ext cx="3999504" cy="27760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3464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21732" y="133819"/>
            <a:ext cx="10166142" cy="1280890"/>
          </a:xfrm>
        </p:spPr>
        <p:txBody>
          <a:bodyPr/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Simulation </a:t>
            </a:r>
            <a:r>
              <a:rPr lang="en-US" altLang="zh-CN" dirty="0">
                <a:solidFill>
                  <a:srgbClr val="FF0000"/>
                </a:solidFill>
              </a:rPr>
              <a:t>for “swap-out” mode (</a:t>
            </a:r>
            <a:r>
              <a:rPr lang="en-US" altLang="zh-CN" dirty="0" smtClean="0">
                <a:solidFill>
                  <a:srgbClr val="FF0000"/>
                </a:solidFill>
              </a:rPr>
              <a:t>60bunches</a:t>
            </a:r>
            <a:r>
              <a:rPr lang="en-US" altLang="zh-CN" dirty="0">
                <a:solidFill>
                  <a:srgbClr val="FF0000"/>
                </a:solidFill>
              </a:rPr>
              <a:t>)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10" name="内容占位符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61673" y="1539706"/>
            <a:ext cx="5035187" cy="37782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2282220" y="5272247"/>
                <a:ext cx="30457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>
                        <a:solidFill>
                          <a:prstClr val="black"/>
                        </a:solidFill>
                      </a:rPr>
                      <m:t>weight</m:t>
                    </m:r>
                    <m:r>
                      <m:rPr>
                        <m:nor/>
                      </m:rPr>
                      <a:rPr lang="en-US" altLang="zh-CN">
                        <a:solidFill>
                          <a:prstClr val="black"/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en-US" altLang="zh-CN">
                        <a:solidFill>
                          <a:prstClr val="black"/>
                        </a:solidFill>
                      </a:rPr>
                      <m:t>mean</m:t>
                    </m:r>
                    <m:r>
                      <m:rPr>
                        <m:nor/>
                      </m:rPr>
                      <a:rPr lang="en-US" altLang="zh-CN" b="0" i="0" smtClean="0">
                        <a:solidFill>
                          <a:prstClr val="black"/>
                        </a:solidFill>
                      </a:rPr>
                      <m:t>  </m:t>
                    </m:r>
                    <m:r>
                      <a:rPr lang="en-GB" altLang="zh-CN" ker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  <m:sSub>
                      <m:sSubPr>
                        <m:ctrlPr>
                          <a:rPr lang="zh-CN" altLang="zh-CN" i="1" ker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altLang="zh-CN" i="1" ker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𝜈</m:t>
                        </m:r>
                      </m:e>
                      <m:sub>
                        <m:r>
                          <a:rPr lang="en-GB" altLang="zh-CN" i="1" ker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GB" altLang="zh-CN" kern="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zh-CN" kern="0" dirty="0">
                    <a:latin typeface="Times New Roman" panose="02020603050405020304" pitchFamily="18" charset="0"/>
                  </a:rPr>
                  <a:t>=</a:t>
                </a:r>
                <a:r>
                  <a:rPr lang="en-GB" altLang="zh-CN" kern="0" dirty="0" smtClean="0">
                    <a:latin typeface="Times New Roman" panose="02020603050405020304" pitchFamily="18" charset="0"/>
                  </a:rPr>
                  <a:t> </a:t>
                </a:r>
                <a:r>
                  <a:rPr lang="en-GB" altLang="zh-CN" kern="0" dirty="0">
                    <a:latin typeface="Times New Roman" panose="02020603050405020304" pitchFamily="18" charset="0"/>
                  </a:rPr>
                  <a:t>–0.015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2220" y="5272247"/>
                <a:ext cx="3045770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600" t="-10000" r="-1200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7623735" y="5275859"/>
                <a:ext cx="3194464" cy="3912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smtClean="0">
                        <a:solidFill>
                          <a:prstClr val="black"/>
                        </a:solidFill>
                      </a:rPr>
                      <m:t>weight</m:t>
                    </m:r>
                    <m:r>
                      <m:rPr>
                        <m:nor/>
                      </m:rPr>
                      <a:rPr lang="en-US" altLang="zh-CN" smtClean="0">
                        <a:solidFill>
                          <a:prstClr val="black"/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en-US" altLang="zh-CN" smtClean="0">
                        <a:solidFill>
                          <a:prstClr val="black"/>
                        </a:solidFill>
                      </a:rPr>
                      <m:t>mean</m:t>
                    </m:r>
                    <m:r>
                      <a:rPr lang="en-US" altLang="zh-CN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GB" altLang="zh-CN" ker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  <m:sSub>
                      <m:sSubPr>
                        <m:ctrlPr>
                          <a:rPr lang="zh-CN" altLang="zh-CN" i="1" ker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altLang="zh-CN" i="1" ker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𝜈</m:t>
                        </m:r>
                      </m:e>
                      <m:sub>
                        <m:r>
                          <a:rPr lang="en-US" altLang="zh-CN" b="0" i="1" kern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GB" altLang="zh-CN" kern="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zh-CN" kern="0" dirty="0">
                    <a:latin typeface="Times New Roman" panose="02020603050405020304" pitchFamily="18" charset="0"/>
                  </a:rPr>
                  <a:t>=</a:t>
                </a:r>
                <a:r>
                  <a:rPr lang="en-GB" altLang="zh-CN" kern="0" dirty="0" smtClean="0">
                    <a:latin typeface="Times New Roman" panose="02020603050405020304" pitchFamily="18" charset="0"/>
                  </a:rPr>
                  <a:t> </a:t>
                </a:r>
                <a:r>
                  <a:rPr lang="en-GB" altLang="zh-CN" kern="0" dirty="0">
                    <a:latin typeface="Times New Roman" panose="02020603050405020304" pitchFamily="18" charset="0"/>
                  </a:rPr>
                  <a:t>–</a:t>
                </a:r>
                <a:r>
                  <a:rPr lang="en-GB" altLang="zh-CN" kern="0" dirty="0" smtClean="0">
                    <a:latin typeface="Times New Roman" panose="02020603050405020304" pitchFamily="18" charset="0"/>
                  </a:rPr>
                  <a:t>0.0145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3735" y="5275859"/>
                <a:ext cx="3194464" cy="391261"/>
              </a:xfrm>
              <a:prstGeom prst="rect">
                <a:avLst/>
              </a:prstGeom>
              <a:blipFill rotWithShape="0">
                <a:blip r:embed="rId4"/>
                <a:stretch>
                  <a:fillRect l="-573" t="-7692" r="-954" b="-1692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表格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45663325"/>
                  </p:ext>
                </p:extLst>
              </p:nvPr>
            </p:nvGraphicFramePr>
            <p:xfrm>
              <a:off x="7236972" y="686788"/>
              <a:ext cx="3720030" cy="91729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850582"/>
                    <a:gridCol w="1281844"/>
                    <a:gridCol w="1587604"/>
                  </a:tblGrid>
                  <a:tr h="307699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>
                              <a:effectLst/>
                            </a:rPr>
                            <a:t> 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>
                              <a:effectLst/>
                            </a:rPr>
                            <a:t>Tune shift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 dirty="0" smtClean="0">
                              <a:effectLst/>
                            </a:rPr>
                            <a:t>N=9e10</a:t>
                          </a:r>
                          <a:r>
                            <a:rPr lang="zh-CN" sz="1050" kern="100" dirty="0" smtClean="0">
                              <a:effectLst/>
                            </a:rPr>
                            <a:t>（</a:t>
                          </a:r>
                          <a:r>
                            <a:rPr lang="en-US" altLang="zh-CN" sz="1050" kern="100" dirty="0" smtClean="0">
                              <a:effectLst/>
                            </a:rPr>
                            <a:t>14.4 </a:t>
                          </a:r>
                          <a:r>
                            <a:rPr lang="en-US" altLang="zh-CN" sz="1050" kern="100" dirty="0" err="1" smtClean="0">
                              <a:effectLst/>
                            </a:rPr>
                            <a:t>nC</a:t>
                          </a:r>
                          <a:r>
                            <a:rPr lang="zh-CN" sz="1000" kern="100" dirty="0" smtClean="0">
                              <a:effectLst/>
                            </a:rPr>
                            <a:t>）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268038">
                    <a:tc row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 smtClean="0">
                              <a:effectLst/>
                            </a:rPr>
                            <a:t>300Me</a:t>
                          </a:r>
                          <a:r>
                            <a:rPr lang="en-US" altLang="zh-CN" sz="1000" kern="100" dirty="0" smtClean="0">
                              <a:effectLst/>
                            </a:rPr>
                            <a:t>V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000" kern="100">
                                    <a:effectLst/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  <m:sSub>
                                  <m:sSubPr>
                                    <m:ctrlPr>
                                      <a:rPr lang="zh-CN" sz="1000" i="1" kern="1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00" kern="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𝜈</m:t>
                                    </m:r>
                                  </m:e>
                                  <m:sub>
                                    <m:r>
                                      <a:rPr lang="en-US" sz="1000" kern="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US" sz="1000" kern="100" dirty="0" smtClean="0">
                            <a:effectLst/>
                          </a:endParaRPr>
                        </a:p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 smtClean="0">
                              <a:effectLst/>
                            </a:rPr>
                            <a:t>-</a:t>
                          </a:r>
                          <a:r>
                            <a:rPr lang="en-US" sz="1000" kern="100" dirty="0">
                              <a:effectLst/>
                            </a:rPr>
                            <a:t>1.02e-2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268038">
                    <a:tc v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000" kern="100">
                                    <a:effectLst/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  <m:sSub>
                                  <m:sSubPr>
                                    <m:ctrlPr>
                                      <a:rPr lang="zh-CN" sz="1000" i="1" kern="1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00" kern="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𝜈</m:t>
                                    </m:r>
                                  </m:e>
                                  <m:sub>
                                    <m:r>
                                      <a:rPr lang="en-US" sz="1000" kern="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US" sz="1000" kern="100" dirty="0" smtClean="0">
                            <a:effectLst/>
                          </a:endParaRPr>
                        </a:p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 smtClean="0">
                              <a:effectLst/>
                            </a:rPr>
                            <a:t>-</a:t>
                          </a:r>
                          <a:r>
                            <a:rPr lang="en-US" sz="1000" kern="100" dirty="0">
                              <a:effectLst/>
                            </a:rPr>
                            <a:t>1.42e-2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表格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45663325"/>
                  </p:ext>
                </p:extLst>
              </p:nvPr>
            </p:nvGraphicFramePr>
            <p:xfrm>
              <a:off x="7236972" y="686788"/>
              <a:ext cx="3720030" cy="91729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850582"/>
                    <a:gridCol w="1281844"/>
                    <a:gridCol w="1587604"/>
                  </a:tblGrid>
                  <a:tr h="307699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>
                              <a:effectLst/>
                            </a:rPr>
                            <a:t> 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>
                              <a:effectLst/>
                            </a:rPr>
                            <a:t>Tune shift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 dirty="0" smtClean="0">
                              <a:effectLst/>
                            </a:rPr>
                            <a:t>N=9e10</a:t>
                          </a:r>
                          <a:r>
                            <a:rPr lang="zh-CN" sz="1050" kern="100" dirty="0" smtClean="0">
                              <a:effectLst/>
                            </a:rPr>
                            <a:t>（</a:t>
                          </a:r>
                          <a:r>
                            <a:rPr lang="en-US" altLang="zh-CN" sz="1050" kern="100" dirty="0" smtClean="0">
                              <a:effectLst/>
                            </a:rPr>
                            <a:t>14.4 </a:t>
                          </a:r>
                          <a:r>
                            <a:rPr lang="en-US" altLang="zh-CN" sz="1050" kern="100" dirty="0" err="1" smtClean="0">
                              <a:effectLst/>
                            </a:rPr>
                            <a:t>nC</a:t>
                          </a:r>
                          <a:r>
                            <a:rPr lang="zh-CN" sz="1000" kern="100" dirty="0" smtClean="0">
                              <a:effectLst/>
                            </a:rPr>
                            <a:t>）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04800">
                    <a:tc row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 smtClean="0">
                              <a:effectLst/>
                            </a:rPr>
                            <a:t>300Me</a:t>
                          </a:r>
                          <a:r>
                            <a:rPr lang="en-US" altLang="zh-CN" sz="1000" kern="100" dirty="0" smtClean="0">
                              <a:effectLst/>
                            </a:rPr>
                            <a:t>V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 anchor="ctr">
                        <a:blipFill rotWithShape="0">
                          <a:blip r:embed="rId5"/>
                          <a:stretch>
                            <a:fillRect l="-67143" t="-116000" r="-126190" b="-12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US" sz="1000" kern="100" dirty="0" smtClean="0">
                            <a:effectLst/>
                          </a:endParaRPr>
                        </a:p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 smtClean="0">
                              <a:effectLst/>
                            </a:rPr>
                            <a:t>-</a:t>
                          </a:r>
                          <a:r>
                            <a:rPr lang="en-US" sz="1000" kern="100" dirty="0">
                              <a:effectLst/>
                            </a:rPr>
                            <a:t>1.02e-2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04800">
                    <a:tc v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 anchor="ctr">
                        <a:blipFill rotWithShape="0">
                          <a:blip r:embed="rId5"/>
                          <a:stretch>
                            <a:fillRect l="-67143" t="-211765" r="-126190" b="-2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endParaRPr lang="en-US" sz="1000" kern="100" dirty="0" smtClean="0">
                            <a:effectLst/>
                          </a:endParaRPr>
                        </a:p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 smtClean="0">
                              <a:effectLst/>
                            </a:rPr>
                            <a:t>-</a:t>
                          </a:r>
                          <a:r>
                            <a:rPr lang="en-US" sz="1000" kern="100" dirty="0">
                              <a:effectLst/>
                            </a:rPr>
                            <a:t>1.42e-2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p:pic>
        <p:nvPicPr>
          <p:cNvPr id="9" name="图片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5926" y="1547614"/>
            <a:ext cx="5133174" cy="385177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12610" y="1835326"/>
            <a:ext cx="5596613" cy="3779848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1325218" y="5830957"/>
            <a:ext cx="9607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Some </a:t>
            </a:r>
            <a:r>
              <a:rPr lang="en-US" altLang="zh-CN" dirty="0"/>
              <a:t>particles are lost, the simulation results are consistent with the calculated </a:t>
            </a:r>
            <a:r>
              <a:rPr lang="en-US" altLang="zh-CN" dirty="0" smtClean="0"/>
              <a:t>results. After simulation with different bunch charge, we can </a:t>
            </a:r>
            <a:r>
              <a:rPr lang="en-US" altLang="zh-CN" dirty="0"/>
              <a:t>obtain the </a:t>
            </a:r>
            <a:r>
              <a:rPr lang="en-US" altLang="zh-CN" dirty="0" smtClean="0"/>
              <a:t>threshold is 8.6 </a:t>
            </a:r>
            <a:r>
              <a:rPr lang="en-US" altLang="zh-CN" dirty="0" err="1" smtClean="0"/>
              <a:t>nC</a:t>
            </a:r>
            <a:r>
              <a:rPr lang="en-US" altLang="zh-CN" dirty="0" smtClean="0"/>
              <a:t>.</a:t>
            </a:r>
            <a:endParaRPr lang="zh-CN" altLang="en-US" dirty="0"/>
          </a:p>
        </p:txBody>
      </p:sp>
      <p:sp>
        <p:nvSpPr>
          <p:cNvPr id="12" name="右箭头 11">
            <a:hlinkClick r:id="rId8" action="ppaction://hlinksldjump"/>
          </p:cNvPr>
          <p:cNvSpPr/>
          <p:nvPr/>
        </p:nvSpPr>
        <p:spPr>
          <a:xfrm>
            <a:off x="11087874" y="6162261"/>
            <a:ext cx="693309" cy="3313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558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5099" y="0"/>
            <a:ext cx="8911687" cy="1280890"/>
          </a:xfrm>
        </p:spPr>
        <p:txBody>
          <a:bodyPr/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Summary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4082" y="1656522"/>
            <a:ext cx="8915400" cy="3777622"/>
          </a:xfrm>
        </p:spPr>
        <p:txBody>
          <a:bodyPr/>
          <a:lstStyle/>
          <a:p>
            <a:r>
              <a:rPr lang="en-US" altLang="zh-CN" dirty="0" smtClean="0"/>
              <a:t>Storage ring : The </a:t>
            </a:r>
            <a:r>
              <a:rPr lang="en-US" altLang="zh-CN" dirty="0"/>
              <a:t>vertical tune shift is at the level of 0.2 in the operation mode with 14.4nC bunch charge, it move the beam onto a resonance, </a:t>
            </a:r>
            <a:r>
              <a:rPr lang="en-US" altLang="zh-CN" dirty="0" smtClean="0"/>
              <a:t>may result </a:t>
            </a:r>
            <a:r>
              <a:rPr lang="en-US" altLang="zh-CN" dirty="0"/>
              <a:t>in loss of the beam or deterioration of the beam quality</a:t>
            </a:r>
            <a:r>
              <a:rPr lang="en-US" altLang="zh-CN" dirty="0" smtClean="0"/>
              <a:t>.</a:t>
            </a:r>
          </a:p>
          <a:p>
            <a:pPr marL="0" indent="0">
              <a:buNone/>
            </a:pPr>
            <a:r>
              <a:rPr lang="en-US" altLang="zh-CN" dirty="0" smtClean="0"/>
              <a:t>Advice</a:t>
            </a:r>
            <a:r>
              <a:rPr lang="en-US" altLang="zh-CN" dirty="0"/>
              <a:t>: Stretch bunch length and adjust </a:t>
            </a:r>
            <a:r>
              <a:rPr lang="en-US" altLang="zh-CN" dirty="0" smtClean="0"/>
              <a:t>tune.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Booster : In </a:t>
            </a:r>
            <a:r>
              <a:rPr lang="en-US" altLang="zh-CN" dirty="0"/>
              <a:t>the "swap-out" mode, 14.4nC bunch charge is the case of low beam energy and high particle densities while start ramping. Some particles are </a:t>
            </a:r>
            <a:r>
              <a:rPr lang="en-US" altLang="zh-CN" dirty="0" smtClean="0"/>
              <a:t>lost </a:t>
            </a:r>
            <a:r>
              <a:rPr lang="en-US" altLang="zh-CN" dirty="0"/>
              <a:t>and the threshold is 8.6 </a:t>
            </a:r>
            <a:r>
              <a:rPr lang="en-US" altLang="zh-CN" dirty="0" err="1"/>
              <a:t>nC</a:t>
            </a:r>
            <a:r>
              <a:rPr lang="en-US" altLang="zh-CN" dirty="0"/>
              <a:t>.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Advice: In the "swap-out" mode, </a:t>
            </a:r>
            <a:r>
              <a:rPr lang="en-US" altLang="zh-CN" dirty="0" smtClean="0"/>
              <a:t>bunch charge </a:t>
            </a:r>
            <a:r>
              <a:rPr lang="en-US" altLang="zh-CN" dirty="0" smtClean="0"/>
              <a:t>should be </a:t>
            </a:r>
            <a:r>
              <a:rPr lang="en-US" altLang="zh-CN" dirty="0" smtClean="0"/>
              <a:t>less in </a:t>
            </a:r>
            <a:r>
              <a:rPr lang="en-US" altLang="zh-CN" dirty="0"/>
              <a:t>the case of low beam energy.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63539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3124639" y="2702292"/>
            <a:ext cx="656269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8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Thank you</a:t>
            </a:r>
            <a:endParaRPr lang="zh-CN" altLang="en-US" sz="8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2563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b="1" dirty="0" smtClean="0">
                <a:solidFill>
                  <a:srgbClr val="FF0000"/>
                </a:solidFill>
              </a:rPr>
              <a:t>Outline</a:t>
            </a:r>
            <a:endParaRPr lang="zh-CN" alt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3200" dirty="0" smtClean="0">
                <a:solidFill>
                  <a:srgbClr val="002060"/>
                </a:solidFill>
                <a:hlinkClick r:id="rId2" action="ppaction://hlinksldjump"/>
              </a:rPr>
              <a:t>Introduction</a:t>
            </a:r>
            <a:endParaRPr lang="en-US" altLang="zh-CN" sz="3200" dirty="0">
              <a:solidFill>
                <a:srgbClr val="002060"/>
              </a:solidFill>
            </a:endParaRPr>
          </a:p>
          <a:p>
            <a:r>
              <a:rPr lang="en-US" altLang="zh-CN" sz="3200" dirty="0" smtClean="0">
                <a:solidFill>
                  <a:srgbClr val="002060"/>
                </a:solidFill>
                <a:hlinkClick r:id="rId3" action="ppaction://hlinksldjump"/>
              </a:rPr>
              <a:t>Why do and how do</a:t>
            </a:r>
            <a:endParaRPr lang="en-US" altLang="zh-CN" sz="3200" dirty="0" smtClean="0">
              <a:solidFill>
                <a:srgbClr val="002060"/>
              </a:solidFill>
            </a:endParaRPr>
          </a:p>
          <a:p>
            <a:r>
              <a:rPr lang="en-US" altLang="zh-CN" sz="3200" dirty="0" smtClean="0">
                <a:solidFill>
                  <a:srgbClr val="002060"/>
                </a:solidFill>
                <a:hlinkClick r:id="rId4" action="ppaction://hlinksldjump"/>
              </a:rPr>
              <a:t>Tune shift in storage ring</a:t>
            </a:r>
            <a:endParaRPr lang="en-US" altLang="zh-CN" sz="3200" dirty="0" smtClean="0">
              <a:solidFill>
                <a:srgbClr val="002060"/>
              </a:solidFill>
            </a:endParaRPr>
          </a:p>
          <a:p>
            <a:r>
              <a:rPr lang="en-US" altLang="zh-CN" sz="3200" dirty="0">
                <a:solidFill>
                  <a:srgbClr val="002060"/>
                </a:solidFill>
                <a:hlinkClick r:id="rId5" action="ppaction://hlinksldjump"/>
              </a:rPr>
              <a:t>Tune shift in </a:t>
            </a:r>
            <a:r>
              <a:rPr lang="en-US" altLang="zh-CN" sz="3200" dirty="0" smtClean="0">
                <a:solidFill>
                  <a:srgbClr val="002060"/>
                </a:solidFill>
                <a:hlinkClick r:id="rId5" action="ppaction://hlinksldjump"/>
              </a:rPr>
              <a:t>booster</a:t>
            </a:r>
            <a:endParaRPr lang="en-US" altLang="zh-CN" sz="3200" dirty="0">
              <a:solidFill>
                <a:srgbClr val="002060"/>
              </a:solidFill>
            </a:endParaRPr>
          </a:p>
          <a:p>
            <a:r>
              <a:rPr lang="en-US" altLang="zh-CN" sz="3200" dirty="0" smtClean="0">
                <a:solidFill>
                  <a:srgbClr val="002060"/>
                </a:solidFill>
                <a:hlinkClick r:id="rId6" action="ppaction://hlinksldjump"/>
              </a:rPr>
              <a:t>Summary</a:t>
            </a:r>
            <a:endParaRPr lang="en-US" altLang="zh-CN" sz="32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8562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99157" y="586917"/>
            <a:ext cx="8911687" cy="1280890"/>
          </a:xfrm>
        </p:spPr>
        <p:txBody>
          <a:bodyPr>
            <a:normAutofit/>
          </a:bodyPr>
          <a:lstStyle/>
          <a:p>
            <a:r>
              <a:rPr lang="en-US" altLang="zh-CN" sz="4000" dirty="0" smtClean="0">
                <a:solidFill>
                  <a:srgbClr val="FF0000"/>
                </a:solidFill>
              </a:rPr>
              <a:t>Space-charge effects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58092" y="1681592"/>
            <a:ext cx="8915400" cy="3777622"/>
          </a:xfrm>
        </p:spPr>
        <p:txBody>
          <a:bodyPr/>
          <a:lstStyle/>
          <a:p>
            <a:r>
              <a:rPr lang="en-US" altLang="zh-CN" sz="2400" dirty="0" smtClean="0">
                <a:solidFill>
                  <a:srgbClr val="0070C0"/>
                </a:solidFill>
              </a:rPr>
              <a:t>Direct </a:t>
            </a:r>
            <a:r>
              <a:rPr lang="en-US" altLang="zh-CN" sz="2400" dirty="0">
                <a:solidFill>
                  <a:srgbClr val="0070C0"/>
                </a:solidFill>
              </a:rPr>
              <a:t>Space-charge </a:t>
            </a:r>
            <a:r>
              <a:rPr lang="en-US" altLang="zh-CN" sz="2400" dirty="0" smtClean="0">
                <a:solidFill>
                  <a:srgbClr val="0070C0"/>
                </a:solidFill>
              </a:rPr>
              <a:t>effects  </a:t>
            </a:r>
            <a:r>
              <a:rPr lang="en-US" altLang="zh-CN" dirty="0" smtClean="0"/>
              <a:t>(direct Coulomb force)</a:t>
            </a:r>
          </a:p>
          <a:p>
            <a:r>
              <a:rPr lang="en-US" altLang="zh-CN" sz="2400" dirty="0">
                <a:solidFill>
                  <a:srgbClr val="0070C0"/>
                </a:solidFill>
              </a:rPr>
              <a:t>Indirect Space-charge </a:t>
            </a:r>
            <a:r>
              <a:rPr lang="en-US" altLang="zh-CN" sz="2400" dirty="0" smtClean="0">
                <a:solidFill>
                  <a:srgbClr val="0070C0"/>
                </a:solidFill>
              </a:rPr>
              <a:t>effects  </a:t>
            </a:r>
            <a:r>
              <a:rPr lang="en-US" altLang="zh-CN" dirty="0" smtClean="0"/>
              <a:t>(image charges and currents)</a:t>
            </a:r>
            <a:endParaRPr lang="en-US" altLang="zh-CN" dirty="0"/>
          </a:p>
          <a:p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</p:txBody>
      </p:sp>
      <p:grpSp>
        <p:nvGrpSpPr>
          <p:cNvPr id="4" name="组合 3"/>
          <p:cNvGrpSpPr/>
          <p:nvPr/>
        </p:nvGrpSpPr>
        <p:grpSpPr>
          <a:xfrm>
            <a:off x="3352799" y="2763700"/>
            <a:ext cx="5895173" cy="3266661"/>
            <a:chOff x="3527147" y="2652881"/>
            <a:chExt cx="4763868" cy="2736460"/>
          </a:xfrm>
        </p:grpSpPr>
        <p:grpSp>
          <p:nvGrpSpPr>
            <p:cNvPr id="5" name="组合 4"/>
            <p:cNvGrpSpPr/>
            <p:nvPr/>
          </p:nvGrpSpPr>
          <p:grpSpPr>
            <a:xfrm>
              <a:off x="3843853" y="2692457"/>
              <a:ext cx="3804012" cy="2671588"/>
              <a:chOff x="3843853" y="2645886"/>
              <a:chExt cx="3804012" cy="2671588"/>
            </a:xfrm>
          </p:grpSpPr>
          <p:grpSp>
            <p:nvGrpSpPr>
              <p:cNvPr id="13" name="组合 12"/>
              <p:cNvGrpSpPr/>
              <p:nvPr/>
            </p:nvGrpSpPr>
            <p:grpSpPr>
              <a:xfrm>
                <a:off x="3913147" y="3267420"/>
                <a:ext cx="3734718" cy="1302743"/>
                <a:chOff x="3913147" y="3267420"/>
                <a:chExt cx="3734718" cy="1302743"/>
              </a:xfrm>
            </p:grpSpPr>
            <p:grpSp>
              <p:nvGrpSpPr>
                <p:cNvPr id="18" name="组合 17"/>
                <p:cNvGrpSpPr/>
                <p:nvPr/>
              </p:nvGrpSpPr>
              <p:grpSpPr>
                <a:xfrm>
                  <a:off x="3913147" y="3756751"/>
                  <a:ext cx="3734718" cy="198303"/>
                  <a:chOff x="3913147" y="3756751"/>
                  <a:chExt cx="3734718" cy="198303"/>
                </a:xfrm>
              </p:grpSpPr>
              <p:sp>
                <p:nvSpPr>
                  <p:cNvPr id="21" name="椭圆 20"/>
                  <p:cNvSpPr/>
                  <p:nvPr/>
                </p:nvSpPr>
                <p:spPr>
                  <a:xfrm>
                    <a:off x="5416950" y="3756751"/>
                    <a:ext cx="727113" cy="198303"/>
                  </a:xfrm>
                  <a:prstGeom prst="ellipse">
                    <a:avLst/>
                  </a:prstGeom>
                  <a:solidFill>
                    <a:sysClr val="windowText" lastClr="000000"/>
                  </a:solidFill>
                  <a:ln w="57150" cap="flat" cmpd="sng" algn="ctr">
                    <a:solidFill>
                      <a:sysClr val="windowText" lastClr="000000"/>
                    </a:solidFill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zh-CN" altLang="en-US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宋体" panose="02010600030101010101" pitchFamily="2" charset="-122"/>
                      <a:cs typeface="+mn-cs"/>
                    </a:endParaRPr>
                  </a:p>
                </p:txBody>
              </p:sp>
              <p:cxnSp>
                <p:nvCxnSpPr>
                  <p:cNvPr id="22" name="直接连接符 21"/>
                  <p:cNvCxnSpPr/>
                  <p:nvPr/>
                </p:nvCxnSpPr>
                <p:spPr>
                  <a:xfrm>
                    <a:off x="3913147" y="3833869"/>
                    <a:ext cx="3734718" cy="44067"/>
                  </a:xfrm>
                  <a:prstGeom prst="line">
                    <a:avLst/>
                  </a:prstGeom>
                  <a:noFill/>
                  <a:ln w="57150" cap="flat" cmpd="sng" algn="ctr">
                    <a:solidFill>
                      <a:sysClr val="windowText" lastClr="000000"/>
                    </a:solidFill>
                    <a:prstDash val="lgDash"/>
                    <a:miter lim="800000"/>
                  </a:ln>
                  <a:effectLst/>
                </p:spPr>
              </p:cxnSp>
            </p:grpSp>
            <p:cxnSp>
              <p:nvCxnSpPr>
                <p:cNvPr id="19" name="直接连接符 18"/>
                <p:cNvCxnSpPr/>
                <p:nvPr/>
              </p:nvCxnSpPr>
              <p:spPr>
                <a:xfrm>
                  <a:off x="4142341" y="3267420"/>
                  <a:ext cx="3161841" cy="22033"/>
                </a:xfrm>
                <a:prstGeom prst="line">
                  <a:avLst/>
                </a:prstGeom>
                <a:noFill/>
                <a:ln w="571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20" name="直接连接符 19"/>
                <p:cNvCxnSpPr/>
                <p:nvPr/>
              </p:nvCxnSpPr>
              <p:spPr>
                <a:xfrm>
                  <a:off x="4142341" y="4548130"/>
                  <a:ext cx="3161841" cy="22033"/>
                </a:xfrm>
                <a:prstGeom prst="line">
                  <a:avLst/>
                </a:prstGeom>
                <a:noFill/>
                <a:ln w="571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</p:cxnSp>
          </p:grpSp>
          <p:cxnSp>
            <p:nvCxnSpPr>
              <p:cNvPr id="14" name="直接连接符 13"/>
              <p:cNvCxnSpPr/>
              <p:nvPr/>
            </p:nvCxnSpPr>
            <p:spPr>
              <a:xfrm>
                <a:off x="3843853" y="2730756"/>
                <a:ext cx="3734718" cy="22034"/>
              </a:xfrm>
              <a:prstGeom prst="line">
                <a:avLst/>
              </a:prstGeom>
              <a:noFill/>
              <a:ln w="57150" cap="flat" cmpd="sng" algn="ctr">
                <a:solidFill>
                  <a:sysClr val="windowText" lastClr="000000"/>
                </a:solidFill>
                <a:prstDash val="lgDash"/>
                <a:miter lim="800000"/>
              </a:ln>
              <a:effectLst/>
            </p:spPr>
          </p:cxnSp>
          <p:cxnSp>
            <p:nvCxnSpPr>
              <p:cNvPr id="15" name="直接连接符 14"/>
              <p:cNvCxnSpPr/>
              <p:nvPr/>
            </p:nvCxnSpPr>
            <p:spPr>
              <a:xfrm>
                <a:off x="3855902" y="5218323"/>
                <a:ext cx="3734718" cy="22034"/>
              </a:xfrm>
              <a:prstGeom prst="line">
                <a:avLst/>
              </a:prstGeom>
              <a:noFill/>
              <a:ln w="57150" cap="flat" cmpd="sng" algn="ctr">
                <a:solidFill>
                  <a:sysClr val="windowText" lastClr="000000"/>
                </a:solidFill>
                <a:prstDash val="lgDash"/>
                <a:miter lim="800000"/>
              </a:ln>
              <a:effectLst/>
            </p:spPr>
          </p:cxnSp>
          <p:sp>
            <p:nvSpPr>
              <p:cNvPr id="16" name="椭圆 15"/>
              <p:cNvSpPr/>
              <p:nvPr/>
            </p:nvSpPr>
            <p:spPr>
              <a:xfrm>
                <a:off x="5416950" y="2645886"/>
                <a:ext cx="727113" cy="198303"/>
              </a:xfrm>
              <a:prstGeom prst="ellipse">
                <a:avLst/>
              </a:prstGeom>
              <a:solidFill>
                <a:srgbClr val="5B9BD5">
                  <a:lumMod val="40000"/>
                  <a:lumOff val="60000"/>
                </a:srgbClr>
              </a:solidFill>
              <a:ln w="57150" cap="flat" cmpd="sng" algn="ctr">
                <a:solidFill>
                  <a:sysClr val="windowText" lastClr="000000"/>
                </a:solidFill>
                <a:prstDash val="lgDash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7" name="椭圆 16"/>
              <p:cNvSpPr/>
              <p:nvPr/>
            </p:nvSpPr>
            <p:spPr>
              <a:xfrm>
                <a:off x="5416950" y="5119171"/>
                <a:ext cx="727113" cy="198303"/>
              </a:xfrm>
              <a:prstGeom prst="ellipse">
                <a:avLst/>
              </a:prstGeom>
              <a:solidFill>
                <a:srgbClr val="5B9BD5">
                  <a:lumMod val="40000"/>
                  <a:lumOff val="60000"/>
                </a:srgbClr>
              </a:solidFill>
              <a:ln w="57150" cap="flat" cmpd="sng" algn="ctr">
                <a:solidFill>
                  <a:sysClr val="windowText" lastClr="000000"/>
                </a:solidFill>
                <a:prstDash val="lgDash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6" name="文本框 5"/>
            <p:cNvSpPr txBox="1"/>
            <p:nvPr/>
          </p:nvSpPr>
          <p:spPr>
            <a:xfrm>
              <a:off x="3564197" y="3744122"/>
              <a:ext cx="286437" cy="2488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</a:rPr>
                <a:t>0</a:t>
              </a:r>
              <a:endParaRPr kumimoji="0" lang="zh-CN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3581970" y="3180321"/>
              <a:ext cx="162697" cy="24889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</a:rPr>
                <a:t>b</a:t>
              </a:r>
              <a:endParaRPr kumimoji="0" lang="zh-CN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3553294" y="2652881"/>
              <a:ext cx="247231" cy="24889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</a:rPr>
                <a:t>2b</a:t>
              </a:r>
              <a:endParaRPr kumimoji="0" lang="zh-CN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3556609" y="4481893"/>
              <a:ext cx="213418" cy="24889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</a:rPr>
                <a:t>-b</a:t>
              </a:r>
              <a:endParaRPr kumimoji="0" lang="zh-CN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3527147" y="5140448"/>
              <a:ext cx="297952" cy="24889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</a:rPr>
                <a:t>-2b</a:t>
              </a:r>
              <a:endParaRPr kumimoji="0" lang="zh-CN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6231874" y="3552941"/>
              <a:ext cx="412399" cy="22269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</a:rPr>
                <a:t>Beam</a:t>
              </a:r>
              <a:endParaRPr kumimoji="0" lang="zh-CN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7190978" y="2741397"/>
              <a:ext cx="1100037" cy="6961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</a:rPr>
                <a:t>Vacuum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</a:rPr>
                <a:t> chamber</a:t>
              </a:r>
              <a:endParaRPr kumimoji="0" lang="zh-CN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131852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smtClean="0">
                <a:solidFill>
                  <a:srgbClr val="FF0000"/>
                </a:solidFill>
              </a:rPr>
              <a:t>Tune shift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47091" y="1905000"/>
            <a:ext cx="8915400" cy="3777622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The self-fields created by the particles act back on the beam and influence its motion and change the </a:t>
            </a:r>
            <a:r>
              <a:rPr lang="en-US" altLang="zh-CN" dirty="0" err="1" smtClean="0"/>
              <a:t>betatron</a:t>
            </a:r>
            <a:r>
              <a:rPr lang="en-US" altLang="zh-CN" dirty="0" smtClean="0"/>
              <a:t> frequencies.</a:t>
            </a:r>
          </a:p>
          <a:p>
            <a:r>
              <a:rPr lang="en-US" altLang="zh-CN" sz="2400" dirty="0" smtClean="0">
                <a:solidFill>
                  <a:srgbClr val="0070C0"/>
                </a:solidFill>
              </a:rPr>
              <a:t>Incoherent tune shift</a:t>
            </a:r>
          </a:p>
          <a:p>
            <a:pPr marL="0" indent="0">
              <a:buNone/>
            </a:pPr>
            <a:r>
              <a:rPr lang="en-US" altLang="zh-CN" dirty="0" smtClean="0"/>
              <a:t>The beam as a whole does not oscillate, the space-charge forces are stationary and affect only the focusing of the individual particles.</a:t>
            </a:r>
          </a:p>
          <a:p>
            <a:r>
              <a:rPr lang="en-US" altLang="zh-CN" sz="2400" dirty="0">
                <a:solidFill>
                  <a:srgbClr val="0070C0"/>
                </a:solidFill>
              </a:rPr>
              <a:t>Coherent tune shift</a:t>
            </a:r>
          </a:p>
          <a:p>
            <a:pPr marL="0" indent="0">
              <a:buNone/>
            </a:pPr>
            <a:r>
              <a:rPr lang="en-US" altLang="zh-CN" dirty="0" smtClean="0"/>
              <a:t>A beam execute a center-of-mass motion, the source of the space-charge fields changes ,beam result in a coherent tune shift.</a:t>
            </a:r>
            <a:endParaRPr lang="zh-CN" altLang="en-US" dirty="0"/>
          </a:p>
        </p:txBody>
      </p:sp>
      <p:sp>
        <p:nvSpPr>
          <p:cNvPr id="4" name="右箭头 3">
            <a:hlinkClick r:id="rId2" action="ppaction://hlinksldjump"/>
          </p:cNvPr>
          <p:cNvSpPr/>
          <p:nvPr/>
        </p:nvSpPr>
        <p:spPr>
          <a:xfrm>
            <a:off x="9687339" y="5682622"/>
            <a:ext cx="887896" cy="4266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标注 5"/>
          <p:cNvSpPr/>
          <p:nvPr/>
        </p:nvSpPr>
        <p:spPr>
          <a:xfrm>
            <a:off x="5552661" y="2531165"/>
            <a:ext cx="1497496" cy="384313"/>
          </a:xfrm>
          <a:prstGeom prst="wedgeRectCallout">
            <a:avLst>
              <a:gd name="adj1" fmla="val -67736"/>
              <a:gd name="adj2" fmla="val 9008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discussed</a:t>
            </a:r>
            <a:endParaRPr lang="zh-CN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7460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5758" y="-423688"/>
            <a:ext cx="12129571" cy="1620532"/>
          </a:xfrm>
        </p:spPr>
        <p:txBody>
          <a:bodyPr>
            <a:normAutofit fontScale="90000"/>
          </a:bodyPr>
          <a:lstStyle/>
          <a:p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b="1" dirty="0">
                <a:solidFill>
                  <a:srgbClr val="FF0000"/>
                </a:solidFill>
              </a:rPr>
              <a:t>C</a:t>
            </a:r>
            <a:r>
              <a:rPr lang="en-US" altLang="zh-CN" b="1" dirty="0" smtClean="0">
                <a:solidFill>
                  <a:srgbClr val="FF0000"/>
                </a:solidFill>
              </a:rPr>
              <a:t>omparisons  between </a:t>
            </a:r>
            <a:r>
              <a:rPr lang="en-US" altLang="zh-CN" b="1" dirty="0">
                <a:solidFill>
                  <a:srgbClr val="FF0000"/>
                </a:solidFill>
              </a:rPr>
              <a:t>longitudinal </a:t>
            </a:r>
            <a:r>
              <a:rPr lang="en-US" altLang="zh-CN" b="1" dirty="0" smtClean="0">
                <a:solidFill>
                  <a:srgbClr val="FF0000"/>
                </a:solidFill>
              </a:rPr>
              <a:t> and </a:t>
            </a:r>
            <a:r>
              <a:rPr lang="en-US" altLang="zh-CN" b="1" dirty="0">
                <a:solidFill>
                  <a:srgbClr val="FF0000"/>
                </a:solidFill>
              </a:rPr>
              <a:t>horizontal</a:t>
            </a:r>
            <a:r>
              <a:rPr lang="en-US" altLang="zh-CN" b="1" dirty="0" smtClean="0">
                <a:solidFill>
                  <a:srgbClr val="FF0000"/>
                </a:solidFill>
              </a:rPr>
              <a:t> tune </a:t>
            </a:r>
            <a:r>
              <a:rPr lang="en-US" altLang="zh-CN" b="1" dirty="0">
                <a:solidFill>
                  <a:srgbClr val="FF0000"/>
                </a:solidFill>
              </a:rPr>
              <a:t>Shift </a:t>
            </a:r>
            <a:r>
              <a:rPr lang="en-US" altLang="zh-CN" b="1" dirty="0" smtClean="0">
                <a:solidFill>
                  <a:srgbClr val="FF0000"/>
                </a:solidFill>
              </a:rPr>
              <a:t>caused by direct space-charge </a:t>
            </a:r>
            <a:r>
              <a:rPr lang="en-US" altLang="zh-CN" b="1" dirty="0">
                <a:solidFill>
                  <a:srgbClr val="FF0000"/>
                </a:solidFill>
              </a:rPr>
              <a:t>e</a:t>
            </a:r>
            <a:r>
              <a:rPr lang="en-US" altLang="zh-CN" b="1" dirty="0" smtClean="0">
                <a:solidFill>
                  <a:srgbClr val="FF0000"/>
                </a:solidFill>
              </a:rPr>
              <a:t>ffects </a:t>
            </a:r>
            <a:r>
              <a:rPr lang="en-US" altLang="zh-CN" b="1" dirty="0">
                <a:solidFill>
                  <a:srgbClr val="FF0000"/>
                </a:solidFill>
              </a:rPr>
              <a:t>in s</a:t>
            </a:r>
            <a:r>
              <a:rPr lang="en-US" altLang="zh-CN" b="1" dirty="0" smtClean="0">
                <a:solidFill>
                  <a:srgbClr val="FF0000"/>
                </a:solidFill>
              </a:rPr>
              <a:t>torage ring 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03481" y="1267253"/>
                <a:ext cx="10307312" cy="474345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zh-CN" sz="2800" dirty="0" smtClean="0">
                    <a:solidFill>
                      <a:srgbClr val="0070C0"/>
                    </a:solidFill>
                  </a:rPr>
                  <a:t>Longitudinal tune </a:t>
                </a:r>
                <a:r>
                  <a:rPr lang="en-US" altLang="zh-CN" sz="2800" dirty="0">
                    <a:solidFill>
                      <a:srgbClr val="0070C0"/>
                    </a:solidFill>
                  </a:rPr>
                  <a:t>s</a:t>
                </a:r>
                <a:r>
                  <a:rPr lang="en-US" altLang="zh-CN" sz="2800" dirty="0" smtClean="0">
                    <a:solidFill>
                      <a:srgbClr val="0070C0"/>
                    </a:solidFill>
                  </a:rPr>
                  <a:t>hift </a:t>
                </a:r>
                <a:r>
                  <a:rPr lang="zh-CN" altLang="en-US" sz="2800" dirty="0" smtClean="0">
                    <a:solidFill>
                      <a:srgbClr val="0070C0"/>
                    </a:solidFill>
                  </a:rPr>
                  <a:t>*</a:t>
                </a:r>
                <a:endParaRPr lang="en-US" altLang="zh-CN" sz="2800" dirty="0" smtClean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>
                          <a:latin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zh-CN" altLang="zh-CN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𝜈</m:t>
                          </m:r>
                        </m:e>
                        <m:sub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altLang="zh-CN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zh-CN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  <m:sSub>
                            <m:sSubPr>
                              <m:ctrlPr>
                                <a:rPr lang="zh-CN" altLang="zh-CN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𝜂</m:t>
                          </m:r>
                          <m:sSup>
                            <m:sSupPr>
                              <m:ctrlPr>
                                <a:rPr lang="zh-CN" altLang="zh-CN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zh-CN" altLang="zh-CN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zh-CN" altLang="zh-CN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p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sSup>
                            <m:sSupPr>
                              <m:ctrlPr>
                                <a:rPr lang="zh-CN" altLang="zh-CN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sSub>
                            <m:sSubPr>
                              <m:ctrlPr>
                                <a:rPr lang="zh-CN" altLang="zh-CN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𝜈</m:t>
                              </m:r>
                            </m:e>
                            <m:sub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US" altLang="zh-CN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sz="2400" i="1">
                          <a:latin typeface="Cambria Math" panose="02040503050406030204" pitchFamily="18" charset="0"/>
                        </a:rPr>
                        <m:t>𝑙𝑛</m:t>
                      </m:r>
                      <m:f>
                        <m:fPr>
                          <m:ctrlPr>
                            <a:rPr lang="zh-CN" altLang="zh-CN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  <m:r>
                        <a:rPr lang="en-US" altLang="zh-CN" sz="24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zh-CN" altLang="zh-CN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CN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zh-CN" sz="2400" dirty="0" smtClean="0"/>
              </a:p>
              <a:p>
                <a:pPr marL="0" indent="0">
                  <a:buNone/>
                </a:pPr>
                <a:r>
                  <a:rPr lang="en-US" altLang="zh-CN" sz="3200" dirty="0">
                    <a:solidFill>
                      <a:srgbClr val="0070C0"/>
                    </a:solidFill>
                  </a:rPr>
                  <a:t>H</a:t>
                </a:r>
                <a:r>
                  <a:rPr lang="en-US" altLang="zh-CN" sz="3200" dirty="0" smtClean="0">
                    <a:solidFill>
                      <a:srgbClr val="0070C0"/>
                    </a:solidFill>
                  </a:rPr>
                  <a:t>orizontal</a:t>
                </a:r>
                <a:r>
                  <a:rPr lang="en-US" altLang="zh-CN" sz="3200" dirty="0" smtClean="0">
                    <a:solidFill>
                      <a:srgbClr val="0070C0"/>
                    </a:solidFill>
                    <a:cs typeface="+mj-cs"/>
                  </a:rPr>
                  <a:t> </a:t>
                </a:r>
                <a:r>
                  <a:rPr lang="en-US" altLang="zh-CN" sz="3200" dirty="0">
                    <a:solidFill>
                      <a:srgbClr val="0070C0"/>
                    </a:solidFill>
                    <a:cs typeface="+mj-cs"/>
                  </a:rPr>
                  <a:t>t</a:t>
                </a:r>
                <a:r>
                  <a:rPr lang="en-US" altLang="zh-CN" sz="3200" dirty="0" smtClean="0">
                    <a:solidFill>
                      <a:srgbClr val="0070C0"/>
                    </a:solidFill>
                    <a:cs typeface="+mj-cs"/>
                  </a:rPr>
                  <a:t>une </a:t>
                </a:r>
                <a:r>
                  <a:rPr lang="en-US" altLang="zh-CN" sz="3200" dirty="0">
                    <a:solidFill>
                      <a:srgbClr val="0070C0"/>
                    </a:solidFill>
                    <a:cs typeface="+mj-cs"/>
                  </a:rPr>
                  <a:t>s</a:t>
                </a:r>
                <a:r>
                  <a:rPr lang="en-US" altLang="zh-CN" sz="3200" dirty="0" smtClean="0">
                    <a:solidFill>
                      <a:srgbClr val="0070C0"/>
                    </a:solidFill>
                    <a:cs typeface="+mj-cs"/>
                  </a:rPr>
                  <a:t>hift</a:t>
                </a:r>
                <a:r>
                  <a:rPr lang="zh-CN" altLang="en-US" sz="3200" dirty="0" smtClean="0">
                    <a:solidFill>
                      <a:srgbClr val="0070C0"/>
                    </a:solidFill>
                  </a:rPr>
                  <a:t>*</a:t>
                </a:r>
                <a:endParaRPr lang="en-US" altLang="zh-CN" sz="3200" dirty="0" smtClean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>
                          <a:latin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zh-CN" altLang="zh-CN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𝜈</m:t>
                          </m:r>
                        </m:e>
                        <m: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altLang="zh-CN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zh-CN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  <m:sSub>
                            <m:sSubPr>
                              <m:ctrlPr>
                                <a:rPr lang="zh-CN" altLang="zh-CN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sSup>
                            <m:sSupPr>
                              <m:ctrlPr>
                                <a:rPr lang="zh-CN" altLang="zh-CN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ad>
                            <m:radPr>
                              <m:degHide m:val="on"/>
                              <m:ctrlPr>
                                <a:rPr lang="zh-CN" altLang="zh-CN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  <m:sSup>
                            <m:sSupPr>
                              <m:ctrlPr>
                                <a:rPr lang="zh-CN" altLang="zh-CN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zh-CN" altLang="zh-CN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p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sSup>
                            <m:sSupPr>
                              <m:ctrlPr>
                                <a:rPr lang="zh-CN" altLang="zh-CN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𝑧</m:t>
                          </m:r>
                          <m:sSub>
                            <m:sSubPr>
                              <m:ctrlPr>
                                <a:rPr lang="zh-CN" altLang="zh-CN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𝜈</m:t>
                              </m:r>
                            </m:e>
                            <m:sub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altLang="zh-CN" sz="2400" dirty="0" smtClean="0"/>
              </a:p>
              <a:p>
                <a:pPr marL="0" indent="0">
                  <a:buNone/>
                </a:pPr>
                <a:endParaRPr lang="en-US" altLang="zh-CN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>
                              <a:latin typeface="Cambria Math" panose="02040503050406030204" pitchFamily="18" charset="0"/>
                            </a:rPr>
                            <m:t>∆</m:t>
                          </m:r>
                          <m:sSub>
                            <m:sSubPr>
                              <m:ctrlPr>
                                <a:rPr lang="zh-CN" altLang="zh-CN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𝜈</m:t>
                              </m:r>
                            </m:e>
                            <m:sub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altLang="zh-CN" sz="2400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n-US" altLang="zh-CN" sz="24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zh-CN" altLang="zh-CN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𝜈</m:t>
                              </m:r>
                            </m:e>
                            <m:sub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den>
                      </m:f>
                      <m:r>
                        <a:rPr lang="en-US" altLang="zh-C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f>
                        <m:fPr>
                          <m:ctrlPr>
                            <a:rPr lang="en-US" altLang="zh-CN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zh-CN" altLang="zh-CN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zh-CN" altLang="zh-CN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zh-CN" altLang="zh-CN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𝜈</m:t>
                              </m:r>
                            </m:e>
                            <m:sub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b>
                            <m:sSubPr>
                              <m:ctrlPr>
                                <a:rPr lang="zh-CN" altLang="zh-CN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𝜈</m:t>
                              </m:r>
                            </m:e>
                            <m:sub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den>
                      </m:f>
                      <m:r>
                        <a:rPr lang="en-US" altLang="zh-C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CN" sz="2400" i="1">
                          <a:latin typeface="Cambria Math" panose="02040503050406030204" pitchFamily="18" charset="0"/>
                        </a:rPr>
                        <m:t>2.6×</m:t>
                      </m:r>
                      <m:sSup>
                        <m:sSupPr>
                          <m:ctrlPr>
                            <a:rPr lang="zh-CN" altLang="zh-CN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en-US" altLang="zh-CN" sz="2400" dirty="0" smtClean="0"/>
              </a:p>
              <a:p>
                <a:pPr marL="0" indent="0">
                  <a:buNone/>
                </a:pP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3481" y="1267253"/>
                <a:ext cx="10307312" cy="4743450"/>
              </a:xfrm>
              <a:blipFill rotWithShape="0">
                <a:blip r:embed="rId4"/>
                <a:stretch>
                  <a:fillRect l="-1538" t="-141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椭圆形标注 4"/>
          <p:cNvSpPr/>
          <p:nvPr/>
        </p:nvSpPr>
        <p:spPr>
          <a:xfrm>
            <a:off x="301625" y="3882640"/>
            <a:ext cx="3426245" cy="1035585"/>
          </a:xfrm>
          <a:prstGeom prst="wedgeEllipseCallout">
            <a:avLst>
              <a:gd name="adj1" fmla="val 48319"/>
              <a:gd name="adj2" fmla="val 5836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rgbClr val="FF0000"/>
                </a:solidFill>
              </a:rPr>
              <a:t>Longitudinal Tune Shift </a:t>
            </a:r>
            <a:r>
              <a:rPr lang="en-US" altLang="zh-CN" dirty="0" smtClean="0">
                <a:solidFill>
                  <a:srgbClr val="FF0000"/>
                </a:solidFill>
              </a:rPr>
              <a:t>is not discussed</a:t>
            </a:r>
            <a:endParaRPr lang="zh-CN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298268"/>
              </p:ext>
            </p:extLst>
          </p:nvPr>
        </p:nvGraphicFramePr>
        <p:xfrm>
          <a:off x="4959350" y="26257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" name="Equation" r:id="rId5" imgW="114120" imgH="177480" progId="Equation.DSMT4">
                  <p:embed/>
                </p:oleObj>
              </mc:Choice>
              <mc:Fallback>
                <p:oleObj name="Equation" r:id="rId5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59350" y="26257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8021943"/>
              </p:ext>
            </p:extLst>
          </p:nvPr>
        </p:nvGraphicFramePr>
        <p:xfrm>
          <a:off x="4559300" y="2616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" name="Equation" r:id="rId7" imgW="914400" imgH="198720" progId="Equation.DSMT4">
                  <p:embed/>
                </p:oleObj>
              </mc:Choice>
              <mc:Fallback>
                <p:oleObj name="Equation" r:id="rId7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59300" y="26162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8186404" y="3028950"/>
                <a:ext cx="3688096" cy="15111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 smtClean="0"/>
                  <a:t>           </a:t>
                </a:r>
                <a:r>
                  <a:rPr lang="en-US" altLang="zh-CN" sz="2000" b="1" dirty="0"/>
                  <a:t>HEPS Storage </a:t>
                </a:r>
                <a:r>
                  <a:rPr lang="en-US" altLang="zh-CN" sz="2000" b="1" dirty="0" smtClean="0"/>
                  <a:t>Ring</a:t>
                </a:r>
              </a:p>
              <a:p>
                <a:r>
                  <a:rPr lang="en-US" altLang="zh-CN" dirty="0" smtClean="0"/>
                  <a:t>h:      </a:t>
                </a:r>
                <a:r>
                  <a:rPr lang="en-GB" altLang="zh-CN" dirty="0"/>
                  <a:t>beam size</a:t>
                </a:r>
                <a14:m>
                  <m:oMath xmlns:m="http://schemas.openxmlformats.org/officeDocument/2006/math"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2.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altLang="zh-CN" dirty="0" smtClean="0"/>
                  <a:t>m</a:t>
                </a:r>
              </a:p>
              <a:p>
                <a:r>
                  <a:rPr lang="en-US" altLang="zh-CN" dirty="0" smtClean="0"/>
                  <a:t>Z: </a:t>
                </a:r>
                <a:r>
                  <a:rPr lang="en-US" altLang="zh-CN" dirty="0"/>
                  <a:t>      bunch length</a:t>
                </a:r>
                <a14:m>
                  <m:oMath xmlns:m="http://schemas.openxmlformats.org/officeDocument/2006/math">
                    <m:r>
                      <a:rPr lang="en-US" altLang="zh-CN" b="0" i="0" dirty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altLang="zh-CN" dirty="0" smtClean="0"/>
                  <a:t>m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zh-CN" altLang="en-US" dirty="0" smtClean="0"/>
                  <a:t>：</a:t>
                </a:r>
                <a:r>
                  <a:rPr lang="en-US" altLang="zh-CN" dirty="0" smtClean="0"/>
                  <a:t>s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dirty="0" smtClean="0">
                        <a:latin typeface="Cambria Math" panose="02040503050406030204" pitchFamily="18" charset="0"/>
                      </a:rPr>
                      <m:t>ynchrotron</m:t>
                    </m:r>
                    <m:r>
                      <a:rPr lang="en-US" altLang="zh-CN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b="0" i="0" dirty="0" smtClean="0">
                        <a:latin typeface="Cambria Math" panose="02040503050406030204" pitchFamily="18" charset="0"/>
                      </a:rPr>
                      <m:t>tune</m:t>
                    </m:r>
                    <m:r>
                      <a:rPr lang="en-US" altLang="zh-CN" b="0" i="0" dirty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.5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endParaRPr lang="en-US" altLang="zh-CN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zh-CN" altLang="en-US" dirty="0" smtClean="0"/>
                  <a:t>： </a:t>
                </a:r>
                <a:r>
                  <a:rPr lang="en-US" altLang="zh-CN" dirty="0"/>
                  <a:t>horizontal </a:t>
                </a:r>
                <a:r>
                  <a:rPr lang="en-US" altLang="zh-CN" dirty="0" smtClean="0"/>
                  <a:t> tune  116.16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6404" y="3028950"/>
                <a:ext cx="3688096" cy="1511183"/>
              </a:xfrm>
              <a:prstGeom prst="rect">
                <a:avLst/>
              </a:prstGeom>
              <a:blipFill rotWithShape="0">
                <a:blip r:embed="rId9"/>
                <a:stretch>
                  <a:fillRect l="-1488" t="-2419" b="-564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本框 8"/>
          <p:cNvSpPr txBox="1"/>
          <p:nvPr/>
        </p:nvSpPr>
        <p:spPr>
          <a:xfrm>
            <a:off x="301625" y="6061617"/>
            <a:ext cx="9429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dirty="0" smtClean="0"/>
              <a:t>*</a:t>
            </a:r>
            <a:r>
              <a:rPr lang="en-US" altLang="zh-CN" dirty="0"/>
              <a:t>Chao Alex, Physics of Collective Beam Instabilities in High Energy Accelerators.</a:t>
            </a:r>
            <a:endParaRPr lang="zh-CN" altLang="zh-CN" dirty="0"/>
          </a:p>
          <a:p>
            <a:endParaRPr lang="zh-CN" alt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314048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11088" y="662031"/>
            <a:ext cx="10096726" cy="1280890"/>
          </a:xfrm>
        </p:spPr>
        <p:txBody>
          <a:bodyPr>
            <a:noAutofit/>
          </a:bodyPr>
          <a:lstStyle/>
          <a:p>
            <a:r>
              <a:rPr lang="en-US" altLang="zh-CN" sz="4000" b="1" dirty="0">
                <a:solidFill>
                  <a:srgbClr val="FF0000"/>
                </a:solidFill>
              </a:rPr>
              <a:t>I</a:t>
            </a:r>
            <a:r>
              <a:rPr lang="en-US" altLang="zh-CN" sz="4000" b="1" dirty="0" smtClean="0">
                <a:solidFill>
                  <a:srgbClr val="FF0000"/>
                </a:solidFill>
              </a:rPr>
              <a:t>nfluence factors of </a:t>
            </a:r>
            <a:r>
              <a:rPr lang="en-US" altLang="zh-CN" sz="4000" b="1" dirty="0">
                <a:solidFill>
                  <a:srgbClr val="FF0000"/>
                </a:solidFill>
              </a:rPr>
              <a:t>Transverse Tune Shift </a:t>
            </a:r>
            <a:endParaRPr lang="zh-CN" altLang="en-US" sz="40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2038149" y="2054700"/>
                <a:ext cx="8915400" cy="3777622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zh-CN" sz="2400" smtClean="0">
                          <a:latin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zh-CN" altLang="zh-CN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𝜈</m:t>
                          </m:r>
                        </m:e>
                        <m:sub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  <m:f>
                        <m:fPr>
                          <m:ctrlPr>
                            <a:rPr lang="zh-CN" altLang="zh-CN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sSup>
                            <m:sSupPr>
                              <m:ctrlPr>
                                <a:rPr lang="zh-CN" altLang="zh-CN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p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altLang="zh-CN" sz="2400" i="1">
                              <a:latin typeface="Cambria Math" panose="02040503050406030204" pitchFamily="18" charset="0"/>
                            </a:rPr>
                            <m:t>𝑧</m:t>
                          </m:r>
                          <m:sSub>
                            <m:sSubPr>
                              <m:ctrlPr>
                                <a:rPr lang="zh-CN" altLang="zh-CN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2400" i="1" smtClean="0"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altLang="zh-CN" sz="2400" dirty="0" smtClean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38149" y="2054700"/>
                <a:ext cx="8915400" cy="3777622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下箭头 4"/>
          <p:cNvSpPr/>
          <p:nvPr/>
        </p:nvSpPr>
        <p:spPr>
          <a:xfrm>
            <a:off x="6421173" y="4887767"/>
            <a:ext cx="691376" cy="7337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/>
              <p:cNvSpPr txBox="1"/>
              <p:nvPr/>
            </p:nvSpPr>
            <p:spPr>
              <a:xfrm>
                <a:off x="5451017" y="5832322"/>
                <a:ext cx="2631688" cy="6236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3200" smtClean="0">
                          <a:latin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zh-CN" altLang="zh-CN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3200" i="1">
                              <a:latin typeface="Cambria Math" panose="02040503050406030204" pitchFamily="18" charset="0"/>
                            </a:rPr>
                            <m:t>𝜈</m:t>
                          </m:r>
                        </m:e>
                        <m:sub>
                          <m:r>
                            <a:rPr lang="en-US" altLang="zh-CN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32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sz="3200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altLang="zh-CN" sz="3200" b="0" i="0" smtClean="0"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zh-CN" altLang="en-US" sz="3200" dirty="0"/>
              </a:p>
            </p:txBody>
          </p:sp>
        </mc:Choice>
        <mc:Fallback xmlns=""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1017" y="5832322"/>
                <a:ext cx="2631688" cy="6236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/>
          <p:cNvSpPr txBox="1"/>
          <p:nvPr/>
        </p:nvSpPr>
        <p:spPr>
          <a:xfrm>
            <a:off x="7232493" y="3023120"/>
            <a:ext cx="47554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rgbClr val="0070C0"/>
                </a:solidFill>
              </a:rPr>
              <a:t>Booster</a:t>
            </a:r>
          </a:p>
          <a:p>
            <a:endParaRPr lang="en-US" altLang="zh-CN" sz="2400" b="1" dirty="0" smtClean="0">
              <a:solidFill>
                <a:srgbClr val="002060"/>
              </a:solidFill>
            </a:endParaRPr>
          </a:p>
          <a:p>
            <a:r>
              <a:rPr lang="en-US" altLang="zh-CN" dirty="0" smtClean="0"/>
              <a:t> Energy :  </a:t>
            </a:r>
            <a:r>
              <a:rPr lang="en-US" altLang="zh-CN" b="1" dirty="0" smtClean="0"/>
              <a:t>300 MeV</a:t>
            </a:r>
            <a:r>
              <a:rPr lang="en-US" altLang="zh-CN" dirty="0" smtClean="0"/>
              <a:t>             6 GeV</a:t>
            </a:r>
          </a:p>
          <a:p>
            <a:r>
              <a:rPr lang="en-US" altLang="zh-CN" dirty="0" smtClean="0"/>
              <a:t>The “swap-out</a:t>
            </a:r>
            <a:r>
              <a:rPr lang="en-US" altLang="zh-CN" dirty="0"/>
              <a:t>” mode with 60 bunches </a:t>
            </a:r>
            <a:r>
              <a:rPr lang="en-GB" altLang="zh-CN" b="1" dirty="0"/>
              <a:t>N=9e10(14.4 </a:t>
            </a:r>
            <a:r>
              <a:rPr lang="en-GB" altLang="zh-CN" b="1" dirty="0" err="1"/>
              <a:t>nC</a:t>
            </a:r>
            <a:r>
              <a:rPr lang="en-GB" altLang="zh-CN" b="1" dirty="0"/>
              <a:t>)</a:t>
            </a:r>
            <a:endParaRPr lang="zh-CN" altLang="en-US" b="1" dirty="0"/>
          </a:p>
          <a:p>
            <a:endParaRPr lang="zh-CN" altLang="en-US" dirty="0"/>
          </a:p>
        </p:txBody>
      </p:sp>
      <p:cxnSp>
        <p:nvCxnSpPr>
          <p:cNvPr id="10" name="直接箭头连接符 9"/>
          <p:cNvCxnSpPr/>
          <p:nvPr/>
        </p:nvCxnSpPr>
        <p:spPr>
          <a:xfrm>
            <a:off x="9610227" y="3943511"/>
            <a:ext cx="4205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/>
              <p:cNvSpPr txBox="1"/>
              <p:nvPr/>
            </p:nvSpPr>
            <p:spPr>
              <a:xfrm>
                <a:off x="1248229" y="3028303"/>
                <a:ext cx="5052999" cy="16087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400" b="1" dirty="0">
                    <a:solidFill>
                      <a:srgbClr val="0070C0"/>
                    </a:solidFill>
                  </a:rPr>
                  <a:t>Storage ring </a:t>
                </a:r>
                <a:r>
                  <a:rPr lang="en-US" altLang="zh-CN" sz="2400" b="1" dirty="0" smtClean="0">
                    <a:solidFill>
                      <a:srgbClr val="0070C0"/>
                    </a:solidFill>
                  </a:rPr>
                  <a:t> </a:t>
                </a:r>
              </a:p>
              <a:p>
                <a:pPr algn="ctr"/>
                <a:endParaRPr lang="en-US" altLang="zh-CN" b="1" dirty="0" smtClean="0">
                  <a:solidFill>
                    <a:srgbClr val="0070C0"/>
                  </a:solidFill>
                </a:endParaRPr>
              </a:p>
              <a:p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altLang="zh-CN" b="1" dirty="0" smtClean="0"/>
                  <a:t>59.4/5.94</a:t>
                </a:r>
                <a:r>
                  <a:rPr lang="en-GB" altLang="zh-CN" b="1" dirty="0"/>
                  <a:t> </a:t>
                </a:r>
                <a:r>
                  <a:rPr lang="en-GB" altLang="zh-CN" b="1" dirty="0" err="1" smtClean="0"/>
                  <a:t>pm</a:t>
                </a:r>
                <a:r>
                  <a:rPr lang="en-GB" altLang="zh-CN" b="1" dirty="0" err="1">
                    <a:sym typeface="Symbol" panose="05050102010706020507" pitchFamily="18" charset="2"/>
                  </a:rPr>
                  <a:t></a:t>
                </a:r>
                <a:r>
                  <a:rPr lang="en-GB" altLang="zh-CN" b="1" dirty="0" err="1"/>
                  <a:t>rad</a:t>
                </a:r>
                <a:endParaRPr lang="en-GB" altLang="zh-CN" b="1" dirty="0"/>
              </a:p>
              <a:p>
                <a:r>
                  <a:rPr lang="en-GB" altLang="zh-CN" dirty="0"/>
                  <a:t>z=</a:t>
                </a:r>
                <a:r>
                  <a:rPr lang="en-GB" altLang="zh-CN" b="1" dirty="0"/>
                  <a:t>3mm</a:t>
                </a:r>
              </a:p>
              <a:p>
                <a:r>
                  <a:rPr lang="en-GB" altLang="zh-CN" dirty="0"/>
                  <a:t>The mode with 60 bunches  </a:t>
                </a:r>
                <a:r>
                  <a:rPr lang="en-GB" altLang="zh-CN" b="1" dirty="0" smtClean="0"/>
                  <a:t>N=9e10(14.4 </a:t>
                </a:r>
                <a:r>
                  <a:rPr lang="en-GB" altLang="zh-CN" b="1" dirty="0" err="1" smtClean="0"/>
                  <a:t>nC</a:t>
                </a:r>
                <a:r>
                  <a:rPr lang="en-GB" altLang="zh-CN" b="1" dirty="0" smtClean="0"/>
                  <a:t>)</a:t>
                </a:r>
                <a:endParaRPr lang="zh-CN" altLang="en-US" b="1" dirty="0"/>
              </a:p>
            </p:txBody>
          </p:sp>
        </mc:Choice>
        <mc:Fallback xmlns=""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8229" y="3028303"/>
                <a:ext cx="5052999" cy="1608710"/>
              </a:xfrm>
              <a:prstGeom prst="rect">
                <a:avLst/>
              </a:prstGeom>
              <a:blipFill rotWithShape="0">
                <a:blip r:embed="rId5"/>
                <a:stretch>
                  <a:fillRect l="-5549" t="-3030" r="-2413" b="-1893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文本框 8"/>
              <p:cNvSpPr txBox="1"/>
              <p:nvPr/>
            </p:nvSpPr>
            <p:spPr>
              <a:xfrm>
                <a:off x="8323025" y="1732318"/>
                <a:ext cx="2994991" cy="10448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/>
                  <a:t>N: Bunch </a:t>
                </a:r>
                <a:r>
                  <a:rPr lang="en-US" altLang="zh-CN" dirty="0" smtClean="0"/>
                  <a:t>population</a:t>
                </a:r>
              </a:p>
              <a:p>
                <a:r>
                  <a:rPr lang="en-US" altLang="zh-CN" dirty="0" smtClean="0"/>
                  <a:t>Z : Bunch length</a:t>
                </a:r>
              </a:p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altLang="zh-CN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CN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: Emittance</a:t>
                </a:r>
                <a:endParaRPr lang="zh-CN" altLang="en-US" dirty="0"/>
              </a:p>
            </p:txBody>
          </p:sp>
        </mc:Choice>
        <mc:Fallback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3025" y="1732318"/>
                <a:ext cx="2994991" cy="1044838"/>
              </a:xfrm>
              <a:prstGeom prst="rect">
                <a:avLst/>
              </a:prstGeom>
              <a:blipFill rotWithShape="0">
                <a:blip r:embed="rId6"/>
                <a:stretch>
                  <a:fillRect l="-1626" t="-2907" b="-290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207593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19150" y="365125"/>
            <a:ext cx="10515600" cy="1325563"/>
          </a:xfrm>
        </p:spPr>
        <p:txBody>
          <a:bodyPr/>
          <a:lstStyle/>
          <a:p>
            <a:r>
              <a:rPr lang="en-US" altLang="zh-CN" dirty="0">
                <a:solidFill>
                  <a:srgbClr val="FF0000"/>
                </a:solidFill>
              </a:rPr>
              <a:t>Transverse Tune </a:t>
            </a:r>
            <a:r>
              <a:rPr lang="en-US" altLang="zh-CN" dirty="0" smtClean="0">
                <a:solidFill>
                  <a:srgbClr val="FF0000"/>
                </a:solidFill>
              </a:rPr>
              <a:t>Shift</a:t>
            </a:r>
            <a:r>
              <a:rPr lang="en-US" altLang="zh-CN" dirty="0" smtClean="0">
                <a:solidFill>
                  <a:schemeClr val="tx1"/>
                </a:solidFill>
              </a:rPr>
              <a:t>*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361491" y="1226862"/>
                <a:ext cx="11430918" cy="4249011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>
                          <a:latin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zh-CN" altLang="zh-CN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𝜈</m:t>
                          </m:r>
                        </m:e>
                        <m:sub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altLang="zh-CN" sz="20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zh-CN" altLang="zh-C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𝜆</m:t>
                          </m:r>
                          <m:sSub>
                            <m:sSubPr>
                              <m:ctrlPr>
                                <a:rPr lang="zh-CN" altLang="zh-CN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zh-CN" altLang="zh-CN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000">
                                  <a:latin typeface="Cambria Math" panose="02040503050406030204" pitchFamily="18" charset="0"/>
                                </a:rPr>
                                <m:t>(2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2000">
                                  <a:latin typeface="Cambria Math" panose="02040503050406030204" pitchFamily="18" charset="0"/>
                                </a:rPr>
                                <m:t>π</m:t>
                              </m:r>
                              <m:r>
                                <a:rPr lang="en-US" altLang="zh-CN" sz="200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zh-CN" altLang="zh-CN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p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zh-CN" altLang="zh-CN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∮"/>
                              <m:limLoc m:val="undOvr"/>
                              <m:subHide m:val="on"/>
                              <m:supHide m:val="on"/>
                              <m:ctrlPr>
                                <a:rPr lang="zh-CN" altLang="zh-CN" sz="20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zh-CN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zh-CN" altLang="zh-CN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</m:e>
                                    <m:sub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zh-CN" altLang="zh-CN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zh-CN" altLang="zh-CN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zh-CN" altLang="zh-CN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2000" i="1">
                                              <a:latin typeface="Cambria Math" panose="020405030504060302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20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sub>
                                      </m:sSub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zh-CN" altLang="zh-CN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2000" i="1">
                                              <a:latin typeface="Cambria Math" panose="020405030504060302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2000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sub>
                                      </m:sSub>
                                    </m:e>
                                  </m:d>
                                </m:den>
                              </m:f>
                            </m:e>
                          </m:nary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𝑑𝑧</m:t>
                          </m:r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+2</m:t>
                          </m:r>
                          <m:d>
                            <m:dPr>
                              <m:ctrlPr>
                                <a:rPr lang="zh-CN" altLang="zh-CN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zh-CN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p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zh-CN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p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d>
                          <m:nary>
                            <m:naryPr>
                              <m:limLoc m:val="subSup"/>
                              <m:ctrlPr>
                                <a:rPr lang="zh-CN" altLang="zh-CN" sz="20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zh-CN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𝑣𝑎𝑐</m:t>
                                  </m:r>
                                </m:sub>
                              </m:sSub>
                            </m:sup>
                            <m:e>
                              <m:f>
                                <m:fPr>
                                  <m:ctrlPr>
                                    <a:rPr lang="zh-CN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zh-CN" altLang="zh-CN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𝜀</m:t>
                                      </m:r>
                                    </m:e>
                                    <m:sub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zh-CN" altLang="zh-CN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</m:e>
                                    <m:sub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</m:num>
                                <m:den>
                                  <m:sSup>
                                    <m:sSupPr>
                                      <m:ctrlPr>
                                        <a:rPr lang="zh-CN" altLang="zh-CN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p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nary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𝑑𝑧</m:t>
                          </m:r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+2</m:t>
                          </m:r>
                          <m:sSup>
                            <m:sSupPr>
                              <m:ctrlPr>
                                <a:rPr lang="zh-CN" altLang="zh-CN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zh-CN" altLang="zh-CN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p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𝐵</m:t>
                          </m:r>
                          <m:nary>
                            <m:naryPr>
                              <m:limLoc m:val="subSup"/>
                              <m:ctrlPr>
                                <a:rPr lang="zh-CN" altLang="zh-CN" sz="20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zh-CN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𝑚𝑎𝑔</m:t>
                                  </m:r>
                                </m:sub>
                              </m:sSub>
                            </m:sup>
                            <m:e>
                              <m:f>
                                <m:fPr>
                                  <m:ctrlPr>
                                    <a:rPr lang="zh-CN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zh-CN" altLang="zh-CN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𝜀</m:t>
                                      </m:r>
                                    </m:e>
                                    <m:sub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zh-CN" altLang="zh-CN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</m:e>
                                    <m:sub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</m:num>
                                <m:den>
                                  <m:sSup>
                                    <m:sSupPr>
                                      <m:ctrlPr>
                                        <a:rPr lang="zh-CN" altLang="zh-CN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</m:e>
                                    <m:sup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nary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𝑑𝑧</m:t>
                          </m:r>
                          <m:r>
                            <a:rPr lang="en-US" altLang="zh-CN" sz="200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1491" y="1226862"/>
                <a:ext cx="11430918" cy="4249011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643683" y="2330038"/>
                <a:ext cx="7036336" cy="25367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mtClean="0">
                        <a:latin typeface="Cambria Math" panose="02040503050406030204" pitchFamily="18" charset="0"/>
                      </a:rPr>
                      <m:t>λ</m:t>
                    </m:r>
                    <m:r>
                      <a:rPr lang="en-US" altLang="zh-CN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𝑡𝑜𝑡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  <m:sSub>
                          <m:sSub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den>
                    </m:f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𝑡𝑜𝑡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  <m:rad>
                          <m:radPr>
                            <m:degHide m:val="on"/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</m:rad>
                        <m:sSub>
                          <m:sSub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zh-CN" dirty="0"/>
                  <a:t>     the linear particle </a:t>
                </a:r>
                <a:r>
                  <a:rPr lang="en-US" altLang="zh-CN" dirty="0" smtClean="0"/>
                  <a:t>density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20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altLang="zh-CN" sz="20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altLang="zh-CN" sz="2000" i="1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dirty="0" smtClean="0"/>
                  <a:t> </a:t>
                </a:r>
                <a:r>
                  <a:rPr lang="en-US" altLang="zh-CN" dirty="0"/>
                  <a:t>classical particle </a:t>
                </a:r>
                <a:r>
                  <a:rPr lang="en-US" altLang="zh-CN" dirty="0" smtClean="0"/>
                  <a:t>radius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20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sz="20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CN" sz="20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20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altLang="zh-CN" sz="2000" i="1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dirty="0" smtClean="0"/>
                  <a:t> </a:t>
                </a:r>
                <a:r>
                  <a:rPr lang="en-US" altLang="zh-CN" dirty="0"/>
                  <a:t>the beam </a:t>
                </a:r>
                <a:r>
                  <a:rPr lang="en-US" altLang="zh-CN" dirty="0" smtClean="0"/>
                  <a:t>size 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altLang="zh-CN" kern="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B</m:t>
                    </m:r>
                    <m:r>
                      <a:rPr lang="en-GB" altLang="zh-CN" kern="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i="1" ker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zh-CN" altLang="zh-CN" i="1" kern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GB" altLang="zh-CN" i="1" kern="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GB" altLang="zh-CN" i="1" kern="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sub>
                        </m:sSub>
                        <m:sSub>
                          <m:sSubPr>
                            <m:ctrlPr>
                              <a:rPr lang="zh-CN" altLang="zh-CN" i="1" kern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GB" altLang="zh-CN" i="1" kern="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GB" altLang="zh-CN" i="1" kern="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sub>
                        </m:sSub>
                      </m:num>
                      <m:den>
                        <m:r>
                          <a:rPr lang="en-GB" altLang="zh-CN" kern="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GB" altLang="zh-CN" i="1" kern="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𝜋</m:t>
                        </m:r>
                        <m:r>
                          <a:rPr lang="en-GB" altLang="zh-CN" i="1" kern="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𝑅</m:t>
                        </m:r>
                      </m:den>
                    </m:f>
                  </m:oMath>
                </a14:m>
                <a:r>
                  <a:rPr lang="en-US" altLang="zh-CN" dirty="0" smtClean="0"/>
                  <a:t> bunch </a:t>
                </a:r>
                <a:r>
                  <a:rPr lang="en-US" altLang="zh-CN" dirty="0"/>
                  <a:t>occupation along the ring </a:t>
                </a:r>
                <a:r>
                  <a:rPr lang="en-US" altLang="zh-CN" dirty="0" smtClean="0"/>
                  <a:t>circumference</a:t>
                </a:r>
              </a:p>
              <a:p>
                <a:r>
                  <a:rPr lang="en-US" altLang="zh-CN" dirty="0" smtClean="0"/>
                  <a:t>b </a:t>
                </a:r>
                <a:r>
                  <a:rPr lang="en-US" altLang="zh-CN" dirty="0"/>
                  <a:t>vertical half axis </a:t>
                </a:r>
                <a:r>
                  <a:rPr lang="en-US" altLang="zh-CN" dirty="0" smtClean="0"/>
                  <a:t>of elliptical </a:t>
                </a:r>
                <a:r>
                  <a:rPr lang="en-US" altLang="zh-CN" dirty="0"/>
                  <a:t>vacuum chamber</a:t>
                </a:r>
                <a:r>
                  <a:rPr lang="en-US" altLang="zh-CN" dirty="0" smtClean="0"/>
                  <a:t>,</a:t>
                </a:r>
              </a:p>
              <a:p>
                <a:r>
                  <a:rPr lang="en-US" altLang="zh-CN" dirty="0" smtClean="0"/>
                  <a:t>a </a:t>
                </a:r>
                <a:r>
                  <a:rPr lang="en-US" altLang="zh-CN" dirty="0"/>
                  <a:t>horizontal half </a:t>
                </a:r>
                <a:r>
                  <a:rPr lang="en-US" altLang="zh-CN" dirty="0" smtClean="0"/>
                  <a:t>axis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20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altLang="zh-CN" sz="20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CN" dirty="0" smtClean="0"/>
                  <a:t>,</a:t>
                </a:r>
                <a:r>
                  <a:rPr lang="zh-CN" altLang="zh-CN" sz="200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20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altLang="zh-CN" sz="2000" b="0" i="1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CN" dirty="0" smtClean="0"/>
                  <a:t>the </a:t>
                </a:r>
                <a:r>
                  <a:rPr lang="en-US" altLang="zh-CN" dirty="0"/>
                  <a:t>Laslett form factors,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altLang="zh-CN" i="1" kern="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𝜀</m:t>
                        </m:r>
                      </m:e>
                      <m:sub>
                        <m:r>
                          <a:rPr lang="en-GB" altLang="zh-CN" kern="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GB" altLang="zh-CN" kern="0">
                        <a:effectLst/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i="1" ker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zh-CN" altLang="zh-CN" i="1" kern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GB" altLang="zh-CN" i="1" kern="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GB" altLang="zh-CN" kern="0">
                                <a:effectLst/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altLang="zh-CN" kern="0"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24</m:t>
                        </m:r>
                      </m:den>
                    </m:f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683" y="2330038"/>
                <a:ext cx="7036336" cy="2536720"/>
              </a:xfrm>
              <a:prstGeom prst="rect">
                <a:avLst/>
              </a:prstGeom>
              <a:blipFill rotWithShape="0">
                <a:blip r:embed="rId3"/>
                <a:stretch>
                  <a:fillRect l="-780" b="-24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表格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20955107"/>
                  </p:ext>
                </p:extLst>
              </p:nvPr>
            </p:nvGraphicFramePr>
            <p:xfrm>
              <a:off x="668283" y="5024181"/>
              <a:ext cx="6653272" cy="90338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832990"/>
                    <a:gridCol w="832990"/>
                    <a:gridCol w="831659"/>
                    <a:gridCol w="831659"/>
                    <a:gridCol w="831659"/>
                    <a:gridCol w="831659"/>
                    <a:gridCol w="830328"/>
                    <a:gridCol w="830328"/>
                  </a:tblGrid>
                  <a:tr h="29793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 dirty="0">
                              <a:effectLst/>
                            </a:rPr>
                            <a:t>a/b</a:t>
                          </a:r>
                          <a:endParaRPr lang="zh-CN" sz="105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1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6/5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5/4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4/3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3/2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2/1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050" kern="100">
                                    <a:effectLst/>
                                    <a:latin typeface="Cambria Math" panose="020405030504060302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60544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zh-CN" sz="1050" i="1" kern="1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50" kern="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en-US" sz="1050" kern="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0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0.065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 dirty="0">
                              <a:effectLst/>
                            </a:rPr>
                            <a:t>0.09</a:t>
                          </a:r>
                          <a:endParaRPr lang="zh-CN" sz="105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 dirty="0">
                              <a:effectLst/>
                            </a:rPr>
                            <a:t>0.107</a:t>
                          </a:r>
                          <a:endParaRPr lang="zh-CN" sz="105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0.134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0.172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zh-CN" sz="1050" i="1" kern="1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zh-CN" sz="1050" i="1" kern="1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050" kern="1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𝜋</m:t>
                                        </m:r>
                                      </m:e>
                                      <m:sup>
                                        <m:r>
                                          <a:rPr lang="en-US" sz="1050" kern="1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US" sz="1050" kern="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48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zh-CN" sz="105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表格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20955107"/>
                  </p:ext>
                </p:extLst>
              </p:nvPr>
            </p:nvGraphicFramePr>
            <p:xfrm>
              <a:off x="668283" y="5024181"/>
              <a:ext cx="6653272" cy="90338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832990"/>
                    <a:gridCol w="832990"/>
                    <a:gridCol w="831659"/>
                    <a:gridCol w="831659"/>
                    <a:gridCol w="831659"/>
                    <a:gridCol w="831659"/>
                    <a:gridCol w="830328"/>
                    <a:gridCol w="830328"/>
                  </a:tblGrid>
                  <a:tr h="29793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 dirty="0">
                              <a:effectLst/>
                            </a:rPr>
                            <a:t>a/b</a:t>
                          </a:r>
                          <a:endParaRPr lang="zh-CN" sz="105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1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6/5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5/4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4/3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3/2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2/1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 anchor="ctr">
                        <a:blipFill rotWithShape="0">
                          <a:blip r:embed="rId4"/>
                          <a:stretch>
                            <a:fillRect l="-704412" t="-2041" r="-2941" b="-208163"/>
                          </a:stretch>
                        </a:blipFill>
                      </a:tcPr>
                    </a:tc>
                  </a:tr>
                  <a:tr h="605448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 anchor="ctr">
                        <a:blipFill rotWithShape="0">
                          <a:blip r:embed="rId4"/>
                          <a:stretch>
                            <a:fillRect l="-730" t="-50000" r="-700730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0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0.065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 dirty="0">
                              <a:effectLst/>
                            </a:rPr>
                            <a:t>0.09</a:t>
                          </a:r>
                          <a:endParaRPr lang="zh-CN" sz="105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 dirty="0">
                              <a:effectLst/>
                            </a:rPr>
                            <a:t>0.107</a:t>
                          </a:r>
                          <a:endParaRPr lang="zh-CN" sz="105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0.134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0.172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 anchor="ctr">
                        <a:blipFill rotWithShape="0">
                          <a:blip r:embed="rId4"/>
                          <a:stretch>
                            <a:fillRect l="-704412" t="-50000" r="-2941" b="-200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54" name="图片 5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0019" y="2533363"/>
            <a:ext cx="4893126" cy="353222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450744" y="6197100"/>
            <a:ext cx="1032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* </a:t>
            </a:r>
            <a:r>
              <a:rPr lang="en-US" altLang="zh-CN" dirty="0"/>
              <a:t>Helmut </a:t>
            </a:r>
            <a:r>
              <a:rPr lang="en-US" altLang="zh-CN" dirty="0" err="1"/>
              <a:t>Wiedemann</a:t>
            </a:r>
            <a:r>
              <a:rPr lang="en-US" altLang="zh-CN" dirty="0"/>
              <a:t>, Particle Accelerator Physics, third edition.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40437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71675" y="538482"/>
            <a:ext cx="8911687" cy="1280890"/>
          </a:xfrm>
        </p:spPr>
        <p:txBody>
          <a:bodyPr/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Elegant simulation*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97312" y="175454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altLang="zh-CN" dirty="0"/>
              <a:t>Particles are tracked through a zero length multipole to simulate space charge effects in </a:t>
            </a:r>
            <a:r>
              <a:rPr lang="en-GB" altLang="zh-CN" dirty="0" smtClean="0"/>
              <a:t>elegant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1092820" y="5620215"/>
            <a:ext cx="99245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*M</a:t>
            </a:r>
            <a:r>
              <a:rPr lang="en-US" altLang="zh-CN" dirty="0"/>
              <a:t>. Borland, "elegant: A Flexible SDDS-Compliant Code for Accelerator Simulation," Advanced Photon Source LS-287, September 2000.</a:t>
            </a:r>
            <a:endParaRPr lang="zh-CN" altLang="en-US" dirty="0"/>
          </a:p>
        </p:txBody>
      </p:sp>
      <p:pic>
        <p:nvPicPr>
          <p:cNvPr id="2051" name="Picture 3" descr="            -z2∕(2σ2)&#10;Δy ′ = KscLe√------z------y-----&#10;            2πσz    σy(σx + σy)&#10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229" y="3720357"/>
            <a:ext cx="4104103" cy="774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            -z2∕(2σ2)&#10;Δx ′ = KscLe√------z------x-----&#10;            2πσz    σx(σx + σy)&#10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229" y="2708911"/>
            <a:ext cx="4004808" cy="749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1643270" y="4726729"/>
                <a:ext cx="8150087" cy="6617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2400" i="1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400" i="1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K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SC</m:t>
                        </m:r>
                      </m:sub>
                    </m:sSub>
                    <m:r>
                      <a:rPr lang="en-US" altLang="zh-CN" sz="2400" i="1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CN" sz="24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  <m:sSub>
                          <m:sSubPr>
                            <m:ctrlPr>
                              <a:rPr lang="zh-CN" altLang="zh-CN" sz="2400" i="1">
                                <a:solidFill>
                                  <a:prstClr val="black">
                                    <a:lumMod val="75000"/>
                                    <a:lumOff val="25000"/>
                                  </a:prst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solidFill>
                                  <a:prstClr val="black">
                                    <a:lumMod val="75000"/>
                                    <a:lumOff val="25000"/>
                                  </a:prstClr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zh-CN" sz="2400" i="1">
                                <a:solidFill>
                                  <a:prstClr val="black">
                                    <a:lumMod val="75000"/>
                                    <a:lumOff val="25000"/>
                                  </a:prstClr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zh-CN" altLang="zh-CN" sz="2400" i="1">
                                <a:solidFill>
                                  <a:prstClr val="black">
                                    <a:lumMod val="75000"/>
                                    <a:lumOff val="25000"/>
                                  </a:prst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400" i="1">
                                <a:solidFill>
                                  <a:prstClr val="black">
                                    <a:lumMod val="75000"/>
                                    <a:lumOff val="25000"/>
                                  </a:prstClr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p>
                            <m:r>
                              <a:rPr lang="en-US" altLang="zh-CN" sz="2400" i="1">
                                <a:solidFill>
                                  <a:prstClr val="black">
                                    <a:lumMod val="75000"/>
                                    <a:lumOff val="25000"/>
                                  </a:prst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zh-CN" altLang="zh-CN" sz="2400" i="1">
                                <a:solidFill>
                                  <a:prstClr val="black">
                                    <a:lumMod val="75000"/>
                                    <a:lumOff val="25000"/>
                                  </a:prst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400" i="1">
                                <a:solidFill>
                                  <a:prstClr val="black">
                                    <a:lumMod val="75000"/>
                                    <a:lumOff val="25000"/>
                                  </a:prstClr>
                                </a:solidFill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p>
                            <m:r>
                              <a:rPr lang="en-US" altLang="zh-CN" sz="2400" i="1">
                                <a:solidFill>
                                  <a:prstClr val="black">
                                    <a:lumMod val="75000"/>
                                    <a:lumOff val="25000"/>
                                  </a:prstClr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zh-CN" altLang="en-US" dirty="0" smtClean="0"/>
                  <a:t>，</a:t>
                </a:r>
                <a:r>
                  <a:rPr lang="en-US" altLang="zh-CN" dirty="0" smtClean="0"/>
                  <a:t>L integrating length,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20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sz="20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CN" sz="20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20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altLang="zh-CN" sz="2000" i="1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dirty="0">
                    <a:solidFill>
                      <a:prstClr val="black"/>
                    </a:solidFill>
                  </a:rPr>
                  <a:t> the beam size</a:t>
                </a:r>
                <a:r>
                  <a:rPr lang="en-US" altLang="zh-CN" dirty="0" smtClean="0"/>
                  <a:t> 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3270" y="4726729"/>
                <a:ext cx="8150087" cy="66178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右箭头 5">
            <a:hlinkClick r:id="rId5" action="ppaction://hlinksldjump"/>
          </p:cNvPr>
          <p:cNvSpPr/>
          <p:nvPr/>
        </p:nvSpPr>
        <p:spPr>
          <a:xfrm>
            <a:off x="10774017" y="6105887"/>
            <a:ext cx="689113" cy="3479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5177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11047" y="637362"/>
            <a:ext cx="8911687" cy="1280890"/>
          </a:xfrm>
        </p:spPr>
        <p:txBody>
          <a:bodyPr/>
          <a:lstStyle/>
          <a:p>
            <a:r>
              <a:rPr lang="en-US" altLang="zh-CN" dirty="0">
                <a:solidFill>
                  <a:srgbClr val="FF0000"/>
                </a:solidFill>
              </a:rPr>
              <a:t>Tune shift in storage </a:t>
            </a:r>
            <a:r>
              <a:rPr lang="en-US" altLang="zh-CN" dirty="0" smtClean="0">
                <a:solidFill>
                  <a:srgbClr val="FF0000"/>
                </a:solidFill>
              </a:rPr>
              <a:t>ring(calculation)</a:t>
            </a:r>
            <a:endParaRPr lang="en-US" altLang="zh-CN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62068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zh-CN" dirty="0"/>
                  <a:t>The radius of circular vacuum chamber is 11mm</a:t>
                </a:r>
                <a:r>
                  <a:rPr lang="zh-CN" altLang="en-US" dirty="0" smtClean="0"/>
                  <a:t>，</a:t>
                </a:r>
                <a:r>
                  <a:rPr lang="zh-CN" altLang="zh-CN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zh-CN" altLang="zh-CN" dirty="0"/>
                  <a:t>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</m:oMath>
                </a14:m>
                <a:endParaRPr lang="en-US" altLang="zh-CN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>
                          <a:latin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zh-CN" altLang="zh-CN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𝜈</m:t>
                          </m:r>
                        </m:e>
                        <m:sub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altLang="zh-CN" sz="20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0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zh-CN" altLang="zh-CN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𝜆</m:t>
                          </m:r>
                          <m:sSub>
                            <m:sSubPr>
                              <m:ctrlPr>
                                <a:rPr lang="zh-CN" altLang="zh-CN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zh-CN" altLang="zh-CN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zh-CN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20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altLang="zh-CN" sz="2000">
                                      <a:latin typeface="Cambria Math" panose="02040503050406030204" pitchFamily="18" charset="0"/>
                                    </a:rPr>
                                    <m:t>π</m:t>
                                  </m:r>
                                </m:e>
                              </m:d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zh-CN" altLang="zh-CN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p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zh-CN" altLang="zh-CN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∮"/>
                              <m:limLoc m:val="undOvr"/>
                              <m:subHide m:val="on"/>
                              <m:supHide m:val="on"/>
                              <m:ctrlPr>
                                <a:rPr lang="zh-CN" altLang="zh-CN" sz="20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zh-CN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zh-CN" altLang="zh-CN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</m:e>
                                    <m:sub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zh-CN" altLang="zh-CN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zh-CN" altLang="zh-CN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zh-CN" altLang="zh-CN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2000" i="1">
                                              <a:latin typeface="Cambria Math" panose="020405030504060302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20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sub>
                                      </m:sSub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zh-CN" altLang="zh-CN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2000" i="1">
                                              <a:latin typeface="Cambria Math" panose="020405030504060302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2000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sub>
                                      </m:sSub>
                                    </m:e>
                                  </m:d>
                                </m:den>
                              </m:f>
                            </m:e>
                          </m:nary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𝑑𝑧</m:t>
                          </m:r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+2</m:t>
                          </m:r>
                          <m:sSup>
                            <m:sSupPr>
                              <m:ctrlPr>
                                <a:rPr lang="zh-CN" altLang="zh-CN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zh-CN" altLang="zh-CN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p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𝐵</m:t>
                          </m:r>
                          <m:nary>
                            <m:naryPr>
                              <m:limLoc m:val="subSup"/>
                              <m:ctrlPr>
                                <a:rPr lang="zh-CN" altLang="zh-CN" sz="20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altLang="zh-CN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zh-CN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</a:rPr>
                                    <m:t>𝑚𝑎𝑔</m:t>
                                  </m:r>
                                </m:sub>
                              </m:sSub>
                            </m:sup>
                            <m:e>
                              <m:f>
                                <m:fPr>
                                  <m:ctrlPr>
                                    <a:rPr lang="zh-CN" altLang="zh-CN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zh-CN" altLang="zh-CN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</m:e>
                                    <m:sup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sSub>
                                    <m:sSubPr>
                                      <m:ctrlPr>
                                        <a:rPr lang="zh-CN" altLang="zh-CN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</m:e>
                                    <m:sub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</m:num>
                                <m:den>
                                  <m:sSup>
                                    <m:sSupPr>
                                      <m:ctrlPr>
                                        <a:rPr lang="zh-CN" altLang="zh-CN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24</m:t>
                                      </m:r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</m:e>
                                    <m:sup>
                                      <m:r>
                                        <a:rPr lang="en-US" altLang="zh-CN" sz="20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nary>
                          <m:r>
                            <a:rPr lang="en-US" altLang="zh-CN" sz="2000" i="1">
                              <a:latin typeface="Cambria Math" panose="02040503050406030204" pitchFamily="18" charset="0"/>
                            </a:rPr>
                            <m:t>𝑑𝑧</m:t>
                          </m:r>
                          <m:r>
                            <a:rPr lang="en-US" altLang="zh-CN" sz="200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n-US" altLang="zh-CN" sz="2000" dirty="0" smtClean="0"/>
              </a:p>
              <a:p>
                <a:pPr marL="0" indent="0">
                  <a:buNone/>
                </a:pP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62068"/>
                <a:ext cx="10515600" cy="4351338"/>
              </a:xfrm>
              <a:blipFill rotWithShape="0">
                <a:blip r:embed="rId2"/>
                <a:stretch>
                  <a:fillRect l="-5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表格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56503968"/>
                  </p:ext>
                </p:extLst>
              </p:nvPr>
            </p:nvGraphicFramePr>
            <p:xfrm>
              <a:off x="537072" y="3414958"/>
              <a:ext cx="5558928" cy="291946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864464"/>
                    <a:gridCol w="1749951"/>
                    <a:gridCol w="1944513"/>
                  </a:tblGrid>
                  <a:tr h="317937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 dirty="0">
                              <a:effectLst/>
                            </a:rPr>
                            <a:t>Parameter</a:t>
                          </a:r>
                          <a:endParaRPr lang="zh-CN" sz="105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 dirty="0">
                              <a:effectLst/>
                            </a:rPr>
                            <a:t>Symbol, unit</a:t>
                          </a:r>
                          <a:endParaRPr lang="zh-CN" sz="105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HEPS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17937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 dirty="0">
                              <a:effectLst/>
                            </a:rPr>
                            <a:t>Beam energy</a:t>
                          </a:r>
                          <a:endParaRPr lang="zh-CN" sz="105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 dirty="0">
                              <a:effectLst/>
                            </a:rPr>
                            <a:t>E,  </a:t>
                          </a:r>
                          <a:r>
                            <a:rPr lang="en-US" sz="1050" kern="100" dirty="0" err="1" smtClean="0">
                              <a:effectLst/>
                            </a:rPr>
                            <a:t>Ge</a:t>
                          </a:r>
                          <a:r>
                            <a:rPr lang="en-US" altLang="zh-CN" sz="1050" kern="100" dirty="0" err="1" smtClean="0">
                              <a:effectLst/>
                            </a:rPr>
                            <a:t>V</a:t>
                          </a:r>
                          <a:endParaRPr lang="zh-CN" sz="105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6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17937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 dirty="0">
                              <a:effectLst/>
                            </a:rPr>
                            <a:t>Beam current</a:t>
                          </a:r>
                          <a:endParaRPr lang="zh-CN" sz="105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zh-CN" sz="1050" i="1" kern="1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050" kern="100">
                                      <a:effectLst/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sz="1050" kern="100">
                                      <a:effectLst/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050" kern="100" dirty="0">
                              <a:effectLst/>
                            </a:rPr>
                            <a:t>,  mA</a:t>
                          </a:r>
                          <a:endParaRPr lang="zh-CN" sz="105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200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17937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 dirty="0">
                              <a:effectLst/>
                            </a:rPr>
                            <a:t>Bunch number</a:t>
                          </a:r>
                          <a:endParaRPr lang="zh-CN" sz="105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zh-CN" sz="1050" i="1" kern="1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50" kern="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sz="1050" kern="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sz="105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648/60  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17937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Bunch current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zh-CN" sz="1050" i="1" kern="1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050" kern="100">
                                      <a:effectLst/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sz="1050" kern="100">
                                      <a:effectLst/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050" kern="100" dirty="0">
                              <a:effectLst/>
                            </a:rPr>
                            <a:t>,  mA</a:t>
                          </a:r>
                          <a:endParaRPr lang="zh-CN" sz="105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0.3/3.3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17937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Bunch Population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 dirty="0">
                              <a:effectLst/>
                            </a:rPr>
                            <a:t>N</a:t>
                          </a:r>
                          <a:endParaRPr lang="zh-CN" sz="105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8.33e9/9e10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17937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Bunch length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zh-CN" sz="1050" i="1" kern="1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050" kern="100">
                                      <a:effectLst/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sz="1050" kern="100">
                                      <a:effectLst/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050" kern="100" dirty="0">
                              <a:effectLst/>
                            </a:rPr>
                            <a:t>, mm</a:t>
                          </a:r>
                          <a:endParaRPr lang="zh-CN" sz="105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 dirty="0">
                              <a:effectLst/>
                            </a:rPr>
                            <a:t>3</a:t>
                          </a:r>
                          <a:endParaRPr lang="zh-CN" sz="105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4695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Emittance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zh-CN" sz="1050" i="1" kern="1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050" kern="100">
                                      <a:effectLst/>
                                      <a:latin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en-US" sz="1050" kern="100">
                                      <a:effectLst/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050" kern="100">
                              <a:effectLst/>
                            </a:rPr>
                            <a:t>/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zh-CN" sz="1050" i="1" kern="1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050" kern="100">
                                      <a:effectLst/>
                                      <a:latin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en-US" sz="1050" kern="100">
                                      <a:effectLst/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050" kern="100">
                              <a:effectLst/>
                            </a:rPr>
                            <a:t>, nm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 dirty="0">
                              <a:effectLst/>
                            </a:rPr>
                            <a:t>5.94e-2/5.94e-3</a:t>
                          </a:r>
                          <a:endParaRPr lang="zh-CN" sz="105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4695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Betatron tune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zh-CN" sz="1050" i="1" kern="1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050" kern="100">
                                      <a:effectLst/>
                                      <a:latin typeface="Cambria Math" panose="02040503050406030204" pitchFamily="18" charset="0"/>
                                    </a:rPr>
                                    <m:t>𝜈</m:t>
                                  </m:r>
                                </m:e>
                                <m:sub>
                                  <m:r>
                                    <a:rPr lang="en-US" sz="1050" kern="100">
                                      <a:effectLst/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050" kern="100">
                              <a:effectLst/>
                            </a:rPr>
                            <a:t>/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zh-CN" sz="1050" i="1" kern="1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050" kern="100">
                                      <a:effectLst/>
                                      <a:latin typeface="Cambria Math" panose="02040503050406030204" pitchFamily="18" charset="0"/>
                                    </a:rPr>
                                    <m:t>𝜈</m:t>
                                  </m:r>
                                </m:e>
                                <m:sub>
                                  <m:r>
                                    <a:rPr lang="en-US" sz="1050" kern="100">
                                      <a:effectLst/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oMath>
                          </a14:m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 dirty="0">
                              <a:effectLst/>
                            </a:rPr>
                            <a:t>116.16/41.12</a:t>
                          </a:r>
                          <a:endParaRPr lang="zh-CN" sz="105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表格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56503968"/>
                  </p:ext>
                </p:extLst>
              </p:nvPr>
            </p:nvGraphicFramePr>
            <p:xfrm>
              <a:off x="537072" y="3414958"/>
              <a:ext cx="5558928" cy="291946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864464"/>
                    <a:gridCol w="1749951"/>
                    <a:gridCol w="1944513"/>
                  </a:tblGrid>
                  <a:tr h="317937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 dirty="0">
                              <a:effectLst/>
                            </a:rPr>
                            <a:t>Parameter</a:t>
                          </a:r>
                          <a:endParaRPr lang="zh-CN" sz="105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 dirty="0">
                              <a:effectLst/>
                            </a:rPr>
                            <a:t>Symbol, unit</a:t>
                          </a:r>
                          <a:endParaRPr lang="zh-CN" sz="105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HEPS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17937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 dirty="0">
                              <a:effectLst/>
                            </a:rPr>
                            <a:t>Beam energy</a:t>
                          </a:r>
                          <a:endParaRPr lang="zh-CN" sz="105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 dirty="0">
                              <a:effectLst/>
                            </a:rPr>
                            <a:t>E,  </a:t>
                          </a:r>
                          <a:r>
                            <a:rPr lang="en-US" sz="1050" kern="100" dirty="0" err="1" smtClean="0">
                              <a:effectLst/>
                            </a:rPr>
                            <a:t>Ge</a:t>
                          </a:r>
                          <a:r>
                            <a:rPr lang="en-US" altLang="zh-CN" sz="1050" kern="100" dirty="0" err="1" smtClean="0">
                              <a:effectLst/>
                            </a:rPr>
                            <a:t>V</a:t>
                          </a:r>
                          <a:endParaRPr lang="zh-CN" sz="105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6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17937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 dirty="0">
                              <a:effectLst/>
                            </a:rPr>
                            <a:t>Beam current</a:t>
                          </a:r>
                          <a:endParaRPr lang="zh-CN" sz="105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106969" t="-215385" r="-112892" b="-6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200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17937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 dirty="0">
                              <a:effectLst/>
                            </a:rPr>
                            <a:t>Bunch number</a:t>
                          </a:r>
                          <a:endParaRPr lang="zh-CN" sz="105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106969" t="-315385" r="-112892" b="-5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648/60  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17937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Bunch current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106969" t="-415385" r="-112892" b="-4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0.3/3.3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17937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Bunch Population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 dirty="0">
                              <a:effectLst/>
                            </a:rPr>
                            <a:t>N</a:t>
                          </a:r>
                          <a:endParaRPr lang="zh-CN" sz="105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8.33e9/9e10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17937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Bunch length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106969" t="-617308" r="-112892" b="-223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 dirty="0">
                              <a:effectLst/>
                            </a:rPr>
                            <a:t>3</a:t>
                          </a:r>
                          <a:endParaRPr lang="zh-CN" sz="105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4695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Emittance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106969" t="-654386" r="-112892" b="-1035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 dirty="0">
                              <a:effectLst/>
                            </a:rPr>
                            <a:t>5.94e-2/5.94e-3</a:t>
                          </a:r>
                          <a:endParaRPr lang="zh-CN" sz="105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4695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>
                              <a:effectLst/>
                            </a:rPr>
                            <a:t>Betatron tune</a:t>
                          </a:r>
                          <a:endParaRPr lang="zh-CN" sz="105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106969" t="-754386" r="-112892" b="-35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50" kern="100" dirty="0">
                              <a:effectLst/>
                            </a:rPr>
                            <a:t>116.16/41.12</a:t>
                          </a:r>
                          <a:endParaRPr lang="zh-CN" sz="105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格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81339488"/>
                  </p:ext>
                </p:extLst>
              </p:nvPr>
            </p:nvGraphicFramePr>
            <p:xfrm>
              <a:off x="6540347" y="3891493"/>
              <a:ext cx="4813453" cy="163897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793282"/>
                    <a:gridCol w="1072045"/>
                    <a:gridCol w="1300352"/>
                    <a:gridCol w="1647774"/>
                  </a:tblGrid>
                  <a:tr h="47989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>
                              <a:effectLst/>
                            </a:rPr>
                            <a:t> 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>
                              <a:effectLst/>
                            </a:rPr>
                            <a:t>Tune shift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>
                              <a:effectLst/>
                            </a:rPr>
                            <a:t>Bunch number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</a:tr>
                  <a:tr h="379017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>
                              <a:effectLst/>
                            </a:rPr>
                            <a:t>HEPS</a:t>
                          </a:r>
                          <a:endParaRPr lang="zh-CN" sz="100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>
                              <a:effectLst/>
                            </a:rPr>
                            <a:t> 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>
                              <a:effectLst/>
                            </a:rPr>
                            <a:t>648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>
                              <a:effectLst/>
                            </a:rPr>
                            <a:t>60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379017">
                    <a:tc row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>
                              <a:effectLst/>
                            </a:rPr>
                            <a:t>6Gev </a:t>
                          </a:r>
                          <a:endParaRPr lang="zh-CN" sz="100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000" kern="100">
                                    <a:effectLst/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  <m:sSub>
                                  <m:sSubPr>
                                    <m:ctrlPr>
                                      <a:rPr lang="zh-CN" sz="1000" i="1" kern="1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00" kern="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𝜈</m:t>
                                    </m:r>
                                  </m:e>
                                  <m:sub>
                                    <m:r>
                                      <a:rPr lang="en-US" sz="1000" kern="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sz="100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>
                              <a:effectLst/>
                            </a:rPr>
                            <a:t>-3.2e-3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>
                              <a:effectLst/>
                            </a:rPr>
                            <a:t>-0.035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401049">
                    <a:tc v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000" kern="100">
                                    <a:effectLst/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  <m:sSub>
                                  <m:sSubPr>
                                    <m:ctrlPr>
                                      <a:rPr lang="zh-CN" sz="1000" i="1" kern="1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00" kern="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𝜈</m:t>
                                    </m:r>
                                  </m:e>
                                  <m:sub>
                                    <m:r>
                                      <a:rPr lang="en-US" sz="1000" kern="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>
                              <a:effectLst/>
                            </a:rPr>
                            <a:t>-1.82e-2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>
                              <a:effectLst/>
                            </a:rPr>
                            <a:t>-0.196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格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81339488"/>
                  </p:ext>
                </p:extLst>
              </p:nvPr>
            </p:nvGraphicFramePr>
            <p:xfrm>
              <a:off x="6540347" y="3891493"/>
              <a:ext cx="4813453" cy="163897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793282"/>
                    <a:gridCol w="1072045"/>
                    <a:gridCol w="1300352"/>
                    <a:gridCol w="1647774"/>
                  </a:tblGrid>
                  <a:tr h="479891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>
                              <a:effectLst/>
                            </a:rPr>
                            <a:t> 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>
                              <a:effectLst/>
                            </a:rPr>
                            <a:t>Tune shift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>
                              <a:effectLst/>
                            </a:rPr>
                            <a:t>Bunch number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</a:tr>
                  <a:tr h="379017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>
                              <a:effectLst/>
                            </a:rPr>
                            <a:t>HEPS</a:t>
                          </a:r>
                          <a:endParaRPr lang="zh-CN" sz="100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>
                              <a:effectLst/>
                            </a:rPr>
                            <a:t> 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>
                              <a:effectLst/>
                            </a:rPr>
                            <a:t>648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>
                              <a:effectLst/>
                            </a:rPr>
                            <a:t>60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379017">
                    <a:tc row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>
                              <a:effectLst/>
                            </a:rPr>
                            <a:t>6Gev </a:t>
                          </a:r>
                          <a:endParaRPr lang="zh-CN" sz="1000" kern="10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 anchor="ctr">
                        <a:blipFill rotWithShape="0">
                          <a:blip r:embed="rId4"/>
                          <a:stretch>
                            <a:fillRect l="-74011" t="-225397" r="-275706" b="-1079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>
                              <a:effectLst/>
                            </a:rPr>
                            <a:t>-3.2e-3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>
                              <a:effectLst/>
                            </a:rPr>
                            <a:t>-0.035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  <a:tr h="401049">
                    <a:tc v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 anchor="ctr">
                        <a:blipFill rotWithShape="0">
                          <a:blip r:embed="rId4"/>
                          <a:stretch>
                            <a:fillRect l="-74011" t="-310606" r="-275706" b="-30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>
                              <a:effectLst/>
                            </a:rPr>
                            <a:t>-1.82e-2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kern="100" dirty="0">
                              <a:effectLst/>
                            </a:rPr>
                            <a:t>-0.196</a:t>
                          </a:r>
                          <a:endParaRPr lang="zh-CN" sz="1000" kern="100" dirty="0">
                            <a:effectLst/>
                            <a:latin typeface="Calibri" panose="020F0502020204030204" pitchFamily="34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848381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4|39.9|33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3|2.3|9.2|1.3|24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2"/>
</p:tagLst>
</file>

<file path=ppt/theme/theme1.xml><?xml version="1.0" encoding="utf-8"?>
<a:theme xmlns:a="http://schemas.openxmlformats.org/drawingml/2006/main" name="丝状">
  <a:themeElements>
    <a:clrScheme name="丝状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丝状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丝状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2507</TotalTime>
  <Words>871</Words>
  <Application>Microsoft Office PowerPoint</Application>
  <PresentationFormat>宽屏</PresentationFormat>
  <Paragraphs>251</Paragraphs>
  <Slides>17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8" baseType="lpstr">
      <vt:lpstr>宋体</vt:lpstr>
      <vt:lpstr>幼圆</vt:lpstr>
      <vt:lpstr>Arial</vt:lpstr>
      <vt:lpstr>Calibri</vt:lpstr>
      <vt:lpstr>Cambria Math</vt:lpstr>
      <vt:lpstr>Century Gothic</vt:lpstr>
      <vt:lpstr>Symbol</vt:lpstr>
      <vt:lpstr>Times New Roman</vt:lpstr>
      <vt:lpstr>Wingdings 3</vt:lpstr>
      <vt:lpstr>丝状</vt:lpstr>
      <vt:lpstr>Equation</vt:lpstr>
      <vt:lpstr>Transverse Tune Shift Caused by Space-charge Effects in HEPS Storage Ring and Booster</vt:lpstr>
      <vt:lpstr>Outline</vt:lpstr>
      <vt:lpstr>Space-charge effects</vt:lpstr>
      <vt:lpstr>Tune shift</vt:lpstr>
      <vt:lpstr> Comparisons  between longitudinal  and horizontal tune Shift caused by direct space-charge effects in storage ring </vt:lpstr>
      <vt:lpstr>Influence factors of Transverse Tune Shift </vt:lpstr>
      <vt:lpstr>Transverse Tune Shift* </vt:lpstr>
      <vt:lpstr>Elegant simulation*</vt:lpstr>
      <vt:lpstr>Tune shift in storage ring(calculation)</vt:lpstr>
      <vt:lpstr>The range of tune shift</vt:lpstr>
      <vt:lpstr>simulation for the mode of 60 bunches</vt:lpstr>
      <vt:lpstr>Tune shift in booster(calculation)</vt:lpstr>
      <vt:lpstr>Tune shift in booster(calculation)</vt:lpstr>
      <vt:lpstr>Tune shift for “swap-out” mode</vt:lpstr>
      <vt:lpstr>Simulation for “swap-out” mode (60bunches)</vt:lpstr>
      <vt:lpstr>Summary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HEPS储存环和增强器 中由空间电荷效应引起的横向工作点漂移</dc:title>
  <dc:creator>ducc</dc:creator>
  <cp:lastModifiedBy>Windows 用户</cp:lastModifiedBy>
  <cp:revision>103</cp:revision>
  <dcterms:created xsi:type="dcterms:W3CDTF">2017-08-22T01:17:00Z</dcterms:created>
  <dcterms:modified xsi:type="dcterms:W3CDTF">2017-08-29T05:13:45Z</dcterms:modified>
</cp:coreProperties>
</file>