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825" r:id="rId2"/>
    <p:sldMasterId id="2147483837" r:id="rId3"/>
    <p:sldMasterId id="2147483873" r:id="rId4"/>
    <p:sldMasterId id="2147483885" r:id="rId5"/>
  </p:sldMasterIdLst>
  <p:notesMasterIdLst>
    <p:notesMasterId r:id="rId46"/>
  </p:notesMasterIdLst>
  <p:sldIdLst>
    <p:sldId id="858" r:id="rId6"/>
    <p:sldId id="1000" r:id="rId7"/>
    <p:sldId id="966" r:id="rId8"/>
    <p:sldId id="1006" r:id="rId9"/>
    <p:sldId id="1007" r:id="rId10"/>
    <p:sldId id="1008" r:id="rId11"/>
    <p:sldId id="1009" r:id="rId12"/>
    <p:sldId id="1010" r:id="rId13"/>
    <p:sldId id="1011" r:id="rId14"/>
    <p:sldId id="1052" r:id="rId15"/>
    <p:sldId id="1053" r:id="rId16"/>
    <p:sldId id="861" r:id="rId17"/>
    <p:sldId id="1055" r:id="rId18"/>
    <p:sldId id="1020" r:id="rId19"/>
    <p:sldId id="1021" r:id="rId20"/>
    <p:sldId id="1022" r:id="rId21"/>
    <p:sldId id="1012" r:id="rId22"/>
    <p:sldId id="978" r:id="rId23"/>
    <p:sldId id="979" r:id="rId24"/>
    <p:sldId id="1089" r:id="rId25"/>
    <p:sldId id="1088" r:id="rId26"/>
    <p:sldId id="1082" r:id="rId27"/>
    <p:sldId id="989" r:id="rId28"/>
    <p:sldId id="988" r:id="rId29"/>
    <p:sldId id="993" r:id="rId30"/>
    <p:sldId id="1102" r:id="rId31"/>
    <p:sldId id="1103" r:id="rId32"/>
    <p:sldId id="1104" r:id="rId33"/>
    <p:sldId id="1105" r:id="rId34"/>
    <p:sldId id="1106" r:id="rId35"/>
    <p:sldId id="1107" r:id="rId36"/>
    <p:sldId id="1108" r:id="rId37"/>
    <p:sldId id="1109" r:id="rId38"/>
    <p:sldId id="1110" r:id="rId39"/>
    <p:sldId id="1117" r:id="rId40"/>
    <p:sldId id="1111" r:id="rId41"/>
    <p:sldId id="1112" r:id="rId42"/>
    <p:sldId id="1113" r:id="rId43"/>
    <p:sldId id="1114" r:id="rId44"/>
    <p:sldId id="1116" r:id="rId45"/>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0066"/>
    <a:srgbClr val="00CC00"/>
    <a:srgbClr val="33CC33"/>
    <a:srgbClr val="FFFF00"/>
    <a:srgbClr val="CC0000"/>
    <a:srgbClr val="3333CC"/>
    <a:srgbClr val="FF00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86106" autoAdjust="0"/>
  </p:normalViewPr>
  <p:slideViewPr>
    <p:cSldViewPr>
      <p:cViewPr varScale="1">
        <p:scale>
          <a:sx n="79" d="100"/>
          <a:sy n="79" d="100"/>
        </p:scale>
        <p:origin x="1656" y="90"/>
      </p:cViewPr>
      <p:guideLst>
        <p:guide orient="horz" pos="2160"/>
        <p:guide pos="2880"/>
      </p:guideLst>
    </p:cSldViewPr>
  </p:slideViewPr>
  <p:outlineViewPr>
    <p:cViewPr>
      <p:scale>
        <a:sx n="33" d="100"/>
        <a:sy n="33" d="100"/>
      </p:scale>
      <p:origin x="0" y="68"/>
    </p:cViewPr>
  </p:outlineViewPr>
  <p:notesTextViewPr>
    <p:cViewPr>
      <p:scale>
        <a:sx n="100" d="100"/>
        <a:sy n="100" d="100"/>
      </p:scale>
      <p:origin x="0" y="0"/>
    </p:cViewPr>
  </p:notesTextViewPr>
  <p:sorterViewPr>
    <p:cViewPr>
      <p:scale>
        <a:sx n="66" d="100"/>
        <a:sy n="66" d="100"/>
      </p:scale>
      <p:origin x="0" y="85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Arial" pitchFamily="34" charset="0"/>
              </a:defRPr>
            </a:lvl1pPr>
          </a:lstStyle>
          <a:p>
            <a:pPr>
              <a:defRPr/>
            </a:pPr>
            <a:endParaRPr lang="en-US" altLang="zh-CN"/>
          </a:p>
        </p:txBody>
      </p:sp>
      <p:sp>
        <p:nvSpPr>
          <p:cNvPr id="4710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Arial" pitchFamily="34" charset="0"/>
              </a:defRPr>
            </a:lvl1pPr>
          </a:lstStyle>
          <a:p>
            <a:pPr>
              <a:defRPr/>
            </a:pPr>
            <a:fld id="{5A73304A-73C2-4514-AB27-450157A2840E}" type="slidenum">
              <a:rPr lang="en-US" altLang="zh-CN"/>
              <a:pPr>
                <a:defRPr/>
              </a:pPr>
              <a:t>‹#›</a:t>
            </a:fld>
            <a:endParaRPr lang="en-US" altLang="zh-CN"/>
          </a:p>
        </p:txBody>
      </p:sp>
    </p:spTree>
    <p:extLst>
      <p:ext uri="{BB962C8B-B14F-4D97-AF65-F5344CB8AC3E}">
        <p14:creationId xmlns:p14="http://schemas.microsoft.com/office/powerpoint/2010/main" val="1203817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151"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302"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453"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604"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5755" algn="l" defTabSz="914302" rtl="0" eaLnBrk="1" latinLnBrk="0" hangingPunct="1">
      <a:defRPr sz="1200" kern="1200">
        <a:solidFill>
          <a:schemeClr val="tx1"/>
        </a:solidFill>
        <a:latin typeface="+mn-lt"/>
        <a:ea typeface="+mn-ea"/>
        <a:cs typeface="+mn-cs"/>
      </a:defRPr>
    </a:lvl6pPr>
    <a:lvl7pPr marL="2742906" algn="l" defTabSz="914302" rtl="0" eaLnBrk="1" latinLnBrk="0" hangingPunct="1">
      <a:defRPr sz="1200" kern="1200">
        <a:solidFill>
          <a:schemeClr val="tx1"/>
        </a:solidFill>
        <a:latin typeface="+mn-lt"/>
        <a:ea typeface="+mn-ea"/>
        <a:cs typeface="+mn-cs"/>
      </a:defRPr>
    </a:lvl7pPr>
    <a:lvl8pPr marL="3200057" algn="l" defTabSz="914302" rtl="0" eaLnBrk="1" latinLnBrk="0" hangingPunct="1">
      <a:defRPr sz="1200" kern="1200">
        <a:solidFill>
          <a:schemeClr val="tx1"/>
        </a:solidFill>
        <a:latin typeface="+mn-lt"/>
        <a:ea typeface="+mn-ea"/>
        <a:cs typeface="+mn-cs"/>
      </a:defRPr>
    </a:lvl8pPr>
    <a:lvl9pPr marL="3657208"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990600" y="768350"/>
            <a:ext cx="5118100" cy="3838575"/>
          </a:xfrm>
          <a:ln/>
        </p:spPr>
      </p:sp>
      <p:sp>
        <p:nvSpPr>
          <p:cNvPr id="190467" name="Rectangle 3"/>
          <p:cNvSpPr>
            <a:spLocks noGrp="1" noChangeArrowheads="1"/>
          </p:cNvSpPr>
          <p:nvPr>
            <p:ph type="body" idx="1"/>
          </p:nvPr>
        </p:nvSpPr>
        <p:spPr>
          <a:noFill/>
          <a:ln/>
        </p:spPr>
        <p:txBody>
          <a:bodyPr/>
          <a:lstStyle/>
          <a:p>
            <a:endParaRPr lang="zh-CN" altLang="en-US" smtClean="0"/>
          </a:p>
        </p:txBody>
      </p:sp>
    </p:spTree>
    <p:extLst>
      <p:ext uri="{BB962C8B-B14F-4D97-AF65-F5344CB8AC3E}">
        <p14:creationId xmlns:p14="http://schemas.microsoft.com/office/powerpoint/2010/main" val="326902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幻灯片图像占位符 1"/>
          <p:cNvSpPr>
            <a:spLocks noGrp="1" noRot="1" noChangeAspect="1"/>
          </p:cNvSpPr>
          <p:nvPr>
            <p:ph type="sldImg"/>
          </p:nvPr>
        </p:nvSpPr>
        <p:spPr bwMode="auto">
          <a:noFill/>
          <a:ln>
            <a:solidFill>
              <a:srgbClr val="000000"/>
            </a:solidFill>
            <a:miter lim="800000"/>
            <a:headEnd/>
            <a:tailEnd/>
          </a:ln>
        </p:spPr>
      </p:sp>
      <p:sp>
        <p:nvSpPr>
          <p:cNvPr id="9830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9830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8635C3-8FC0-4438-B01F-60C72ECD6EEC}" type="slidenum">
              <a:rPr lang="zh-CN" altLang="en-US">
                <a:solidFill>
                  <a:srgbClr val="000000"/>
                </a:solidFill>
              </a:rPr>
              <a:pPr fontAlgn="base">
                <a:spcBef>
                  <a:spcPct val="0"/>
                </a:spcBef>
                <a:spcAft>
                  <a:spcPct val="0"/>
                </a:spcAft>
              </a:pPr>
              <a:t>3</a:t>
            </a:fld>
            <a:endParaRPr lang="en-US" altLang="zh-CN">
              <a:solidFill>
                <a:srgbClr val="000000"/>
              </a:solidFill>
            </a:endParaRPr>
          </a:p>
        </p:txBody>
      </p:sp>
    </p:spTree>
    <p:extLst>
      <p:ext uri="{BB962C8B-B14F-4D97-AF65-F5344CB8AC3E}">
        <p14:creationId xmlns:p14="http://schemas.microsoft.com/office/powerpoint/2010/main" val="38254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First is science motivations</a:t>
            </a:r>
            <a:r>
              <a:rPr lang="en-US" altLang="zh-CN" baseline="0" dirty="0" smtClean="0"/>
              <a:t>, the proposed research fields of HIAF are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a:t>
            </a:fld>
            <a:endParaRPr lang="en-US" altLang="zh-CN"/>
          </a:p>
        </p:txBody>
      </p:sp>
    </p:spTree>
    <p:extLst>
      <p:ext uri="{BB962C8B-B14F-4D97-AF65-F5344CB8AC3E}">
        <p14:creationId xmlns:p14="http://schemas.microsoft.com/office/powerpoint/2010/main" val="3443491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Scientists have done</a:t>
            </a:r>
            <a:r>
              <a:rPr lang="en-US" altLang="zh-CN" baseline="0" dirty="0" smtClean="0"/>
              <a:t> many researches for pair production based on fixed target method, but failed to observe due to </a:t>
            </a:r>
            <a:r>
              <a:rPr lang="en-US" altLang="zh-CN" sz="1200" dirty="0" smtClean="0">
                <a:solidFill>
                  <a:srgbClr val="000099"/>
                </a:solidFill>
                <a:latin typeface="Times New Roman" pitchFamily="18" charset="0"/>
                <a:ea typeface="黑体" pitchFamily="49" charset="-122"/>
                <a:cs typeface="Times New Roman" pitchFamily="18" charset="0"/>
              </a:rPr>
              <a:t>the </a:t>
            </a:r>
            <a:r>
              <a:rPr lang="en-US" altLang="zh-CN" sz="1200" dirty="0" smtClean="0">
                <a:solidFill>
                  <a:srgbClr val="FF0000"/>
                </a:solidFill>
                <a:latin typeface="Times New Roman" pitchFamily="18" charset="0"/>
                <a:ea typeface="黑体" pitchFamily="49" charset="-122"/>
                <a:cs typeface="Times New Roman" pitchFamily="18" charset="0"/>
              </a:rPr>
              <a:t>interference of </a:t>
            </a:r>
            <a:r>
              <a:rPr lang="en-US" altLang="zh-CN" sz="1200" dirty="0" err="1" smtClean="0">
                <a:solidFill>
                  <a:srgbClr val="FF0000"/>
                </a:solidFill>
                <a:latin typeface="Times New Roman" pitchFamily="18" charset="0"/>
                <a:ea typeface="黑体" pitchFamily="49" charset="-122"/>
                <a:cs typeface="Times New Roman" pitchFamily="18" charset="0"/>
              </a:rPr>
              <a:t>extranuclear</a:t>
            </a:r>
            <a:r>
              <a:rPr lang="en-US" altLang="zh-CN" sz="1200" dirty="0" smtClean="0">
                <a:solidFill>
                  <a:srgbClr val="FF0000"/>
                </a:solidFill>
                <a:latin typeface="Times New Roman" pitchFamily="18" charset="0"/>
                <a:ea typeface="黑体" pitchFamily="49" charset="-122"/>
                <a:cs typeface="Times New Roman" pitchFamily="18" charset="0"/>
              </a:rPr>
              <a:t> electrons.</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9</a:t>
            </a:fld>
            <a:endParaRPr lang="en-US" altLang="zh-CN"/>
          </a:p>
        </p:txBody>
      </p:sp>
    </p:spTree>
    <p:extLst>
      <p:ext uri="{BB962C8B-B14F-4D97-AF65-F5344CB8AC3E}">
        <p14:creationId xmlns:p14="http://schemas.microsoft.com/office/powerpoint/2010/main" val="179154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10</a:t>
            </a:fld>
            <a:endParaRPr lang="en-US" altLang="zh-CN"/>
          </a:p>
        </p:txBody>
      </p:sp>
    </p:spTree>
    <p:extLst>
      <p:ext uri="{BB962C8B-B14F-4D97-AF65-F5344CB8AC3E}">
        <p14:creationId xmlns:p14="http://schemas.microsoft.com/office/powerpoint/2010/main" val="253132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12</a:t>
            </a:fld>
            <a:endParaRPr lang="en-US" altLang="zh-CN"/>
          </a:p>
        </p:txBody>
      </p:sp>
    </p:spTree>
    <p:extLst>
      <p:ext uri="{BB962C8B-B14F-4D97-AF65-F5344CB8AC3E}">
        <p14:creationId xmlns:p14="http://schemas.microsoft.com/office/powerpoint/2010/main" val="78071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You know HIAF will use the superconducting </a:t>
            </a:r>
            <a:r>
              <a:rPr lang="en-US" altLang="zh-CN" dirty="0" err="1" smtClean="0"/>
              <a:t>Linac</a:t>
            </a:r>
            <a:r>
              <a:rPr lang="en-US" altLang="zh-CN" baseline="0" dirty="0" smtClean="0"/>
              <a:t> as injector, superconducting </a:t>
            </a:r>
            <a:r>
              <a:rPr lang="en-US" altLang="zh-CN" baseline="0" dirty="0" err="1" smtClean="0"/>
              <a:t>linac</a:t>
            </a:r>
            <a:r>
              <a:rPr lang="en-US" altLang="zh-CN" baseline="0" dirty="0" smtClean="0"/>
              <a:t> has some advantages: such as high acceleration gradient and high duty factor, can provide CW beam, but for the injection of synchrotron, we do not need so high duty factor but high peak current beam. For HIAF, </a:t>
            </a:r>
            <a:r>
              <a:rPr lang="en-US" altLang="zh-CN" baseline="0" dirty="0" err="1" smtClean="0"/>
              <a:t>iLinac</a:t>
            </a:r>
            <a:r>
              <a:rPr lang="en-US" altLang="zh-CN" baseline="0" dirty="0" smtClean="0"/>
              <a:t> can provide so high current beam, it is still not enough for the injection if we use the conventional multi-turn injection.</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18</a:t>
            </a:fld>
            <a:endParaRPr lang="en-US" altLang="zh-CN"/>
          </a:p>
        </p:txBody>
      </p:sp>
    </p:spTree>
    <p:extLst>
      <p:ext uri="{BB962C8B-B14F-4D97-AF65-F5344CB8AC3E}">
        <p14:creationId xmlns:p14="http://schemas.microsoft.com/office/powerpoint/2010/main" val="213200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 third unique feature of HIAF is the ion-ion merging</a:t>
            </a:r>
            <a:r>
              <a:rPr lang="en-US" altLang="zh-CN" baseline="0" dirty="0" smtClean="0"/>
              <a:t> scheme based on figure“8”storage ring. The features of this design  are: (1)This is the first ion-ion merging machine in the world.(2)Figure 8 shape and coasting beam can support the ion merging with itself. This design is based on </a:t>
            </a:r>
            <a:r>
              <a:rPr lang="en-US" altLang="zh-CN" baseline="0" dirty="0" err="1" smtClean="0"/>
              <a:t>SRing</a:t>
            </a:r>
            <a:r>
              <a:rPr lang="en-US" altLang="zh-CN" baseline="0" dirty="0" smtClean="0"/>
              <a:t>, Sharing the injection and cooling system with </a:t>
            </a:r>
            <a:r>
              <a:rPr lang="en-US" altLang="zh-CN" baseline="0" dirty="0" err="1" smtClean="0"/>
              <a:t>SRing</a:t>
            </a:r>
            <a:r>
              <a:rPr lang="en-US" altLang="zh-CN" baseline="0" dirty="0" smtClean="0"/>
              <a:t>, the coasting beam confirm the merging without the powerful RF system for beam bunching, so this is a cost-effective scheme. If we compare with the conventional bunched beam based on two rings scheme, the </a:t>
            </a:r>
            <a:r>
              <a:rPr lang="en-US" altLang="zh-CN" sz="1200" baseline="0" dirty="0" smtClean="0">
                <a:solidFill>
                  <a:srgbClr val="000099"/>
                </a:solidFill>
                <a:latin typeface="Times New Roman" pitchFamily="18" charset="0"/>
                <a:cs typeface="Times New Roman" pitchFamily="18" charset="0"/>
              </a:rPr>
              <a:t>l</a:t>
            </a:r>
            <a:r>
              <a:rPr lang="en-US" altLang="zh-CN" sz="1200" dirty="0" smtClean="0">
                <a:solidFill>
                  <a:srgbClr val="000099"/>
                </a:solidFill>
                <a:latin typeface="Times New Roman" pitchFamily="18" charset="0"/>
                <a:cs typeface="Times New Roman" pitchFamily="18" charset="0"/>
              </a:rPr>
              <a:t>uminosity will be reduced </a:t>
            </a:r>
            <a:r>
              <a:rPr lang="en-US" altLang="zh-CN" sz="1200" baseline="0" dirty="0" smtClean="0">
                <a:solidFill>
                  <a:srgbClr val="000099"/>
                </a:solidFill>
                <a:latin typeface="Times New Roman" pitchFamily="18" charset="0"/>
                <a:cs typeface="Times New Roman" pitchFamily="18" charset="0"/>
              </a:rPr>
              <a:t>2-3 times due to the long circumference. The luminosity </a:t>
            </a:r>
            <a:r>
              <a:rPr lang="en-US" dirty="0" smtClean="0"/>
              <a:t>is inversely proportional to square of circumference,</a:t>
            </a:r>
            <a:r>
              <a:rPr lang="en-US" baseline="0" dirty="0" smtClean="0"/>
              <a:t> for two storage ring scheme, the circumference of each ring is nearly half of the figure 8 ring design.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23</a:t>
            </a:fld>
            <a:endParaRPr lang="en-US" altLang="zh-CN"/>
          </a:p>
        </p:txBody>
      </p:sp>
    </p:spTree>
    <p:extLst>
      <p:ext uri="{BB962C8B-B14F-4D97-AF65-F5344CB8AC3E}">
        <p14:creationId xmlns:p14="http://schemas.microsoft.com/office/powerpoint/2010/main" val="71841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151" indent="0" algn="ctr">
              <a:buNone/>
              <a:defRPr/>
            </a:lvl2pPr>
            <a:lvl3pPr marL="914302" indent="0" algn="ctr">
              <a:buNone/>
              <a:defRPr/>
            </a:lvl3pPr>
            <a:lvl4pPr marL="1371453" indent="0" algn="ctr">
              <a:buNone/>
              <a:defRPr/>
            </a:lvl4pPr>
            <a:lvl5pPr marL="1828604" indent="0" algn="ctr">
              <a:buNone/>
              <a:defRPr/>
            </a:lvl5pPr>
            <a:lvl6pPr marL="2285755" indent="0" algn="ctr">
              <a:buNone/>
              <a:defRPr/>
            </a:lvl6pPr>
            <a:lvl7pPr marL="2742906" indent="0" algn="ctr">
              <a:buNone/>
              <a:defRPr/>
            </a:lvl7pPr>
            <a:lvl8pPr marL="3200057" indent="0" algn="ctr">
              <a:buNone/>
              <a:defRPr/>
            </a:lvl8pPr>
            <a:lvl9pPr marL="3657208"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2FC5B92-EFAA-43B6-BF3B-3A18A90FDF23}"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B7C1841-7056-4D95-A6F9-0CA588F10011}"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6746315-3739-41B8-B209-24C8B0E7492B}"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FEDB1A2-7EBA-483E-AE22-B3EC2B6B0D42}"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lvl1pPr>
              <a:defRPr/>
            </a:lvl1pPr>
          </a:lstStyle>
          <a:p>
            <a:fld id="{B83460FB-F23F-4714-A9E4-A727BDADCEDC}" type="datetime1">
              <a:rPr lang="en-US"/>
              <a:pPr/>
              <a:t>8/28/2017</a:t>
            </a:fld>
            <a:endParaRPr lang="en-US" altLang="zh-CN"/>
          </a:p>
        </p:txBody>
      </p:sp>
      <p:sp>
        <p:nvSpPr>
          <p:cNvPr id="4" name="页脚占位符 3"/>
          <p:cNvSpPr>
            <a:spLocks noGrp="1"/>
          </p:cNvSpPr>
          <p:nvPr>
            <p:ph type="ftr" sz="quarter" idx="11"/>
          </p:nvPr>
        </p:nvSpPr>
        <p:spPr/>
        <p:txBody>
          <a:bodyPr/>
          <a:lstStyle>
            <a:lvl1pPr>
              <a:defRPr/>
            </a:lvl1pPr>
          </a:lstStyle>
          <a:p>
            <a:r>
              <a:rPr lang="en-US" altLang="zh-CN"/>
              <a:t>The Operation Status of HIRFL and Commissioning of HIRFL-CSR</a:t>
            </a:r>
          </a:p>
        </p:txBody>
      </p:sp>
      <p:sp>
        <p:nvSpPr>
          <p:cNvPr id="5" name="灯片编号占位符 4"/>
          <p:cNvSpPr>
            <a:spLocks noGrp="1"/>
          </p:cNvSpPr>
          <p:nvPr>
            <p:ph type="sldNum" sz="quarter" idx="12"/>
          </p:nvPr>
        </p:nvSpPr>
        <p:spPr/>
        <p:txBody>
          <a:bodyPr/>
          <a:lstStyle>
            <a:lvl1pPr>
              <a:defRPr/>
            </a:lvl1pPr>
          </a:lstStyle>
          <a:p>
            <a:pPr>
              <a:defRPr/>
            </a:pPr>
            <a:fld id="{956CDBFB-5EB2-4C9F-848F-AAD455162608}"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3902424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552404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4029560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599875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3044702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411704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DEEB47F-04BD-4961-8B52-C455AB621911}"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1815532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3641353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35628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435189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113779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51" indent="0">
              <a:buNone/>
              <a:defRPr sz="1800"/>
            </a:lvl2pPr>
            <a:lvl3pPr marL="914302" indent="0">
              <a:buNone/>
              <a:defRPr sz="1600"/>
            </a:lvl3pPr>
            <a:lvl4pPr marL="1371453" indent="0">
              <a:buNone/>
              <a:defRPr sz="1400"/>
            </a:lvl4pPr>
            <a:lvl5pPr marL="1828604" indent="0">
              <a:buNone/>
              <a:defRPr sz="1400"/>
            </a:lvl5pPr>
            <a:lvl6pPr marL="2285755" indent="0">
              <a:buNone/>
              <a:defRPr sz="1400"/>
            </a:lvl6pPr>
            <a:lvl7pPr marL="2742906" indent="0">
              <a:buNone/>
              <a:defRPr sz="1400"/>
            </a:lvl7pPr>
            <a:lvl8pPr marL="3200057" indent="0">
              <a:buNone/>
              <a:defRPr sz="1400"/>
            </a:lvl8pPr>
            <a:lvl9pPr marL="3657208"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7E3A14E-9292-4740-849B-4E758ED8A69F}"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A709043-D799-4C0A-BE6E-912873A4D757}"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12357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71391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175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E2D59FE6-7BE8-4D0D-9522-6B06FA58A6A7}" type="slidenum">
              <a:rPr lang="en-US" altLang="zh-CN"/>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6336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72519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64717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55650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1410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50196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1507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596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ED7B7D69-B7C7-4523-B8DD-35AB751D18B3}"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838FCC75-57C9-4079-96AB-64059EE97063}"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1"/>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0"/>
            <a:ext cx="3008313" cy="4691063"/>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FBFB4C5-DE76-4758-91ED-30647F10F5F2}"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1" indent="0">
              <a:buNone/>
              <a:defRPr sz="2800"/>
            </a:lvl2pPr>
            <a:lvl3pPr marL="914302" indent="0">
              <a:buNone/>
              <a:defRPr sz="2400"/>
            </a:lvl3pPr>
            <a:lvl4pPr marL="1371453" indent="0">
              <a:buNone/>
              <a:defRPr sz="2000"/>
            </a:lvl4pPr>
            <a:lvl5pPr marL="1828604" indent="0">
              <a:buNone/>
              <a:defRPr sz="2000"/>
            </a:lvl5pPr>
            <a:lvl6pPr marL="2285755" indent="0">
              <a:buNone/>
              <a:defRPr sz="2000"/>
            </a:lvl6pPr>
            <a:lvl7pPr marL="2742906" indent="0">
              <a:buNone/>
              <a:defRPr sz="2000"/>
            </a:lvl7pPr>
            <a:lvl8pPr marL="3200057" indent="0">
              <a:buNone/>
              <a:defRPr sz="2000"/>
            </a:lvl8pPr>
            <a:lvl9pPr marL="3657208"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9"/>
            <a:ext cx="5486400" cy="804862"/>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FBFEDD2-17F3-45BF-9FDD-EB5BEDA55221}"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Arial" pitchFamily="34" charset="0"/>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Arial" pitchFamily="34"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Arial" pitchFamily="34" charset="0"/>
              </a:defRPr>
            </a:lvl1pPr>
          </a:lstStyle>
          <a:p>
            <a:pPr>
              <a:defRPr/>
            </a:pPr>
            <a:fld id="{BA50C2CE-4A43-4E43-A115-046FC99452C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3" algn="l" defTabSz="914302" rtl="0" eaLnBrk="1" latinLnBrk="0" hangingPunct="1">
        <a:defRPr sz="1800" kern="1200">
          <a:solidFill>
            <a:schemeClr val="tx1"/>
          </a:solidFill>
          <a:latin typeface="+mn-lt"/>
          <a:ea typeface="+mn-ea"/>
          <a:cs typeface="+mn-cs"/>
        </a:defRPr>
      </a:lvl4pPr>
      <a:lvl5pPr marL="1828604" algn="l" defTabSz="914302" rtl="0" eaLnBrk="1" latinLnBrk="0" hangingPunct="1">
        <a:defRPr sz="1800" kern="1200">
          <a:solidFill>
            <a:schemeClr val="tx1"/>
          </a:solidFill>
          <a:latin typeface="+mn-lt"/>
          <a:ea typeface="+mn-ea"/>
          <a:cs typeface="+mn-cs"/>
        </a:defRPr>
      </a:lvl5pPr>
      <a:lvl6pPr marL="2285755" algn="l" defTabSz="914302" rtl="0" eaLnBrk="1" latinLnBrk="0" hangingPunct="1">
        <a:defRPr sz="1800" kern="1200">
          <a:solidFill>
            <a:schemeClr val="tx1"/>
          </a:solidFill>
          <a:latin typeface="+mn-lt"/>
          <a:ea typeface="+mn-ea"/>
          <a:cs typeface="+mn-cs"/>
        </a:defRPr>
      </a:lvl6pPr>
      <a:lvl7pPr marL="2742906" algn="l" defTabSz="914302" rtl="0" eaLnBrk="1" latinLnBrk="0" hangingPunct="1">
        <a:defRPr sz="1800" kern="1200">
          <a:solidFill>
            <a:schemeClr val="tx1"/>
          </a:solidFill>
          <a:latin typeface="+mn-lt"/>
          <a:ea typeface="+mn-ea"/>
          <a:cs typeface="+mn-cs"/>
        </a:defRPr>
      </a:lvl7pPr>
      <a:lvl8pPr marL="3200057" algn="l" defTabSz="914302" rtl="0" eaLnBrk="1" latinLnBrk="0" hangingPunct="1">
        <a:defRPr sz="1800" kern="1200">
          <a:solidFill>
            <a:schemeClr val="tx1"/>
          </a:solidFill>
          <a:latin typeface="+mn-lt"/>
          <a:ea typeface="+mn-ea"/>
          <a:cs typeface="+mn-cs"/>
        </a:defRPr>
      </a:lvl8pPr>
      <a:lvl9pPr marL="3657208" algn="l" defTabSz="9143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FDB0F-93F5-460E-B3F4-F005C59ABBF3}" type="datetimeFigureOut">
              <a:rPr lang="zh-CN" altLang="en-US" smtClean="0"/>
              <a:pPr/>
              <a:t>2017-8-28</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5B741-73E8-48ED-939B-F0791B4D9DDB}" type="slidenum">
              <a:rPr lang="zh-CN" altLang="en-US" smtClean="0"/>
              <a:pPr/>
              <a:t>‹#›</a:t>
            </a:fld>
            <a:endParaRPr lang="zh-CN" altLang="en-US"/>
          </a:p>
        </p:txBody>
      </p:sp>
    </p:spTree>
    <p:extLst>
      <p:ext uri="{BB962C8B-B14F-4D97-AF65-F5344CB8AC3E}">
        <p14:creationId xmlns:p14="http://schemas.microsoft.com/office/powerpoint/2010/main" val="333880324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2017-8-28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614FAA-1987-43C9-BC40-3374D3D5BD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2017-8-28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0416A8-4455-4403-A05C-61472E4464D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2959123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3.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53.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53.xml"/><Relationship Id="rId5" Type="http://schemas.openxmlformats.org/officeDocument/2006/relationships/image" Target="../media/image5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3.xml"/><Relationship Id="rId1" Type="http://schemas.openxmlformats.org/officeDocument/2006/relationships/vmlDrawing" Target="../drawings/vmlDrawing3.vml"/><Relationship Id="rId5" Type="http://schemas.openxmlformats.org/officeDocument/2006/relationships/image" Target="../media/image57.png"/><Relationship Id="rId4" Type="http://schemas.openxmlformats.org/officeDocument/2006/relationships/image" Target="../media/image56.wm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3.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image" Target="../media/image3.wmf"/><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486267" y="1285860"/>
            <a:ext cx="8443451" cy="2079473"/>
          </a:xfrm>
        </p:spPr>
        <p:txBody>
          <a:bodyPr anchor="ctr"/>
          <a:lstStyle/>
          <a:p>
            <a:pPr marL="0" indent="0" algn="ctr" defTabSz="802336" eaLnBrk="1" hangingPunct="1">
              <a:lnSpc>
                <a:spcPct val="120000"/>
              </a:lnSpc>
              <a:spcBef>
                <a:spcPts val="0"/>
              </a:spcBef>
              <a:buNone/>
            </a:pPr>
            <a:r>
              <a:rPr lang="en-US" altLang="zh-CN" b="1" kern="1200" dirty="0" smtClean="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b="1" kern="1200" dirty="0" smtClean="0">
                <a:ln w="3175" cmpd="sng">
                  <a:noFill/>
                  <a:prstDash val="solid"/>
                </a:ln>
                <a:solidFill>
                  <a:sysClr val="windowText" lastClr="000000"/>
                </a:solidFill>
                <a:latin typeface="Times New Roman" pitchFamily="18" charset="0"/>
                <a:ea typeface="黑体" pitchFamily="49" charset="-122"/>
                <a:cs typeface="Times New Roman" pitchFamily="18" charset="0"/>
              </a:rPr>
              <a:t>igh-</a:t>
            </a:r>
            <a:r>
              <a:rPr lang="en-US" altLang="zh-CN" b="1" kern="1200" dirty="0" smtClean="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b="1" kern="1200" dirty="0" smtClean="0">
                <a:ln w="3175" cmpd="sng">
                  <a:noFill/>
                  <a:prstDash val="solid"/>
                </a:ln>
                <a:solidFill>
                  <a:sysClr val="windowText" lastClr="000000"/>
                </a:solidFill>
                <a:latin typeface="Times New Roman" pitchFamily="18" charset="0"/>
                <a:ea typeface="黑体" pitchFamily="49" charset="-122"/>
                <a:cs typeface="Times New Roman" pitchFamily="18" charset="0"/>
              </a:rPr>
              <a:t>ntensity Heavy Ion </a:t>
            </a:r>
            <a:r>
              <a:rPr lang="en-US" altLang="zh-CN" b="1" kern="1200" dirty="0" smtClean="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b="1" kern="1200" dirty="0" smtClean="0">
                <a:ln w="3175" cmpd="sng">
                  <a:noFill/>
                  <a:prstDash val="solid"/>
                </a:ln>
                <a:solidFill>
                  <a:sysClr val="windowText" lastClr="000000"/>
                </a:solidFill>
                <a:latin typeface="Times New Roman" pitchFamily="18" charset="0"/>
                <a:ea typeface="黑体" pitchFamily="49" charset="-122"/>
                <a:cs typeface="Times New Roman" pitchFamily="18" charset="0"/>
              </a:rPr>
              <a:t>ccelerator </a:t>
            </a:r>
            <a:r>
              <a:rPr lang="en-US" altLang="zh-CN" b="1" kern="1200" dirty="0" smtClean="0">
                <a:ln w="3175" cmpd="sng">
                  <a:noFill/>
                  <a:prstDash val="solid"/>
                </a:ln>
                <a:solidFill>
                  <a:srgbClr val="FF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b="1" kern="1200" dirty="0" smtClean="0">
                <a:ln w="3175" cmpd="sng">
                  <a:noFill/>
                  <a:prstDash val="solid"/>
                </a:ln>
                <a:solidFill>
                  <a:sysClr val="windowText" lastClr="000000"/>
                </a:solidFill>
                <a:latin typeface="Times New Roman" pitchFamily="18" charset="0"/>
                <a:ea typeface="黑体" pitchFamily="49" charset="-122"/>
                <a:cs typeface="Times New Roman" pitchFamily="18" charset="0"/>
              </a:rPr>
              <a:t>acility</a:t>
            </a:r>
            <a:r>
              <a:rPr lang="en-US" altLang="zh-CN" sz="4100" b="1" dirty="0" smtClean="0">
                <a:solidFill>
                  <a:srgbClr val="0000FF"/>
                </a:solidFill>
              </a:rPr>
              <a:t/>
            </a:r>
            <a:br>
              <a:rPr lang="en-US" altLang="zh-CN" sz="4100" b="1" dirty="0" smtClean="0">
                <a:solidFill>
                  <a:srgbClr val="0000FF"/>
                </a:solidFill>
              </a:rPr>
            </a:br>
            <a:r>
              <a:rPr lang="en-US" altLang="zh-CN" sz="4100" b="1" dirty="0" smtClean="0">
                <a:solidFill>
                  <a:srgbClr val="0000FF"/>
                </a:solidFill>
              </a:rPr>
              <a:t>Status and challenges</a:t>
            </a:r>
            <a:endParaRPr lang="en-US" altLang="zh-CN" sz="3600" b="1" dirty="0" smtClean="0">
              <a:solidFill>
                <a:srgbClr val="0000FF"/>
              </a:solidFill>
              <a:effectLst>
                <a:outerShdw blurRad="38100" dist="38100" dir="2700000" algn="tl">
                  <a:srgbClr val="C0C0C0"/>
                </a:outerShdw>
              </a:effectLst>
              <a:latin typeface="Times New Roman" pitchFamily="18" charset="0"/>
              <a:ea typeface="宋体" pitchFamily="2" charset="-122"/>
            </a:endParaRPr>
          </a:p>
        </p:txBody>
      </p:sp>
      <p:pic>
        <p:nvPicPr>
          <p:cNvPr id="265218" name="Picture 2" descr="C:\yangjch-work\HIAF\HIAF-logo\QQ图片20150926163159.png"/>
          <p:cNvPicPr>
            <a:picLocks noChangeAspect="1" noChangeArrowheads="1"/>
          </p:cNvPicPr>
          <p:nvPr/>
        </p:nvPicPr>
        <p:blipFill>
          <a:blip r:embed="rId3"/>
          <a:srcRect/>
          <a:stretch>
            <a:fillRect/>
          </a:stretch>
        </p:blipFill>
        <p:spPr bwMode="auto">
          <a:xfrm>
            <a:off x="142844" y="142852"/>
            <a:ext cx="1289567" cy="612156"/>
          </a:xfrm>
          <a:prstGeom prst="rect">
            <a:avLst/>
          </a:prstGeom>
          <a:noFill/>
        </p:spPr>
      </p:pic>
      <p:sp>
        <p:nvSpPr>
          <p:cNvPr id="13" name="Rectangle 12"/>
          <p:cNvSpPr>
            <a:spLocks noChangeArrowheads="1"/>
          </p:cNvSpPr>
          <p:nvPr/>
        </p:nvSpPr>
        <p:spPr bwMode="auto">
          <a:xfrm>
            <a:off x="1392257" y="4562047"/>
            <a:ext cx="6037263" cy="510027"/>
          </a:xfrm>
          <a:prstGeom prst="rect">
            <a:avLst/>
          </a:prstGeom>
          <a:noFill/>
          <a:ln w="9525">
            <a:noFill/>
            <a:miter lim="800000"/>
            <a:headEnd/>
            <a:tailEnd/>
          </a:ln>
        </p:spPr>
        <p:txBody>
          <a:bodyPr lIns="78373" tIns="39187" rIns="78373" bIns="39187">
            <a:spAutoFit/>
          </a:bodyPr>
          <a:lstStyle/>
          <a:p>
            <a:pPr algn="ctr" defTabSz="784225">
              <a:spcBef>
                <a:spcPts val="0"/>
              </a:spcBef>
            </a:pPr>
            <a:r>
              <a:rPr kumimoji="1" lang="en-US" altLang="zh-CN" sz="2800" dirty="0" smtClean="0">
                <a:solidFill>
                  <a:srgbClr val="003399"/>
                </a:solidFill>
                <a:latin typeface="Calibri" pitchFamily="34" charset="0"/>
              </a:rPr>
              <a:t>HIAF general design group</a:t>
            </a:r>
          </a:p>
        </p:txBody>
      </p:sp>
      <p:sp>
        <p:nvSpPr>
          <p:cNvPr id="15" name="Rectangle 6"/>
          <p:cNvSpPr>
            <a:spLocks noChangeArrowheads="1"/>
          </p:cNvSpPr>
          <p:nvPr/>
        </p:nvSpPr>
        <p:spPr bwMode="auto">
          <a:xfrm>
            <a:off x="2428860" y="5387396"/>
            <a:ext cx="4082684" cy="756248"/>
          </a:xfrm>
          <a:prstGeom prst="rect">
            <a:avLst/>
          </a:prstGeom>
          <a:noFill/>
          <a:ln w="9525">
            <a:noFill/>
            <a:miter lim="800000"/>
            <a:headEnd/>
            <a:tailEnd/>
          </a:ln>
        </p:spPr>
        <p:txBody>
          <a:bodyPr wrap="none" lIns="78373" tIns="39187" rIns="78373" bIns="39187">
            <a:spAutoFit/>
          </a:bodyPr>
          <a:lstStyle/>
          <a:p>
            <a:pPr algn="ctr" defTabSz="784225"/>
            <a:r>
              <a:rPr kumimoji="1" lang="en-US" altLang="zh-CN" sz="2000" dirty="0">
                <a:latin typeface="Times New Roman" pitchFamily="18" charset="0"/>
                <a:cs typeface="Times New Roman" pitchFamily="18" charset="0"/>
              </a:rPr>
              <a:t>Institute of Modern </a:t>
            </a:r>
            <a:r>
              <a:rPr kumimoji="1" lang="en-US" altLang="zh-CN" sz="2000" dirty="0" smtClean="0">
                <a:latin typeface="Times New Roman" pitchFamily="18" charset="0"/>
                <a:cs typeface="Times New Roman" pitchFamily="18" charset="0"/>
              </a:rPr>
              <a:t>Physics (IMP)  </a:t>
            </a:r>
            <a:endParaRPr kumimoji="1" lang="en-US" altLang="zh-CN" sz="2000" dirty="0">
              <a:latin typeface="Times New Roman" pitchFamily="18" charset="0"/>
              <a:cs typeface="Times New Roman" pitchFamily="18" charset="0"/>
            </a:endParaRPr>
          </a:p>
          <a:p>
            <a:pPr algn="ctr" defTabSz="784225"/>
            <a:r>
              <a:rPr kumimoji="1" lang="en-US" altLang="zh-CN" sz="2000" dirty="0">
                <a:latin typeface="Times New Roman" pitchFamily="18" charset="0"/>
                <a:cs typeface="Times New Roman" pitchFamily="18" charset="0"/>
              </a:rPr>
              <a:t>Chinese Academy of </a:t>
            </a:r>
            <a:r>
              <a:rPr kumimoji="1" lang="en-US" altLang="zh-CN" sz="2000" dirty="0" smtClean="0">
                <a:latin typeface="Times New Roman" pitchFamily="18" charset="0"/>
                <a:cs typeface="Times New Roman" pitchFamily="18" charset="0"/>
              </a:rPr>
              <a:t>Sciences (CAS</a:t>
            </a:r>
            <a:r>
              <a:rPr kumimoji="1" lang="en-US" altLang="zh-CN" sz="2400" dirty="0" smtClean="0">
                <a:latin typeface="Times New Roman" pitchFamily="18" charset="0"/>
                <a:cs typeface="Times New Roman" pitchFamily="18" charset="0"/>
              </a:rPr>
              <a:t>) </a:t>
            </a:r>
            <a:endParaRPr kumimoji="1" lang="en-US" altLang="zh-CN" sz="2400" dirty="0">
              <a:latin typeface="Times New Roman" pitchFamily="18" charset="0"/>
              <a:cs typeface="Times New Roman" pitchFamily="18" charset="0"/>
            </a:endParaRPr>
          </a:p>
        </p:txBody>
      </p:sp>
      <p:sp>
        <p:nvSpPr>
          <p:cNvPr id="7" name="Rectangle 12"/>
          <p:cNvSpPr>
            <a:spLocks noChangeArrowheads="1"/>
          </p:cNvSpPr>
          <p:nvPr/>
        </p:nvSpPr>
        <p:spPr bwMode="auto">
          <a:xfrm>
            <a:off x="1285852" y="3429000"/>
            <a:ext cx="6037263" cy="571582"/>
          </a:xfrm>
          <a:prstGeom prst="rect">
            <a:avLst/>
          </a:prstGeom>
          <a:noFill/>
          <a:ln w="9525">
            <a:noFill/>
            <a:miter lim="800000"/>
            <a:headEnd/>
            <a:tailEnd/>
          </a:ln>
        </p:spPr>
        <p:txBody>
          <a:bodyPr lIns="78373" tIns="39187" rIns="78373" bIns="39187">
            <a:spAutoFit/>
          </a:bodyPr>
          <a:lstStyle/>
          <a:p>
            <a:pPr algn="ctr" defTabSz="784225">
              <a:spcBef>
                <a:spcPts val="0"/>
              </a:spcBef>
            </a:pPr>
            <a:r>
              <a:rPr kumimoji="1" lang="en-US" altLang="zh-CN" sz="3200" dirty="0" err="1" smtClean="0">
                <a:latin typeface="Times New Roman" panose="02020603050405020304" pitchFamily="18" charset="0"/>
                <a:cs typeface="Times New Roman" panose="02020603050405020304" pitchFamily="18" charset="0"/>
              </a:rPr>
              <a:t>Jiancheng</a:t>
            </a:r>
            <a:r>
              <a:rPr kumimoji="1" lang="en-US" altLang="zh-CN" sz="3200" dirty="0" smtClean="0">
                <a:latin typeface="Times New Roman" panose="02020603050405020304" pitchFamily="18" charset="0"/>
                <a:cs typeface="Times New Roman" panose="02020603050405020304" pitchFamily="18" charset="0"/>
              </a:rPr>
              <a:t> Yang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HIAF-2016-08.14-2.JPG"/>
          <p:cNvPicPr>
            <a:picLocks noChangeAspect="1"/>
          </p:cNvPicPr>
          <p:nvPr/>
        </p:nvPicPr>
        <p:blipFill>
          <a:blip r:embed="rId3" cstate="print"/>
          <a:srcRect t="2096"/>
          <a:stretch>
            <a:fillRect/>
          </a:stretch>
        </p:blipFill>
        <p:spPr>
          <a:xfrm>
            <a:off x="142844" y="785794"/>
            <a:ext cx="8856000" cy="6000792"/>
          </a:xfrm>
          <a:prstGeom prst="rect">
            <a:avLst/>
          </a:prstGeom>
        </p:spPr>
      </p:pic>
      <p:sp>
        <p:nvSpPr>
          <p:cNvPr id="3" name="Rectangle 2"/>
          <p:cNvSpPr>
            <a:spLocks noChangeArrowheads="1"/>
          </p:cNvSpPr>
          <p:nvPr/>
        </p:nvSpPr>
        <p:spPr bwMode="auto">
          <a:xfrm>
            <a:off x="785786" y="95267"/>
            <a:ext cx="771530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FF"/>
                </a:solidFill>
                <a:latin typeface="+mn-lt"/>
                <a:ea typeface="黑体" pitchFamily="49" charset="-122"/>
                <a:cs typeface="Times New Roman" pitchFamily="18" charset="0"/>
              </a:rPr>
              <a:t> </a:t>
            </a:r>
            <a:r>
              <a:rPr lang="en-US" altLang="zh-CN" sz="3000" b="1" dirty="0" smtClean="0">
                <a:solidFill>
                  <a:srgbClr val="0000FF"/>
                </a:solidFill>
                <a:latin typeface="+mn-lt"/>
                <a:ea typeface="黑体" pitchFamily="49" charset="-122"/>
                <a:cs typeface="Times New Roman" pitchFamily="18" charset="0"/>
              </a:rPr>
              <a:t>The whole layout of HIAF</a:t>
            </a:r>
            <a:endParaRPr lang="en-US" altLang="zh-CN" sz="3000" b="1" dirty="0">
              <a:solidFill>
                <a:srgbClr val="0000FF"/>
              </a:solidFill>
              <a:latin typeface="+mn-lt"/>
              <a:ea typeface="黑体" pitchFamily="49" charset="-122"/>
              <a:cs typeface="Times New Roman" pitchFamily="18" charset="0"/>
            </a:endParaRPr>
          </a:p>
        </p:txBody>
      </p:sp>
      <p:sp>
        <p:nvSpPr>
          <p:cNvPr id="4" name="矩形 3"/>
          <p:cNvSpPr/>
          <p:nvPr/>
        </p:nvSpPr>
        <p:spPr>
          <a:xfrm>
            <a:off x="860176" y="5508325"/>
            <a:ext cx="1140056" cy="492443"/>
          </a:xfrm>
          <a:prstGeom prst="rect">
            <a:avLst/>
          </a:prstGeom>
        </p:spPr>
        <p:txBody>
          <a:bodyPr wrap="none">
            <a:spAutoFit/>
          </a:bodyPr>
          <a:lstStyle/>
          <a:p>
            <a:r>
              <a:rPr lang="en-US" altLang="zh-CN" sz="2600" dirty="0" err="1" smtClean="0">
                <a:solidFill>
                  <a:srgbClr val="FFFF00"/>
                </a:solidFill>
                <a:latin typeface="Times New Roman" pitchFamily="18" charset="0"/>
                <a:ea typeface="MS PGothic" pitchFamily="34" charset="-128"/>
                <a:cs typeface="Times New Roman" pitchFamily="18" charset="0"/>
              </a:rPr>
              <a:t>BRing</a:t>
            </a:r>
            <a:r>
              <a:rPr lang="en-US" altLang="zh-CN" sz="2600" dirty="0" smtClean="0">
                <a:solidFill>
                  <a:srgbClr val="FFFF00"/>
                </a:solidFill>
                <a:latin typeface="Times New Roman" pitchFamily="18" charset="0"/>
                <a:ea typeface="MS PGothic" pitchFamily="34" charset="-128"/>
                <a:cs typeface="Times New Roman" pitchFamily="18" charset="0"/>
              </a:rPr>
              <a:t> </a:t>
            </a:r>
            <a:endParaRPr lang="zh-CN" altLang="en-US" sz="2600" dirty="0">
              <a:solidFill>
                <a:srgbClr val="FFFF00"/>
              </a:solidFill>
            </a:endParaRPr>
          </a:p>
        </p:txBody>
      </p:sp>
      <p:sp>
        <p:nvSpPr>
          <p:cNvPr id="5" name="矩形 4"/>
          <p:cNvSpPr/>
          <p:nvPr/>
        </p:nvSpPr>
        <p:spPr>
          <a:xfrm>
            <a:off x="2643174" y="2428868"/>
            <a:ext cx="1103187" cy="492443"/>
          </a:xfrm>
          <a:prstGeom prst="rect">
            <a:avLst/>
          </a:prstGeom>
        </p:spPr>
        <p:txBody>
          <a:bodyPr wrap="none">
            <a:spAutoFit/>
          </a:bodyPr>
          <a:lstStyle/>
          <a:p>
            <a:r>
              <a:rPr lang="en-US" altLang="zh-CN" sz="2600" dirty="0" err="1" smtClean="0">
                <a:solidFill>
                  <a:srgbClr val="FFFF00"/>
                </a:solidFill>
                <a:latin typeface="Times New Roman" pitchFamily="18" charset="0"/>
                <a:ea typeface="MS PGothic" pitchFamily="34" charset="-128"/>
                <a:cs typeface="Times New Roman" pitchFamily="18" charset="0"/>
              </a:rPr>
              <a:t>SRing</a:t>
            </a:r>
            <a:r>
              <a:rPr lang="en-US" altLang="zh-CN" sz="2600" dirty="0" smtClean="0">
                <a:solidFill>
                  <a:srgbClr val="FFFF00"/>
                </a:solidFill>
                <a:latin typeface="Times New Roman" pitchFamily="18" charset="0"/>
                <a:ea typeface="MS PGothic" pitchFamily="34" charset="-128"/>
                <a:cs typeface="Times New Roman" pitchFamily="18" charset="0"/>
              </a:rPr>
              <a:t> </a:t>
            </a:r>
            <a:endParaRPr lang="zh-CN" altLang="en-US" sz="2600" dirty="0">
              <a:solidFill>
                <a:srgbClr val="FFFF00"/>
              </a:solidFill>
            </a:endParaRPr>
          </a:p>
        </p:txBody>
      </p:sp>
      <p:sp>
        <p:nvSpPr>
          <p:cNvPr id="6" name="矩形 5"/>
          <p:cNvSpPr/>
          <p:nvPr/>
        </p:nvSpPr>
        <p:spPr>
          <a:xfrm>
            <a:off x="4644090" y="3000372"/>
            <a:ext cx="1213794" cy="492443"/>
          </a:xfrm>
          <a:prstGeom prst="rect">
            <a:avLst/>
          </a:prstGeom>
        </p:spPr>
        <p:txBody>
          <a:bodyPr wrap="none">
            <a:spAutoFit/>
          </a:bodyPr>
          <a:lstStyle/>
          <a:p>
            <a:r>
              <a:rPr lang="en-US" altLang="zh-CN" sz="2600" dirty="0" err="1" smtClean="0">
                <a:solidFill>
                  <a:srgbClr val="FFFF00"/>
                </a:solidFill>
                <a:latin typeface="Times New Roman" pitchFamily="18" charset="0"/>
                <a:ea typeface="MS PGothic" pitchFamily="34" charset="-128"/>
                <a:cs typeface="Times New Roman" pitchFamily="18" charset="0"/>
              </a:rPr>
              <a:t>MRing</a:t>
            </a:r>
            <a:r>
              <a:rPr lang="en-US" altLang="zh-CN" sz="2600" dirty="0" smtClean="0">
                <a:solidFill>
                  <a:srgbClr val="FFFF00"/>
                </a:solidFill>
                <a:latin typeface="Times New Roman" pitchFamily="18" charset="0"/>
                <a:ea typeface="MS PGothic" pitchFamily="34" charset="-128"/>
                <a:cs typeface="Times New Roman" pitchFamily="18" charset="0"/>
              </a:rPr>
              <a:t> </a:t>
            </a:r>
            <a:endParaRPr lang="zh-CN" altLang="en-US" sz="2600" dirty="0">
              <a:solidFill>
                <a:srgbClr val="FFFF00"/>
              </a:solidFill>
            </a:endParaRPr>
          </a:p>
        </p:txBody>
      </p:sp>
      <p:sp>
        <p:nvSpPr>
          <p:cNvPr id="8" name="矩形 7"/>
          <p:cNvSpPr/>
          <p:nvPr/>
        </p:nvSpPr>
        <p:spPr>
          <a:xfrm>
            <a:off x="5381609" y="5286388"/>
            <a:ext cx="1119217" cy="492443"/>
          </a:xfrm>
          <a:prstGeom prst="rect">
            <a:avLst/>
          </a:prstGeom>
        </p:spPr>
        <p:txBody>
          <a:bodyPr wrap="none">
            <a:spAutoFit/>
          </a:bodyPr>
          <a:lstStyle/>
          <a:p>
            <a:r>
              <a:rPr lang="en-US" altLang="zh-CN" sz="2600" dirty="0" err="1" smtClean="0">
                <a:solidFill>
                  <a:srgbClr val="FFFF00"/>
                </a:solidFill>
                <a:latin typeface="Times New Roman" pitchFamily="18" charset="0"/>
                <a:ea typeface="MS PGothic" pitchFamily="34" charset="-128"/>
                <a:cs typeface="Times New Roman" pitchFamily="18" charset="0"/>
              </a:rPr>
              <a:t>iLinac</a:t>
            </a:r>
            <a:r>
              <a:rPr lang="en-US" altLang="zh-CN" sz="2600" dirty="0" smtClean="0">
                <a:solidFill>
                  <a:srgbClr val="FFFF00"/>
                </a:solidFill>
                <a:latin typeface="Times New Roman" pitchFamily="18" charset="0"/>
                <a:ea typeface="MS PGothic" pitchFamily="34" charset="-128"/>
                <a:cs typeface="Times New Roman" pitchFamily="18" charset="0"/>
              </a:rPr>
              <a:t> </a:t>
            </a:r>
            <a:endParaRPr lang="zh-CN" altLang="en-US" sz="2600" dirty="0">
              <a:solidFill>
                <a:srgbClr val="FFFF00"/>
              </a:solidFill>
            </a:endParaRPr>
          </a:p>
        </p:txBody>
      </p:sp>
      <p:sp>
        <p:nvSpPr>
          <p:cNvPr id="9" name="矩形 8"/>
          <p:cNvSpPr/>
          <p:nvPr/>
        </p:nvSpPr>
        <p:spPr>
          <a:xfrm>
            <a:off x="6858016" y="4429132"/>
            <a:ext cx="891591" cy="400110"/>
          </a:xfrm>
          <a:prstGeom prst="rect">
            <a:avLst/>
          </a:prstGeom>
        </p:spPr>
        <p:txBody>
          <a:bodyPr wrap="none">
            <a:spAutoFit/>
          </a:bodyPr>
          <a:lstStyle/>
          <a:p>
            <a:r>
              <a:rPr lang="en-US" altLang="zh-CN" sz="2000" dirty="0" smtClean="0">
                <a:solidFill>
                  <a:srgbClr val="FFFF00"/>
                </a:solidFill>
                <a:latin typeface="Times New Roman" pitchFamily="18" charset="0"/>
                <a:ea typeface="MS PGothic" pitchFamily="34" charset="-128"/>
                <a:cs typeface="Times New Roman" pitchFamily="18" charset="0"/>
              </a:rPr>
              <a:t>SECR </a:t>
            </a:r>
            <a:endParaRPr lang="zh-CN" altLang="en-US" sz="2000" dirty="0">
              <a:solidFill>
                <a:srgbClr val="FFFF00"/>
              </a:solidFill>
            </a:endParaRPr>
          </a:p>
        </p:txBody>
      </p:sp>
      <p:sp>
        <p:nvSpPr>
          <p:cNvPr id="10" name="矩形 9"/>
          <p:cNvSpPr/>
          <p:nvPr/>
        </p:nvSpPr>
        <p:spPr>
          <a:xfrm>
            <a:off x="357158" y="853843"/>
            <a:ext cx="8143932" cy="646331"/>
          </a:xfrm>
          <a:prstGeom prst="rect">
            <a:avLst/>
          </a:prstGeom>
        </p:spPr>
        <p:txBody>
          <a:bodyPr wrap="square">
            <a:spAutoFit/>
          </a:bodyPr>
          <a:lstStyle/>
          <a:p>
            <a:pPr algn="ctr"/>
            <a:r>
              <a:rPr lang="en-US" altLang="zh-CN" dirty="0" smtClean="0">
                <a:solidFill>
                  <a:srgbClr val="0000FF"/>
                </a:solidFill>
              </a:rPr>
              <a:t>        These tunnels will be built in a cut and cover method and will be filled with 5 m overlay of soil. This conforms to the requirements of radiation safety.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srcRect/>
          <a:stretch>
            <a:fillRect/>
          </a:stretch>
        </p:blipFill>
        <p:spPr bwMode="auto">
          <a:xfrm>
            <a:off x="415140" y="928674"/>
            <a:ext cx="6300000" cy="5452864"/>
          </a:xfrm>
          <a:prstGeom prst="rect">
            <a:avLst/>
          </a:prstGeom>
          <a:noFill/>
          <a:ln w="9525">
            <a:noFill/>
            <a:miter lim="800000"/>
            <a:headEnd/>
            <a:tailEnd/>
          </a:ln>
          <a:effectLst/>
        </p:spPr>
      </p:pic>
      <p:sp>
        <p:nvSpPr>
          <p:cNvPr id="3" name="矩形 2"/>
          <p:cNvSpPr/>
          <p:nvPr/>
        </p:nvSpPr>
        <p:spPr>
          <a:xfrm>
            <a:off x="1931746" y="2500306"/>
            <a:ext cx="1140056" cy="492443"/>
          </a:xfrm>
          <a:prstGeom prst="rect">
            <a:avLst/>
          </a:prstGeom>
          <a:solidFill>
            <a:schemeClr val="bg1"/>
          </a:solidFill>
        </p:spPr>
        <p:txBody>
          <a:bodyPr wrap="none">
            <a:spAutoFit/>
          </a:bodyPr>
          <a:lstStyle/>
          <a:p>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 </a:t>
            </a:r>
            <a:endParaRPr lang="zh-CN" altLang="en-US" sz="2600" dirty="0"/>
          </a:p>
        </p:txBody>
      </p:sp>
      <p:sp>
        <p:nvSpPr>
          <p:cNvPr id="4" name="矩形 3"/>
          <p:cNvSpPr/>
          <p:nvPr/>
        </p:nvSpPr>
        <p:spPr>
          <a:xfrm>
            <a:off x="5072066" y="1571612"/>
            <a:ext cx="889987" cy="400110"/>
          </a:xfrm>
          <a:prstGeom prst="rect">
            <a:avLst/>
          </a:prstGeom>
          <a:solidFill>
            <a:schemeClr val="bg1"/>
          </a:solid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SRing</a:t>
            </a:r>
            <a:r>
              <a:rPr lang="en-US" altLang="zh-CN" sz="2000" dirty="0" smtClean="0">
                <a:solidFill>
                  <a:srgbClr val="0000FF"/>
                </a:solidFill>
                <a:latin typeface="Times New Roman" pitchFamily="18" charset="0"/>
                <a:ea typeface="MS PGothic" pitchFamily="34" charset="-128"/>
                <a:cs typeface="Times New Roman" pitchFamily="18" charset="0"/>
              </a:rPr>
              <a:t> </a:t>
            </a:r>
            <a:endParaRPr lang="zh-CN" altLang="en-US" sz="2000" dirty="0"/>
          </a:p>
        </p:txBody>
      </p:sp>
      <p:sp>
        <p:nvSpPr>
          <p:cNvPr id="5" name="矩形 4"/>
          <p:cNvSpPr/>
          <p:nvPr/>
        </p:nvSpPr>
        <p:spPr>
          <a:xfrm>
            <a:off x="5072066" y="3214686"/>
            <a:ext cx="974947" cy="400110"/>
          </a:xfrm>
          <a:prstGeom prst="rect">
            <a:avLst/>
          </a:prstGeom>
          <a:no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MRing</a:t>
            </a:r>
            <a:r>
              <a:rPr lang="en-US" altLang="zh-CN" sz="2000" dirty="0" smtClean="0">
                <a:solidFill>
                  <a:srgbClr val="0000FF"/>
                </a:solidFill>
                <a:latin typeface="Times New Roman" pitchFamily="18" charset="0"/>
                <a:ea typeface="MS PGothic" pitchFamily="34" charset="-128"/>
                <a:cs typeface="Times New Roman" pitchFamily="18" charset="0"/>
              </a:rPr>
              <a:t> </a:t>
            </a:r>
            <a:endParaRPr lang="zh-CN" altLang="en-US" sz="2000" dirty="0"/>
          </a:p>
        </p:txBody>
      </p:sp>
      <p:sp>
        <p:nvSpPr>
          <p:cNvPr id="6" name="矩形 5"/>
          <p:cNvSpPr/>
          <p:nvPr/>
        </p:nvSpPr>
        <p:spPr>
          <a:xfrm>
            <a:off x="3929058" y="4643446"/>
            <a:ext cx="1119217" cy="492443"/>
          </a:xfrm>
          <a:prstGeom prst="rect">
            <a:avLst/>
          </a:prstGeom>
        </p:spPr>
        <p:txBody>
          <a:bodyPr wrap="none">
            <a:spAutoFit/>
          </a:bodyPr>
          <a:lstStyle/>
          <a:p>
            <a:r>
              <a:rPr lang="en-US" altLang="zh-CN" sz="2600" dirty="0" err="1" smtClean="0">
                <a:solidFill>
                  <a:srgbClr val="0000FF"/>
                </a:solidFill>
                <a:latin typeface="Times New Roman" pitchFamily="18" charset="0"/>
                <a:ea typeface="MS PGothic" pitchFamily="34" charset="-128"/>
                <a:cs typeface="Times New Roman" pitchFamily="18" charset="0"/>
              </a:rPr>
              <a:t>iLinac</a:t>
            </a:r>
            <a:r>
              <a:rPr lang="en-US" altLang="zh-CN" sz="2600" dirty="0" smtClean="0">
                <a:solidFill>
                  <a:srgbClr val="0000FF"/>
                </a:solidFill>
                <a:latin typeface="Times New Roman" pitchFamily="18" charset="0"/>
                <a:ea typeface="MS PGothic" pitchFamily="34" charset="-128"/>
                <a:cs typeface="Times New Roman" pitchFamily="18" charset="0"/>
              </a:rPr>
              <a:t> </a:t>
            </a:r>
            <a:endParaRPr lang="zh-CN" altLang="en-US" sz="2600" dirty="0"/>
          </a:p>
        </p:txBody>
      </p:sp>
      <p:sp>
        <p:nvSpPr>
          <p:cNvPr id="7" name="矩形 6"/>
          <p:cNvSpPr/>
          <p:nvPr/>
        </p:nvSpPr>
        <p:spPr>
          <a:xfrm>
            <a:off x="6537929" y="5143512"/>
            <a:ext cx="857927" cy="369332"/>
          </a:xfrm>
          <a:prstGeom prst="rect">
            <a:avLst/>
          </a:prstGeom>
        </p:spPr>
        <p:txBody>
          <a:bodyPr wrap="none">
            <a:spAutoFit/>
          </a:bodyPr>
          <a:lstStyle/>
          <a:p>
            <a:r>
              <a:rPr lang="en-US" altLang="zh-CN" b="1" dirty="0" smtClean="0">
                <a:solidFill>
                  <a:srgbClr val="0000FF"/>
                </a:solidFill>
                <a:latin typeface="Times New Roman" pitchFamily="18" charset="0"/>
                <a:ea typeface="MS PGothic" pitchFamily="34" charset="-128"/>
                <a:cs typeface="Times New Roman" pitchFamily="18" charset="0"/>
              </a:rPr>
              <a:t>SECR </a:t>
            </a:r>
            <a:endParaRPr lang="zh-CN" altLang="en-US" b="1" dirty="0"/>
          </a:p>
        </p:txBody>
      </p:sp>
      <p:sp>
        <p:nvSpPr>
          <p:cNvPr id="8" name="Text Box 211"/>
          <p:cNvSpPr txBox="1">
            <a:spLocks noChangeArrowheads="1"/>
          </p:cNvSpPr>
          <p:nvPr/>
        </p:nvSpPr>
        <p:spPr bwMode="auto">
          <a:xfrm>
            <a:off x="4357686" y="5786454"/>
            <a:ext cx="2928937" cy="769441"/>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err="1">
                <a:solidFill>
                  <a:srgbClr val="FF0000"/>
                </a:solidFill>
                <a:latin typeface="Times New Roman" pitchFamily="18" charset="0"/>
                <a:ea typeface="黑体" pitchFamily="49" charset="-122"/>
                <a:cs typeface="Times New Roman" pitchFamily="18" charset="0"/>
              </a:rPr>
              <a:t>iLinac</a:t>
            </a:r>
            <a:r>
              <a:rPr lang="en-US" altLang="zh-CN" sz="1600" b="1" dirty="0" smtClean="0">
                <a:solidFill>
                  <a:srgbClr val="FF0000"/>
                </a:solidFill>
                <a:latin typeface="Times New Roman" pitchFamily="18" charset="0"/>
                <a:ea typeface="黑体" pitchFamily="49" charset="-122"/>
                <a:cs typeface="Times New Roman" pitchFamily="18" charset="0"/>
              </a:rPr>
              <a:t>:</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dirty="0" err="1" smtClean="0">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dirty="0">
              <a:solidFill>
                <a:srgbClr val="003366"/>
              </a:solidFill>
              <a:latin typeface="Times New Roman" pitchFamily="18" charset="0"/>
              <a:ea typeface="黑体" pitchFamily="49" charset="-122"/>
              <a:cs typeface="Times New Roman" pitchFamily="18" charset="0"/>
            </a:endParaRPr>
          </a:p>
          <a:p>
            <a:r>
              <a:rPr lang="en-US" altLang="zh-CN" sz="1400" b="1" dirty="0" smtClean="0">
                <a:solidFill>
                  <a:srgbClr val="0000FF"/>
                </a:solidFill>
                <a:latin typeface="Arial" pitchFamily="34" charset="0"/>
              </a:rPr>
              <a:t>Length:100 m</a:t>
            </a:r>
          </a:p>
          <a:p>
            <a:r>
              <a:rPr lang="en-US" altLang="zh-CN" sz="1400" b="1" dirty="0" smtClean="0">
                <a:solidFill>
                  <a:srgbClr val="0000FF"/>
                </a:solidFill>
                <a:latin typeface="Arial" pitchFamily="34" charset="0"/>
              </a:rPr>
              <a:t>Energy: 17 </a:t>
            </a:r>
            <a:r>
              <a:rPr lang="en-US" altLang="zh-CN" sz="1400" b="1" dirty="0" err="1" smtClean="0">
                <a:solidFill>
                  <a:srgbClr val="0000FF"/>
                </a:solidFill>
                <a:latin typeface="Arial" pitchFamily="34" charset="0"/>
              </a:rPr>
              <a:t>MeV</a:t>
            </a:r>
            <a:r>
              <a:rPr lang="en-US" altLang="zh-CN" sz="1400" b="1" dirty="0" smtClean="0">
                <a:solidFill>
                  <a:srgbClr val="0000FF"/>
                </a:solidFill>
                <a:latin typeface="Arial" pitchFamily="34" charset="0"/>
              </a:rPr>
              <a:t>/u(U</a:t>
            </a:r>
            <a:r>
              <a:rPr lang="en-US" altLang="zh-CN" sz="1400" b="1" baseline="30000" dirty="0" smtClean="0">
                <a:solidFill>
                  <a:srgbClr val="0000FF"/>
                </a:solidFill>
                <a:latin typeface="Arial" pitchFamily="34" charset="0"/>
              </a:rPr>
              <a:t>34+</a:t>
            </a:r>
            <a:r>
              <a:rPr lang="en-US" altLang="zh-CN" sz="1400" b="1" dirty="0" smtClean="0">
                <a:solidFill>
                  <a:srgbClr val="0000FF"/>
                </a:solidFill>
                <a:latin typeface="Arial" pitchFamily="34" charset="0"/>
              </a:rPr>
              <a:t>)</a:t>
            </a:r>
          </a:p>
        </p:txBody>
      </p:sp>
      <p:sp>
        <p:nvSpPr>
          <p:cNvPr id="9" name="Text Box 211"/>
          <p:cNvSpPr txBox="1">
            <a:spLocks noChangeArrowheads="1"/>
          </p:cNvSpPr>
          <p:nvPr/>
        </p:nvSpPr>
        <p:spPr bwMode="auto">
          <a:xfrm>
            <a:off x="1285852" y="3143248"/>
            <a:ext cx="2143140" cy="1492716"/>
          </a:xfrm>
          <a:prstGeom prst="rect">
            <a:avLst/>
          </a:prstGeom>
          <a:solidFill>
            <a:schemeClr val="bg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lvl="0"/>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Booster ring</a:t>
            </a:r>
            <a:endParaRPr lang="zh-CN" altLang="en-US" sz="1600" b="1" dirty="0" smtClean="0">
              <a:solidFill>
                <a:srgbClr val="003366"/>
              </a:solidFill>
              <a:latin typeface="Arial Narrow" panose="020B0606020202030204" pitchFamily="34" charset="0"/>
              <a:ea typeface="仿宋_GB2312" pitchFamily="49" charset="-122"/>
              <a:cs typeface="Times New Roman" pitchFamily="18" charset="0"/>
            </a:endParaRPr>
          </a:p>
          <a:p>
            <a:pPr lvl="0"/>
            <a:r>
              <a:rPr lang="en-US" altLang="zh-CN" sz="1400" b="1" dirty="0" smtClean="0">
                <a:solidFill>
                  <a:srgbClr val="0000FF"/>
                </a:solidFill>
                <a:latin typeface="Arial" charset="0"/>
                <a:ea typeface="宋体" charset="-122"/>
              </a:rPr>
              <a:t>Circumference: 530 m</a:t>
            </a:r>
          </a:p>
          <a:p>
            <a:pPr lvl="0"/>
            <a:r>
              <a:rPr lang="en-US" altLang="zh-CN" sz="1400" b="1" dirty="0" smtClean="0">
                <a:solidFill>
                  <a:srgbClr val="0000FF"/>
                </a:solidFill>
                <a:latin typeface="Arial" charset="0"/>
                <a:ea typeface="宋体" charset="-122"/>
              </a:rPr>
              <a:t>Rigidity: 34 Tm</a:t>
            </a:r>
          </a:p>
          <a:p>
            <a:pPr lvl="0">
              <a:spcBef>
                <a:spcPts val="600"/>
              </a:spcBef>
            </a:pPr>
            <a:r>
              <a:rPr lang="en-US" altLang="zh-CN" sz="1400" dirty="0" smtClean="0">
                <a:solidFill>
                  <a:srgbClr val="00B050"/>
                </a:solidFill>
                <a:latin typeface="Arial" charset="0"/>
                <a:ea typeface="宋体" charset="-122"/>
              </a:rPr>
              <a:t>Beam accumulation</a:t>
            </a:r>
          </a:p>
          <a:p>
            <a:pPr lvl="0"/>
            <a:r>
              <a:rPr lang="en-US" altLang="zh-CN" sz="1400" dirty="0" smtClean="0">
                <a:solidFill>
                  <a:srgbClr val="00B050"/>
                </a:solidFill>
                <a:latin typeface="Arial" charset="0"/>
                <a:ea typeface="宋体" charset="-122"/>
              </a:rPr>
              <a:t>Beam cooling</a:t>
            </a:r>
          </a:p>
          <a:p>
            <a:pPr lvl="0"/>
            <a:r>
              <a:rPr lang="en-US" altLang="zh-CN" sz="1400" dirty="0" smtClean="0">
                <a:solidFill>
                  <a:srgbClr val="00B050"/>
                </a:solidFill>
                <a:latin typeface="Arial" charset="0"/>
                <a:ea typeface="宋体" charset="-122"/>
              </a:rPr>
              <a:t>Beam acceleration</a:t>
            </a:r>
            <a:endParaRPr lang="en-US" altLang="zh-CN" sz="1600" dirty="0">
              <a:solidFill>
                <a:srgbClr val="00B050"/>
              </a:solidFill>
            </a:endParaRPr>
          </a:p>
        </p:txBody>
      </p:sp>
      <p:sp>
        <p:nvSpPr>
          <p:cNvPr id="10" name="Text Box 211"/>
          <p:cNvSpPr txBox="1">
            <a:spLocks noChangeArrowheads="1"/>
          </p:cNvSpPr>
          <p:nvPr/>
        </p:nvSpPr>
        <p:spPr bwMode="auto">
          <a:xfrm>
            <a:off x="6143636" y="3071810"/>
            <a:ext cx="2363066" cy="984885"/>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err="1">
                <a:solidFill>
                  <a:srgbClr val="FF0000"/>
                </a:solidFill>
                <a:latin typeface="Times New Roman" pitchFamily="18" charset="0"/>
                <a:ea typeface="黑体" pitchFamily="49" charset="-122"/>
                <a:cs typeface="Times New Roman" pitchFamily="18" charset="0"/>
              </a:rPr>
              <a:t>M</a:t>
            </a:r>
            <a:r>
              <a:rPr lang="en-US" altLang="zh-CN" sz="1600" b="1" dirty="0" err="1" smtClean="0">
                <a:solidFill>
                  <a:srgbClr val="FF0000"/>
                </a:solidFill>
                <a:latin typeface="Times New Roman" pitchFamily="18" charset="0"/>
                <a:ea typeface="黑体" pitchFamily="49" charset="-122"/>
                <a:cs typeface="Times New Roman" pitchFamily="18" charset="0"/>
              </a:rPr>
              <a:t>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Figure “8” ring</a:t>
            </a:r>
            <a:endParaRPr lang="en-US" altLang="zh-CN" sz="1600" b="1" dirty="0">
              <a:solidFill>
                <a:srgbClr val="003366"/>
              </a:solidFill>
              <a:latin typeface="Arial Narrow" panose="020B0606020202030204" pitchFamily="34" charset="0"/>
              <a:ea typeface="仿宋_GB2312" pitchFamily="49" charset="-122"/>
              <a:cs typeface="Times New Roman" pitchFamily="18" charset="0"/>
            </a:endParaRPr>
          </a:p>
          <a:p>
            <a:r>
              <a:rPr lang="en-US" altLang="zh-CN" sz="1400" b="1" dirty="0" smtClean="0">
                <a:solidFill>
                  <a:srgbClr val="0000FF"/>
                </a:solidFill>
              </a:rPr>
              <a:t>Circumference: 268 m</a:t>
            </a:r>
          </a:p>
          <a:p>
            <a:r>
              <a:rPr lang="en-US" altLang="zh-CN" sz="1400" b="1" dirty="0" smtClean="0">
                <a:solidFill>
                  <a:srgbClr val="0000FF"/>
                </a:solidFill>
              </a:rPr>
              <a:t>Rigidity: 15 Tm</a:t>
            </a:r>
          </a:p>
          <a:p>
            <a:r>
              <a:rPr lang="en-US" altLang="zh-CN" sz="1400" dirty="0" smtClean="0">
                <a:solidFill>
                  <a:srgbClr val="00B050"/>
                </a:solidFill>
              </a:rPr>
              <a:t>Ion-ion merging </a:t>
            </a:r>
          </a:p>
        </p:txBody>
      </p:sp>
      <p:sp>
        <p:nvSpPr>
          <p:cNvPr id="11" name="Text Box 211"/>
          <p:cNvSpPr txBox="1">
            <a:spLocks noChangeArrowheads="1"/>
          </p:cNvSpPr>
          <p:nvPr/>
        </p:nvSpPr>
        <p:spPr bwMode="auto">
          <a:xfrm>
            <a:off x="6638958" y="1084534"/>
            <a:ext cx="2505042" cy="1492716"/>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SRing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Spectrometer ring</a:t>
            </a:r>
          </a:p>
          <a:p>
            <a:r>
              <a:rPr lang="en-US" altLang="zh-CN" sz="1400" b="1" dirty="0" smtClean="0">
                <a:solidFill>
                  <a:srgbClr val="0000FF"/>
                </a:solidFill>
                <a:latin typeface="Arial" pitchFamily="34" charset="0"/>
              </a:rPr>
              <a:t>Circumference: 265m</a:t>
            </a:r>
          </a:p>
          <a:p>
            <a:r>
              <a:rPr lang="en-US" altLang="zh-CN" sz="1400" b="1" dirty="0" smtClean="0">
                <a:solidFill>
                  <a:srgbClr val="0000FF"/>
                </a:solidFill>
                <a:latin typeface="Arial" pitchFamily="34" charset="0"/>
              </a:rPr>
              <a:t>Rigidity: 13-15 Tm</a:t>
            </a:r>
          </a:p>
          <a:p>
            <a:pPr>
              <a:spcBef>
                <a:spcPts val="600"/>
              </a:spcBef>
            </a:pPr>
            <a:r>
              <a:rPr lang="en-US" altLang="zh-CN" sz="1400" dirty="0" smtClean="0">
                <a:solidFill>
                  <a:srgbClr val="00B050"/>
                </a:solidFill>
                <a:latin typeface="Arial" pitchFamily="34" charset="0"/>
              </a:rPr>
              <a:t>Electron/Stochastic cooling </a:t>
            </a:r>
          </a:p>
          <a:p>
            <a:r>
              <a:rPr lang="en-US" altLang="zh-CN" sz="1400" dirty="0" smtClean="0">
                <a:solidFill>
                  <a:srgbClr val="00B050"/>
                </a:solidFill>
                <a:latin typeface="Arial" pitchFamily="34" charset="0"/>
              </a:rPr>
              <a:t>Two TOF detectors</a:t>
            </a:r>
          </a:p>
          <a:p>
            <a:r>
              <a:rPr lang="en-US" altLang="zh-CN" sz="1400" dirty="0" smtClean="0">
                <a:solidFill>
                  <a:srgbClr val="00B050"/>
                </a:solidFill>
                <a:latin typeface="Arial" pitchFamily="34" charset="0"/>
              </a:rPr>
              <a:t>Four operation modes</a:t>
            </a:r>
          </a:p>
        </p:txBody>
      </p:sp>
      <p:sp>
        <p:nvSpPr>
          <p:cNvPr id="13" name="Rectangle 2"/>
          <p:cNvSpPr>
            <a:spLocks noChangeArrowheads="1"/>
          </p:cNvSpPr>
          <p:nvPr/>
        </p:nvSpPr>
        <p:spPr bwMode="auto">
          <a:xfrm>
            <a:off x="857224" y="142852"/>
            <a:ext cx="7500990"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FF"/>
                </a:solidFill>
                <a:latin typeface="+mn-lt"/>
                <a:ea typeface="黑体" pitchFamily="49" charset="-122"/>
                <a:cs typeface="Times New Roman" pitchFamily="18" charset="0"/>
              </a:rPr>
              <a:t> </a:t>
            </a:r>
            <a:r>
              <a:rPr lang="en-US" altLang="zh-CN" sz="3000" b="1" dirty="0" smtClean="0">
                <a:solidFill>
                  <a:srgbClr val="0000FF"/>
                </a:solidFill>
                <a:latin typeface="+mn-lt"/>
                <a:ea typeface="黑体" pitchFamily="49" charset="-122"/>
                <a:cs typeface="Times New Roman" pitchFamily="18" charset="0"/>
              </a:rPr>
              <a:t>Main components</a:t>
            </a:r>
            <a:endParaRPr lang="en-US" altLang="zh-CN" sz="2800" b="1" dirty="0">
              <a:solidFill>
                <a:srgbClr val="0000FF"/>
              </a:solidFill>
              <a:latin typeface="+mn-lt"/>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362"/>
          <p:cNvGraphicFramePr>
            <a:graphicFrameLocks noGrp="1"/>
          </p:cNvGraphicFramePr>
          <p:nvPr>
            <p:extLst>
              <p:ext uri="{D42A27DB-BD31-4B8C-83A1-F6EECF244321}">
                <p14:modId xmlns:p14="http://schemas.microsoft.com/office/powerpoint/2010/main" val="2785766386"/>
              </p:ext>
            </p:extLst>
          </p:nvPr>
        </p:nvGraphicFramePr>
        <p:xfrm>
          <a:off x="714346" y="1428736"/>
          <a:ext cx="8001056" cy="4786345"/>
        </p:xfrm>
        <a:graphic>
          <a:graphicData uri="http://schemas.openxmlformats.org/drawingml/2006/table">
            <a:tbl>
              <a:tblPr>
                <a:tableStyleId>{00A15C55-8517-42AA-B614-E9B94910E393}</a:tableStyleId>
              </a:tblPr>
              <a:tblGrid>
                <a:gridCol w="1078793">
                  <a:extLst>
                    <a:ext uri="{9D8B030D-6E8A-4147-A177-3AD203B41FA5}">
                      <a16:colId xmlns:a16="http://schemas.microsoft.com/office/drawing/2014/main" xmlns="" val="20000"/>
                    </a:ext>
                  </a:extLst>
                </a:gridCol>
                <a:gridCol w="2776262">
                  <a:extLst>
                    <a:ext uri="{9D8B030D-6E8A-4147-A177-3AD203B41FA5}">
                      <a16:colId xmlns:a16="http://schemas.microsoft.com/office/drawing/2014/main" xmlns="" val="20001"/>
                    </a:ext>
                  </a:extLst>
                </a:gridCol>
                <a:gridCol w="2527809">
                  <a:extLst>
                    <a:ext uri="{9D8B030D-6E8A-4147-A177-3AD203B41FA5}">
                      <a16:colId xmlns:a16="http://schemas.microsoft.com/office/drawing/2014/main" xmlns="" val="20002"/>
                    </a:ext>
                  </a:extLst>
                </a:gridCol>
                <a:gridCol w="1618192">
                  <a:extLst>
                    <a:ext uri="{9D8B030D-6E8A-4147-A177-3AD203B41FA5}">
                      <a16:colId xmlns:a16="http://schemas.microsoft.com/office/drawing/2014/main" xmlns="" val="20003"/>
                    </a:ext>
                  </a:extLst>
                </a:gridCol>
              </a:tblGrid>
              <a:tr h="663048">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zh-CN" altLang="en-US" sz="1800" b="1" i="0" u="none" strike="noStrike" cap="none" normalizeH="0" baseline="0" dirty="0" smtClean="0">
                        <a:ln>
                          <a:noFill/>
                        </a:ln>
                        <a:solidFill>
                          <a:srgbClr val="003399"/>
                        </a:solidFill>
                        <a:effectLst/>
                        <a:latin typeface="Arial" charset="0"/>
                        <a:ea typeface="黑体" pitchFamily="2"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Ions</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Energy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Intensity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tc>
                <a:extLst>
                  <a:ext uri="{0D108BD9-81ED-4DB2-BD59-A6C34878D82A}">
                    <a16:rowId xmlns:a16="http://schemas.microsoft.com/office/drawing/2014/main" xmlns="" val="10000"/>
                  </a:ext>
                </a:extLst>
              </a:tr>
              <a:tr h="624734">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smtClean="0">
                          <a:ln>
                            <a:noFill/>
                          </a:ln>
                          <a:solidFill>
                            <a:srgbClr val="0000FF"/>
                          </a:solidFill>
                          <a:effectLst/>
                        </a:rPr>
                        <a:t>SECR</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14 </a:t>
                      </a:r>
                      <a:r>
                        <a:rPr kumimoji="0" lang="en-US" altLang="zh-CN" sz="1700" u="none" strike="noStrike" cap="none" normalizeH="0" baseline="0" dirty="0" err="1" smtClean="0">
                          <a:ln>
                            <a:noFill/>
                          </a:ln>
                          <a:effectLst/>
                        </a:rPr>
                        <a:t>keV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0.05 </a:t>
                      </a:r>
                      <a:r>
                        <a:rPr kumimoji="0" lang="en-US" altLang="zh-CN" sz="1700" u="none" strike="noStrike" cap="none" normalizeH="0" baseline="0" dirty="0" err="1" smtClean="0">
                          <a:ln>
                            <a:noFill/>
                          </a:ln>
                          <a:effectLst/>
                        </a:rPr>
                        <a:t>pmA</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extLst>
                  <a:ext uri="{0D108BD9-81ED-4DB2-BD59-A6C34878D82A}">
                    <a16:rowId xmlns:a16="http://schemas.microsoft.com/office/drawing/2014/main" xmlns="" val="10001"/>
                  </a:ext>
                </a:extLst>
              </a:tr>
              <a:tr h="624734">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iLinac</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17 </a:t>
                      </a:r>
                      <a:r>
                        <a:rPr kumimoji="0" lang="en-US" altLang="zh-CN" sz="1700" u="none" strike="noStrike" cap="none" normalizeH="0" baseline="0" dirty="0" err="1" smtClean="0">
                          <a:ln>
                            <a:noFill/>
                          </a:ln>
                          <a:effectLst/>
                        </a:rPr>
                        <a:t>MeV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0.028 </a:t>
                      </a:r>
                      <a:r>
                        <a:rPr kumimoji="0" lang="en-US" altLang="zh-CN" sz="1700" u="none" strike="noStrike" cap="none" normalizeH="0" baseline="0" dirty="0" err="1" smtClean="0">
                          <a:ln>
                            <a:noFill/>
                          </a:ln>
                          <a:effectLst/>
                        </a:rPr>
                        <a:t>pmA</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extLst>
                  <a:ext uri="{0D108BD9-81ED-4DB2-BD59-A6C34878D82A}">
                    <a16:rowId xmlns:a16="http://schemas.microsoft.com/office/drawing/2014/main" xmlns="" val="10002"/>
                  </a:ext>
                </a:extLst>
              </a:tr>
              <a:tr h="624734">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smtClean="0">
                          <a:ln>
                            <a:noFill/>
                          </a:ln>
                          <a:solidFill>
                            <a:srgbClr val="0000FF"/>
                          </a:solidFill>
                          <a:effectLst/>
                        </a:rPr>
                        <a:t>BRing</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~1.4</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extLst>
                  <a:ext uri="{0D108BD9-81ED-4DB2-BD59-A6C34878D82A}">
                    <a16:rowId xmlns:a16="http://schemas.microsoft.com/office/drawing/2014/main" xmlns="" val="10003"/>
                  </a:ext>
                </a:extLst>
              </a:tr>
              <a:tr h="750395">
                <a:tc rowSpan="2">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SRing</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RIBs: neutron-rich,  proton-rich</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0.84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/u(A/q=3)</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9-10 </a:t>
                      </a:r>
                      <a:r>
                        <a:rPr kumimoji="0" lang="en-US" altLang="zh-CN" sz="1700" u="none" strike="noStrike" cap="none" normalizeH="0" baseline="0" dirty="0" err="1" smtClean="0">
                          <a:ln>
                            <a:noFill/>
                          </a:ln>
                          <a:effectLst/>
                          <a:sym typeface="Symbol" pitchFamily="18" charset="2"/>
                        </a:rPr>
                        <a:t>ppp</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extLst>
                  <a:ext uri="{0D108BD9-81ED-4DB2-BD59-A6C34878D82A}">
                    <a16:rowId xmlns:a16="http://schemas.microsoft.com/office/drawing/2014/main" xmlns="" val="10004"/>
                  </a:ext>
                </a:extLst>
              </a:tr>
              <a:tr h="873966">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Fully stripped  heavy ions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H-like, He-like heavy ions  </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r>
                        <a:rPr kumimoji="0" lang="en-US" altLang="zh-CN" sz="1700" u="none" strike="noStrike" cap="none" normalizeH="0" baseline="0" dirty="0" smtClean="0">
                          <a:ln>
                            <a:noFill/>
                          </a:ln>
                          <a:effectLst/>
                        </a:rPr>
                        <a:t>)</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11-12</a:t>
                      </a:r>
                      <a:r>
                        <a:rPr kumimoji="0" lang="en-US" altLang="zh-CN" sz="1700" u="none" strike="noStrike" cap="none" normalizeH="0" baseline="0" dirty="0" smtClean="0">
                          <a:ln>
                            <a:noFill/>
                          </a:ln>
                          <a:effectLst/>
                          <a:sym typeface="Symbol" pitchFamily="18" charset="2"/>
                        </a:rPr>
                        <a:t>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extLst>
                  <a:ext uri="{0D108BD9-81ED-4DB2-BD59-A6C34878D82A}">
                    <a16:rowId xmlns:a16="http://schemas.microsoft.com/office/drawing/2014/main" xmlns="" val="10005"/>
                  </a:ext>
                </a:extLst>
              </a:tr>
              <a:tr h="624734">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MRing</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700" u="none" strike="noStrike" cap="none" normalizeH="0" baseline="0" dirty="0" smtClean="0">
                          <a:ln>
                            <a:noFill/>
                          </a:ln>
                          <a:effectLst/>
                        </a:rPr>
                        <a:t>~1.0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tc>
                <a:extLst>
                  <a:ext uri="{0D108BD9-81ED-4DB2-BD59-A6C34878D82A}">
                    <a16:rowId xmlns:a16="http://schemas.microsoft.com/office/drawing/2014/main" xmlns="" val="10006"/>
                  </a:ext>
                </a:extLst>
              </a:tr>
            </a:tbl>
          </a:graphicData>
        </a:graphic>
      </p:graphicFrame>
      <p:sp>
        <p:nvSpPr>
          <p:cNvPr id="28" name="Rectangle 2"/>
          <p:cNvSpPr>
            <a:spLocks noChangeArrowheads="1"/>
          </p:cNvSpPr>
          <p:nvPr/>
        </p:nvSpPr>
        <p:spPr bwMode="auto">
          <a:xfrm>
            <a:off x="571472" y="441308"/>
            <a:ext cx="835824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b="1" dirty="0" smtClean="0">
                <a:solidFill>
                  <a:srgbClr val="0000FF"/>
                </a:solidFill>
                <a:latin typeface="+mn-lt"/>
                <a:ea typeface="黑体" pitchFamily="49" charset="-122"/>
                <a:cs typeface="Times New Roman" pitchFamily="18" charset="0"/>
              </a:rPr>
              <a:t>Basic beam parameters</a:t>
            </a:r>
            <a:endParaRPr lang="en-US" altLang="zh-CN" sz="2800" b="1" dirty="0">
              <a:solidFill>
                <a:srgbClr val="0000FF"/>
              </a:solidFill>
              <a:latin typeface="+mn-lt"/>
              <a:ea typeface="黑体" pitchFamily="49" charset="-122"/>
              <a:cs typeface="Times New Roman" pitchFamily="18" charset="0"/>
            </a:endParaRPr>
          </a:p>
        </p:txBody>
      </p:sp>
      <p:cxnSp>
        <p:nvCxnSpPr>
          <p:cNvPr id="8" name="直接连接符 7"/>
          <p:cNvCxnSpPr/>
          <p:nvPr/>
        </p:nvCxnSpPr>
        <p:spPr>
          <a:xfrm>
            <a:off x="5556230" y="2635231"/>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548279" y="3231371"/>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598440" y="3821580"/>
            <a:ext cx="2786082"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1428728" y="905094"/>
            <a:ext cx="6300000" cy="5452864"/>
          </a:xfrm>
          <a:prstGeom prst="rect">
            <a:avLst/>
          </a:prstGeom>
          <a:noFill/>
          <a:ln w="9525">
            <a:noFill/>
            <a:miter lim="800000"/>
            <a:headEnd/>
            <a:tailEnd/>
          </a:ln>
          <a:effectLst/>
        </p:spPr>
      </p:pic>
      <p:sp>
        <p:nvSpPr>
          <p:cNvPr id="16" name="矩形 15"/>
          <p:cNvSpPr/>
          <p:nvPr/>
        </p:nvSpPr>
        <p:spPr>
          <a:xfrm>
            <a:off x="2731020" y="3357562"/>
            <a:ext cx="1140056" cy="492443"/>
          </a:xfrm>
          <a:prstGeom prst="rect">
            <a:avLst/>
          </a:prstGeom>
          <a:solidFill>
            <a:schemeClr val="bg1"/>
          </a:solidFill>
        </p:spPr>
        <p:txBody>
          <a:bodyPr wrap="none">
            <a:spAutoFit/>
          </a:bodyPr>
          <a:lstStyle/>
          <a:p>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 </a:t>
            </a:r>
            <a:endParaRPr lang="zh-CN" altLang="en-US" sz="2600" dirty="0">
              <a:solidFill>
                <a:srgbClr val="0000FF"/>
              </a:solidFill>
            </a:endParaRPr>
          </a:p>
        </p:txBody>
      </p:sp>
      <p:sp>
        <p:nvSpPr>
          <p:cNvPr id="17" name="矩形 16"/>
          <p:cNvSpPr/>
          <p:nvPr/>
        </p:nvSpPr>
        <p:spPr>
          <a:xfrm>
            <a:off x="6085654" y="1500174"/>
            <a:ext cx="889987" cy="400110"/>
          </a:xfrm>
          <a:prstGeom prst="rect">
            <a:avLst/>
          </a:prstGeom>
          <a:solidFill>
            <a:schemeClr val="bg1"/>
          </a:solid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SRing</a:t>
            </a:r>
            <a:r>
              <a:rPr lang="en-US" altLang="zh-CN" sz="2000" dirty="0" smtClean="0">
                <a:solidFill>
                  <a:srgbClr val="000099"/>
                </a:solidFill>
                <a:latin typeface="Times New Roman" pitchFamily="18" charset="0"/>
                <a:ea typeface="MS PGothic" pitchFamily="34" charset="-128"/>
                <a:cs typeface="Times New Roman" pitchFamily="18" charset="0"/>
              </a:rPr>
              <a:t> </a:t>
            </a:r>
            <a:endParaRPr lang="zh-CN" altLang="en-US" sz="2000" dirty="0">
              <a:solidFill>
                <a:srgbClr val="000099"/>
              </a:solidFill>
            </a:endParaRPr>
          </a:p>
        </p:txBody>
      </p:sp>
      <p:sp>
        <p:nvSpPr>
          <p:cNvPr id="18" name="矩形 17"/>
          <p:cNvSpPr/>
          <p:nvPr/>
        </p:nvSpPr>
        <p:spPr>
          <a:xfrm>
            <a:off x="7143768" y="2786058"/>
            <a:ext cx="974947" cy="400110"/>
          </a:xfrm>
          <a:prstGeom prst="rect">
            <a:avLst/>
          </a:prstGeom>
          <a:no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MRing</a:t>
            </a:r>
            <a:r>
              <a:rPr lang="en-US" altLang="zh-CN" sz="2000" dirty="0" smtClean="0">
                <a:solidFill>
                  <a:srgbClr val="000099"/>
                </a:solidFill>
                <a:latin typeface="Times New Roman" pitchFamily="18" charset="0"/>
                <a:ea typeface="MS PGothic" pitchFamily="34" charset="-128"/>
                <a:cs typeface="Times New Roman" pitchFamily="18" charset="0"/>
              </a:rPr>
              <a:t> </a:t>
            </a:r>
            <a:endParaRPr lang="zh-CN" altLang="en-US" sz="2000" dirty="0">
              <a:solidFill>
                <a:srgbClr val="000099"/>
              </a:solidFill>
            </a:endParaRPr>
          </a:p>
        </p:txBody>
      </p:sp>
      <p:sp>
        <p:nvSpPr>
          <p:cNvPr id="19" name="矩形 18"/>
          <p:cNvSpPr/>
          <p:nvPr/>
        </p:nvSpPr>
        <p:spPr>
          <a:xfrm>
            <a:off x="5429256" y="5572140"/>
            <a:ext cx="1119217" cy="492443"/>
          </a:xfrm>
          <a:prstGeom prst="rect">
            <a:avLst/>
          </a:prstGeom>
        </p:spPr>
        <p:txBody>
          <a:bodyPr wrap="none">
            <a:spAutoFit/>
          </a:bodyPr>
          <a:lstStyle/>
          <a:p>
            <a:r>
              <a:rPr lang="en-US" altLang="zh-CN" sz="2600" dirty="0" err="1" smtClean="0">
                <a:solidFill>
                  <a:srgbClr val="000099"/>
                </a:solidFill>
                <a:latin typeface="Times New Roman" pitchFamily="18" charset="0"/>
                <a:ea typeface="MS PGothic" pitchFamily="34" charset="-128"/>
                <a:cs typeface="Times New Roman" pitchFamily="18" charset="0"/>
              </a:rPr>
              <a:t>iLinac</a:t>
            </a:r>
            <a:r>
              <a:rPr lang="en-US" altLang="zh-CN" sz="2600" dirty="0" smtClean="0">
                <a:solidFill>
                  <a:srgbClr val="000099"/>
                </a:solidFill>
                <a:latin typeface="Times New Roman" pitchFamily="18" charset="0"/>
                <a:ea typeface="MS PGothic" pitchFamily="34" charset="-128"/>
                <a:cs typeface="Times New Roman" pitchFamily="18" charset="0"/>
              </a:rPr>
              <a:t> </a:t>
            </a:r>
            <a:endParaRPr lang="zh-CN" altLang="en-US" sz="2600" dirty="0">
              <a:solidFill>
                <a:srgbClr val="000099"/>
              </a:solidFill>
            </a:endParaRPr>
          </a:p>
        </p:txBody>
      </p:sp>
      <p:sp>
        <p:nvSpPr>
          <p:cNvPr id="20" name="矩形 19"/>
          <p:cNvSpPr/>
          <p:nvPr/>
        </p:nvSpPr>
        <p:spPr>
          <a:xfrm>
            <a:off x="7429520" y="5100592"/>
            <a:ext cx="891591" cy="400110"/>
          </a:xfrm>
          <a:prstGeom prst="rect">
            <a:avLst/>
          </a:prstGeom>
        </p:spPr>
        <p:txBody>
          <a:bodyPr wrap="none">
            <a:spAutoFit/>
          </a:bodyPr>
          <a:lstStyle/>
          <a:p>
            <a:r>
              <a:rPr lang="en-US" altLang="zh-CN" sz="2000" dirty="0" smtClean="0">
                <a:solidFill>
                  <a:srgbClr val="000099"/>
                </a:solidFill>
                <a:latin typeface="Times New Roman" pitchFamily="18" charset="0"/>
                <a:ea typeface="MS PGothic" pitchFamily="34" charset="-128"/>
                <a:cs typeface="Times New Roman" pitchFamily="18" charset="0"/>
              </a:rPr>
              <a:t>SECR </a:t>
            </a:r>
            <a:endParaRPr lang="zh-CN" altLang="en-US" sz="2000" dirty="0">
              <a:solidFill>
                <a:srgbClr val="000099"/>
              </a:solidFill>
            </a:endParaRPr>
          </a:p>
        </p:txBody>
      </p:sp>
      <p:grpSp>
        <p:nvGrpSpPr>
          <p:cNvPr id="2" name="组合 1"/>
          <p:cNvGrpSpPr/>
          <p:nvPr/>
        </p:nvGrpSpPr>
        <p:grpSpPr>
          <a:xfrm>
            <a:off x="492372" y="5232314"/>
            <a:ext cx="3651000" cy="1554272"/>
            <a:chOff x="490734" y="5143512"/>
            <a:chExt cx="3651000" cy="1554272"/>
          </a:xfrm>
        </p:grpSpPr>
        <p:sp>
          <p:nvSpPr>
            <p:cNvPr id="3" name="Text Box 16"/>
            <p:cNvSpPr txBox="1">
              <a:spLocks noChangeArrowheads="1"/>
            </p:cNvSpPr>
            <p:nvPr/>
          </p:nvSpPr>
          <p:spPr bwMode="auto">
            <a:xfrm>
              <a:off x="820686" y="5143512"/>
              <a:ext cx="3321048" cy="1554272"/>
            </a:xfrm>
            <a:prstGeom prst="rect">
              <a:avLst/>
            </a:prstGeom>
            <a:noFill/>
            <a:ln w="9525">
              <a:noFill/>
              <a:miter lim="800000"/>
              <a:headEnd/>
              <a:tailEnd/>
            </a:ln>
          </p:spPr>
          <p:txBody>
            <a:bodyPr anchor="ctr">
              <a:spAutoFit/>
            </a:bodyPr>
            <a:lstStyle/>
            <a:p>
              <a:pPr>
                <a:lnSpc>
                  <a:spcPts val="1800"/>
                </a:lnSpc>
                <a:spcAft>
                  <a:spcPts val="600"/>
                </a:spcAft>
              </a:pPr>
              <a:r>
                <a:rPr lang="en-US" altLang="zh-CN" sz="1600" dirty="0">
                  <a:solidFill>
                    <a:srgbClr val="0000FF"/>
                  </a:solidFill>
                  <a:latin typeface="Times New Roman" pitchFamily="18" charset="0"/>
                  <a:ea typeface="仿宋_GB2312" pitchFamily="49" charset="-122"/>
                  <a:cs typeface="Times New Roman" pitchFamily="18" charset="0"/>
                </a:rPr>
                <a:t>Nuclear structure spectrometer</a:t>
              </a:r>
              <a:endParaRPr lang="zh-CN" altLang="en-US" sz="1600" dirty="0">
                <a:solidFill>
                  <a:srgbClr val="0000FF"/>
                </a:solidFill>
                <a:latin typeface="Times New Roman" pitchFamily="18" charset="0"/>
                <a:ea typeface="仿宋_GB2312" pitchFamily="49" charset="-122"/>
                <a:cs typeface="Times New Roman" pitchFamily="18" charset="0"/>
              </a:endParaRPr>
            </a:p>
            <a:p>
              <a:pPr>
                <a:lnSpc>
                  <a:spcPts val="1800"/>
                </a:lnSpc>
                <a:spcAft>
                  <a:spcPts val="600"/>
                </a:spcAft>
              </a:pPr>
              <a:r>
                <a:rPr lang="en-US" altLang="zh-CN" sz="1600" dirty="0">
                  <a:solidFill>
                    <a:srgbClr val="0000FF"/>
                  </a:solidFill>
                  <a:latin typeface="Times New Roman" pitchFamily="18" charset="0"/>
                  <a:ea typeface="仿宋_GB2312" pitchFamily="49" charset="-122"/>
                  <a:cs typeface="Times New Roman" pitchFamily="18" charset="0"/>
                </a:rPr>
                <a:t>Low energy </a:t>
              </a:r>
              <a:r>
                <a:rPr lang="en-US" altLang="zh-CN" sz="1600" dirty="0" smtClean="0">
                  <a:solidFill>
                    <a:srgbClr val="0000FF"/>
                  </a:solidFill>
                  <a:latin typeface="Times New Roman" pitchFamily="18" charset="0"/>
                  <a:ea typeface="仿宋_GB2312" pitchFamily="49" charset="-122"/>
                  <a:cs typeface="Times New Roman" pitchFamily="18" charset="0"/>
                </a:rPr>
                <a:t> irradiation</a:t>
              </a:r>
            </a:p>
            <a:p>
              <a:pPr>
                <a:lnSpc>
                  <a:spcPts val="18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RIBs beam line</a:t>
              </a:r>
            </a:p>
            <a:p>
              <a:pPr>
                <a:lnSpc>
                  <a:spcPts val="18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High precision spectrometer ring</a:t>
              </a:r>
            </a:p>
            <a:p>
              <a:pPr>
                <a:lnSpc>
                  <a:spcPts val="18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External  target station</a:t>
              </a:r>
              <a:endParaRPr lang="zh-CN" altLang="en-US" sz="1600" dirty="0">
                <a:solidFill>
                  <a:srgbClr val="0000FF"/>
                </a:solidFill>
                <a:latin typeface="Times New Roman" pitchFamily="18" charset="0"/>
                <a:ea typeface="仿宋_GB2312" pitchFamily="49" charset="-122"/>
                <a:cs typeface="Times New Roman" pitchFamily="18" charset="0"/>
              </a:endParaRPr>
            </a:p>
          </p:txBody>
        </p:sp>
        <p:sp>
          <p:nvSpPr>
            <p:cNvPr id="4" name="Oval 216"/>
            <p:cNvSpPr>
              <a:spLocks noChangeArrowheads="1"/>
            </p:cNvSpPr>
            <p:nvPr/>
          </p:nvSpPr>
          <p:spPr bwMode="auto">
            <a:xfrm>
              <a:off x="491633" y="6420778"/>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a:solidFill>
                    <a:srgbClr val="0000FF"/>
                  </a:solidFill>
                </a:rPr>
                <a:t>5</a:t>
              </a:r>
            </a:p>
          </p:txBody>
        </p:sp>
        <p:sp>
          <p:nvSpPr>
            <p:cNvPr id="5" name="Oval 216"/>
            <p:cNvSpPr>
              <a:spLocks noChangeArrowheads="1"/>
            </p:cNvSpPr>
            <p:nvPr/>
          </p:nvSpPr>
          <p:spPr bwMode="auto">
            <a:xfrm>
              <a:off x="500034" y="5176774"/>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a:solidFill>
                    <a:srgbClr val="0000FF"/>
                  </a:solidFill>
                </a:rPr>
                <a:t>1</a:t>
              </a:r>
            </a:p>
          </p:txBody>
        </p:sp>
        <p:sp>
          <p:nvSpPr>
            <p:cNvPr id="6" name="Oval 216"/>
            <p:cNvSpPr>
              <a:spLocks noChangeArrowheads="1"/>
            </p:cNvSpPr>
            <p:nvPr/>
          </p:nvSpPr>
          <p:spPr bwMode="auto">
            <a:xfrm>
              <a:off x="500034" y="5472782"/>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2</a:t>
              </a:r>
              <a:endParaRPr lang="en-US" altLang="zh-CN" sz="1400" b="1" dirty="0">
                <a:solidFill>
                  <a:srgbClr val="0000FF"/>
                </a:solidFill>
              </a:endParaRPr>
            </a:p>
          </p:txBody>
        </p:sp>
        <p:sp>
          <p:nvSpPr>
            <p:cNvPr id="7" name="Oval 216"/>
            <p:cNvSpPr>
              <a:spLocks noChangeArrowheads="1"/>
            </p:cNvSpPr>
            <p:nvPr/>
          </p:nvSpPr>
          <p:spPr bwMode="auto">
            <a:xfrm>
              <a:off x="490734" y="5802654"/>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3</a:t>
              </a:r>
              <a:endParaRPr lang="en-US" altLang="zh-CN" sz="1400" b="1" dirty="0">
                <a:solidFill>
                  <a:srgbClr val="0000FF"/>
                </a:solidFill>
              </a:endParaRPr>
            </a:p>
          </p:txBody>
        </p:sp>
        <p:sp>
          <p:nvSpPr>
            <p:cNvPr id="8" name="Oval 216"/>
            <p:cNvSpPr>
              <a:spLocks noChangeArrowheads="1"/>
            </p:cNvSpPr>
            <p:nvPr/>
          </p:nvSpPr>
          <p:spPr bwMode="auto">
            <a:xfrm>
              <a:off x="491416" y="6100126"/>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4</a:t>
              </a:r>
              <a:endParaRPr lang="en-US" altLang="zh-CN" sz="1400" b="1" dirty="0">
                <a:solidFill>
                  <a:srgbClr val="0000FF"/>
                </a:solidFill>
              </a:endParaRPr>
            </a:p>
          </p:txBody>
        </p:sp>
      </p:grpSp>
      <p:sp>
        <p:nvSpPr>
          <p:cNvPr id="21" name="Rectangle 2"/>
          <p:cNvSpPr>
            <a:spLocks noChangeArrowheads="1"/>
          </p:cNvSpPr>
          <p:nvPr/>
        </p:nvSpPr>
        <p:spPr bwMode="auto">
          <a:xfrm>
            <a:off x="428596" y="142852"/>
            <a:ext cx="835824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b="1" dirty="0" smtClean="0">
                <a:solidFill>
                  <a:srgbClr val="0000FF"/>
                </a:solidFill>
                <a:latin typeface="+mn-lt"/>
                <a:ea typeface="黑体" pitchFamily="49" charset="-122"/>
                <a:cs typeface="Times New Roman" pitchFamily="18" charset="0"/>
              </a:rPr>
              <a:t>Experiment terminals</a:t>
            </a:r>
            <a:endParaRPr lang="en-US" altLang="zh-CN" sz="2800" b="1" dirty="0">
              <a:solidFill>
                <a:srgbClr val="0000FF"/>
              </a:solidFill>
              <a:latin typeface="+mn-lt"/>
              <a:ea typeface="黑体" pitchFamily="49" charset="-122"/>
              <a:cs typeface="Times New Roman" pitchFamily="18" charset="0"/>
            </a:endParaRPr>
          </a:p>
        </p:txBody>
      </p:sp>
      <p:sp>
        <p:nvSpPr>
          <p:cNvPr id="22" name="Oval 216"/>
          <p:cNvSpPr>
            <a:spLocks noChangeArrowheads="1"/>
          </p:cNvSpPr>
          <p:nvPr/>
        </p:nvSpPr>
        <p:spPr bwMode="auto">
          <a:xfrm>
            <a:off x="5028764" y="5957486"/>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a:solidFill>
                  <a:srgbClr val="0000FF"/>
                </a:solidFill>
              </a:rPr>
              <a:t>1</a:t>
            </a:r>
          </a:p>
        </p:txBody>
      </p:sp>
      <p:grpSp>
        <p:nvGrpSpPr>
          <p:cNvPr id="23" name="组合 22"/>
          <p:cNvGrpSpPr/>
          <p:nvPr/>
        </p:nvGrpSpPr>
        <p:grpSpPr>
          <a:xfrm>
            <a:off x="4786314" y="3429000"/>
            <a:ext cx="3857652" cy="1216139"/>
            <a:chOff x="4019332" y="5472782"/>
            <a:chExt cx="4301907" cy="1216139"/>
          </a:xfrm>
        </p:grpSpPr>
        <p:sp>
          <p:nvSpPr>
            <p:cNvPr id="24" name="矩形 24"/>
            <p:cNvSpPr>
              <a:spLocks noChangeArrowheads="1"/>
            </p:cNvSpPr>
            <p:nvPr/>
          </p:nvSpPr>
          <p:spPr bwMode="auto">
            <a:xfrm>
              <a:off x="4325415" y="5493722"/>
              <a:ext cx="3995824" cy="1195199"/>
            </a:xfrm>
            <a:prstGeom prst="rect">
              <a:avLst/>
            </a:prstGeom>
            <a:noFill/>
            <a:ln w="9525">
              <a:noFill/>
              <a:miter lim="800000"/>
              <a:headEnd/>
              <a:tailEnd/>
            </a:ln>
          </p:spPr>
          <p:txBody>
            <a:bodyPr wrap="square">
              <a:spAutoFit/>
            </a:bodyPr>
            <a:lstStyle/>
            <a:p>
              <a:pPr>
                <a:lnSpc>
                  <a:spcPts val="16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Electron-ion recombination spectroscopy</a:t>
              </a:r>
            </a:p>
            <a:p>
              <a:pPr lvl="0">
                <a:lnSpc>
                  <a:spcPts val="16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Ion-Ion Merging </a:t>
              </a:r>
            </a:p>
            <a:p>
              <a:pPr>
                <a:lnSpc>
                  <a:spcPts val="18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High Energy Density Physics target</a:t>
              </a:r>
              <a:endParaRPr lang="zh-CN" altLang="en-US" sz="1600" dirty="0" smtClean="0">
                <a:solidFill>
                  <a:srgbClr val="0000FF"/>
                </a:solidFill>
                <a:latin typeface="Times New Roman" pitchFamily="18" charset="0"/>
                <a:ea typeface="仿宋_GB2312" pitchFamily="49" charset="-122"/>
                <a:cs typeface="Times New Roman" pitchFamily="18" charset="0"/>
              </a:endParaRPr>
            </a:p>
            <a:p>
              <a:pPr>
                <a:lnSpc>
                  <a:spcPts val="1800"/>
                </a:lnSpc>
                <a:spcAft>
                  <a:spcPts val="600"/>
                </a:spcAft>
              </a:pPr>
              <a:r>
                <a:rPr lang="en-US" altLang="zh-CN" sz="1600" dirty="0" smtClean="0">
                  <a:solidFill>
                    <a:srgbClr val="0000FF"/>
                  </a:solidFill>
                  <a:latin typeface="Times New Roman" pitchFamily="18" charset="0"/>
                  <a:ea typeface="仿宋_GB2312" pitchFamily="49" charset="-122"/>
                  <a:cs typeface="Times New Roman" pitchFamily="18" charset="0"/>
                </a:rPr>
                <a:t>High energy irradiation target</a:t>
              </a:r>
              <a:endParaRPr lang="en-US" altLang="zh-CN" sz="1600" dirty="0">
                <a:solidFill>
                  <a:srgbClr val="0000FF"/>
                </a:solidFill>
                <a:latin typeface="Times New Roman" pitchFamily="18" charset="0"/>
                <a:ea typeface="仿宋_GB2312" pitchFamily="49" charset="-122"/>
                <a:cs typeface="Times New Roman" pitchFamily="18" charset="0"/>
              </a:endParaRPr>
            </a:p>
          </p:txBody>
        </p:sp>
        <p:sp>
          <p:nvSpPr>
            <p:cNvPr id="25" name="Oval 216"/>
            <p:cNvSpPr>
              <a:spLocks noChangeArrowheads="1"/>
            </p:cNvSpPr>
            <p:nvPr/>
          </p:nvSpPr>
          <p:spPr bwMode="auto">
            <a:xfrm>
              <a:off x="4020231" y="6420778"/>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a:solidFill>
                    <a:srgbClr val="0000FF"/>
                  </a:solidFill>
                </a:rPr>
                <a:t>9</a:t>
              </a:r>
            </a:p>
          </p:txBody>
        </p:sp>
        <p:sp>
          <p:nvSpPr>
            <p:cNvPr id="26" name="Oval 216"/>
            <p:cNvSpPr>
              <a:spLocks noChangeArrowheads="1"/>
            </p:cNvSpPr>
            <p:nvPr/>
          </p:nvSpPr>
          <p:spPr bwMode="auto">
            <a:xfrm>
              <a:off x="4028632" y="5472782"/>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6</a:t>
              </a:r>
              <a:endParaRPr lang="en-US" altLang="zh-CN" sz="1400" b="1" dirty="0">
                <a:solidFill>
                  <a:srgbClr val="0000FF"/>
                </a:solidFill>
              </a:endParaRPr>
            </a:p>
          </p:txBody>
        </p:sp>
        <p:sp>
          <p:nvSpPr>
            <p:cNvPr id="27" name="Oval 216"/>
            <p:cNvSpPr>
              <a:spLocks noChangeArrowheads="1"/>
            </p:cNvSpPr>
            <p:nvPr/>
          </p:nvSpPr>
          <p:spPr bwMode="auto">
            <a:xfrm>
              <a:off x="4019332" y="5802654"/>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7</a:t>
              </a:r>
              <a:endParaRPr lang="en-US" altLang="zh-CN" sz="1400" b="1" dirty="0">
                <a:solidFill>
                  <a:srgbClr val="0000FF"/>
                </a:solidFill>
              </a:endParaRPr>
            </a:p>
          </p:txBody>
        </p:sp>
        <p:sp>
          <p:nvSpPr>
            <p:cNvPr id="28" name="Oval 216"/>
            <p:cNvSpPr>
              <a:spLocks noChangeArrowheads="1"/>
            </p:cNvSpPr>
            <p:nvPr/>
          </p:nvSpPr>
          <p:spPr bwMode="auto">
            <a:xfrm>
              <a:off x="4020014" y="6100126"/>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8</a:t>
              </a:r>
              <a:endParaRPr lang="en-US" altLang="zh-CN" sz="1400" b="1" dirty="0">
                <a:solidFill>
                  <a:srgbClr val="0000FF"/>
                </a:solidFill>
              </a:endParaRPr>
            </a:p>
          </p:txBody>
        </p:sp>
      </p:grpSp>
      <p:sp>
        <p:nvSpPr>
          <p:cNvPr id="29" name="Oval 216"/>
          <p:cNvSpPr>
            <a:spLocks noChangeArrowheads="1"/>
          </p:cNvSpPr>
          <p:nvPr/>
        </p:nvSpPr>
        <p:spPr bwMode="auto">
          <a:xfrm>
            <a:off x="3671442" y="5886048"/>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2</a:t>
            </a:r>
            <a:endParaRPr lang="en-US" altLang="zh-CN" sz="1400" b="1" dirty="0">
              <a:solidFill>
                <a:srgbClr val="0000FF"/>
              </a:solidFill>
            </a:endParaRPr>
          </a:p>
        </p:txBody>
      </p:sp>
      <p:sp>
        <p:nvSpPr>
          <p:cNvPr id="30" name="Oval 216"/>
          <p:cNvSpPr>
            <a:spLocks noChangeArrowheads="1"/>
          </p:cNvSpPr>
          <p:nvPr/>
        </p:nvSpPr>
        <p:spPr bwMode="auto">
          <a:xfrm>
            <a:off x="4671574" y="1000108"/>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3</a:t>
            </a:r>
            <a:endParaRPr lang="en-US" altLang="zh-CN" sz="1400" b="1" dirty="0">
              <a:solidFill>
                <a:srgbClr val="0000FF"/>
              </a:solidFill>
            </a:endParaRPr>
          </a:p>
        </p:txBody>
      </p:sp>
      <p:sp>
        <p:nvSpPr>
          <p:cNvPr id="31" name="Oval 216"/>
          <p:cNvSpPr>
            <a:spLocks noChangeArrowheads="1"/>
          </p:cNvSpPr>
          <p:nvPr/>
        </p:nvSpPr>
        <p:spPr bwMode="auto">
          <a:xfrm>
            <a:off x="5286380" y="1603416"/>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4</a:t>
            </a:r>
            <a:endParaRPr lang="en-US" altLang="zh-CN" sz="1400" b="1" dirty="0">
              <a:solidFill>
                <a:srgbClr val="0000FF"/>
              </a:solidFill>
            </a:endParaRPr>
          </a:p>
        </p:txBody>
      </p:sp>
      <p:sp>
        <p:nvSpPr>
          <p:cNvPr id="32" name="Oval 216"/>
          <p:cNvSpPr>
            <a:spLocks noChangeArrowheads="1"/>
          </p:cNvSpPr>
          <p:nvPr/>
        </p:nvSpPr>
        <p:spPr bwMode="auto">
          <a:xfrm>
            <a:off x="6386086" y="885388"/>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5</a:t>
            </a:r>
            <a:endParaRPr lang="en-US" altLang="zh-CN" sz="1400" b="1" dirty="0">
              <a:solidFill>
                <a:srgbClr val="0000FF"/>
              </a:solidFill>
            </a:endParaRPr>
          </a:p>
        </p:txBody>
      </p:sp>
      <p:sp>
        <p:nvSpPr>
          <p:cNvPr id="33" name="Oval 216"/>
          <p:cNvSpPr>
            <a:spLocks noChangeArrowheads="1"/>
          </p:cNvSpPr>
          <p:nvPr/>
        </p:nvSpPr>
        <p:spPr bwMode="auto">
          <a:xfrm>
            <a:off x="7429520" y="1603416"/>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6</a:t>
            </a:r>
            <a:endParaRPr lang="en-US" altLang="zh-CN" sz="1400" b="1" dirty="0">
              <a:solidFill>
                <a:srgbClr val="0000FF"/>
              </a:solidFill>
            </a:endParaRPr>
          </a:p>
        </p:txBody>
      </p:sp>
      <p:sp>
        <p:nvSpPr>
          <p:cNvPr id="34" name="Oval 216"/>
          <p:cNvSpPr>
            <a:spLocks noChangeArrowheads="1"/>
          </p:cNvSpPr>
          <p:nvPr/>
        </p:nvSpPr>
        <p:spPr bwMode="auto">
          <a:xfrm>
            <a:off x="6357950" y="2357430"/>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7</a:t>
            </a:r>
            <a:endParaRPr lang="en-US" altLang="zh-CN" sz="1400" b="1" dirty="0">
              <a:solidFill>
                <a:srgbClr val="0000FF"/>
              </a:solidFill>
            </a:endParaRPr>
          </a:p>
        </p:txBody>
      </p:sp>
      <p:sp>
        <p:nvSpPr>
          <p:cNvPr id="35" name="Oval 216"/>
          <p:cNvSpPr>
            <a:spLocks noChangeArrowheads="1"/>
          </p:cNvSpPr>
          <p:nvPr/>
        </p:nvSpPr>
        <p:spPr bwMode="auto">
          <a:xfrm>
            <a:off x="2143108" y="1250529"/>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8</a:t>
            </a:r>
            <a:endParaRPr lang="en-US" altLang="zh-CN" sz="1400" b="1" dirty="0">
              <a:solidFill>
                <a:srgbClr val="0000FF"/>
              </a:solidFill>
            </a:endParaRPr>
          </a:p>
        </p:txBody>
      </p:sp>
      <p:sp>
        <p:nvSpPr>
          <p:cNvPr id="36" name="Oval 216"/>
          <p:cNvSpPr>
            <a:spLocks noChangeArrowheads="1"/>
          </p:cNvSpPr>
          <p:nvPr/>
        </p:nvSpPr>
        <p:spPr bwMode="auto">
          <a:xfrm>
            <a:off x="2500298" y="1246321"/>
            <a:ext cx="257616" cy="257596"/>
          </a:xfrm>
          <a:prstGeom prst="ellipse">
            <a:avLst/>
          </a:prstGeom>
          <a:solidFill>
            <a:srgbClr val="C0C0C0"/>
          </a:solidFill>
          <a:ln w="9525">
            <a:solidFill>
              <a:srgbClr val="0000FF"/>
            </a:solidFill>
            <a:round/>
            <a:headEnd/>
            <a:tailEnd/>
          </a:ln>
        </p:spPr>
        <p:txBody>
          <a:bodyPr wrap="none" anchor="ctr"/>
          <a:lstStyle/>
          <a:p>
            <a:pPr algn="ctr"/>
            <a:r>
              <a:rPr lang="en-US" altLang="zh-CN" sz="1400" b="1" dirty="0" smtClean="0">
                <a:solidFill>
                  <a:srgbClr val="0000FF"/>
                </a:solidFill>
              </a:rPr>
              <a:t>9</a:t>
            </a:r>
            <a:endParaRPr lang="en-US" altLang="zh-CN" sz="1400" b="1" dirty="0">
              <a:solidFill>
                <a:srgbClr val="0000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85" name="矩形 4"/>
          <p:cNvSpPr>
            <a:spLocks noChangeArrowheads="1"/>
          </p:cNvSpPr>
          <p:nvPr/>
        </p:nvSpPr>
        <p:spPr bwMode="auto">
          <a:xfrm>
            <a:off x="919163" y="-39688"/>
            <a:ext cx="8228012" cy="714376"/>
          </a:xfrm>
          <a:prstGeom prst="rect">
            <a:avLst/>
          </a:prstGeom>
          <a:noFill/>
          <a:ln w="9525">
            <a:noFill/>
            <a:miter lim="800000"/>
            <a:headEnd/>
            <a:tailEnd/>
          </a:ln>
          <a:effectLst>
            <a:prstShdw prst="shdw12">
              <a:srgbClr val="808080">
                <a:alpha val="50000"/>
              </a:srgbClr>
            </a:prstShdw>
          </a:effectLst>
        </p:spPr>
        <p:txBody>
          <a:bodyPr lIns="126000" tIns="82800" rIns="126000" bIns="82800">
            <a:spAutoFit/>
          </a:bodyPr>
          <a:lstStyle/>
          <a:p>
            <a:r>
              <a:rPr lang="en-US" altLang="zh-CN" sz="3600" b="1" dirty="0">
                <a:solidFill>
                  <a:schemeClr val="bg1"/>
                </a:solidFill>
                <a:latin typeface="Times New Roman" pitchFamily="18" charset="0"/>
                <a:ea typeface="黑体" pitchFamily="49" charset="-122"/>
                <a:cs typeface="Times New Roman" pitchFamily="18" charset="0"/>
              </a:rPr>
              <a:t>HIAF</a:t>
            </a:r>
            <a:r>
              <a:rPr lang="zh-CN" altLang="en-US" sz="3600" b="1" dirty="0">
                <a:solidFill>
                  <a:schemeClr val="bg1"/>
                </a:solidFill>
                <a:latin typeface="Times New Roman" pitchFamily="18" charset="0"/>
                <a:ea typeface="黑体" pitchFamily="49" charset="-122"/>
                <a:cs typeface="Times New Roman" pitchFamily="18" charset="0"/>
              </a:rPr>
              <a:t>建设经费概算</a:t>
            </a:r>
          </a:p>
        </p:txBody>
      </p:sp>
      <p:graphicFrame>
        <p:nvGraphicFramePr>
          <p:cNvPr id="7" name="Group 55"/>
          <p:cNvGraphicFramePr>
            <a:graphicFrameLocks noGrp="1"/>
          </p:cNvGraphicFramePr>
          <p:nvPr>
            <p:extLst>
              <p:ext uri="{D42A27DB-BD31-4B8C-83A1-F6EECF244321}">
                <p14:modId xmlns:p14="http://schemas.microsoft.com/office/powerpoint/2010/main" val="4231835687"/>
              </p:ext>
            </p:extLst>
          </p:nvPr>
        </p:nvGraphicFramePr>
        <p:xfrm>
          <a:off x="785786" y="857232"/>
          <a:ext cx="7500990" cy="5456874"/>
        </p:xfrm>
        <a:graphic>
          <a:graphicData uri="http://schemas.openxmlformats.org/drawingml/2006/table">
            <a:tbl>
              <a:tblPr>
                <a:tableStyleId>{93296810-A885-4BE3-A3E7-6D5BEEA58F35}</a:tableStyleId>
              </a:tblPr>
              <a:tblGrid>
                <a:gridCol w="3929090">
                  <a:extLst>
                    <a:ext uri="{9D8B030D-6E8A-4147-A177-3AD203B41FA5}">
                      <a16:colId xmlns:a16="http://schemas.microsoft.com/office/drawing/2014/main" xmlns="" val="20000"/>
                    </a:ext>
                  </a:extLst>
                </a:gridCol>
                <a:gridCol w="3571900">
                  <a:extLst>
                    <a:ext uri="{9D8B030D-6E8A-4147-A177-3AD203B41FA5}">
                      <a16:colId xmlns:a16="http://schemas.microsoft.com/office/drawing/2014/main" xmlns="" val="20001"/>
                    </a:ext>
                  </a:extLst>
                </a:gridCol>
              </a:tblGrid>
              <a:tr h="5164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600" b="1" u="none" strike="noStrike" cap="none" normalizeH="0" baseline="0" dirty="0" smtClean="0">
                          <a:ln>
                            <a:noFill/>
                          </a:ln>
                          <a:solidFill>
                            <a:srgbClr val="0000FF"/>
                          </a:solidFill>
                          <a:effectLst/>
                          <a:latin typeface="Times New Roman" pitchFamily="18" charset="0"/>
                          <a:cs typeface="Times New Roman" pitchFamily="18" charset="0"/>
                        </a:rPr>
                        <a:t>Items</a:t>
                      </a:r>
                      <a:endParaRPr kumimoji="0" lang="en-US" altLang="zh-CN" sz="26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u="none" strike="noStrike" cap="none" normalizeH="0" baseline="0" dirty="0" smtClean="0">
                          <a:ln>
                            <a:noFill/>
                          </a:ln>
                          <a:solidFill>
                            <a:srgbClr val="0000FF"/>
                          </a:solidFill>
                          <a:effectLst/>
                          <a:latin typeface="Times New Roman" pitchFamily="18" charset="0"/>
                          <a:cs typeface="Times New Roman" pitchFamily="18" charset="0"/>
                        </a:rPr>
                        <a:t>1</a:t>
                      </a:r>
                      <a:r>
                        <a:rPr kumimoji="0" lang="en-US" altLang="zh-CN" sz="2600" b="1" u="none" strike="noStrike" cap="none" normalizeH="0" baseline="30000" dirty="0" smtClean="0">
                          <a:ln>
                            <a:noFill/>
                          </a:ln>
                          <a:solidFill>
                            <a:srgbClr val="0000FF"/>
                          </a:solidFill>
                          <a:effectLst/>
                          <a:latin typeface="Times New Roman" pitchFamily="18" charset="0"/>
                          <a:cs typeface="Times New Roman" pitchFamily="18" charset="0"/>
                        </a:rPr>
                        <a:t>st</a:t>
                      </a:r>
                      <a:r>
                        <a:rPr kumimoji="0" lang="en-US" altLang="zh-CN" sz="2600" b="1" u="none" strike="noStrike" cap="none" normalizeH="0" baseline="0" dirty="0" smtClean="0">
                          <a:ln>
                            <a:noFill/>
                          </a:ln>
                          <a:solidFill>
                            <a:srgbClr val="0000FF"/>
                          </a:solidFill>
                          <a:effectLst/>
                          <a:latin typeface="Times New Roman" pitchFamily="18" charset="0"/>
                          <a:cs typeface="Times New Roman" pitchFamily="18" charset="0"/>
                        </a:rPr>
                        <a:t> phase </a:t>
                      </a:r>
                      <a:r>
                        <a:rPr kumimoji="0" lang="en-US" altLang="zh-CN" sz="2400" b="1" u="none" strike="noStrike" cap="none" normalizeH="0" baseline="0" dirty="0" smtClean="0">
                          <a:ln>
                            <a:noFill/>
                          </a:ln>
                          <a:solidFill>
                            <a:srgbClr val="0000FF"/>
                          </a:solidFill>
                          <a:effectLst/>
                          <a:latin typeface="Times New Roman" pitchFamily="18" charset="0"/>
                          <a:cs typeface="Times New Roman" pitchFamily="18" charset="0"/>
                        </a:rPr>
                        <a:t>(</a:t>
                      </a:r>
                      <a:r>
                        <a:rPr kumimoji="0" lang="en-US" altLang="zh-CN" sz="1600" b="1" u="none" strike="noStrike" cap="none" normalizeH="0" baseline="0" dirty="0" smtClean="0">
                          <a:ln>
                            <a:noFill/>
                          </a:ln>
                          <a:solidFill>
                            <a:srgbClr val="0000FF"/>
                          </a:solidFill>
                          <a:effectLst/>
                          <a:latin typeface="Times New Roman" pitchFamily="18" charset="0"/>
                          <a:cs typeface="Times New Roman" pitchFamily="18" charset="0"/>
                        </a:rPr>
                        <a:t>MRMB</a:t>
                      </a:r>
                      <a:r>
                        <a:rPr kumimoji="0" lang="en-US" altLang="zh-CN" sz="2400" b="1" u="none" strike="noStrike" cap="none" normalizeH="0" baseline="0" dirty="0" smtClean="0">
                          <a:ln>
                            <a:noFill/>
                          </a:ln>
                          <a:solidFill>
                            <a:srgbClr val="0000FF"/>
                          </a:solidFill>
                          <a:effectLst/>
                          <a:latin typeface="Times New Roman" pitchFamily="18" charset="0"/>
                          <a:cs typeface="Times New Roman" pitchFamily="18" charset="0"/>
                        </a:rPr>
                        <a:t>)</a:t>
                      </a:r>
                      <a:endParaRPr kumimoji="0" lang="en-US" altLang="zh-CN" sz="24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solidFill>
                      <a:schemeClr val="accent1"/>
                    </a:solidFill>
                  </a:tcPr>
                </a:tc>
                <a:extLst>
                  <a:ext uri="{0D108BD9-81ED-4DB2-BD59-A6C34878D82A}">
                    <a16:rowId xmlns:a16="http://schemas.microsoft.com/office/drawing/2014/main" xmlns="" val="1000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err="1" smtClean="0">
                          <a:ln>
                            <a:noFill/>
                          </a:ln>
                          <a:solidFill>
                            <a:srgbClr val="000099"/>
                          </a:solidFill>
                          <a:effectLst/>
                        </a:rPr>
                        <a:t>iLinac</a:t>
                      </a:r>
                      <a:endParaRPr kumimoji="0" lang="en-US" altLang="zh-CN"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kern="1200" cap="none" normalizeH="0" baseline="0" dirty="0" smtClean="0">
                          <a:ln>
                            <a:noFill/>
                          </a:ln>
                          <a:solidFill>
                            <a:schemeClr val="dk1"/>
                          </a:solidFill>
                          <a:effectLst/>
                          <a:latin typeface="+mn-lt"/>
                          <a:ea typeface="+mn-ea"/>
                          <a:cs typeface="+mn-cs"/>
                        </a:rPr>
                        <a:t>360</a:t>
                      </a:r>
                    </a:p>
                  </a:txBody>
                  <a:tcPr marL="0" marR="0" marT="0" marB="0" anchor="ctr" horzOverflow="overflow"/>
                </a:tc>
                <a:extLst>
                  <a:ext uri="{0D108BD9-81ED-4DB2-BD59-A6C34878D82A}">
                    <a16:rowId xmlns:a16="http://schemas.microsoft.com/office/drawing/2014/main" xmlns="" val="10001"/>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err="1" smtClean="0">
                          <a:ln>
                            <a:noFill/>
                          </a:ln>
                          <a:solidFill>
                            <a:srgbClr val="000099"/>
                          </a:solidFill>
                          <a:effectLst/>
                        </a:rPr>
                        <a:t>BRing</a:t>
                      </a:r>
                      <a:endParaRPr kumimoji="0" lang="en-US" altLang="zh-CN"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effectLst/>
                        </a:rPr>
                        <a:t>350</a:t>
                      </a:r>
                      <a:endParaRPr kumimoji="0" lang="en-US" altLang="zh-CN" sz="18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2"/>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99"/>
                          </a:solidFill>
                          <a:effectLst/>
                        </a:rPr>
                        <a:t>Beam transfer line</a:t>
                      </a:r>
                      <a:endParaRPr kumimoji="0" lang="zh-CN" altLang="en-US"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effectLst/>
                        </a:rPr>
                        <a:t>50</a:t>
                      </a:r>
                      <a:endParaRPr kumimoji="0" lang="en-US" altLang="zh-CN" sz="18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3"/>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99"/>
                          </a:solidFill>
                          <a:effectLst/>
                        </a:rPr>
                        <a:t>Experiment setups</a:t>
                      </a:r>
                      <a:endParaRPr kumimoji="0" lang="zh-CN" altLang="en-US"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effectLst/>
                        </a:rPr>
                        <a:t>240</a:t>
                      </a:r>
                      <a:endParaRPr kumimoji="0" lang="en-US" altLang="zh-CN" sz="18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4"/>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99"/>
                          </a:solidFill>
                          <a:effectLst/>
                        </a:rPr>
                        <a:t>Cryogenics</a:t>
                      </a:r>
                      <a:endParaRPr kumimoji="0" lang="en-US" altLang="zh-CN"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kern="1200" cap="none" normalizeH="0" baseline="0" dirty="0" smtClean="0">
                          <a:ln>
                            <a:noFill/>
                          </a:ln>
                          <a:solidFill>
                            <a:schemeClr val="dk1"/>
                          </a:solidFill>
                          <a:effectLst/>
                          <a:latin typeface="+mn-lt"/>
                          <a:ea typeface="+mn-ea"/>
                          <a:cs typeface="+mn-cs"/>
                        </a:rPr>
                        <a:t>80</a:t>
                      </a:r>
                    </a:p>
                  </a:txBody>
                  <a:tcPr marL="0" marR="0" marT="0" marB="0" anchor="ctr" horzOverflow="overflow"/>
                </a:tc>
                <a:extLst>
                  <a:ext uri="{0D108BD9-81ED-4DB2-BD59-A6C34878D82A}">
                    <a16:rowId xmlns:a16="http://schemas.microsoft.com/office/drawing/2014/main" xmlns="" val="10005"/>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99"/>
                          </a:solidFill>
                          <a:effectLst/>
                        </a:rPr>
                        <a:t>Civil engineering</a:t>
                      </a:r>
                      <a:endParaRPr kumimoji="0" lang="zh-CN" altLang="en-US"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kern="1200" cap="none" normalizeH="0" baseline="0" dirty="0" smtClean="0">
                          <a:ln>
                            <a:noFill/>
                          </a:ln>
                          <a:solidFill>
                            <a:schemeClr val="dk1"/>
                          </a:solidFill>
                          <a:effectLst/>
                          <a:latin typeface="+mn-lt"/>
                          <a:ea typeface="+mn-ea"/>
                          <a:cs typeface="+mn-cs"/>
                        </a:rPr>
                        <a:t>190</a:t>
                      </a:r>
                    </a:p>
                  </a:txBody>
                  <a:tcPr marL="0" marR="0" marT="0" marB="0" anchor="ctr" horzOverflow="overflow"/>
                </a:tc>
                <a:extLst>
                  <a:ext uri="{0D108BD9-81ED-4DB2-BD59-A6C34878D82A}">
                    <a16:rowId xmlns:a16="http://schemas.microsoft.com/office/drawing/2014/main" xmlns="" val="10006"/>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99"/>
                          </a:solidFill>
                          <a:effectLst/>
                        </a:rPr>
                        <a:t>Tunnel construction</a:t>
                      </a:r>
                      <a:endParaRPr kumimoji="0" lang="zh-CN" altLang="en-US"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effectLst/>
                        </a:rPr>
                        <a:t>160</a:t>
                      </a:r>
                      <a:endParaRPr kumimoji="0" lang="en-US" altLang="zh-CN" sz="18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7"/>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smtClean="0">
                          <a:solidFill>
                            <a:srgbClr val="000099"/>
                          </a:solidFill>
                        </a:rPr>
                        <a:t>Contingency cost</a:t>
                      </a:r>
                      <a:endParaRPr kumimoji="0" lang="zh-CN" altLang="en-US" sz="1800" b="0"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kern="1200" cap="none" normalizeH="0" baseline="0" dirty="0" smtClean="0">
                          <a:ln>
                            <a:noFill/>
                          </a:ln>
                          <a:solidFill>
                            <a:schemeClr val="dk1"/>
                          </a:solidFill>
                          <a:effectLst/>
                          <a:latin typeface="+mn-lt"/>
                          <a:ea typeface="+mn-ea"/>
                          <a:cs typeface="+mn-cs"/>
                        </a:rPr>
                        <a:t>100</a:t>
                      </a:r>
                    </a:p>
                  </a:txBody>
                  <a:tcPr marL="0" marR="0" marT="0" marB="0" anchor="ctr" horzOverflow="overflow"/>
                </a:tc>
                <a:extLst>
                  <a:ext uri="{0D108BD9-81ED-4DB2-BD59-A6C34878D82A}">
                    <a16:rowId xmlns:a16="http://schemas.microsoft.com/office/drawing/2014/main" xmlns="" val="10008"/>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FF"/>
                          </a:solidFill>
                          <a:effectLst/>
                        </a:rPr>
                        <a:t>Total of facility</a:t>
                      </a:r>
                      <a:endParaRPr kumimoji="0" lang="zh-CN" altLang="en-US" sz="1800" b="0"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FF"/>
                          </a:solidFill>
                          <a:effectLst/>
                        </a:rPr>
                        <a:t>1530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FF"/>
                          </a:solidFill>
                          <a:effectLst/>
                        </a:rPr>
                        <a:t>(central government)</a:t>
                      </a:r>
                      <a:endParaRPr kumimoji="0" lang="en-US" altLang="zh-CN" sz="18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9"/>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dirty="0" smtClean="0">
                          <a:solidFill>
                            <a:srgbClr val="0000FF"/>
                          </a:solidFill>
                          <a:latin typeface="+mn-lt"/>
                          <a:ea typeface="+mn-ea"/>
                          <a:cs typeface="+mn-cs"/>
                        </a:rPr>
                        <a:t>Infrastructure &amp; common</a:t>
                      </a:r>
                      <a:r>
                        <a:rPr lang="en-US" sz="1800" kern="1200" baseline="0" dirty="0" smtClean="0">
                          <a:solidFill>
                            <a:srgbClr val="0000FF"/>
                          </a:solidFill>
                          <a:latin typeface="+mn-lt"/>
                          <a:ea typeface="+mn-ea"/>
                          <a:cs typeface="+mn-cs"/>
                        </a:rPr>
                        <a:t> systems</a:t>
                      </a:r>
                      <a:endParaRPr lang="zh-CN" altLang="en-US" sz="1800" kern="1200" dirty="0" smtClean="0">
                        <a:solidFill>
                          <a:srgbClr val="0000FF"/>
                        </a:solidFill>
                        <a:latin typeface="+mn-lt"/>
                        <a:ea typeface="+mn-ea"/>
                        <a:cs typeface="+mn-cs"/>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FF"/>
                          </a:solidFill>
                          <a:effectLst/>
                        </a:rPr>
                        <a:t>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u="none" strike="noStrike" cap="none" normalizeH="0" baseline="0" dirty="0" smtClean="0">
                          <a:ln>
                            <a:noFill/>
                          </a:ln>
                          <a:solidFill>
                            <a:srgbClr val="0000FF"/>
                          </a:solidFill>
                          <a:effectLst/>
                        </a:rPr>
                        <a:t>(local government)</a:t>
                      </a:r>
                      <a:endParaRPr kumimoji="0" lang="en-US" altLang="zh-CN" sz="18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1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u="none" strike="noStrike" cap="none" normalizeH="0" baseline="0" dirty="0" smtClean="0">
                          <a:ln>
                            <a:noFill/>
                          </a:ln>
                          <a:solidFill>
                            <a:srgbClr val="FF3300"/>
                          </a:solidFill>
                          <a:effectLst/>
                        </a:rPr>
                        <a:t>Total </a:t>
                      </a:r>
                      <a:endParaRPr kumimoji="0" lang="zh-CN" altLang="en-US" sz="1800" b="0" i="0" u="none" strike="noStrike" cap="none" normalizeH="0" baseline="0" dirty="0" smtClean="0">
                        <a:ln>
                          <a:noFill/>
                        </a:ln>
                        <a:solidFill>
                          <a:srgbClr val="FF3300"/>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u="none" strike="noStrike" kern="1200" cap="none" normalizeH="0" baseline="0" dirty="0" smtClean="0">
                          <a:ln>
                            <a:noFill/>
                          </a:ln>
                          <a:solidFill>
                            <a:srgbClr val="FF3300"/>
                          </a:solidFill>
                          <a:effectLst/>
                          <a:latin typeface="+mn-lt"/>
                          <a:ea typeface="+mn-ea"/>
                          <a:cs typeface="+mn-cs"/>
                        </a:rPr>
                        <a:t>2530</a:t>
                      </a:r>
                    </a:p>
                  </a:txBody>
                  <a:tcPr marL="0" marR="0" marT="0" marB="0" anchor="ctr" horzOverflow="overflow"/>
                </a:tc>
                <a:extLst>
                  <a:ext uri="{0D108BD9-81ED-4DB2-BD59-A6C34878D82A}">
                    <a16:rowId xmlns:a16="http://schemas.microsoft.com/office/drawing/2014/main" xmlns="" val="10011"/>
                  </a:ext>
                </a:extLst>
              </a:tr>
            </a:tbl>
          </a:graphicData>
        </a:graphic>
      </p:graphicFrame>
      <p:sp>
        <p:nvSpPr>
          <p:cNvPr id="5" name="Rectangle 2"/>
          <p:cNvSpPr>
            <a:spLocks noChangeArrowheads="1"/>
          </p:cNvSpPr>
          <p:nvPr/>
        </p:nvSpPr>
        <p:spPr bwMode="auto">
          <a:xfrm>
            <a:off x="1000100" y="142852"/>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b="1" dirty="0" smtClean="0">
                <a:solidFill>
                  <a:srgbClr val="0000FF"/>
                </a:solidFill>
                <a:latin typeface="+mn-lt"/>
                <a:ea typeface="黑体" pitchFamily="49" charset="-122"/>
                <a:cs typeface="Times New Roman" pitchFamily="18" charset="0"/>
              </a:rPr>
              <a:t> Budget </a:t>
            </a:r>
            <a:endParaRPr lang="en-US" altLang="zh-CN" sz="2800" b="1" dirty="0">
              <a:solidFill>
                <a:srgbClr val="0000FF"/>
              </a:solidFill>
              <a:latin typeface="+mn-lt"/>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Group 261"/>
          <p:cNvGraphicFramePr>
            <a:graphicFrameLocks noGrp="1"/>
          </p:cNvGraphicFramePr>
          <p:nvPr/>
        </p:nvGraphicFramePr>
        <p:xfrm>
          <a:off x="90176" y="1028414"/>
          <a:ext cx="8982418" cy="5400677"/>
        </p:xfrm>
        <a:graphic>
          <a:graphicData uri="http://schemas.openxmlformats.org/drawingml/2006/table">
            <a:tbl>
              <a:tblPr/>
              <a:tblGrid>
                <a:gridCol w="1609618">
                  <a:extLst>
                    <a:ext uri="{9D8B030D-6E8A-4147-A177-3AD203B41FA5}">
                      <a16:colId xmlns:a16="http://schemas.microsoft.com/office/drawing/2014/main" xmlns="" val="20000"/>
                    </a:ext>
                  </a:extLst>
                </a:gridCol>
                <a:gridCol w="460800">
                  <a:extLst>
                    <a:ext uri="{9D8B030D-6E8A-4147-A177-3AD203B41FA5}">
                      <a16:colId xmlns:a16="http://schemas.microsoft.com/office/drawing/2014/main" xmlns="" val="20001"/>
                    </a:ext>
                  </a:extLst>
                </a:gridCol>
                <a:gridCol w="460800">
                  <a:extLst>
                    <a:ext uri="{9D8B030D-6E8A-4147-A177-3AD203B41FA5}">
                      <a16:colId xmlns:a16="http://schemas.microsoft.com/office/drawing/2014/main" xmlns="" val="20002"/>
                    </a:ext>
                  </a:extLst>
                </a:gridCol>
                <a:gridCol w="460800">
                  <a:extLst>
                    <a:ext uri="{9D8B030D-6E8A-4147-A177-3AD203B41FA5}">
                      <a16:colId xmlns:a16="http://schemas.microsoft.com/office/drawing/2014/main" xmlns="" val="20003"/>
                    </a:ext>
                  </a:extLst>
                </a:gridCol>
                <a:gridCol w="460800">
                  <a:extLst>
                    <a:ext uri="{9D8B030D-6E8A-4147-A177-3AD203B41FA5}">
                      <a16:colId xmlns:a16="http://schemas.microsoft.com/office/drawing/2014/main" xmlns="" val="20004"/>
                    </a:ext>
                  </a:extLst>
                </a:gridCol>
                <a:gridCol w="460800">
                  <a:extLst>
                    <a:ext uri="{9D8B030D-6E8A-4147-A177-3AD203B41FA5}">
                      <a16:colId xmlns:a16="http://schemas.microsoft.com/office/drawing/2014/main" xmlns="" val="20005"/>
                    </a:ext>
                  </a:extLst>
                </a:gridCol>
                <a:gridCol w="460800">
                  <a:extLst>
                    <a:ext uri="{9D8B030D-6E8A-4147-A177-3AD203B41FA5}">
                      <a16:colId xmlns:a16="http://schemas.microsoft.com/office/drawing/2014/main" xmlns="" val="20006"/>
                    </a:ext>
                  </a:extLst>
                </a:gridCol>
                <a:gridCol w="460800">
                  <a:extLst>
                    <a:ext uri="{9D8B030D-6E8A-4147-A177-3AD203B41FA5}">
                      <a16:colId xmlns:a16="http://schemas.microsoft.com/office/drawing/2014/main" xmlns="" val="20007"/>
                    </a:ext>
                  </a:extLst>
                </a:gridCol>
                <a:gridCol w="460800">
                  <a:extLst>
                    <a:ext uri="{9D8B030D-6E8A-4147-A177-3AD203B41FA5}">
                      <a16:colId xmlns:a16="http://schemas.microsoft.com/office/drawing/2014/main" xmlns="" val="20008"/>
                    </a:ext>
                  </a:extLst>
                </a:gridCol>
                <a:gridCol w="460800">
                  <a:extLst>
                    <a:ext uri="{9D8B030D-6E8A-4147-A177-3AD203B41FA5}">
                      <a16:colId xmlns:a16="http://schemas.microsoft.com/office/drawing/2014/main" xmlns="" val="20009"/>
                    </a:ext>
                  </a:extLst>
                </a:gridCol>
                <a:gridCol w="460800">
                  <a:extLst>
                    <a:ext uri="{9D8B030D-6E8A-4147-A177-3AD203B41FA5}">
                      <a16:colId xmlns:a16="http://schemas.microsoft.com/office/drawing/2014/main" xmlns="" val="20010"/>
                    </a:ext>
                  </a:extLst>
                </a:gridCol>
                <a:gridCol w="460800">
                  <a:extLst>
                    <a:ext uri="{9D8B030D-6E8A-4147-A177-3AD203B41FA5}">
                      <a16:colId xmlns:a16="http://schemas.microsoft.com/office/drawing/2014/main" xmlns="" val="20011"/>
                    </a:ext>
                  </a:extLst>
                </a:gridCol>
                <a:gridCol w="460800">
                  <a:extLst>
                    <a:ext uri="{9D8B030D-6E8A-4147-A177-3AD203B41FA5}">
                      <a16:colId xmlns:a16="http://schemas.microsoft.com/office/drawing/2014/main" xmlns="" val="20012"/>
                    </a:ext>
                  </a:extLst>
                </a:gridCol>
                <a:gridCol w="460800">
                  <a:extLst>
                    <a:ext uri="{9D8B030D-6E8A-4147-A177-3AD203B41FA5}">
                      <a16:colId xmlns:a16="http://schemas.microsoft.com/office/drawing/2014/main" xmlns="" val="20013"/>
                    </a:ext>
                  </a:extLst>
                </a:gridCol>
                <a:gridCol w="460800">
                  <a:extLst>
                    <a:ext uri="{9D8B030D-6E8A-4147-A177-3AD203B41FA5}">
                      <a16:colId xmlns:a16="http://schemas.microsoft.com/office/drawing/2014/main" xmlns="" val="20014"/>
                    </a:ext>
                  </a:extLst>
                </a:gridCol>
                <a:gridCol w="460800">
                  <a:extLst>
                    <a:ext uri="{9D8B030D-6E8A-4147-A177-3AD203B41FA5}">
                      <a16:colId xmlns:a16="http://schemas.microsoft.com/office/drawing/2014/main" xmlns="" val="20015"/>
                    </a:ext>
                  </a:extLst>
                </a:gridCol>
                <a:gridCol w="460800">
                  <a:extLst>
                    <a:ext uri="{9D8B030D-6E8A-4147-A177-3AD203B41FA5}">
                      <a16:colId xmlns:a16="http://schemas.microsoft.com/office/drawing/2014/main" xmlns="" val="20016"/>
                    </a:ext>
                  </a:extLst>
                </a:gridCol>
              </a:tblGrid>
              <a:tr h="40798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09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17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smtClean="0">
                          <a:ln>
                            <a:noFill/>
                          </a:ln>
                          <a:solidFill>
                            <a:srgbClr val="FFFFFF"/>
                          </a:solidFill>
                          <a:effectLst/>
                          <a:latin typeface="Times New Roman" pitchFamily="18" charset="0"/>
                          <a:ea typeface="黑体" pitchFamily="2" charset="-122"/>
                          <a:cs typeface="Times New Roman" pitchFamily="18" charset="0"/>
                        </a:rPr>
                        <a:t>19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600" b="1" i="0" u="none" strike="noStrike" cap="none" normalizeH="0" baseline="0" dirty="0" smtClean="0">
                          <a:ln>
                            <a:noFill/>
                          </a:ln>
                          <a:solidFill>
                            <a:srgbClr val="FFFFFF"/>
                          </a:solidFill>
                          <a:effectLst/>
                          <a:latin typeface="Times New Roman" pitchFamily="18" charset="0"/>
                          <a:ea typeface="黑体" pitchFamily="2" charset="-122"/>
                          <a:cs typeface="Times New Roman" pitchFamily="18" charset="0"/>
                        </a:rPr>
                        <a:t>24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extLst>
                  <a:ext uri="{0D108BD9-81ED-4DB2-BD59-A6C34878D82A}">
                    <a16:rowId xmlns:a16="http://schemas.microsoft.com/office/drawing/2014/main" xmlns="" val="10000"/>
                  </a:ext>
                </a:extLst>
              </a:tr>
              <a:tr h="800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Critical Points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800" b="0" i="0" u="none" strike="noStrike" cap="none" normalizeH="0" baseline="0" dirty="0" smtClean="0">
                        <a:ln>
                          <a:noFill/>
                        </a:ln>
                        <a:solidFill>
                          <a:srgbClr val="000000"/>
                        </a:solidFill>
                        <a:effectLst/>
                        <a:latin typeface="Times New Roman" pitchFamily="18" charset="0"/>
                        <a:ea typeface="宋体"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extLst>
                  <a:ext uri="{0D108BD9-81ED-4DB2-BD59-A6C34878D82A}">
                    <a16:rowId xmlns:a16="http://schemas.microsoft.com/office/drawing/2014/main" xmlns="" val="10001"/>
                  </a:ext>
                </a:extLst>
              </a:tr>
              <a:tr h="1890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Design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extLst>
                  <a:ext uri="{0D108BD9-81ED-4DB2-BD59-A6C34878D82A}">
                    <a16:rowId xmlns:a16="http://schemas.microsoft.com/office/drawing/2014/main" xmlns="" val="10002"/>
                  </a:ext>
                </a:extLst>
              </a:tr>
              <a:tr h="1009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Construction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Installation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extLst>
                  <a:ext uri="{0D108BD9-81ED-4DB2-BD59-A6C34878D82A}">
                    <a16:rowId xmlns:a16="http://schemas.microsoft.com/office/drawing/2014/main" xmlns="" val="10003"/>
                  </a:ext>
                </a:extLst>
              </a:tr>
              <a:tr h="912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Commissioning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extLst>
                  <a:ext uri="{0D108BD9-81ED-4DB2-BD59-A6C34878D82A}">
                    <a16:rowId xmlns:a16="http://schemas.microsoft.com/office/drawing/2014/main" xmlns="" val="10004"/>
                  </a:ext>
                </a:extLst>
              </a:tr>
              <a:tr h="379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Budget periods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CN" altLang="en-US" sz="1600" b="1" i="0" u="none" strike="noStrike" cap="none" normalizeH="0" baseline="0" dirty="0" smtClean="0">
                        <a:ln>
                          <a:noFill/>
                        </a:ln>
                        <a:solidFill>
                          <a:srgbClr val="000000"/>
                        </a:solidFill>
                        <a:effectLst/>
                        <a:latin typeface="Times New Roman" pitchFamily="18" charset="0"/>
                        <a:ea typeface="黑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extLst>
                  <a:ext uri="{0D108BD9-81ED-4DB2-BD59-A6C34878D82A}">
                    <a16:rowId xmlns:a16="http://schemas.microsoft.com/office/drawing/2014/main" xmlns="" val="10005"/>
                  </a:ext>
                </a:extLst>
              </a:tr>
            </a:tbl>
          </a:graphicData>
        </a:graphic>
      </p:graphicFrame>
      <p:sp>
        <p:nvSpPr>
          <p:cNvPr id="4" name="圆角矩形 3"/>
          <p:cNvSpPr/>
          <p:nvPr/>
        </p:nvSpPr>
        <p:spPr>
          <a:xfrm>
            <a:off x="2000232" y="2617502"/>
            <a:ext cx="1224000" cy="79375"/>
          </a:xfrm>
          <a:prstGeom prst="round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78" name="TextBox 4"/>
          <p:cNvSpPr txBox="1">
            <a:spLocks noChangeArrowheads="1"/>
          </p:cNvSpPr>
          <p:nvPr/>
        </p:nvSpPr>
        <p:spPr bwMode="auto">
          <a:xfrm>
            <a:off x="2143108" y="2696877"/>
            <a:ext cx="1017577" cy="279397"/>
          </a:xfrm>
          <a:prstGeom prst="rect">
            <a:avLst/>
          </a:prstGeom>
          <a:noFill/>
          <a:ln w="9525">
            <a:noFill/>
            <a:miter lim="800000"/>
            <a:headEnd/>
            <a:tailEnd/>
          </a:ln>
        </p:spPr>
        <p:txBody>
          <a:bodyPr wrap="square">
            <a:spAutoFit/>
          </a:bodyPr>
          <a:lstStyle/>
          <a:p>
            <a:r>
              <a:rPr lang="en-US" altLang="zh-CN" sz="1200" b="1" dirty="0" smtClean="0">
                <a:solidFill>
                  <a:srgbClr val="000000"/>
                </a:solidFill>
                <a:latin typeface="Times New Roman" pitchFamily="18" charset="0"/>
                <a:cs typeface="Times New Roman" pitchFamily="18" charset="0"/>
              </a:rPr>
              <a:t>Idea </a:t>
            </a:r>
            <a:r>
              <a:rPr lang="en-US" altLang="zh-CN" sz="1200" b="1" dirty="0">
                <a:solidFill>
                  <a:srgbClr val="000000"/>
                </a:solidFill>
                <a:latin typeface="Times New Roman" pitchFamily="18" charset="0"/>
                <a:cs typeface="Times New Roman" pitchFamily="18" charset="0"/>
              </a:rPr>
              <a:t>design</a:t>
            </a:r>
          </a:p>
        </p:txBody>
      </p:sp>
      <p:sp>
        <p:nvSpPr>
          <p:cNvPr id="6" name="圆角矩形 5"/>
          <p:cNvSpPr/>
          <p:nvPr/>
        </p:nvSpPr>
        <p:spPr>
          <a:xfrm>
            <a:off x="3140074" y="2827052"/>
            <a:ext cx="1404000" cy="77784"/>
          </a:xfrm>
          <a:prstGeom prst="round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80" name="TextBox 6"/>
          <p:cNvSpPr txBox="1">
            <a:spLocks noChangeArrowheads="1"/>
          </p:cNvSpPr>
          <p:nvPr/>
        </p:nvSpPr>
        <p:spPr bwMode="auto">
          <a:xfrm>
            <a:off x="3156888" y="2872777"/>
            <a:ext cx="1500198" cy="276999"/>
          </a:xfrm>
          <a:prstGeom prst="rect">
            <a:avLst/>
          </a:prstGeom>
          <a:noFill/>
          <a:ln w="9525">
            <a:noFill/>
            <a:miter lim="800000"/>
            <a:headEnd/>
            <a:tailEnd/>
          </a:ln>
        </p:spPr>
        <p:txBody>
          <a:bodyPr wrap="square">
            <a:spAutoFit/>
          </a:bodyPr>
          <a:lstStyle/>
          <a:p>
            <a:r>
              <a:rPr lang="en-US" altLang="zh-CN" sz="1200" b="1" dirty="0" smtClean="0">
                <a:solidFill>
                  <a:srgbClr val="000000"/>
                </a:solidFill>
                <a:latin typeface="Times New Roman" pitchFamily="18" charset="0"/>
                <a:cs typeface="Times New Roman" pitchFamily="18" charset="0"/>
              </a:rPr>
              <a:t>Conceptual design</a:t>
            </a:r>
            <a:endParaRPr lang="en-US" altLang="zh-CN" sz="1200" b="1" dirty="0">
              <a:solidFill>
                <a:srgbClr val="000000"/>
              </a:solidFill>
              <a:latin typeface="Times New Roman" pitchFamily="18" charset="0"/>
              <a:cs typeface="Times New Roman" pitchFamily="18" charset="0"/>
            </a:endParaRPr>
          </a:p>
        </p:txBody>
      </p:sp>
      <p:sp>
        <p:nvSpPr>
          <p:cNvPr id="8" name="圆角矩形 7"/>
          <p:cNvSpPr/>
          <p:nvPr/>
        </p:nvSpPr>
        <p:spPr>
          <a:xfrm>
            <a:off x="2653322" y="2446052"/>
            <a:ext cx="3276000" cy="45719"/>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
        <p:nvSpPr>
          <p:cNvPr id="32882" name="TextBox 8"/>
          <p:cNvSpPr txBox="1">
            <a:spLocks noChangeArrowheads="1"/>
          </p:cNvSpPr>
          <p:nvPr/>
        </p:nvSpPr>
        <p:spPr bwMode="auto">
          <a:xfrm>
            <a:off x="3481392" y="2211102"/>
            <a:ext cx="1733550" cy="276225"/>
          </a:xfrm>
          <a:prstGeom prst="rect">
            <a:avLst/>
          </a:prstGeom>
          <a:noFill/>
          <a:ln w="9525">
            <a:noFill/>
            <a:miter lim="800000"/>
            <a:headEnd/>
            <a:tailEnd/>
          </a:ln>
        </p:spPr>
        <p:txBody>
          <a:bodyPr>
            <a:spAutoFit/>
          </a:bodyPr>
          <a:lstStyle/>
          <a:p>
            <a:r>
              <a:rPr lang="en-US" altLang="zh-CN" sz="1200" b="1" dirty="0">
                <a:solidFill>
                  <a:srgbClr val="000000"/>
                </a:solidFill>
                <a:latin typeface="Times New Roman" pitchFamily="18" charset="0"/>
                <a:cs typeface="Times New Roman" pitchFamily="18" charset="0"/>
              </a:rPr>
              <a:t>Key technologies R&amp;D</a:t>
            </a:r>
          </a:p>
        </p:txBody>
      </p:sp>
      <p:sp>
        <p:nvSpPr>
          <p:cNvPr id="10" name="圆角矩形 9"/>
          <p:cNvSpPr/>
          <p:nvPr/>
        </p:nvSpPr>
        <p:spPr>
          <a:xfrm>
            <a:off x="4401994" y="3142964"/>
            <a:ext cx="479427" cy="72000"/>
          </a:xfrm>
          <a:prstGeom prst="round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84" name="TextBox 10"/>
          <p:cNvSpPr txBox="1">
            <a:spLocks noChangeArrowheads="1"/>
          </p:cNvSpPr>
          <p:nvPr/>
        </p:nvSpPr>
        <p:spPr bwMode="auto">
          <a:xfrm>
            <a:off x="3714744" y="3155882"/>
            <a:ext cx="1155700" cy="822325"/>
          </a:xfrm>
          <a:prstGeom prst="rect">
            <a:avLst/>
          </a:prstGeom>
          <a:noFill/>
          <a:ln w="9525">
            <a:noFill/>
            <a:miter lim="800000"/>
            <a:headEnd/>
            <a:tailEnd/>
          </a:ln>
        </p:spPr>
        <p:txBody>
          <a:bodyPr>
            <a:spAutoFit/>
          </a:bodyPr>
          <a:lstStyle/>
          <a:p>
            <a:r>
              <a:rPr lang="en-US" altLang="zh-CN" sz="1200" b="1" dirty="0">
                <a:solidFill>
                  <a:srgbClr val="000000"/>
                </a:solidFill>
                <a:latin typeface="Times New Roman" pitchFamily="18" charset="0"/>
                <a:cs typeface="Times New Roman" pitchFamily="18" charset="0"/>
              </a:rPr>
              <a:t>Design report preparation, </a:t>
            </a:r>
          </a:p>
          <a:p>
            <a:r>
              <a:rPr lang="en-US" altLang="zh-CN" sz="1200" b="1" dirty="0">
                <a:solidFill>
                  <a:srgbClr val="000000"/>
                </a:solidFill>
                <a:latin typeface="Times New Roman" pitchFamily="18" charset="0"/>
                <a:cs typeface="Times New Roman" pitchFamily="18" charset="0"/>
              </a:rPr>
              <a:t>submission,</a:t>
            </a:r>
          </a:p>
          <a:p>
            <a:r>
              <a:rPr lang="en-US" altLang="zh-CN" sz="1200" b="1" dirty="0">
                <a:solidFill>
                  <a:srgbClr val="000000"/>
                </a:solidFill>
                <a:latin typeface="Times New Roman" pitchFamily="18" charset="0"/>
                <a:cs typeface="Times New Roman" pitchFamily="18" charset="0"/>
              </a:rPr>
              <a:t>approval</a:t>
            </a:r>
          </a:p>
        </p:txBody>
      </p:sp>
      <p:sp>
        <p:nvSpPr>
          <p:cNvPr id="12" name="圆角矩形 11"/>
          <p:cNvSpPr/>
          <p:nvPr/>
        </p:nvSpPr>
        <p:spPr>
          <a:xfrm>
            <a:off x="4779963" y="3369977"/>
            <a:ext cx="1080000" cy="72000"/>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86" name="TextBox 12"/>
          <p:cNvSpPr txBox="1">
            <a:spLocks noChangeArrowheads="1"/>
          </p:cNvSpPr>
          <p:nvPr/>
        </p:nvSpPr>
        <p:spPr bwMode="auto">
          <a:xfrm>
            <a:off x="4996527" y="3404902"/>
            <a:ext cx="909637" cy="639763"/>
          </a:xfrm>
          <a:prstGeom prst="rect">
            <a:avLst/>
          </a:prstGeom>
          <a:noFill/>
          <a:ln w="9525">
            <a:noFill/>
            <a:miter lim="800000"/>
            <a:headEnd/>
            <a:tailEnd/>
          </a:ln>
        </p:spPr>
        <p:txBody>
          <a:bodyPr>
            <a:spAutoFit/>
          </a:bodyPr>
          <a:lstStyle/>
          <a:p>
            <a:r>
              <a:rPr lang="en-US" altLang="zh-CN" sz="1200" b="1" dirty="0">
                <a:solidFill>
                  <a:srgbClr val="000000"/>
                </a:solidFill>
                <a:latin typeface="Times New Roman" pitchFamily="18" charset="0"/>
                <a:cs typeface="Times New Roman" pitchFamily="18" charset="0"/>
              </a:rPr>
              <a:t>Detailed design &amp;</a:t>
            </a:r>
          </a:p>
          <a:p>
            <a:r>
              <a:rPr lang="en-US" altLang="zh-CN" sz="1200" b="1" dirty="0">
                <a:solidFill>
                  <a:srgbClr val="000000"/>
                </a:solidFill>
                <a:latin typeface="Times New Roman" pitchFamily="18" charset="0"/>
                <a:cs typeface="Times New Roman" pitchFamily="18" charset="0"/>
              </a:rPr>
              <a:t>prototype</a:t>
            </a:r>
          </a:p>
        </p:txBody>
      </p:sp>
      <p:sp>
        <p:nvSpPr>
          <p:cNvPr id="14" name="圆角矩形 13"/>
          <p:cNvSpPr/>
          <p:nvPr/>
        </p:nvSpPr>
        <p:spPr>
          <a:xfrm>
            <a:off x="5276850" y="4173252"/>
            <a:ext cx="1620000" cy="88906"/>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88" name="TextBox 14"/>
          <p:cNvSpPr txBox="1">
            <a:spLocks noChangeArrowheads="1"/>
          </p:cNvSpPr>
          <p:nvPr/>
        </p:nvSpPr>
        <p:spPr bwMode="auto">
          <a:xfrm>
            <a:off x="3954463" y="4095464"/>
            <a:ext cx="1404937" cy="276225"/>
          </a:xfrm>
          <a:prstGeom prst="rect">
            <a:avLst/>
          </a:prstGeom>
          <a:noFill/>
          <a:ln w="9525">
            <a:noFill/>
            <a:miter lim="800000"/>
            <a:headEnd/>
            <a:tailEnd/>
          </a:ln>
        </p:spPr>
        <p:txBody>
          <a:bodyPr>
            <a:spAutoFit/>
          </a:bodyPr>
          <a:lstStyle/>
          <a:p>
            <a:r>
              <a:rPr lang="en-US" altLang="zh-CN" sz="1200" b="1">
                <a:solidFill>
                  <a:srgbClr val="000000"/>
                </a:solidFill>
                <a:latin typeface="Times New Roman" pitchFamily="18" charset="0"/>
                <a:cs typeface="Times New Roman" pitchFamily="18" charset="0"/>
              </a:rPr>
              <a:t>Civil construction</a:t>
            </a:r>
          </a:p>
        </p:txBody>
      </p:sp>
      <p:sp>
        <p:nvSpPr>
          <p:cNvPr id="16" name="圆角矩形 15"/>
          <p:cNvSpPr/>
          <p:nvPr/>
        </p:nvSpPr>
        <p:spPr>
          <a:xfrm>
            <a:off x="5276850" y="4466939"/>
            <a:ext cx="2700000" cy="72000"/>
          </a:xfrm>
          <a:prstGeom prst="roundRect">
            <a:avLst/>
          </a:prstGeom>
          <a:solidFill>
            <a:srgbClr val="00B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90" name="TextBox 16"/>
          <p:cNvSpPr txBox="1">
            <a:spLocks noChangeArrowheads="1"/>
          </p:cNvSpPr>
          <p:nvPr/>
        </p:nvSpPr>
        <p:spPr bwMode="auto">
          <a:xfrm>
            <a:off x="2671763" y="4341527"/>
            <a:ext cx="2971800" cy="276225"/>
          </a:xfrm>
          <a:prstGeom prst="rect">
            <a:avLst/>
          </a:prstGeom>
          <a:noFill/>
          <a:ln w="9525">
            <a:noFill/>
            <a:miter lim="800000"/>
            <a:headEnd/>
            <a:tailEnd/>
          </a:ln>
        </p:spPr>
        <p:txBody>
          <a:bodyPr>
            <a:spAutoFit/>
          </a:bodyPr>
          <a:lstStyle/>
          <a:p>
            <a:r>
              <a:rPr lang="en-US" altLang="zh-CN" sz="1200" b="1">
                <a:solidFill>
                  <a:srgbClr val="000000"/>
                </a:solidFill>
                <a:latin typeface="Times New Roman" pitchFamily="18" charset="0"/>
                <a:cs typeface="Times New Roman" pitchFamily="18" charset="0"/>
              </a:rPr>
              <a:t>Equipment construction, Fabrication</a:t>
            </a:r>
          </a:p>
        </p:txBody>
      </p:sp>
      <p:sp>
        <p:nvSpPr>
          <p:cNvPr id="18" name="圆角矩形 17"/>
          <p:cNvSpPr/>
          <p:nvPr/>
        </p:nvSpPr>
        <p:spPr>
          <a:xfrm>
            <a:off x="6198214" y="4786027"/>
            <a:ext cx="2160000" cy="77787"/>
          </a:xfrm>
          <a:prstGeom prst="roundRect">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92" name="TextBox 18"/>
          <p:cNvSpPr txBox="1">
            <a:spLocks noChangeArrowheads="1"/>
          </p:cNvSpPr>
          <p:nvPr/>
        </p:nvSpPr>
        <p:spPr bwMode="auto">
          <a:xfrm>
            <a:off x="5234602" y="4671727"/>
            <a:ext cx="992187" cy="274637"/>
          </a:xfrm>
          <a:prstGeom prst="rect">
            <a:avLst/>
          </a:prstGeom>
          <a:noFill/>
          <a:ln w="9525">
            <a:noFill/>
            <a:miter lim="800000"/>
            <a:headEnd/>
            <a:tailEnd/>
          </a:ln>
        </p:spPr>
        <p:txBody>
          <a:bodyPr>
            <a:spAutoFit/>
          </a:bodyPr>
          <a:lstStyle/>
          <a:p>
            <a:r>
              <a:rPr lang="en-US" altLang="zh-CN" sz="1200" b="1" dirty="0">
                <a:solidFill>
                  <a:srgbClr val="000000"/>
                </a:solidFill>
                <a:latin typeface="Times New Roman" pitchFamily="18" charset="0"/>
                <a:cs typeface="Times New Roman" pitchFamily="18" charset="0"/>
              </a:rPr>
              <a:t>Installation</a:t>
            </a:r>
          </a:p>
        </p:txBody>
      </p:sp>
      <p:sp>
        <p:nvSpPr>
          <p:cNvPr id="20" name="圆角矩形 19"/>
          <p:cNvSpPr/>
          <p:nvPr/>
        </p:nvSpPr>
        <p:spPr>
          <a:xfrm>
            <a:off x="7639718" y="5197189"/>
            <a:ext cx="990600" cy="79375"/>
          </a:xfrm>
          <a:prstGeom prst="roundRect">
            <a:avLst/>
          </a:prstGeom>
          <a:solidFill>
            <a:srgbClr val="FF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94" name="TextBox 20"/>
          <p:cNvSpPr txBox="1">
            <a:spLocks noChangeArrowheads="1"/>
          </p:cNvSpPr>
          <p:nvPr/>
        </p:nvSpPr>
        <p:spPr bwMode="auto">
          <a:xfrm>
            <a:off x="4986980" y="5092414"/>
            <a:ext cx="2928957" cy="276999"/>
          </a:xfrm>
          <a:prstGeom prst="rect">
            <a:avLst/>
          </a:prstGeom>
          <a:noFill/>
          <a:ln w="9525">
            <a:noFill/>
            <a:miter lim="800000"/>
            <a:headEnd/>
            <a:tailEnd/>
          </a:ln>
        </p:spPr>
        <p:txBody>
          <a:bodyPr wrap="square">
            <a:spAutoFit/>
          </a:bodyPr>
          <a:lstStyle/>
          <a:p>
            <a:r>
              <a:rPr lang="en-US" altLang="zh-CN" sz="1200" b="1" dirty="0" err="1" smtClean="0">
                <a:solidFill>
                  <a:srgbClr val="000000"/>
                </a:solidFill>
                <a:latin typeface="Times New Roman" pitchFamily="18" charset="0"/>
                <a:cs typeface="Times New Roman" pitchFamily="18" charset="0"/>
              </a:rPr>
              <a:t>iLinac</a:t>
            </a:r>
            <a:r>
              <a:rPr lang="en-US" altLang="zh-CN" sz="1200" b="1" dirty="0">
                <a:solidFill>
                  <a:srgbClr val="000000"/>
                </a:solidFill>
                <a:latin typeface="Times New Roman" pitchFamily="18" charset="0"/>
                <a:cs typeface="Times New Roman" pitchFamily="18" charset="0"/>
              </a:rPr>
              <a:t>, </a:t>
            </a:r>
            <a:r>
              <a:rPr lang="en-US" altLang="zh-CN" sz="1200" b="1" dirty="0" err="1" smtClean="0">
                <a:solidFill>
                  <a:srgbClr val="000000"/>
                </a:solidFill>
                <a:latin typeface="Times New Roman" pitchFamily="18" charset="0"/>
                <a:cs typeface="Times New Roman" pitchFamily="18" charset="0"/>
              </a:rPr>
              <a:t>BRing</a:t>
            </a:r>
            <a:r>
              <a:rPr lang="en-US" altLang="zh-CN" sz="1200" b="1" dirty="0" smtClean="0">
                <a:solidFill>
                  <a:srgbClr val="000000"/>
                </a:solidFill>
                <a:latin typeface="Times New Roman" pitchFamily="18" charset="0"/>
                <a:cs typeface="Times New Roman" pitchFamily="18" charset="0"/>
              </a:rPr>
              <a:t>, </a:t>
            </a:r>
            <a:r>
              <a:rPr lang="en-US" altLang="zh-CN" sz="1200" b="1" dirty="0" err="1" smtClean="0">
                <a:solidFill>
                  <a:srgbClr val="000000"/>
                </a:solidFill>
                <a:latin typeface="Times New Roman" pitchFamily="18" charset="0"/>
                <a:cs typeface="Times New Roman" pitchFamily="18" charset="0"/>
              </a:rPr>
              <a:t>CRing</a:t>
            </a:r>
            <a:r>
              <a:rPr lang="en-US" altLang="zh-CN" sz="1200" b="1" dirty="0" smtClean="0">
                <a:solidFill>
                  <a:srgbClr val="000000"/>
                </a:solidFill>
                <a:latin typeface="Times New Roman" pitchFamily="18" charset="0"/>
                <a:cs typeface="Times New Roman" pitchFamily="18" charset="0"/>
              </a:rPr>
              <a:t> </a:t>
            </a:r>
            <a:r>
              <a:rPr lang="en-US" altLang="zh-CN" sz="1200" b="1" dirty="0">
                <a:solidFill>
                  <a:srgbClr val="000000"/>
                </a:solidFill>
                <a:latin typeface="Times New Roman" pitchFamily="18" charset="0"/>
                <a:cs typeface="Times New Roman" pitchFamily="18" charset="0"/>
              </a:rPr>
              <a:t>commissioning</a:t>
            </a:r>
          </a:p>
        </p:txBody>
      </p:sp>
      <p:sp>
        <p:nvSpPr>
          <p:cNvPr id="22" name="圆角矩形 21"/>
          <p:cNvSpPr/>
          <p:nvPr/>
        </p:nvSpPr>
        <p:spPr>
          <a:xfrm>
            <a:off x="7972436" y="5433727"/>
            <a:ext cx="648000" cy="77787"/>
          </a:xfrm>
          <a:prstGeom prst="roundRect">
            <a:avLst/>
          </a:pr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23" name="圆角矩形 22"/>
          <p:cNvSpPr/>
          <p:nvPr/>
        </p:nvSpPr>
        <p:spPr>
          <a:xfrm>
            <a:off x="8637607" y="5730589"/>
            <a:ext cx="468000" cy="88900"/>
          </a:xfrm>
          <a:prstGeom prst="roundRect">
            <a:avLst/>
          </a:prstGeom>
          <a:solidFill>
            <a:srgbClr val="99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32897" name="TextBox 23"/>
          <p:cNvSpPr txBox="1">
            <a:spLocks noChangeArrowheads="1"/>
          </p:cNvSpPr>
          <p:nvPr/>
        </p:nvSpPr>
        <p:spPr bwMode="auto">
          <a:xfrm>
            <a:off x="6072198" y="5336889"/>
            <a:ext cx="1900238" cy="274638"/>
          </a:xfrm>
          <a:prstGeom prst="rect">
            <a:avLst/>
          </a:prstGeom>
          <a:noFill/>
          <a:ln w="9525">
            <a:noFill/>
            <a:miter lim="800000"/>
            <a:headEnd/>
            <a:tailEnd/>
          </a:ln>
        </p:spPr>
        <p:txBody>
          <a:bodyPr>
            <a:spAutoFit/>
          </a:bodyPr>
          <a:lstStyle/>
          <a:p>
            <a:r>
              <a:rPr lang="en-US" altLang="zh-CN" sz="1200" b="1" dirty="0">
                <a:solidFill>
                  <a:srgbClr val="000000"/>
                </a:solidFill>
                <a:latin typeface="Times New Roman" pitchFamily="18" charset="0"/>
                <a:cs typeface="Times New Roman" pitchFamily="18" charset="0"/>
              </a:rPr>
              <a:t>Combined commissioning</a:t>
            </a:r>
          </a:p>
        </p:txBody>
      </p:sp>
      <p:sp>
        <p:nvSpPr>
          <p:cNvPr id="32898" name="TextBox 24"/>
          <p:cNvSpPr txBox="1">
            <a:spLocks noChangeArrowheads="1"/>
          </p:cNvSpPr>
          <p:nvPr/>
        </p:nvSpPr>
        <p:spPr bwMode="auto">
          <a:xfrm>
            <a:off x="7286644" y="5633752"/>
            <a:ext cx="1403350" cy="274637"/>
          </a:xfrm>
          <a:prstGeom prst="rect">
            <a:avLst/>
          </a:prstGeom>
          <a:noFill/>
          <a:ln w="9525">
            <a:noFill/>
            <a:miter lim="800000"/>
            <a:headEnd/>
            <a:tailEnd/>
          </a:ln>
        </p:spPr>
        <p:txBody>
          <a:bodyPr>
            <a:spAutoFit/>
          </a:bodyPr>
          <a:lstStyle/>
          <a:p>
            <a:r>
              <a:rPr lang="en-US" altLang="zh-CN" sz="1200" b="1" dirty="0">
                <a:solidFill>
                  <a:srgbClr val="FF0000"/>
                </a:solidFill>
                <a:latin typeface="Times New Roman" pitchFamily="18" charset="0"/>
                <a:cs typeface="Times New Roman" pitchFamily="18" charset="0"/>
              </a:rPr>
              <a:t>Start of operation</a:t>
            </a:r>
          </a:p>
        </p:txBody>
      </p:sp>
      <p:sp>
        <p:nvSpPr>
          <p:cNvPr id="26" name="等腰三角形 25"/>
          <p:cNvSpPr>
            <a:spLocks noChangeArrowheads="1"/>
          </p:cNvSpPr>
          <p:nvPr/>
        </p:nvSpPr>
        <p:spPr bwMode="auto">
          <a:xfrm flipV="1">
            <a:off x="1892922" y="1496727"/>
            <a:ext cx="165100" cy="158750"/>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fontAlgn="auto">
              <a:spcBef>
                <a:spcPts val="0"/>
              </a:spcBef>
              <a:spcAft>
                <a:spcPts val="0"/>
              </a:spcAft>
              <a:defRPr/>
            </a:pPr>
            <a:endParaRPr lang="zh-CN" altLang="en-US">
              <a:solidFill>
                <a:srgbClr val="FFFFFF"/>
              </a:solidFill>
              <a:latin typeface="Arial"/>
              <a:ea typeface="宋体"/>
            </a:endParaRPr>
          </a:p>
        </p:txBody>
      </p:sp>
      <p:sp>
        <p:nvSpPr>
          <p:cNvPr id="32900" name="TextBox 26"/>
          <p:cNvSpPr txBox="1">
            <a:spLocks noChangeArrowheads="1"/>
          </p:cNvSpPr>
          <p:nvPr/>
        </p:nvSpPr>
        <p:spPr bwMode="auto">
          <a:xfrm>
            <a:off x="1707288" y="1671969"/>
            <a:ext cx="660400" cy="338137"/>
          </a:xfrm>
          <a:prstGeom prst="rect">
            <a:avLst/>
          </a:prstGeom>
          <a:noFill/>
          <a:ln w="9525">
            <a:noFill/>
            <a:miter lim="800000"/>
            <a:headEnd/>
            <a:tailEnd/>
          </a:ln>
        </p:spPr>
        <p:txBody>
          <a:bodyPr>
            <a:spAutoFit/>
          </a:bodyPr>
          <a:lstStyle/>
          <a:p>
            <a:r>
              <a:rPr lang="en-US" altLang="zh-CN" sz="1600" b="1" dirty="0" smtClean="0">
                <a:solidFill>
                  <a:srgbClr val="0000FF"/>
                </a:solidFill>
                <a:latin typeface="Times New Roman" pitchFamily="18" charset="0"/>
                <a:cs typeface="Times New Roman" pitchFamily="18" charset="0"/>
              </a:rPr>
              <a:t>Plan</a:t>
            </a:r>
            <a:endParaRPr lang="en-US" altLang="zh-CN" sz="1600" b="1" dirty="0">
              <a:solidFill>
                <a:srgbClr val="0000FF"/>
              </a:solidFill>
              <a:latin typeface="Times New Roman" pitchFamily="18" charset="0"/>
              <a:cs typeface="Times New Roman" pitchFamily="18" charset="0"/>
            </a:endParaRPr>
          </a:p>
        </p:txBody>
      </p:sp>
      <p:sp>
        <p:nvSpPr>
          <p:cNvPr id="28" name="等腰三角形 27"/>
          <p:cNvSpPr>
            <a:spLocks noChangeArrowheads="1"/>
          </p:cNvSpPr>
          <p:nvPr/>
        </p:nvSpPr>
        <p:spPr bwMode="auto">
          <a:xfrm flipV="1">
            <a:off x="4749805" y="1487339"/>
            <a:ext cx="165100" cy="158750"/>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fontAlgn="auto">
              <a:spcBef>
                <a:spcPts val="0"/>
              </a:spcBef>
              <a:spcAft>
                <a:spcPts val="0"/>
              </a:spcAft>
              <a:defRPr/>
            </a:pPr>
            <a:endParaRPr lang="zh-CN" altLang="en-US">
              <a:solidFill>
                <a:srgbClr val="FFFFFF"/>
              </a:solidFill>
              <a:latin typeface="Arial"/>
              <a:ea typeface="宋体"/>
            </a:endParaRPr>
          </a:p>
        </p:txBody>
      </p:sp>
      <p:sp>
        <p:nvSpPr>
          <p:cNvPr id="32902" name="TextBox 28"/>
          <p:cNvSpPr txBox="1">
            <a:spLocks noChangeArrowheads="1"/>
          </p:cNvSpPr>
          <p:nvPr/>
        </p:nvSpPr>
        <p:spPr bwMode="auto">
          <a:xfrm>
            <a:off x="4324355" y="1605409"/>
            <a:ext cx="962025" cy="304800"/>
          </a:xfrm>
          <a:prstGeom prst="rect">
            <a:avLst/>
          </a:prstGeom>
          <a:noFill/>
          <a:ln w="9525">
            <a:noFill/>
            <a:miter lim="800000"/>
            <a:headEnd/>
            <a:tailEnd/>
          </a:ln>
        </p:spPr>
        <p:txBody>
          <a:bodyPr>
            <a:spAutoFit/>
          </a:bodyPr>
          <a:lstStyle/>
          <a:p>
            <a:r>
              <a:rPr lang="en-US" altLang="zh-CN" sz="1400" b="1" dirty="0">
                <a:solidFill>
                  <a:srgbClr val="000000"/>
                </a:solidFill>
                <a:latin typeface="Times New Roman" pitchFamily="18" charset="0"/>
                <a:cs typeface="Times New Roman" pitchFamily="18" charset="0"/>
              </a:rPr>
              <a:t>Approval</a:t>
            </a:r>
          </a:p>
        </p:txBody>
      </p:sp>
      <p:sp>
        <p:nvSpPr>
          <p:cNvPr id="30" name="等腰三角形 29"/>
          <p:cNvSpPr>
            <a:spLocks noChangeArrowheads="1"/>
          </p:cNvSpPr>
          <p:nvPr/>
        </p:nvSpPr>
        <p:spPr bwMode="auto">
          <a:xfrm flipV="1">
            <a:off x="5495933" y="1493140"/>
            <a:ext cx="165100" cy="158750"/>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fontAlgn="auto">
              <a:spcBef>
                <a:spcPts val="0"/>
              </a:spcBef>
              <a:spcAft>
                <a:spcPts val="0"/>
              </a:spcAft>
              <a:defRPr/>
            </a:pPr>
            <a:endParaRPr lang="zh-CN" altLang="en-US">
              <a:solidFill>
                <a:srgbClr val="FFFFFF"/>
              </a:solidFill>
              <a:latin typeface="Arial"/>
              <a:ea typeface="宋体"/>
            </a:endParaRPr>
          </a:p>
        </p:txBody>
      </p:sp>
      <p:sp>
        <p:nvSpPr>
          <p:cNvPr id="32904" name="TextBox 30"/>
          <p:cNvSpPr txBox="1">
            <a:spLocks noChangeArrowheads="1"/>
          </p:cNvSpPr>
          <p:nvPr/>
        </p:nvSpPr>
        <p:spPr bwMode="auto">
          <a:xfrm>
            <a:off x="5000628" y="1742377"/>
            <a:ext cx="1177925" cy="502702"/>
          </a:xfrm>
          <a:prstGeom prst="rect">
            <a:avLst/>
          </a:prstGeom>
          <a:noFill/>
          <a:ln w="9525">
            <a:noFill/>
            <a:miter lim="800000"/>
            <a:headEnd/>
            <a:tailEnd/>
          </a:ln>
        </p:spPr>
        <p:txBody>
          <a:bodyPr>
            <a:spAutoFit/>
          </a:bodyPr>
          <a:lstStyle/>
          <a:p>
            <a:pPr algn="ctr">
              <a:lnSpc>
                <a:spcPts val="1600"/>
              </a:lnSpc>
            </a:pPr>
            <a:r>
              <a:rPr lang="en-US" altLang="zh-CN" sz="1400" b="1" dirty="0">
                <a:solidFill>
                  <a:srgbClr val="0000FF"/>
                </a:solidFill>
                <a:latin typeface="Times New Roman" pitchFamily="18" charset="0"/>
                <a:cs typeface="Times New Roman" pitchFamily="18" charset="0"/>
              </a:rPr>
              <a:t>Start</a:t>
            </a:r>
          </a:p>
          <a:p>
            <a:pPr algn="ctr">
              <a:lnSpc>
                <a:spcPts val="1600"/>
              </a:lnSpc>
            </a:pPr>
            <a:r>
              <a:rPr lang="en-US" altLang="zh-CN" sz="1400" b="1" dirty="0">
                <a:solidFill>
                  <a:srgbClr val="0000FF"/>
                </a:solidFill>
                <a:latin typeface="Times New Roman" pitchFamily="18" charset="0"/>
                <a:cs typeface="Times New Roman" pitchFamily="18" charset="0"/>
              </a:rPr>
              <a:t>construction</a:t>
            </a:r>
          </a:p>
        </p:txBody>
      </p:sp>
      <p:sp>
        <p:nvSpPr>
          <p:cNvPr id="32" name="等腰三角形 31"/>
          <p:cNvSpPr>
            <a:spLocks noChangeArrowheads="1"/>
          </p:cNvSpPr>
          <p:nvPr/>
        </p:nvSpPr>
        <p:spPr bwMode="auto">
          <a:xfrm flipV="1">
            <a:off x="7607636" y="1482913"/>
            <a:ext cx="166687" cy="157163"/>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fontAlgn="auto">
              <a:spcBef>
                <a:spcPts val="0"/>
              </a:spcBef>
              <a:spcAft>
                <a:spcPts val="0"/>
              </a:spcAft>
              <a:defRPr/>
            </a:pPr>
            <a:endParaRPr lang="zh-CN" altLang="en-US">
              <a:solidFill>
                <a:srgbClr val="FFFFFF"/>
              </a:solidFill>
              <a:latin typeface="Arial"/>
              <a:ea typeface="宋体"/>
            </a:endParaRPr>
          </a:p>
        </p:txBody>
      </p:sp>
      <p:sp>
        <p:nvSpPr>
          <p:cNvPr id="32906" name="TextBox 32"/>
          <p:cNvSpPr txBox="1">
            <a:spLocks noChangeArrowheads="1"/>
          </p:cNvSpPr>
          <p:nvPr/>
        </p:nvSpPr>
        <p:spPr bwMode="auto">
          <a:xfrm>
            <a:off x="7082173" y="1603443"/>
            <a:ext cx="1374775" cy="304800"/>
          </a:xfrm>
          <a:prstGeom prst="rect">
            <a:avLst/>
          </a:prstGeom>
          <a:noFill/>
          <a:ln w="9525">
            <a:noFill/>
            <a:miter lim="800000"/>
            <a:headEnd/>
            <a:tailEnd/>
          </a:ln>
        </p:spPr>
        <p:txBody>
          <a:bodyPr>
            <a:spAutoFit/>
          </a:bodyPr>
          <a:lstStyle/>
          <a:p>
            <a:r>
              <a:rPr lang="en-US" altLang="zh-CN" sz="1400" b="1" dirty="0">
                <a:solidFill>
                  <a:srgbClr val="000000"/>
                </a:solidFill>
                <a:latin typeface="Times New Roman" pitchFamily="18" charset="0"/>
                <a:cs typeface="Times New Roman" pitchFamily="18" charset="0"/>
              </a:rPr>
              <a:t>Commissioning</a:t>
            </a:r>
          </a:p>
        </p:txBody>
      </p:sp>
      <p:sp>
        <p:nvSpPr>
          <p:cNvPr id="34" name="等腰三角形 33"/>
          <p:cNvSpPr>
            <a:spLocks noChangeArrowheads="1"/>
          </p:cNvSpPr>
          <p:nvPr/>
        </p:nvSpPr>
        <p:spPr bwMode="auto">
          <a:xfrm flipV="1">
            <a:off x="8523620" y="1474502"/>
            <a:ext cx="166687" cy="157162"/>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fontAlgn="auto">
              <a:spcBef>
                <a:spcPts val="0"/>
              </a:spcBef>
              <a:spcAft>
                <a:spcPts val="0"/>
              </a:spcAft>
              <a:defRPr/>
            </a:pPr>
            <a:endParaRPr lang="zh-CN" altLang="en-US">
              <a:solidFill>
                <a:srgbClr val="FFFFFF"/>
              </a:solidFill>
              <a:latin typeface="Arial"/>
              <a:ea typeface="宋体"/>
            </a:endParaRPr>
          </a:p>
        </p:txBody>
      </p:sp>
      <p:sp>
        <p:nvSpPr>
          <p:cNvPr id="32908" name="TextBox 34"/>
          <p:cNvSpPr txBox="1">
            <a:spLocks noChangeArrowheads="1"/>
          </p:cNvSpPr>
          <p:nvPr/>
        </p:nvSpPr>
        <p:spPr bwMode="auto">
          <a:xfrm>
            <a:off x="8110571" y="1851536"/>
            <a:ext cx="1176337" cy="304800"/>
          </a:xfrm>
          <a:prstGeom prst="rect">
            <a:avLst/>
          </a:prstGeom>
          <a:noFill/>
          <a:ln w="9525">
            <a:noFill/>
            <a:miter lim="800000"/>
            <a:headEnd/>
            <a:tailEnd/>
          </a:ln>
        </p:spPr>
        <p:txBody>
          <a:bodyPr>
            <a:spAutoFit/>
          </a:bodyPr>
          <a:lstStyle/>
          <a:p>
            <a:r>
              <a:rPr lang="en-US" altLang="zh-CN" sz="1400" b="1" dirty="0">
                <a:solidFill>
                  <a:srgbClr val="0000FF"/>
                </a:solidFill>
                <a:latin typeface="Times New Roman" pitchFamily="18" charset="0"/>
                <a:cs typeface="Times New Roman" pitchFamily="18" charset="0"/>
              </a:rPr>
              <a:t>Operation</a:t>
            </a:r>
          </a:p>
        </p:txBody>
      </p:sp>
      <p:sp>
        <p:nvSpPr>
          <p:cNvPr id="46" name="矩形 45"/>
          <p:cNvSpPr/>
          <p:nvPr/>
        </p:nvSpPr>
        <p:spPr>
          <a:xfrm>
            <a:off x="4782174" y="6144006"/>
            <a:ext cx="612000" cy="19843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rgbClr val="CCFF66"/>
                </a:solidFill>
                <a:latin typeface="Times New Roman" pitchFamily="18" charset="0"/>
                <a:cs typeface="Times New Roman" pitchFamily="18" charset="0"/>
              </a:rPr>
              <a:t>BP2</a:t>
            </a:r>
          </a:p>
        </p:txBody>
      </p:sp>
      <p:sp>
        <p:nvSpPr>
          <p:cNvPr id="47" name="矩形 46"/>
          <p:cNvSpPr/>
          <p:nvPr/>
        </p:nvSpPr>
        <p:spPr>
          <a:xfrm>
            <a:off x="5419504" y="6144007"/>
            <a:ext cx="2340000" cy="198000"/>
          </a:xfrm>
          <a:prstGeom prst="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rgbClr val="00B050"/>
                </a:solidFill>
                <a:latin typeface="Times New Roman" pitchFamily="18" charset="0"/>
                <a:cs typeface="Times New Roman" pitchFamily="18" charset="0"/>
              </a:rPr>
              <a:t>BP3</a:t>
            </a:r>
          </a:p>
        </p:txBody>
      </p:sp>
      <p:sp>
        <p:nvSpPr>
          <p:cNvPr id="48" name="矩形 47"/>
          <p:cNvSpPr/>
          <p:nvPr/>
        </p:nvSpPr>
        <p:spPr>
          <a:xfrm>
            <a:off x="7785472" y="6144007"/>
            <a:ext cx="828000" cy="198000"/>
          </a:xfrm>
          <a:prstGeom prst="rect">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srgbClr val="0070C0"/>
                </a:solidFill>
                <a:latin typeface="Times New Roman" pitchFamily="18" charset="0"/>
                <a:cs typeface="Times New Roman" pitchFamily="18" charset="0"/>
              </a:rPr>
              <a:t>BP4</a:t>
            </a:r>
          </a:p>
        </p:txBody>
      </p:sp>
      <p:sp>
        <p:nvSpPr>
          <p:cNvPr id="49" name="矩形 48"/>
          <p:cNvSpPr/>
          <p:nvPr/>
        </p:nvSpPr>
        <p:spPr>
          <a:xfrm>
            <a:off x="1710340" y="6144006"/>
            <a:ext cx="3060000" cy="19843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a:solidFill>
                  <a:srgbClr val="CCFF66"/>
                </a:solidFill>
                <a:latin typeface="Times New Roman" pitchFamily="18" charset="0"/>
                <a:cs typeface="Times New Roman" pitchFamily="18" charset="0"/>
              </a:rPr>
              <a:t>BP1</a:t>
            </a:r>
          </a:p>
        </p:txBody>
      </p:sp>
      <p:sp>
        <p:nvSpPr>
          <p:cNvPr id="40" name="Rectangle 2"/>
          <p:cNvSpPr>
            <a:spLocks noChangeArrowheads="1"/>
          </p:cNvSpPr>
          <p:nvPr/>
        </p:nvSpPr>
        <p:spPr bwMode="auto">
          <a:xfrm>
            <a:off x="1142976" y="155556"/>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b="1" dirty="0" smtClean="0">
                <a:solidFill>
                  <a:srgbClr val="0000FF"/>
                </a:solidFill>
                <a:latin typeface="+mn-lt"/>
                <a:ea typeface="黑体" pitchFamily="49" charset="-122"/>
                <a:cs typeface="Times New Roman" pitchFamily="18" charset="0"/>
              </a:rPr>
              <a:t> Schedule</a:t>
            </a:r>
            <a:endParaRPr lang="en-US" altLang="zh-CN" sz="2800" b="1" dirty="0">
              <a:solidFill>
                <a:srgbClr val="0000FF"/>
              </a:solidFill>
              <a:latin typeface="+mn-lt"/>
              <a:ea typeface="黑体" pitchFamily="49" charset="-122"/>
              <a:cs typeface="Times New Roman" pitchFamily="18" charset="0"/>
            </a:endParaRPr>
          </a:p>
        </p:txBody>
      </p:sp>
    </p:spTree>
    <p:extLst>
      <p:ext uri="{BB962C8B-B14F-4D97-AF65-F5344CB8AC3E}">
        <p14:creationId xmlns:p14="http://schemas.microsoft.com/office/powerpoint/2010/main" val="656954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4631442_121002066199_2.jpg"/>
          <p:cNvPicPr>
            <a:picLocks noChangeAspect="1"/>
          </p:cNvPicPr>
          <p:nvPr/>
        </p:nvPicPr>
        <p:blipFill>
          <a:blip r:embed="rId2" cstate="print"/>
          <a:srcRect l="1923" t="9300" r="7692"/>
          <a:stretch>
            <a:fillRect/>
          </a:stretch>
        </p:blipFill>
        <p:spPr>
          <a:xfrm>
            <a:off x="357158" y="928670"/>
            <a:ext cx="3571900" cy="2539456"/>
          </a:xfrm>
          <a:prstGeom prst="rect">
            <a:avLst/>
          </a:prstGeom>
          <a:ln>
            <a:solidFill>
              <a:schemeClr val="bg1">
                <a:lumMod val="65000"/>
              </a:schemeClr>
            </a:solidFill>
          </a:ln>
        </p:spPr>
      </p:pic>
      <p:pic>
        <p:nvPicPr>
          <p:cNvPr id="17" name="图片 16" descr="装置选址（惠州）-9.png"/>
          <p:cNvPicPr>
            <a:picLocks noChangeAspect="1"/>
          </p:cNvPicPr>
          <p:nvPr/>
        </p:nvPicPr>
        <p:blipFill>
          <a:blip r:embed="rId3" cstate="print"/>
          <a:stretch>
            <a:fillRect/>
          </a:stretch>
        </p:blipFill>
        <p:spPr>
          <a:xfrm>
            <a:off x="4726387" y="921262"/>
            <a:ext cx="3562656" cy="2500330"/>
          </a:xfrm>
          <a:prstGeom prst="rect">
            <a:avLst/>
          </a:prstGeom>
        </p:spPr>
      </p:pic>
      <p:sp>
        <p:nvSpPr>
          <p:cNvPr id="18" name="TextBox 17"/>
          <p:cNvSpPr txBox="1"/>
          <p:nvPr/>
        </p:nvSpPr>
        <p:spPr>
          <a:xfrm>
            <a:off x="3204186" y="3180053"/>
            <a:ext cx="1217958" cy="338554"/>
          </a:xfrm>
          <a:prstGeom prst="rect">
            <a:avLst/>
          </a:prstGeom>
          <a:solidFill>
            <a:schemeClr val="bg1"/>
          </a:solidFill>
        </p:spPr>
        <p:txBody>
          <a:bodyPr wrap="square" rtlCol="0">
            <a:spAutoFit/>
          </a:bodyPr>
          <a:lstStyle/>
          <a:p>
            <a:pPr algn="ctr"/>
            <a:r>
              <a:rPr lang="en-US" altLang="zh-CN" sz="1600" b="1" dirty="0" smtClean="0">
                <a:solidFill>
                  <a:srgbClr val="0000FF"/>
                </a:solidFill>
              </a:rPr>
              <a:t>HIAF site</a:t>
            </a:r>
            <a:endParaRPr lang="zh-CN" altLang="en-US" sz="1600" b="1" dirty="0">
              <a:solidFill>
                <a:srgbClr val="0000FF"/>
              </a:solidFill>
            </a:endParaRPr>
          </a:p>
        </p:txBody>
      </p:sp>
      <p:cxnSp>
        <p:nvCxnSpPr>
          <p:cNvPr id="20" name="直接箭头连接符 19"/>
          <p:cNvCxnSpPr/>
          <p:nvPr/>
        </p:nvCxnSpPr>
        <p:spPr>
          <a:xfrm rot="10800000">
            <a:off x="3143240" y="3571876"/>
            <a:ext cx="14287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flipV="1">
            <a:off x="2936892" y="3150011"/>
            <a:ext cx="420662" cy="25109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358082" y="2690342"/>
            <a:ext cx="1217958" cy="338554"/>
          </a:xfrm>
          <a:prstGeom prst="rect">
            <a:avLst/>
          </a:prstGeom>
          <a:solidFill>
            <a:schemeClr val="bg1"/>
          </a:solidFill>
        </p:spPr>
        <p:txBody>
          <a:bodyPr wrap="square" rtlCol="0">
            <a:spAutoFit/>
          </a:bodyPr>
          <a:lstStyle/>
          <a:p>
            <a:pPr algn="ctr"/>
            <a:r>
              <a:rPr lang="en-US" altLang="zh-CN" sz="1600" b="1" dirty="0" smtClean="0">
                <a:solidFill>
                  <a:srgbClr val="0000FF"/>
                </a:solidFill>
              </a:rPr>
              <a:t>HIAF site</a:t>
            </a:r>
            <a:endParaRPr lang="zh-CN" altLang="en-US" sz="1600" b="1" dirty="0">
              <a:solidFill>
                <a:srgbClr val="0000FF"/>
              </a:solidFill>
            </a:endParaRPr>
          </a:p>
        </p:txBody>
      </p:sp>
      <p:cxnSp>
        <p:nvCxnSpPr>
          <p:cNvPr id="29" name="直接箭头连接符 28"/>
          <p:cNvCxnSpPr/>
          <p:nvPr/>
        </p:nvCxnSpPr>
        <p:spPr>
          <a:xfrm rot="16200000" flipV="1">
            <a:off x="7579376" y="2344680"/>
            <a:ext cx="357190" cy="3571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9" name="图片 18" descr="039-B-省院南粤所-惠州厂址方案-llg-nk_玲++副本-1.jpg"/>
          <p:cNvPicPr>
            <a:picLocks noChangeAspect="1"/>
          </p:cNvPicPr>
          <p:nvPr/>
        </p:nvPicPr>
        <p:blipFill>
          <a:blip r:embed="rId4" cstate="print"/>
          <a:stretch>
            <a:fillRect/>
          </a:stretch>
        </p:blipFill>
        <p:spPr>
          <a:xfrm>
            <a:off x="1857355" y="3575658"/>
            <a:ext cx="5500727" cy="3163195"/>
          </a:xfrm>
          <a:prstGeom prst="rect">
            <a:avLst/>
          </a:prstGeom>
        </p:spPr>
      </p:pic>
      <p:sp>
        <p:nvSpPr>
          <p:cNvPr id="21" name="Rectangle 149"/>
          <p:cNvSpPr>
            <a:spLocks noChangeArrowheads="1"/>
          </p:cNvSpPr>
          <p:nvPr/>
        </p:nvSpPr>
        <p:spPr bwMode="auto">
          <a:xfrm>
            <a:off x="2531399" y="3571876"/>
            <a:ext cx="4815742" cy="430887"/>
          </a:xfrm>
          <a:prstGeom prst="rect">
            <a:avLst/>
          </a:prstGeom>
          <a:noFill/>
          <a:ln w="9525">
            <a:noFill/>
            <a:miter lim="800000"/>
            <a:headEnd/>
            <a:tailEnd/>
          </a:ln>
        </p:spPr>
        <p:txBody>
          <a:bodyPr wrap="none">
            <a:spAutoFit/>
          </a:bodyPr>
          <a:lstStyle/>
          <a:p>
            <a:pPr>
              <a:spcBef>
                <a:spcPts val="300"/>
              </a:spcBef>
            </a:pPr>
            <a:r>
              <a:rPr lang="en-US" altLang="zh-CN" sz="2200" b="1" dirty="0" smtClean="0">
                <a:solidFill>
                  <a:srgbClr val="0000FF"/>
                </a:solidFill>
              </a:rPr>
              <a:t>Artist impression of HIAF campus </a:t>
            </a:r>
            <a:endParaRPr lang="en-US" altLang="zh-CN" sz="2200" b="1" dirty="0">
              <a:solidFill>
                <a:srgbClr val="0000FF"/>
              </a:solidFill>
            </a:endParaRPr>
          </a:p>
        </p:txBody>
      </p:sp>
      <p:sp>
        <p:nvSpPr>
          <p:cNvPr id="12" name="Rectangle 2"/>
          <p:cNvSpPr>
            <a:spLocks noChangeArrowheads="1"/>
          </p:cNvSpPr>
          <p:nvPr/>
        </p:nvSpPr>
        <p:spPr bwMode="auto">
          <a:xfrm>
            <a:off x="1142976" y="142852"/>
            <a:ext cx="700092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b="1" dirty="0" smtClean="0">
                <a:solidFill>
                  <a:srgbClr val="0000FF"/>
                </a:solidFill>
                <a:latin typeface="+mn-lt"/>
                <a:ea typeface="黑体" pitchFamily="49" charset="-122"/>
                <a:cs typeface="Times New Roman" pitchFamily="18" charset="0"/>
              </a:rPr>
              <a:t> New campus</a:t>
            </a:r>
            <a:endParaRPr lang="en-US" altLang="zh-CN" sz="2800" b="1" dirty="0">
              <a:solidFill>
                <a:srgbClr val="0000FF"/>
              </a:solidFill>
              <a:latin typeface="+mn-lt"/>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7"/>
          <p:cNvSpPr txBox="1">
            <a:spLocks noChangeArrowheads="1"/>
          </p:cNvSpPr>
          <p:nvPr/>
        </p:nvSpPr>
        <p:spPr bwMode="auto">
          <a:xfrm>
            <a:off x="1357290" y="2372216"/>
            <a:ext cx="7215238" cy="2556982"/>
          </a:xfrm>
          <a:prstGeom prst="rect">
            <a:avLst/>
          </a:prstGeom>
          <a:noFill/>
          <a:ln w="9525">
            <a:noFill/>
            <a:miter lim="800000"/>
            <a:headEnd/>
            <a:tailEnd/>
          </a:ln>
        </p:spPr>
        <p:txBody>
          <a:bodyPr wrap="square">
            <a:spAutoFit/>
          </a:bodyPr>
          <a:lstStyle/>
          <a:p>
            <a:pPr eaLnBrk="0" hangingPunct="0">
              <a:lnSpc>
                <a:spcPct val="200000"/>
              </a:lnSpc>
              <a:buClr>
                <a:srgbClr val="FF0000"/>
              </a:buClr>
              <a:buFont typeface="Wingdings" pitchFamily="2" charset="2"/>
              <a:buChar char="l"/>
            </a:pPr>
            <a:r>
              <a:rPr lang="en-US" altLang="zh-CN" sz="2800" dirty="0" smtClean="0">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Two planes painting injection scheme</a:t>
            </a:r>
            <a:endParaRPr lang="en-US" altLang="zh-CN" sz="2800" dirty="0" smtClean="0">
              <a:solidFill>
                <a:schemeClr val="accent2"/>
              </a:solidFill>
              <a:latin typeface="Calibri" pitchFamily="34" charset="0"/>
              <a:ea typeface="MS PGothic" pitchFamily="34" charset="-128"/>
            </a:endParaRPr>
          </a:p>
          <a:p>
            <a:pPr eaLnBrk="0" hangingPunct="0">
              <a:lnSpc>
                <a:spcPct val="20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 Figure-8 shape ion-ion merging ring</a:t>
            </a:r>
            <a:endParaRPr lang="en-US" altLang="zh-CN" sz="2800" dirty="0" smtClean="0">
              <a:solidFill>
                <a:srgbClr val="003399"/>
              </a:solidFill>
              <a:latin typeface="Calibri" pitchFamily="34" charset="0"/>
              <a:ea typeface="MS PGothic" pitchFamily="34" charset="-128"/>
            </a:endParaRPr>
          </a:p>
          <a:p>
            <a:pPr eaLnBrk="0" hangingPunct="0">
              <a:lnSpc>
                <a:spcPct val="20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Multi-function storage ring  </a:t>
            </a:r>
            <a:endParaRPr lang="en-US" altLang="zh-CN" sz="2800" dirty="0" smtClean="0">
              <a:solidFill>
                <a:srgbClr val="003399"/>
              </a:solidFill>
              <a:latin typeface="Calibri" pitchFamily="34" charset="0"/>
              <a:ea typeface="MS PGothic" pitchFamily="34" charset="-128"/>
            </a:endParaRPr>
          </a:p>
        </p:txBody>
      </p:sp>
      <p:sp>
        <p:nvSpPr>
          <p:cNvPr id="3" name="矩形 2"/>
          <p:cNvSpPr/>
          <p:nvPr/>
        </p:nvSpPr>
        <p:spPr>
          <a:xfrm>
            <a:off x="1071538" y="766776"/>
            <a:ext cx="6763303" cy="861774"/>
          </a:xfrm>
          <a:prstGeom prst="rect">
            <a:avLst/>
          </a:prstGeom>
          <a:solidFill>
            <a:schemeClr val="bg1"/>
          </a:solidFill>
        </p:spPr>
        <p:txBody>
          <a:bodyPr wrap="square">
            <a:spAutoFit/>
          </a:bodyPr>
          <a:lstStyle/>
          <a:p>
            <a:pPr algn="ctr" eaLnBrk="0" hangingPunct="0">
              <a:lnSpc>
                <a:spcPct val="125000"/>
              </a:lnSpc>
            </a:pPr>
            <a:r>
              <a:rPr lang="en-US" altLang="zh-CN" sz="4000" dirty="0" smtClean="0">
                <a:solidFill>
                  <a:srgbClr val="3333FF"/>
                </a:solidFill>
                <a:latin typeface="Calibri" pitchFamily="34" charset="0"/>
                <a:ea typeface="MS PGothic" pitchFamily="34" charset="-128"/>
              </a:rPr>
              <a:t>Unique features of facility</a:t>
            </a:r>
            <a:endParaRPr lang="en-US" altLang="zh-CN" sz="4000" dirty="0">
              <a:solidFill>
                <a:srgbClr val="3333FF"/>
              </a:solidFill>
              <a:latin typeface="Calibri" pitchFamily="34" charset="0"/>
              <a:ea typeface="MS PGothic"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a:spLocks/>
          </p:cNvSpPr>
          <p:nvPr/>
        </p:nvSpPr>
        <p:spPr>
          <a:xfrm>
            <a:off x="2143108" y="571480"/>
            <a:ext cx="5286412" cy="545874"/>
          </a:xfrm>
          <a:prstGeom prst="rect">
            <a:avLst/>
          </a:prstGeom>
        </p:spPr>
        <p:txBody>
          <a:bodyPr vert="horz" lIns="91440" tIns="45720" rIns="91440" bIns="45720" rtlCol="0" anchor="ctr">
            <a:noAutofit/>
          </a:bodyPr>
          <a:lstStyle/>
          <a:p>
            <a:pPr lvl="0" algn="ctr" defTabSz="685800" fontAlgn="auto">
              <a:lnSpc>
                <a:spcPct val="90000"/>
              </a:lnSpc>
              <a:spcAft>
                <a:spcPts val="0"/>
              </a:spcAft>
              <a:defRPr/>
            </a:pPr>
            <a:r>
              <a:rPr kumimoji="0" lang="en-US" altLang="zh-C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宋体"/>
                <a:cs typeface="+mj-cs"/>
              </a:rPr>
              <a:t>Two</a:t>
            </a:r>
            <a:r>
              <a:rPr kumimoji="0" lang="en-US" altLang="zh-CN" sz="2800" b="1" i="0" u="none" strike="noStrike" kern="1200" cap="none" spc="0" normalizeH="0" noProof="0" dirty="0" smtClean="0">
                <a:ln>
                  <a:noFill/>
                </a:ln>
                <a:solidFill>
                  <a:srgbClr val="0000FF"/>
                </a:solidFill>
                <a:effectLst/>
                <a:uLnTx/>
                <a:uFillTx/>
                <a:latin typeface="Times New Roman" panose="02020603050405020304" pitchFamily="18" charset="0"/>
                <a:ea typeface="宋体"/>
                <a:cs typeface="+mj-cs"/>
              </a:rPr>
              <a:t> planes painting injection</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j-cs"/>
            </a:endParaRPr>
          </a:p>
        </p:txBody>
      </p:sp>
      <p:sp>
        <p:nvSpPr>
          <p:cNvPr id="22" name="TextBox 21"/>
          <p:cNvSpPr txBox="1"/>
          <p:nvPr/>
        </p:nvSpPr>
        <p:spPr>
          <a:xfrm>
            <a:off x="1292380" y="2314510"/>
            <a:ext cx="1565108" cy="400110"/>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28p</a:t>
            </a:r>
            <a:r>
              <a:rPr lang="el-GR" altLang="zh-CN" sz="2000" dirty="0" smtClean="0">
                <a:latin typeface="Times New Roman" panose="02020603050405020304" pitchFamily="18" charset="0"/>
                <a:cs typeface="Times New Roman" panose="02020603050405020304" pitchFamily="18" charset="0"/>
              </a:rPr>
              <a:t>μ</a:t>
            </a:r>
            <a:r>
              <a:rPr lang="en-US" altLang="zh-CN" sz="2000" dirty="0" smtClean="0">
                <a:latin typeface="Times New Roman" panose="02020603050405020304" pitchFamily="18" charset="0"/>
                <a:cs typeface="Times New Roman" panose="02020603050405020304" pitchFamily="18" charset="0"/>
              </a:rPr>
              <a:t>A (U</a:t>
            </a:r>
            <a:r>
              <a:rPr lang="en-US" altLang="zh-CN" sz="2000" baseline="30000" dirty="0" smtClean="0">
                <a:latin typeface="Times New Roman" panose="02020603050405020304" pitchFamily="18" charset="0"/>
                <a:cs typeface="Times New Roman" panose="02020603050405020304" pitchFamily="18" charset="0"/>
              </a:rPr>
              <a:t>34+</a:t>
            </a:r>
            <a:r>
              <a:rPr lang="en-US" altLang="zh-CN" sz="2000" dirty="0" smtClean="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3" name="右箭头 22"/>
          <p:cNvSpPr/>
          <p:nvPr/>
        </p:nvSpPr>
        <p:spPr>
          <a:xfrm>
            <a:off x="803240" y="2748372"/>
            <a:ext cx="2340000" cy="109124"/>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4" name="TextBox 23"/>
          <p:cNvSpPr txBox="1"/>
          <p:nvPr/>
        </p:nvSpPr>
        <p:spPr>
          <a:xfrm>
            <a:off x="1285852" y="1364921"/>
            <a:ext cx="1035861" cy="492443"/>
          </a:xfrm>
          <a:prstGeom prst="rect">
            <a:avLst/>
          </a:prstGeom>
          <a:noFill/>
        </p:spPr>
        <p:txBody>
          <a:bodyPr wrap="none" rtlCol="0">
            <a:spAutoFit/>
          </a:bodyPr>
          <a:lstStyle/>
          <a:p>
            <a:r>
              <a:rPr lang="en-US" altLang="zh-CN" sz="2600" dirty="0" err="1">
                <a:solidFill>
                  <a:srgbClr val="000099"/>
                </a:solidFill>
                <a:latin typeface="Times New Roman" panose="02020603050405020304" pitchFamily="18" charset="0"/>
                <a:cs typeface="Times New Roman" panose="02020603050405020304" pitchFamily="18" charset="0"/>
              </a:rPr>
              <a:t>iLinac</a:t>
            </a:r>
            <a:endParaRPr lang="zh-CN" altLang="en-US" sz="2600" dirty="0">
              <a:solidFill>
                <a:srgbClr val="000099"/>
              </a:solidFill>
              <a:latin typeface="Times New Roman" panose="02020603050405020304" pitchFamily="18" charset="0"/>
              <a:cs typeface="Times New Roman" panose="02020603050405020304" pitchFamily="18" charset="0"/>
            </a:endParaRPr>
          </a:p>
        </p:txBody>
      </p:sp>
      <p:sp>
        <p:nvSpPr>
          <p:cNvPr id="25" name="椭圆 24"/>
          <p:cNvSpPr/>
          <p:nvPr/>
        </p:nvSpPr>
        <p:spPr>
          <a:xfrm>
            <a:off x="3564159" y="1928802"/>
            <a:ext cx="1857388" cy="1643074"/>
          </a:xfrm>
          <a:prstGeom prst="ellipse">
            <a:avLst/>
          </a:prstGeom>
          <a:noFill/>
          <a:ln w="762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rgbClr val="0000FF"/>
                </a:solidFill>
                <a:effectLst/>
                <a:uLnTx/>
                <a:uFillTx/>
                <a:latin typeface="Times New Roman" panose="02020603050405020304" pitchFamily="18" charset="0"/>
                <a:ea typeface="宋体"/>
                <a:cs typeface="Times New Roman" panose="02020603050405020304" pitchFamily="18" charset="0"/>
              </a:rPr>
              <a:t>1.0×10</a:t>
            </a:r>
            <a:r>
              <a:rPr kumimoji="0" lang="en-US" altLang="zh-CN" sz="2200" b="1" i="0" u="none" strike="noStrike" kern="0" cap="none" spc="0" normalizeH="0" baseline="30000" noProof="0" dirty="0" smtClean="0">
                <a:ln>
                  <a:noFill/>
                </a:ln>
                <a:solidFill>
                  <a:srgbClr val="0000FF"/>
                </a:solidFill>
                <a:effectLst/>
                <a:uLnTx/>
                <a:uFillTx/>
                <a:latin typeface="Times New Roman" panose="02020603050405020304" pitchFamily="18" charset="0"/>
                <a:ea typeface="宋体"/>
                <a:cs typeface="Times New Roman" panose="02020603050405020304" pitchFamily="18" charset="0"/>
              </a:rPr>
              <a:t>11</a:t>
            </a:r>
            <a:endParaRPr kumimoji="0" lang="zh-CN" altLang="en-US" sz="2200" b="1" i="0" u="none" strike="noStrike" kern="0" cap="none" spc="0" normalizeH="0" baseline="30000" noProof="0" dirty="0">
              <a:ln>
                <a:noFill/>
              </a:ln>
              <a:solidFill>
                <a:srgbClr val="0000FF"/>
              </a:solidFill>
              <a:effectLst/>
              <a:uLnTx/>
              <a:uFillTx/>
              <a:latin typeface="Times New Roman" panose="02020603050405020304" pitchFamily="18" charset="0"/>
              <a:ea typeface="宋体"/>
              <a:cs typeface="Times New Roman" panose="02020603050405020304" pitchFamily="18" charset="0"/>
            </a:endParaRPr>
          </a:p>
        </p:txBody>
      </p:sp>
      <p:sp>
        <p:nvSpPr>
          <p:cNvPr id="27" name="TextBox 26"/>
          <p:cNvSpPr txBox="1"/>
          <p:nvPr/>
        </p:nvSpPr>
        <p:spPr>
          <a:xfrm>
            <a:off x="5643570" y="1364921"/>
            <a:ext cx="1071570" cy="492443"/>
          </a:xfrm>
          <a:prstGeom prst="rect">
            <a:avLst/>
          </a:prstGeom>
          <a:noFill/>
        </p:spPr>
        <p:txBody>
          <a:bodyPr wrap="square" rtlCol="0">
            <a:spAutoFit/>
          </a:bodyPr>
          <a:lstStyle/>
          <a:p>
            <a:r>
              <a:rPr lang="en-US" altLang="zh-CN" sz="2600" dirty="0" smtClean="0">
                <a:solidFill>
                  <a:srgbClr val="000099"/>
                </a:solidFill>
                <a:latin typeface="Times New Roman" panose="02020603050405020304" pitchFamily="18" charset="0"/>
                <a:cs typeface="Times New Roman" panose="02020603050405020304" pitchFamily="18" charset="0"/>
              </a:rPr>
              <a:t>Gain</a:t>
            </a:r>
            <a:endParaRPr lang="zh-CN" altLang="en-US" sz="2600" dirty="0">
              <a:solidFill>
                <a:srgbClr val="000099"/>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7286644" y="1364921"/>
            <a:ext cx="1571636" cy="492443"/>
          </a:xfrm>
          <a:prstGeom prst="rect">
            <a:avLst/>
          </a:prstGeom>
          <a:noFill/>
        </p:spPr>
        <p:txBody>
          <a:bodyPr wrap="square" rtlCol="0">
            <a:spAutoFit/>
          </a:bodyPr>
          <a:lstStyle/>
          <a:p>
            <a:r>
              <a:rPr lang="en-US" altLang="zh-CN" sz="2600" dirty="0" smtClean="0">
                <a:solidFill>
                  <a:srgbClr val="000099"/>
                </a:solidFill>
                <a:latin typeface="Times New Roman" panose="02020603050405020304" pitchFamily="18" charset="0"/>
                <a:cs typeface="Times New Roman" panose="02020603050405020304" pitchFamily="18" charset="0"/>
              </a:rPr>
              <a:t>Scheme</a:t>
            </a:r>
            <a:endParaRPr lang="zh-CN" altLang="en-US" sz="2600" dirty="0">
              <a:solidFill>
                <a:srgbClr val="000099"/>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857884" y="2488164"/>
            <a:ext cx="785818" cy="461665"/>
          </a:xfrm>
          <a:prstGeom prst="rect">
            <a:avLst/>
          </a:prstGeom>
          <a:noFill/>
        </p:spPr>
        <p:txBody>
          <a:bodyPr wrap="square" rtlCol="0">
            <a:spAutoFit/>
          </a:bodyPr>
          <a:lstStyle/>
          <a:p>
            <a:pPr algn="ctr"/>
            <a:r>
              <a:rPr lang="en-US" altLang="zh-CN" sz="2400" b="1" dirty="0" smtClean="0">
                <a:solidFill>
                  <a:srgbClr val="FF0000"/>
                </a:solidFill>
                <a:latin typeface="Times New Roman" panose="02020603050405020304" pitchFamily="18" charset="0"/>
                <a:cs typeface="Times New Roman" panose="02020603050405020304" pitchFamily="18" charset="0"/>
              </a:rPr>
              <a:t>6</a:t>
            </a:r>
            <a:r>
              <a:rPr lang="en-US" altLang="zh-CN" sz="2400" b="1" dirty="0">
                <a:solidFill>
                  <a:srgbClr val="FF0000"/>
                </a:solidFill>
                <a:latin typeface="Times New Roman" panose="02020603050405020304" pitchFamily="18" charset="0"/>
                <a:cs typeface="Times New Roman" panose="02020603050405020304" pitchFamily="18" charset="0"/>
              </a:rPr>
              <a:t>6</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7143768" y="1869222"/>
            <a:ext cx="1357322" cy="1631216"/>
          </a:xfrm>
          <a:prstGeom prst="rect">
            <a:avLst/>
          </a:prstGeom>
          <a:noFill/>
        </p:spPr>
        <p:txBody>
          <a:bodyPr wrap="square" rtlCol="0">
            <a:spAutoFit/>
          </a:bodyPr>
          <a:lstStyle/>
          <a:p>
            <a:pPr algn="ctr"/>
            <a:r>
              <a:rPr lang="en-US" altLang="zh-CN" sz="2000" dirty="0" smtClean="0">
                <a:latin typeface="Times New Roman" panose="02020603050405020304" pitchFamily="18" charset="0"/>
                <a:cs typeface="Times New Roman" panose="02020603050405020304" pitchFamily="18" charset="0"/>
              </a:rPr>
              <a:t>Multi-turn injection</a:t>
            </a:r>
          </a:p>
          <a:p>
            <a:pPr algn="ctr"/>
            <a:r>
              <a:rPr lang="en-US" altLang="zh-CN" sz="2000" dirty="0" smtClean="0">
                <a:latin typeface="Times New Roman" panose="02020603050405020304" pitchFamily="18" charset="0"/>
                <a:cs typeface="Times New Roman" panose="02020603050405020304" pitchFamily="18" charset="0"/>
              </a:rPr>
              <a:t>+ ?</a:t>
            </a:r>
          </a:p>
          <a:p>
            <a:pPr algn="ctr"/>
            <a:r>
              <a:rPr lang="en-US" altLang="zh-CN" sz="2000" dirty="0" smtClean="0">
                <a:latin typeface="Times New Roman" panose="02020603050405020304" pitchFamily="18" charset="0"/>
                <a:cs typeface="Times New Roman" panose="02020603050405020304" pitchFamily="18" charset="0"/>
              </a:rPr>
              <a:t>Electron Cooling</a:t>
            </a:r>
            <a:endParaRPr lang="zh-CN" altLang="en-US" sz="20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787244" y="1364921"/>
            <a:ext cx="1093569" cy="492443"/>
          </a:xfrm>
          <a:prstGeom prst="rect">
            <a:avLst/>
          </a:prstGeom>
          <a:noFill/>
        </p:spPr>
        <p:txBody>
          <a:bodyPr wrap="none" rtlCol="0">
            <a:spAutoFit/>
          </a:bodyPr>
          <a:lstStyle/>
          <a:p>
            <a:r>
              <a:rPr lang="en-US" altLang="zh-CN" sz="2600" dirty="0" err="1" smtClean="0">
                <a:solidFill>
                  <a:srgbClr val="000099"/>
                </a:solidFill>
                <a:latin typeface="Times New Roman" panose="02020603050405020304" pitchFamily="18" charset="0"/>
                <a:cs typeface="Times New Roman" panose="02020603050405020304" pitchFamily="18" charset="0"/>
              </a:rPr>
              <a:t>BRing</a:t>
            </a:r>
            <a:endParaRPr lang="zh-CN" altLang="en-US" sz="2600" dirty="0">
              <a:solidFill>
                <a:srgbClr val="000099"/>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1137276" y="3857628"/>
            <a:ext cx="2434592" cy="430887"/>
          </a:xfrm>
          <a:prstGeom prst="rect">
            <a:avLst/>
          </a:prstGeom>
          <a:noFill/>
        </p:spPr>
        <p:txBody>
          <a:bodyPr wrap="square" rtlCol="0">
            <a:spAutoFit/>
          </a:bodyPr>
          <a:lstStyle/>
          <a:p>
            <a:r>
              <a:rPr lang="en-US" altLang="zh-CN" sz="2200" dirty="0" smtClean="0">
                <a:solidFill>
                  <a:srgbClr val="0000FF"/>
                </a:solidFill>
              </a:rPr>
              <a:t>Single Plane:</a:t>
            </a:r>
            <a:endParaRPr lang="zh-CN" altLang="en-US" sz="2200" dirty="0">
              <a:solidFill>
                <a:srgbClr val="0000FF"/>
              </a:solidFill>
            </a:endParaRPr>
          </a:p>
        </p:txBody>
      </p:sp>
      <p:graphicFrame>
        <p:nvGraphicFramePr>
          <p:cNvPr id="401410" name="Object 2"/>
          <p:cNvGraphicFramePr>
            <a:graphicFrameLocks noChangeAspect="1"/>
          </p:cNvGraphicFramePr>
          <p:nvPr/>
        </p:nvGraphicFramePr>
        <p:xfrm>
          <a:off x="1035326" y="4345683"/>
          <a:ext cx="1638300" cy="939800"/>
        </p:xfrm>
        <a:graphic>
          <a:graphicData uri="http://schemas.openxmlformats.org/presentationml/2006/ole">
            <mc:AlternateContent xmlns:mc="http://schemas.openxmlformats.org/markup-compatibility/2006">
              <mc:Choice xmlns:v="urn:schemas-microsoft-com:vml" Requires="v">
                <p:oleObj spid="_x0000_s618568" name="公式" r:id="rId4" imgW="749160" imgH="431640" progId="Equation.3">
                  <p:embed/>
                </p:oleObj>
              </mc:Choice>
              <mc:Fallback>
                <p:oleObj name="公式" r:id="rId4" imgW="74916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326" y="4345683"/>
                        <a:ext cx="16383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1411" name="Object 3"/>
          <p:cNvGraphicFramePr>
            <a:graphicFrameLocks noChangeAspect="1"/>
          </p:cNvGraphicFramePr>
          <p:nvPr/>
        </p:nvGraphicFramePr>
        <p:xfrm>
          <a:off x="4149072" y="4429132"/>
          <a:ext cx="3970337" cy="912812"/>
        </p:xfrm>
        <a:graphic>
          <a:graphicData uri="http://schemas.openxmlformats.org/presentationml/2006/ole">
            <mc:AlternateContent xmlns:mc="http://schemas.openxmlformats.org/markup-compatibility/2006">
              <mc:Choice xmlns:v="urn:schemas-microsoft-com:vml" Requires="v">
                <p:oleObj spid="_x0000_s618569" name="公式" r:id="rId6" imgW="1815840" imgH="419040" progId="Equation.3">
                  <p:embed/>
                </p:oleObj>
              </mc:Choice>
              <mc:Fallback>
                <p:oleObj name="公式" r:id="rId6" imgW="1815840" imgH="419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072" y="4429132"/>
                        <a:ext cx="3970337" cy="912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5143504" y="3857628"/>
            <a:ext cx="2434592" cy="430887"/>
          </a:xfrm>
          <a:prstGeom prst="rect">
            <a:avLst/>
          </a:prstGeom>
          <a:noFill/>
        </p:spPr>
        <p:txBody>
          <a:bodyPr wrap="square" rtlCol="0">
            <a:spAutoFit/>
          </a:bodyPr>
          <a:lstStyle/>
          <a:p>
            <a:r>
              <a:rPr lang="en-US" altLang="zh-CN" sz="2200" dirty="0" smtClean="0">
                <a:solidFill>
                  <a:srgbClr val="0000FF"/>
                </a:solidFill>
              </a:rPr>
              <a:t>HIAF </a:t>
            </a:r>
            <a:r>
              <a:rPr lang="en-US" altLang="zh-CN" sz="2200" dirty="0" err="1" smtClean="0">
                <a:solidFill>
                  <a:srgbClr val="0000FF"/>
                </a:solidFill>
              </a:rPr>
              <a:t>BRing</a:t>
            </a:r>
            <a:r>
              <a:rPr lang="en-US" altLang="zh-CN" sz="2200" dirty="0" smtClean="0">
                <a:solidFill>
                  <a:srgbClr val="0000FF"/>
                </a:solidFill>
              </a:rPr>
              <a:t>:</a:t>
            </a:r>
            <a:endParaRPr lang="zh-CN" altLang="en-US" sz="2200" dirty="0">
              <a:solidFill>
                <a:srgbClr val="0000FF"/>
              </a:solidFill>
            </a:endParaRPr>
          </a:p>
        </p:txBody>
      </p:sp>
      <p:sp>
        <p:nvSpPr>
          <p:cNvPr id="46" name="文本框 3"/>
          <p:cNvSpPr txBox="1"/>
          <p:nvPr/>
        </p:nvSpPr>
        <p:spPr>
          <a:xfrm>
            <a:off x="1142976" y="5427993"/>
            <a:ext cx="7286676" cy="1277273"/>
          </a:xfrm>
          <a:prstGeom prst="rect">
            <a:avLst/>
          </a:prstGeom>
          <a:noFill/>
          <a:ln w="28575">
            <a:noFill/>
          </a:ln>
        </p:spPr>
        <p:txBody>
          <a:bodyPr wrap="square" rtlCol="0">
            <a:spAutoFit/>
          </a:bodyPr>
          <a:lstStyle/>
          <a:p>
            <a:r>
              <a:rPr lang="en-US" altLang="zh-CN" sz="2400" dirty="0" smtClean="0">
                <a:solidFill>
                  <a:srgbClr val="000099"/>
                </a:solidFill>
                <a:latin typeface="Times New Roman" panose="02020603050405020304" pitchFamily="18" charset="0"/>
                <a:cs typeface="Times New Roman" panose="02020603050405020304" pitchFamily="18" charset="0"/>
              </a:rPr>
              <a:t>Far from enough!  Two injection scheme are proposed:</a:t>
            </a:r>
          </a:p>
          <a:p>
            <a:pPr>
              <a:spcBef>
                <a:spcPts val="600"/>
              </a:spcBef>
              <a:buSzPct val="80000"/>
              <a:buFont typeface="Wingdings" pitchFamily="2" charset="2"/>
              <a:buChar char="l"/>
            </a:pPr>
            <a:r>
              <a:rPr lang="en-US" altLang="zh-CN" sz="2600" dirty="0" smtClean="0">
                <a:solidFill>
                  <a:srgbClr val="0000FF"/>
                </a:solidFill>
                <a:latin typeface="Times New Roman" panose="02020603050405020304" pitchFamily="18" charset="0"/>
                <a:cs typeface="Times New Roman" panose="02020603050405020304" pitchFamily="18" charset="0"/>
              </a:rPr>
              <a:t>  Two planes painting injection </a:t>
            </a:r>
          </a:p>
          <a:p>
            <a:pPr>
              <a:buSzPct val="80000"/>
              <a:buFont typeface="Wingdings" pitchFamily="2" charset="2"/>
              <a:buChar char="l"/>
            </a:pPr>
            <a:r>
              <a:rPr lang="en-US" altLang="zh-CN" sz="2200" dirty="0" smtClean="0">
                <a:solidFill>
                  <a:srgbClr val="000099"/>
                </a:solidFill>
                <a:latin typeface="Times New Roman" panose="02020603050405020304" pitchFamily="18" charset="0"/>
                <a:cs typeface="Times New Roman" panose="02020603050405020304" pitchFamily="18" charset="0"/>
              </a:rPr>
              <a:t>   Two panes painting injection supported by electron cooling   </a:t>
            </a:r>
            <a:endParaRPr lang="zh-CN" altLang="en-US" sz="2200" dirty="0">
              <a:solidFill>
                <a:srgbClr val="000099"/>
              </a:solidFill>
              <a:latin typeface="Times New Roman" panose="02020603050405020304" pitchFamily="18" charset="0"/>
              <a:cs typeface="Times New Roman" panose="02020603050405020304" pitchFamily="18" charset="0"/>
            </a:endParaRPr>
          </a:p>
        </p:txBody>
      </p:sp>
      <p:sp>
        <p:nvSpPr>
          <p:cNvPr id="18" name="Rectangle 37"/>
          <p:cNvSpPr>
            <a:spLocks noChangeArrowheads="1"/>
          </p:cNvSpPr>
          <p:nvPr/>
        </p:nvSpPr>
        <p:spPr bwMode="auto">
          <a:xfrm>
            <a:off x="214282" y="71414"/>
            <a:ext cx="2500330" cy="492443"/>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600" b="1" dirty="0" smtClean="0">
                <a:solidFill>
                  <a:srgbClr val="0000FF"/>
                </a:solidFill>
                <a:latin typeface="Arial Narrow" panose="020B0606020202030204" pitchFamily="34" charset="0"/>
              </a:rPr>
              <a:t>Unique features-1</a:t>
            </a:r>
            <a:endParaRPr lang="en-US" altLang="zh-CN" sz="2600" b="1" dirty="0">
              <a:solidFill>
                <a:srgbClr val="0000FF"/>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b="12153"/>
          <a:stretch>
            <a:fillRect/>
          </a:stretch>
        </p:blipFill>
        <p:spPr bwMode="auto">
          <a:xfrm>
            <a:off x="2714612" y="1357298"/>
            <a:ext cx="6109105" cy="3600000"/>
          </a:xfrm>
          <a:prstGeom prst="rect">
            <a:avLst/>
          </a:prstGeom>
          <a:noFill/>
          <a:ln w="9525">
            <a:noFill/>
            <a:miter lim="800000"/>
            <a:headEnd/>
            <a:tailEnd/>
          </a:ln>
          <a:effectLst/>
        </p:spPr>
      </p:pic>
      <p:sp>
        <p:nvSpPr>
          <p:cNvPr id="5" name="矩形 4"/>
          <p:cNvSpPr/>
          <p:nvPr/>
        </p:nvSpPr>
        <p:spPr>
          <a:xfrm>
            <a:off x="285720" y="5342305"/>
            <a:ext cx="8715436" cy="1015653"/>
          </a:xfrm>
          <a:prstGeom prst="rect">
            <a:avLst/>
          </a:prstGeom>
          <a:noFill/>
        </p:spPr>
        <p:txBody>
          <a:bodyPr wrap="square" lIns="91430" tIns="45715" rIns="91430" bIns="45715">
            <a:spAutoFit/>
          </a:bodyPr>
          <a:lstStyle/>
          <a:p>
            <a:pPr algn="ctr">
              <a:lnSpc>
                <a:spcPct val="125000"/>
              </a:lnSpc>
              <a:spcBef>
                <a:spcPts val="600"/>
              </a:spcBef>
              <a:spcAft>
                <a:spcPts val="0"/>
              </a:spcAft>
            </a:pPr>
            <a:r>
              <a:rPr lang="en-US" altLang="zh-CN" sz="2400" dirty="0" smtClean="0">
                <a:solidFill>
                  <a:srgbClr val="000099"/>
                </a:solidFill>
                <a:latin typeface="Calibri" pitchFamily="34" charset="0"/>
                <a:cs typeface="Times New Roman" pitchFamily="18" charset="0"/>
              </a:rPr>
              <a:t>Two groups of orbit bump for both horizontal and vertical, simultaneous injection in H and V phase spaces using </a:t>
            </a:r>
            <a:r>
              <a:rPr lang="en-US" altLang="zh-CN" sz="2400" b="1" dirty="0" smtClean="0">
                <a:solidFill>
                  <a:srgbClr val="000099"/>
                </a:solidFill>
                <a:latin typeface="Calibri" pitchFamily="34" charset="0"/>
                <a:cs typeface="Times New Roman" pitchFamily="18" charset="0"/>
              </a:rPr>
              <a:t>tilted septum</a:t>
            </a:r>
            <a:r>
              <a:rPr lang="en-US" altLang="zh-CN" sz="2400" dirty="0" smtClean="0">
                <a:solidFill>
                  <a:srgbClr val="000099"/>
                </a:solidFill>
                <a:latin typeface="Calibri" pitchFamily="34" charset="0"/>
                <a:cs typeface="Times New Roman" pitchFamily="18" charset="0"/>
              </a:rPr>
              <a:t>   </a:t>
            </a:r>
            <a:endParaRPr lang="en-US" altLang="zh-CN" sz="2400" dirty="0" smtClean="0">
              <a:solidFill>
                <a:srgbClr val="000099"/>
              </a:solidFill>
              <a:latin typeface="Calibri" pitchFamily="34" charset="0"/>
            </a:endParaRPr>
          </a:p>
        </p:txBody>
      </p:sp>
      <p:sp>
        <p:nvSpPr>
          <p:cNvPr id="8" name="标题 1"/>
          <p:cNvSpPr txBox="1">
            <a:spLocks/>
          </p:cNvSpPr>
          <p:nvPr/>
        </p:nvSpPr>
        <p:spPr>
          <a:xfrm>
            <a:off x="2071670" y="239920"/>
            <a:ext cx="5286412" cy="545874"/>
          </a:xfrm>
          <a:prstGeom prst="rect">
            <a:avLst/>
          </a:prstGeom>
        </p:spPr>
        <p:txBody>
          <a:bodyPr vert="horz" lIns="91440" tIns="45720" rIns="91440" bIns="45720" rtlCol="0" anchor="ctr">
            <a:noAutofit/>
          </a:bodyPr>
          <a:lstStyle/>
          <a:p>
            <a:pPr lvl="0" algn="ctr" defTabSz="685800" fontAlgn="auto">
              <a:lnSpc>
                <a:spcPct val="90000"/>
              </a:lnSpc>
              <a:spcAft>
                <a:spcPts val="0"/>
              </a:spcAft>
              <a:defRPr/>
            </a:pPr>
            <a:r>
              <a:rPr kumimoji="0" lang="en-US" altLang="zh-C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宋体"/>
                <a:cs typeface="+mj-cs"/>
              </a:rPr>
              <a:t>Two</a:t>
            </a:r>
            <a:r>
              <a:rPr kumimoji="0" lang="en-US" altLang="zh-CN" sz="2800" b="1" i="0" u="none" strike="noStrike" kern="1200" cap="none" spc="0" normalizeH="0" noProof="0" dirty="0" smtClean="0">
                <a:ln>
                  <a:noFill/>
                </a:ln>
                <a:solidFill>
                  <a:srgbClr val="0000FF"/>
                </a:solidFill>
                <a:effectLst/>
                <a:uLnTx/>
                <a:uFillTx/>
                <a:latin typeface="Times New Roman" panose="02020603050405020304" pitchFamily="18" charset="0"/>
                <a:ea typeface="宋体"/>
                <a:cs typeface="+mj-cs"/>
              </a:rPr>
              <a:t> planes painting injection</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j-cs"/>
            </a:endParaRPr>
          </a:p>
        </p:txBody>
      </p:sp>
      <p:pic>
        <p:nvPicPr>
          <p:cNvPr id="461827" name="Picture 3"/>
          <p:cNvPicPr>
            <a:picLocks noChangeAspect="1" noChangeArrowheads="1"/>
          </p:cNvPicPr>
          <p:nvPr/>
        </p:nvPicPr>
        <p:blipFill>
          <a:blip r:embed="rId3" cstate="print"/>
          <a:srcRect/>
          <a:stretch>
            <a:fillRect/>
          </a:stretch>
        </p:blipFill>
        <p:spPr bwMode="auto">
          <a:xfrm>
            <a:off x="357158" y="1531378"/>
            <a:ext cx="3744000" cy="2540564"/>
          </a:xfrm>
          <a:prstGeom prst="rect">
            <a:avLst/>
          </a:prstGeom>
          <a:noFill/>
          <a:ln w="9525">
            <a:noFill/>
            <a:miter lim="800000"/>
            <a:headEnd/>
            <a:tailEnd/>
          </a:ln>
          <a:effectLst/>
        </p:spPr>
      </p:pic>
    </p:spTree>
    <p:extLst>
      <p:ext uri="{BB962C8B-B14F-4D97-AF65-F5344CB8AC3E}">
        <p14:creationId xmlns:p14="http://schemas.microsoft.com/office/powerpoint/2010/main" val="1325177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idx="4294967295"/>
          </p:nvPr>
        </p:nvSpPr>
        <p:spPr>
          <a:xfrm>
            <a:off x="1571668" y="357166"/>
            <a:ext cx="5929290" cy="901542"/>
          </a:xfrm>
          <a:noFill/>
        </p:spPr>
        <p:txBody>
          <a:bodyPr/>
          <a:lstStyle/>
          <a:p>
            <a:pPr algn="ctr"/>
            <a:r>
              <a:rPr lang="en-US" altLang="zh-CN" b="1" i="0" dirty="0" smtClean="0">
                <a:solidFill>
                  <a:srgbClr val="0000CC"/>
                </a:solidFill>
                <a:latin typeface="+mn-lt"/>
                <a:ea typeface="宋体" pitchFamily="2" charset="-122"/>
              </a:rPr>
              <a:t>Outline</a:t>
            </a:r>
          </a:p>
        </p:txBody>
      </p:sp>
      <p:sp>
        <p:nvSpPr>
          <p:cNvPr id="329731" name="Rectangle 3"/>
          <p:cNvSpPr>
            <a:spLocks noGrp="1" noChangeArrowheads="1"/>
          </p:cNvSpPr>
          <p:nvPr>
            <p:ph type="body" idx="4294967295"/>
          </p:nvPr>
        </p:nvSpPr>
        <p:spPr>
          <a:xfrm>
            <a:off x="971600" y="1628800"/>
            <a:ext cx="7429552" cy="4161074"/>
          </a:xfrm>
        </p:spPr>
        <p:txBody>
          <a:bodyPr/>
          <a:lstStyle/>
          <a:p>
            <a:pPr marL="0" indent="0" defTabSz="781968">
              <a:lnSpc>
                <a:spcPct val="150000"/>
              </a:lnSpc>
              <a:spcBef>
                <a:spcPts val="600"/>
              </a:spcBef>
              <a:buFontTx/>
              <a:buAutoNum type="arabicPeriod"/>
            </a:pPr>
            <a:r>
              <a:rPr lang="en-US" altLang="zh-CN" dirty="0" smtClean="0">
                <a:solidFill>
                  <a:srgbClr val="0000CC"/>
                </a:solidFill>
                <a:ea typeface="宋体" pitchFamily="2" charset="-122"/>
              </a:rPr>
              <a:t> Background and </a:t>
            </a:r>
            <a:r>
              <a:rPr lang="en-US" altLang="zh-CN" dirty="0" smtClean="0">
                <a:solidFill>
                  <a:srgbClr val="0000CC"/>
                </a:solidFill>
                <a:ea typeface="宋体" pitchFamily="2" charset="-122"/>
                <a:cs typeface="Arial" panose="020B0604020202020204" pitchFamily="34" charset="0"/>
              </a:rPr>
              <a:t>science motivations</a:t>
            </a:r>
            <a:endParaRPr lang="en-US" altLang="zh-CN" dirty="0" smtClean="0">
              <a:solidFill>
                <a:srgbClr val="0000CC"/>
              </a:solidFill>
              <a:ea typeface="宋体" pitchFamily="2" charset="-122"/>
            </a:endParaRPr>
          </a:p>
          <a:p>
            <a:pPr marL="0" indent="0" defTabSz="781968">
              <a:lnSpc>
                <a:spcPct val="150000"/>
              </a:lnSpc>
              <a:spcBef>
                <a:spcPts val="600"/>
              </a:spcBef>
              <a:buFontTx/>
              <a:buAutoNum type="arabicPeriod"/>
            </a:pPr>
            <a:r>
              <a:rPr lang="en-US" altLang="zh-CN" dirty="0" smtClean="0">
                <a:solidFill>
                  <a:srgbClr val="0000CC"/>
                </a:solidFill>
                <a:ea typeface="宋体" pitchFamily="2" charset="-122"/>
                <a:cs typeface="Arial" panose="020B0604020202020204" pitchFamily="34" charset="0"/>
              </a:rPr>
              <a:t> General description of HIAF </a:t>
            </a:r>
          </a:p>
          <a:p>
            <a:pPr marL="0" indent="0" defTabSz="781968">
              <a:lnSpc>
                <a:spcPct val="150000"/>
              </a:lnSpc>
              <a:spcBef>
                <a:spcPts val="600"/>
              </a:spcBef>
              <a:buFontTx/>
              <a:buAutoNum type="arabicPeriod"/>
            </a:pPr>
            <a:r>
              <a:rPr lang="en-US" altLang="zh-CN" dirty="0" smtClean="0">
                <a:solidFill>
                  <a:srgbClr val="0000CC"/>
                </a:solidFill>
                <a:ea typeface="宋体" pitchFamily="2" charset="-122"/>
                <a:cs typeface="Arial" panose="020B0604020202020204" pitchFamily="34" charset="0"/>
              </a:rPr>
              <a:t> Unique features of facility</a:t>
            </a:r>
          </a:p>
          <a:p>
            <a:pPr marL="0" indent="0" defTabSz="781968">
              <a:lnSpc>
                <a:spcPct val="150000"/>
              </a:lnSpc>
              <a:spcBef>
                <a:spcPts val="600"/>
              </a:spcBef>
              <a:buFontTx/>
              <a:buAutoNum type="arabicPeriod"/>
            </a:pPr>
            <a:r>
              <a:rPr lang="en-US" altLang="zh-CN" dirty="0" smtClean="0">
                <a:solidFill>
                  <a:srgbClr val="0000CC"/>
                </a:solidFill>
                <a:ea typeface="宋体" pitchFamily="2" charset="-122"/>
                <a:cs typeface="Arial" panose="020B0604020202020204" pitchFamily="34" charset="0"/>
              </a:rPr>
              <a:t> Challenges and key technical R&amp;D</a:t>
            </a:r>
          </a:p>
          <a:p>
            <a:pPr marL="0" indent="0" defTabSz="781968">
              <a:lnSpc>
                <a:spcPct val="150000"/>
              </a:lnSpc>
              <a:spcBef>
                <a:spcPts val="600"/>
              </a:spcBef>
              <a:buFontTx/>
              <a:buAutoNum type="arabicPeriod"/>
            </a:pPr>
            <a:r>
              <a:rPr lang="en-US" altLang="zh-CN" dirty="0" smtClean="0">
                <a:solidFill>
                  <a:srgbClr val="0000CC"/>
                </a:solidFill>
                <a:ea typeface="宋体" pitchFamily="2" charset="-122"/>
                <a:cs typeface="Arial" panose="020B0604020202020204" pitchFamily="34" charset="0"/>
              </a:rPr>
              <a:t> Summary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nvSpPr>
        <p:spPr>
          <a:xfrm>
            <a:off x="685828" y="285728"/>
            <a:ext cx="7886700" cy="474436"/>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b="1" kern="1200" baseline="0">
                <a:solidFill>
                  <a:schemeClr val="tx1"/>
                </a:solidFill>
                <a:latin typeface="Times New Roman" panose="02020603050405020304" pitchFamily="18"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宋体"/>
                <a:cs typeface="+mj-cs"/>
              </a:rPr>
              <a:t>150 </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j-cs"/>
              </a:rPr>
              <a:t>turn injection with </a:t>
            </a:r>
            <a:r>
              <a:rPr kumimoji="0" lang="en-US" altLang="zh-C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宋体"/>
                <a:cs typeface="+mj-cs"/>
              </a:rPr>
              <a:t>PSO algorism</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j-cs"/>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648" y="1000108"/>
            <a:ext cx="3510820" cy="272567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648" y="3835148"/>
            <a:ext cx="3760238" cy="2880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665" y="1023835"/>
            <a:ext cx="3505111" cy="272442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2566" y="3786190"/>
            <a:ext cx="3991400" cy="2717779"/>
          </a:xfrm>
          <a:prstGeom prst="rect">
            <a:avLst/>
          </a:prstGeom>
        </p:spPr>
      </p:pic>
    </p:spTree>
    <p:extLst>
      <p:ext uri="{BB962C8B-B14F-4D97-AF65-F5344CB8AC3E}">
        <p14:creationId xmlns:p14="http://schemas.microsoft.com/office/powerpoint/2010/main" val="4271702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a:spLocks/>
          </p:cNvSpPr>
          <p:nvPr/>
        </p:nvSpPr>
        <p:spPr>
          <a:xfrm>
            <a:off x="1071538" y="3866858"/>
            <a:ext cx="2857520" cy="35719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0" cap="none" spc="0" normalizeH="0" baseline="0" noProof="0" dirty="0" smtClean="0">
                <a:ln>
                  <a:noFill/>
                </a:ln>
                <a:solidFill>
                  <a:srgbClr val="0000FF"/>
                </a:solidFill>
                <a:effectLst/>
                <a:uLnTx/>
                <a:uFillTx/>
                <a:latin typeface="Arial"/>
                <a:ea typeface="宋体"/>
                <a:cs typeface="+mn-cs"/>
              </a:rPr>
              <a:t>Single-plane injection</a:t>
            </a:r>
            <a:endParaRPr kumimoji="0" lang="zh-CN" altLang="en-US" sz="2000" b="0" i="0" u="none" strike="noStrike" kern="0" cap="none" spc="0" normalizeH="0" baseline="0" noProof="0" dirty="0">
              <a:ln>
                <a:noFill/>
              </a:ln>
              <a:solidFill>
                <a:srgbClr val="0000FF"/>
              </a:solidFill>
              <a:effectLst/>
              <a:uLnTx/>
              <a:uFillTx/>
              <a:latin typeface="Arial"/>
              <a:ea typeface="宋体"/>
              <a:cs typeface="+mn-cs"/>
            </a:endParaRPr>
          </a:p>
        </p:txBody>
      </p:sp>
      <p:sp>
        <p:nvSpPr>
          <p:cNvPr id="17" name="标题 1"/>
          <p:cNvSpPr txBox="1">
            <a:spLocks/>
          </p:cNvSpPr>
          <p:nvPr/>
        </p:nvSpPr>
        <p:spPr>
          <a:xfrm>
            <a:off x="5357818" y="3866858"/>
            <a:ext cx="2357454" cy="35719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0" cap="none" spc="0" normalizeH="0" baseline="0" noProof="0" dirty="0" smtClean="0">
                <a:ln>
                  <a:noFill/>
                </a:ln>
                <a:solidFill>
                  <a:srgbClr val="0000FF"/>
                </a:solidFill>
                <a:effectLst/>
                <a:uLnTx/>
                <a:uFillTx/>
                <a:latin typeface="Arial"/>
                <a:ea typeface="宋体"/>
                <a:cs typeface="+mn-cs"/>
              </a:rPr>
              <a:t>Two-plane painting</a:t>
            </a:r>
            <a:endParaRPr kumimoji="0" lang="zh-CN" altLang="en-US" sz="2000" b="0" i="0" u="none" strike="noStrike" kern="0" cap="none" spc="0" normalizeH="0" baseline="0" noProof="0" dirty="0">
              <a:ln>
                <a:noFill/>
              </a:ln>
              <a:solidFill>
                <a:srgbClr val="0000FF"/>
              </a:solidFill>
              <a:effectLst/>
              <a:uLnTx/>
              <a:uFillTx/>
              <a:latin typeface="Arial"/>
              <a:ea typeface="宋体"/>
              <a:cs typeface="+mn-cs"/>
            </a:endParaRPr>
          </a:p>
        </p:txBody>
      </p:sp>
      <p:sp>
        <p:nvSpPr>
          <p:cNvPr id="18" name="标题 1"/>
          <p:cNvSpPr txBox="1">
            <a:spLocks/>
          </p:cNvSpPr>
          <p:nvPr/>
        </p:nvSpPr>
        <p:spPr>
          <a:xfrm>
            <a:off x="500034" y="5286388"/>
            <a:ext cx="3571900" cy="35719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0" i="0" u="none" strike="noStrike" kern="0" cap="none" spc="0" normalizeH="0" baseline="0" noProof="0" dirty="0">
              <a:ln>
                <a:noFill/>
              </a:ln>
              <a:solidFill>
                <a:srgbClr val="0000FF"/>
              </a:solidFill>
              <a:effectLst/>
              <a:uLnTx/>
              <a:uFillTx/>
              <a:latin typeface="Arial"/>
              <a:ea typeface="宋体"/>
              <a:cs typeface="+mn-cs"/>
            </a:endParaRPr>
          </a:p>
        </p:txBody>
      </p:sp>
      <p:sp>
        <p:nvSpPr>
          <p:cNvPr id="19" name="Text Box 56"/>
          <p:cNvSpPr txBox="1">
            <a:spLocks noChangeArrowheads="1"/>
          </p:cNvSpPr>
          <p:nvPr/>
        </p:nvSpPr>
        <p:spPr bwMode="auto">
          <a:xfrm>
            <a:off x="928662" y="4643446"/>
            <a:ext cx="7715304" cy="192360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0000FF"/>
                </a:solidFill>
                <a:effectLst/>
                <a:uLnTx/>
                <a:uFillTx/>
                <a:latin typeface="Times New Roman" pitchFamily="18" charset="0"/>
                <a:ea typeface="宋体" pitchFamily="2" charset="-122"/>
                <a:cs typeface="Times New Roman" pitchFamily="18" charset="0"/>
              </a:rPr>
              <a:t>Conclusions</a:t>
            </a:r>
            <a:r>
              <a:rPr kumimoji="0" lang="en-US" altLang="zh-CN" sz="2400" b="1" i="0" u="none" strike="noStrike" kern="1200" cap="none" spc="0" normalizeH="0" baseline="0" noProof="0" dirty="0">
                <a:ln>
                  <a:noFill/>
                </a:ln>
                <a:solidFill>
                  <a:srgbClr val="0000FF"/>
                </a:solidFill>
                <a:effectLst/>
                <a:uLnTx/>
                <a:uFillTx/>
                <a:latin typeface="Times New Roman" pitchFamily="18" charset="0"/>
                <a:ea typeface="宋体" pitchFamily="2" charset="-122"/>
                <a:cs typeface="Times New Roman" pitchFamily="18" charset="0"/>
              </a:rPr>
              <a:t>:</a:t>
            </a:r>
          </a:p>
          <a:p>
            <a:pPr marL="0" marR="0" lvl="0" indent="0" algn="l" defTabSz="914400" rtl="0" eaLnBrk="1" fontAlgn="base" latinLnBrk="0" hangingPunct="1">
              <a:lnSpc>
                <a:spcPct val="100000"/>
              </a:lnSpc>
              <a:spcBef>
                <a:spcPts val="800"/>
              </a:spcBef>
              <a:spcAft>
                <a:spcPct val="0"/>
              </a:spcAft>
              <a:buClrTx/>
              <a:buSzTx/>
              <a:buFontTx/>
              <a:buChar char="-"/>
              <a:tabLst/>
              <a:defRPr/>
            </a:pPr>
            <a:r>
              <a:rPr kumimoji="0" lang="en-US" altLang="zh-CN" sz="2000" b="0" i="0" u="none" strike="noStrike" kern="1200" cap="none" spc="0" normalizeH="0" baseline="0" noProof="0" dirty="0" smtClean="0">
                <a:ln>
                  <a:noFill/>
                </a:ln>
                <a:solidFill>
                  <a:srgbClr val="000099"/>
                </a:solidFill>
                <a:effectLst/>
                <a:uLnTx/>
                <a:uFillTx/>
                <a:latin typeface="Calibri" pitchFamily="34" charset="0"/>
                <a:ea typeface="宋体" pitchFamily="2" charset="-122"/>
                <a:cs typeface="+mn-cs"/>
              </a:rPr>
              <a:t> </a:t>
            </a:r>
            <a:r>
              <a:rPr kumimoji="0" lang="en-US" altLang="zh-CN" sz="2000" b="0" i="0" u="none" strike="noStrike" kern="1200" cap="none" spc="0" normalizeH="0" baseline="0" noProof="0" dirty="0" smtClean="0">
                <a:ln>
                  <a:noFill/>
                </a:ln>
                <a:solidFill>
                  <a:srgbClr val="000099"/>
                </a:solidFill>
                <a:effectLst/>
                <a:uLnTx/>
                <a:uFillTx/>
                <a:latin typeface="Times New Roman" pitchFamily="18" charset="0"/>
                <a:ea typeface="宋体" pitchFamily="2" charset="-122"/>
                <a:cs typeface="Times New Roman" pitchFamily="18" charset="0"/>
              </a:rPr>
              <a:t>The beam intensity could reach 2.0</a:t>
            </a:r>
            <a:r>
              <a:rPr kumimoji="0" lang="en-US" altLang="zh-CN" sz="2000" b="1" i="0" u="none" strike="noStrike" kern="1200" cap="none" spc="0" normalizeH="0" baseline="0" noProof="0" dirty="0" smtClean="0">
                <a:ln>
                  <a:noFill/>
                </a:ln>
                <a:solidFill>
                  <a:srgbClr val="FF0000"/>
                </a:solidFill>
                <a:effectLst/>
                <a:uLnTx/>
                <a:uFillTx/>
                <a:latin typeface="Times New Roman" pitchFamily="18" charset="0"/>
                <a:ea typeface="宋体" pitchFamily="2" charset="-122"/>
                <a:cs typeface="Times New Roman" pitchFamily="18" charset="0"/>
                <a:sym typeface="Symbol" pitchFamily="18" charset="2"/>
              </a:rPr>
              <a:t> </a:t>
            </a:r>
            <a:r>
              <a:rPr kumimoji="0" lang="en-US" altLang="zh-CN" sz="2000" b="1" i="0" u="none" strike="noStrike" kern="1200" cap="none" spc="0" normalizeH="0" baseline="0" noProof="0" dirty="0" smtClean="0">
                <a:ln>
                  <a:noFill/>
                </a:ln>
                <a:solidFill>
                  <a:srgbClr val="000099"/>
                </a:solidFill>
                <a:effectLst/>
                <a:uLnTx/>
                <a:uFillTx/>
                <a:latin typeface="Times New Roman" pitchFamily="18" charset="0"/>
                <a:ea typeface="宋体" pitchFamily="2" charset="-122"/>
                <a:cs typeface="Times New Roman" pitchFamily="18" charset="0"/>
                <a:sym typeface="Symbol" pitchFamily="18" charset="2"/>
              </a:rPr>
              <a:t></a:t>
            </a:r>
            <a:r>
              <a:rPr kumimoji="0" lang="en-US" altLang="zh-CN" sz="2000" b="0" i="0" u="none" strike="noStrike" kern="1200" cap="none" spc="0" normalizeH="0" baseline="0" noProof="0" dirty="0" smtClean="0">
                <a:ln>
                  <a:noFill/>
                </a:ln>
                <a:solidFill>
                  <a:srgbClr val="000099"/>
                </a:solidFill>
                <a:effectLst/>
                <a:uLnTx/>
                <a:uFillTx/>
                <a:latin typeface="Times New Roman" pitchFamily="18" charset="0"/>
                <a:ea typeface="宋体" pitchFamily="2" charset="-122"/>
                <a:cs typeface="Times New Roman" pitchFamily="18" charset="0"/>
                <a:sym typeface="Symbol" pitchFamily="18" charset="2"/>
              </a:rPr>
              <a:t>10</a:t>
            </a:r>
            <a:r>
              <a:rPr kumimoji="0" lang="en-US" altLang="zh-CN" sz="2000" b="0" i="0" u="none" strike="noStrike" kern="1200" cap="none" spc="0" normalizeH="0" baseline="30000" noProof="0" dirty="0" smtClean="0">
                <a:ln>
                  <a:noFill/>
                </a:ln>
                <a:solidFill>
                  <a:srgbClr val="000099"/>
                </a:solidFill>
                <a:effectLst/>
                <a:uLnTx/>
                <a:uFillTx/>
                <a:latin typeface="Times New Roman" pitchFamily="18" charset="0"/>
                <a:ea typeface="宋体" pitchFamily="2" charset="-122"/>
                <a:cs typeface="Times New Roman" pitchFamily="18" charset="0"/>
                <a:sym typeface="Symbol" pitchFamily="18" charset="2"/>
              </a:rPr>
              <a:t>11</a:t>
            </a:r>
            <a:r>
              <a:rPr kumimoji="0" lang="en-US" altLang="zh-CN" sz="2000" b="0" i="0" u="none" strike="noStrike" kern="1200" cap="none" spc="0" normalizeH="0" baseline="0" noProof="0" dirty="0" smtClean="0">
                <a:ln>
                  <a:noFill/>
                </a:ln>
                <a:solidFill>
                  <a:srgbClr val="000099"/>
                </a:solidFill>
                <a:effectLst/>
                <a:uLnTx/>
                <a:uFillTx/>
                <a:latin typeface="Times New Roman" pitchFamily="18" charset="0"/>
                <a:ea typeface="宋体" pitchFamily="2" charset="-122"/>
                <a:cs typeface="Times New Roman" pitchFamily="18" charset="0"/>
                <a:sym typeface="Symbol" pitchFamily="18" charset="2"/>
              </a:rPr>
              <a:t> from simulation results, </a:t>
            </a:r>
            <a:r>
              <a:rPr kumimoji="0" lang="en-US" altLang="zh-CN" sz="2000" b="0" i="0" u="none" strike="noStrike" kern="1200" cap="none" spc="0" normalizeH="0" baseline="0" noProof="0" dirty="0" smtClean="0">
                <a:ln>
                  <a:noFill/>
                </a:ln>
                <a:solidFill>
                  <a:srgbClr val="0000FF"/>
                </a:solidFill>
                <a:effectLst/>
                <a:uLnTx/>
                <a:uFillTx/>
                <a:latin typeface="Times New Roman" pitchFamily="18" charset="0"/>
                <a:ea typeface="宋体" pitchFamily="2" charset="-122"/>
                <a:cs typeface="Times New Roman" pitchFamily="18" charset="0"/>
                <a:sym typeface="Symbol" pitchFamily="18" charset="2"/>
              </a:rPr>
              <a:t>nearly 3 times over the conventional single-plane injection.</a:t>
            </a:r>
            <a:endParaRPr kumimoji="0" lang="en-US" altLang="zh-CN" sz="2000" b="0" i="0" u="none" strike="noStrike" kern="1200" cap="none" spc="0" normalizeH="0" baseline="0" noProof="0" dirty="0" smtClean="0">
              <a:ln>
                <a:noFill/>
              </a:ln>
              <a:solidFill>
                <a:srgbClr val="0000FF"/>
              </a:solidFill>
              <a:effectLst/>
              <a:uLnTx/>
              <a:uFillTx/>
              <a:latin typeface="Times New Roman" pitchFamily="18" charset="0"/>
              <a:ea typeface="宋体" pitchFamily="2" charset="-122"/>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Char char="-"/>
              <a:tabLst/>
              <a:defRPr/>
            </a:pPr>
            <a:r>
              <a:rPr kumimoji="0" lang="en-US" altLang="zh-CN" sz="2000" b="0" i="0" u="none" strike="noStrike" kern="1200" cap="none" spc="0" normalizeH="0" baseline="0" noProof="0" dirty="0" smtClean="0">
                <a:ln>
                  <a:noFill/>
                </a:ln>
                <a:solidFill>
                  <a:srgbClr val="000099"/>
                </a:solidFill>
                <a:effectLst/>
                <a:uLnTx/>
                <a:uFillTx/>
                <a:latin typeface="Times New Roman" pitchFamily="18" charset="0"/>
                <a:ea typeface="宋体" pitchFamily="2" charset="-122"/>
                <a:cs typeface="Times New Roman" pitchFamily="18" charset="0"/>
              </a:rPr>
              <a:t> The work point will be optimized to stable particle as more as possible, </a:t>
            </a:r>
            <a:r>
              <a:rPr kumimoji="0" lang="en-US" altLang="zh-CN" sz="2000" b="0" i="0" u="none" strike="noStrike" kern="1200" cap="none" spc="0" normalizeH="0" baseline="0" noProof="0" dirty="0" smtClean="0">
                <a:ln>
                  <a:noFill/>
                </a:ln>
                <a:solidFill>
                  <a:srgbClr val="0000FF"/>
                </a:solidFill>
                <a:effectLst/>
                <a:uLnTx/>
                <a:uFillTx/>
                <a:latin typeface="Times New Roman" pitchFamily="18" charset="0"/>
                <a:ea typeface="宋体" pitchFamily="2" charset="-122"/>
                <a:cs typeface="Times New Roman" pitchFamily="18" charset="0"/>
              </a:rPr>
              <a:t>5 times of injection factor over single-plane injection is expected.</a:t>
            </a:r>
          </a:p>
        </p:txBody>
      </p:sp>
      <p:grpSp>
        <p:nvGrpSpPr>
          <p:cNvPr id="2" name="组合 25"/>
          <p:cNvGrpSpPr/>
          <p:nvPr/>
        </p:nvGrpSpPr>
        <p:grpSpPr>
          <a:xfrm>
            <a:off x="428596" y="1379882"/>
            <a:ext cx="3714776" cy="3000396"/>
            <a:chOff x="-32" y="1071546"/>
            <a:chExt cx="4496502" cy="3357586"/>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 y="1071546"/>
              <a:ext cx="4496502" cy="3357586"/>
            </a:xfrm>
            <a:prstGeom prst="rect">
              <a:avLst/>
            </a:prstGeom>
          </p:spPr>
        </p:pic>
        <p:sp>
          <p:nvSpPr>
            <p:cNvPr id="20" name="标题 1"/>
            <p:cNvSpPr txBox="1">
              <a:spLocks/>
            </p:cNvSpPr>
            <p:nvPr/>
          </p:nvSpPr>
          <p:spPr>
            <a:xfrm>
              <a:off x="2594104" y="2910224"/>
              <a:ext cx="1285883" cy="357190"/>
            </a:xfrm>
            <a:prstGeom prst="rect">
              <a:avLst/>
            </a:prstGeom>
            <a:ln>
              <a:noFill/>
            </a:ln>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0000FF"/>
                  </a:solidFill>
                  <a:effectLst/>
                  <a:uLnTx/>
                  <a:uFillTx/>
                  <a:latin typeface="Arial" pitchFamily="34" charset="0"/>
                  <a:ea typeface="宋体" pitchFamily="2" charset="-122"/>
                  <a:cs typeface="+mn-cs"/>
                  <a:sym typeface="Symbol" pitchFamily="18" charset="2"/>
                </a:rPr>
                <a:t>7.0</a:t>
              </a:r>
              <a:r>
                <a:rPr kumimoji="0" lang="en-US" altLang="zh-CN" sz="1600" b="1" i="0" u="none" strike="noStrike" kern="1200" cap="none" spc="0" normalizeH="0" baseline="0" noProof="0" dirty="0" smtClean="0">
                  <a:ln>
                    <a:noFill/>
                  </a:ln>
                  <a:solidFill>
                    <a:srgbClr val="0000FF"/>
                  </a:solidFill>
                  <a:effectLst/>
                  <a:uLnTx/>
                  <a:uFillTx/>
                  <a:latin typeface="Arial" pitchFamily="34" charset="0"/>
                  <a:ea typeface="宋体" pitchFamily="2" charset="-122"/>
                  <a:cs typeface="+mn-cs"/>
                </a:rPr>
                <a:t>10</a:t>
              </a:r>
              <a:r>
                <a:rPr kumimoji="0" lang="en-US" altLang="zh-CN" sz="1600" b="1" i="0" u="none" strike="noStrike" kern="1200" cap="none" spc="0" normalizeH="0" baseline="30000" noProof="0" dirty="0" smtClean="0">
                  <a:ln>
                    <a:noFill/>
                  </a:ln>
                  <a:solidFill>
                    <a:srgbClr val="0000FF"/>
                  </a:solidFill>
                  <a:effectLst/>
                  <a:uLnTx/>
                  <a:uFillTx/>
                  <a:latin typeface="Arial" pitchFamily="34" charset="0"/>
                  <a:ea typeface="宋体" pitchFamily="2" charset="-122"/>
                  <a:cs typeface="+mn-cs"/>
                </a:rPr>
                <a:t>10</a:t>
              </a:r>
              <a:endParaRPr kumimoji="0" lang="en-US" altLang="zh-CN" sz="1600" b="1" i="0" u="none" strike="noStrike" kern="1200" cap="none" spc="0" normalizeH="0" baseline="30000" noProof="0" dirty="0" smtClean="0">
                <a:ln>
                  <a:noFill/>
                </a:ln>
                <a:solidFill>
                  <a:srgbClr val="0000FF"/>
                </a:solidFill>
                <a:effectLst/>
                <a:uLnTx/>
                <a:uFillTx/>
                <a:latin typeface="Arial" charset="0"/>
                <a:ea typeface="黑体"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0" i="0" u="none" strike="noStrike" kern="0" cap="none" spc="0" normalizeH="0" baseline="0" noProof="0" dirty="0">
                <a:ln>
                  <a:noFill/>
                </a:ln>
                <a:solidFill>
                  <a:srgbClr val="0000FF"/>
                </a:solidFill>
                <a:effectLst/>
                <a:uLnTx/>
                <a:uFillTx/>
                <a:latin typeface="Arial"/>
                <a:ea typeface="宋体"/>
                <a:cs typeface="+mn-cs"/>
              </a:endParaRPr>
            </a:p>
          </p:txBody>
        </p:sp>
        <p:sp>
          <p:nvSpPr>
            <p:cNvPr id="23" name="椭圆 22"/>
            <p:cNvSpPr/>
            <p:nvPr/>
          </p:nvSpPr>
          <p:spPr>
            <a:xfrm>
              <a:off x="3433985" y="2357430"/>
              <a:ext cx="214314"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noFill/>
                <a:effectLst/>
                <a:uLnTx/>
                <a:uFillTx/>
                <a:latin typeface="Arial"/>
                <a:ea typeface="宋体"/>
                <a:cs typeface="+mn-cs"/>
              </a:endParaRPr>
            </a:p>
          </p:txBody>
        </p:sp>
      </p:gr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726" y="1500174"/>
            <a:ext cx="4024802" cy="2928958"/>
          </a:xfrm>
          <a:prstGeom prst="rect">
            <a:avLst/>
          </a:prstGeom>
        </p:spPr>
      </p:pic>
      <p:sp>
        <p:nvSpPr>
          <p:cNvPr id="25" name="标题 1"/>
          <p:cNvSpPr txBox="1">
            <a:spLocks/>
          </p:cNvSpPr>
          <p:nvPr/>
        </p:nvSpPr>
        <p:spPr>
          <a:xfrm>
            <a:off x="7072330" y="1723718"/>
            <a:ext cx="1000132" cy="357190"/>
          </a:xfrm>
          <a:prstGeom prst="rect">
            <a:avLst/>
          </a:prstGeom>
          <a:ln>
            <a:noFill/>
          </a:ln>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0000FF"/>
                </a:solidFill>
                <a:effectLst/>
                <a:uLnTx/>
                <a:uFillTx/>
                <a:latin typeface="Arial" pitchFamily="34" charset="0"/>
                <a:ea typeface="宋体" pitchFamily="2" charset="-122"/>
                <a:cs typeface="+mn-cs"/>
                <a:sym typeface="Symbol" pitchFamily="18" charset="2"/>
              </a:rPr>
              <a:t>2.0</a:t>
            </a:r>
            <a:r>
              <a:rPr kumimoji="0" lang="en-US" altLang="zh-CN" sz="1600" b="1" i="0" u="none" strike="noStrike" kern="1200" cap="none" spc="0" normalizeH="0" baseline="0" noProof="0" dirty="0" smtClean="0">
                <a:ln>
                  <a:noFill/>
                </a:ln>
                <a:solidFill>
                  <a:srgbClr val="0000FF"/>
                </a:solidFill>
                <a:effectLst/>
                <a:uLnTx/>
                <a:uFillTx/>
                <a:latin typeface="Arial" pitchFamily="34" charset="0"/>
                <a:ea typeface="宋体" pitchFamily="2" charset="-122"/>
                <a:cs typeface="+mn-cs"/>
              </a:rPr>
              <a:t>10</a:t>
            </a:r>
            <a:r>
              <a:rPr kumimoji="0" lang="en-US" altLang="zh-CN" sz="1600" b="1" i="0" u="none" strike="noStrike" kern="1200" cap="none" spc="0" normalizeH="0" baseline="30000" noProof="0" dirty="0" smtClean="0">
                <a:ln>
                  <a:noFill/>
                </a:ln>
                <a:solidFill>
                  <a:srgbClr val="0000FF"/>
                </a:solidFill>
                <a:effectLst/>
                <a:uLnTx/>
                <a:uFillTx/>
                <a:latin typeface="Arial" pitchFamily="34" charset="0"/>
                <a:ea typeface="宋体" pitchFamily="2" charset="-122"/>
                <a:cs typeface="+mn-cs"/>
              </a:rPr>
              <a:t>11</a:t>
            </a:r>
            <a:endParaRPr kumimoji="0" lang="en-US" altLang="zh-CN" sz="1600" b="1" i="0" u="none" strike="noStrike" kern="1200" cap="none" spc="0" normalizeH="0" baseline="30000" noProof="0" dirty="0" smtClean="0">
              <a:ln>
                <a:noFill/>
              </a:ln>
              <a:solidFill>
                <a:srgbClr val="0000FF"/>
              </a:solidFill>
              <a:effectLst/>
              <a:uLnTx/>
              <a:uFillTx/>
              <a:latin typeface="Arial" charset="0"/>
              <a:ea typeface="黑体"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0" i="0" u="none" strike="noStrike" kern="0" cap="none" spc="0" normalizeH="0" baseline="0" noProof="0" dirty="0">
              <a:ln>
                <a:noFill/>
              </a:ln>
              <a:solidFill>
                <a:srgbClr val="0000FF"/>
              </a:solidFill>
              <a:effectLst/>
              <a:uLnTx/>
              <a:uFillTx/>
              <a:latin typeface="Arial"/>
              <a:ea typeface="宋体"/>
              <a:cs typeface="+mn-cs"/>
            </a:endParaRPr>
          </a:p>
        </p:txBody>
      </p:sp>
      <p:sp>
        <p:nvSpPr>
          <p:cNvPr id="26" name="椭圆 25"/>
          <p:cNvSpPr/>
          <p:nvPr/>
        </p:nvSpPr>
        <p:spPr>
          <a:xfrm>
            <a:off x="7607622" y="1452034"/>
            <a:ext cx="214314" cy="2143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noFill/>
              <a:effectLst/>
              <a:uLnTx/>
              <a:uFillTx/>
              <a:latin typeface="Arial"/>
              <a:ea typeface="宋体"/>
              <a:cs typeface="+mn-cs"/>
            </a:endParaRPr>
          </a:p>
        </p:txBody>
      </p:sp>
      <p:sp>
        <p:nvSpPr>
          <p:cNvPr id="21" name="标题 1"/>
          <p:cNvSpPr>
            <a:spLocks noGrp="1"/>
          </p:cNvSpPr>
          <p:nvPr/>
        </p:nvSpPr>
        <p:spPr>
          <a:xfrm>
            <a:off x="614390" y="357166"/>
            <a:ext cx="7886700" cy="474436"/>
          </a:xfrm>
          <a:prstGeom prst="rect">
            <a:avLst/>
          </a:prstGeom>
        </p:spPr>
        <p:txBody>
          <a:bodyPr vert="horz" lIns="91440" tIns="45720" rIns="91440" bIns="45720" rtlCol="0" anchor="ctr">
            <a:normAutofit lnSpcReduction="10000"/>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宋体"/>
                <a:cs typeface="+mn-cs"/>
              </a:rPr>
              <a:t>Simulation results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n-cs"/>
            </a:endParaRPr>
          </a:p>
        </p:txBody>
      </p:sp>
    </p:spTree>
    <p:extLst>
      <p:ext uri="{BB962C8B-B14F-4D97-AF65-F5344CB8AC3E}">
        <p14:creationId xmlns:p14="http://schemas.microsoft.com/office/powerpoint/2010/main" val="2972519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7"/>
          <p:cNvGrpSpPr/>
          <p:nvPr/>
        </p:nvGrpSpPr>
        <p:grpSpPr>
          <a:xfrm>
            <a:off x="2714612" y="428604"/>
            <a:ext cx="6215106" cy="6357982"/>
            <a:chOff x="357158" y="857232"/>
            <a:chExt cx="5572164" cy="5873103"/>
          </a:xfrm>
        </p:grpSpPr>
        <p:grpSp>
          <p:nvGrpSpPr>
            <p:cNvPr id="3" name="组合 8"/>
            <p:cNvGrpSpPr/>
            <p:nvPr/>
          </p:nvGrpSpPr>
          <p:grpSpPr>
            <a:xfrm>
              <a:off x="357158" y="857232"/>
              <a:ext cx="5572164" cy="5786478"/>
              <a:chOff x="357158" y="857232"/>
              <a:chExt cx="5572164" cy="5786478"/>
            </a:xfrm>
          </p:grpSpPr>
          <p:pic>
            <p:nvPicPr>
              <p:cNvPr id="14338" name="Picture 2" descr="C:\Users\Administrator\Desktop\SRing-Model.png"/>
              <p:cNvPicPr>
                <a:picLocks noChangeAspect="1" noChangeArrowheads="1"/>
              </p:cNvPicPr>
              <p:nvPr/>
            </p:nvPicPr>
            <p:blipFill>
              <a:blip r:embed="rId2"/>
              <a:srcRect l="8205" r="8718"/>
              <a:stretch>
                <a:fillRect/>
              </a:stretch>
            </p:blipFill>
            <p:spPr bwMode="auto">
              <a:xfrm rot="16200000">
                <a:off x="250001" y="964389"/>
                <a:ext cx="5786478" cy="5572164"/>
              </a:xfrm>
              <a:prstGeom prst="rect">
                <a:avLst/>
              </a:prstGeom>
              <a:noFill/>
            </p:spPr>
          </p:pic>
          <p:sp>
            <p:nvSpPr>
              <p:cNvPr id="8" name="矩形 7"/>
              <p:cNvSpPr/>
              <p:nvPr/>
            </p:nvSpPr>
            <p:spPr>
              <a:xfrm>
                <a:off x="1571604" y="4071942"/>
                <a:ext cx="3143272" cy="214314"/>
              </a:xfrm>
              <a:prstGeom prst="rect">
                <a:avLst/>
              </a:prstGeom>
              <a:solidFill>
                <a:srgbClr val="FFFFFF">
                  <a:alpha val="69804"/>
                </a:srgbClr>
              </a:solidFill>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10" name="TextBox 9"/>
            <p:cNvSpPr txBox="1"/>
            <p:nvPr/>
          </p:nvSpPr>
          <p:spPr>
            <a:xfrm>
              <a:off x="2428860" y="1571612"/>
              <a:ext cx="1425526" cy="688185"/>
            </a:xfrm>
            <a:prstGeom prst="rect">
              <a:avLst/>
            </a:prstGeom>
            <a:noFill/>
          </p:spPr>
          <p:txBody>
            <a:bodyPr wrap="none" rtlCol="0">
              <a:spAutoFit/>
            </a:bodyPr>
            <a:lstStyle/>
            <a:p>
              <a:r>
                <a:rPr lang="en-US" altLang="zh-CN" sz="3600" dirty="0" smtClean="0">
                  <a:solidFill>
                    <a:srgbClr val="000099"/>
                  </a:solidFill>
                  <a:latin typeface="Times New Roman" pitchFamily="18" charset="0"/>
                  <a:cs typeface="Times New Roman" pitchFamily="18" charset="0"/>
                </a:rPr>
                <a:t>SRing</a:t>
              </a:r>
              <a:endParaRPr lang="zh-CN" altLang="en-US" sz="3600" dirty="0">
                <a:solidFill>
                  <a:srgbClr val="000099"/>
                </a:solidFill>
                <a:latin typeface="Times New Roman" pitchFamily="18" charset="0"/>
                <a:cs typeface="Times New Roman" pitchFamily="18" charset="0"/>
              </a:endParaRPr>
            </a:p>
          </p:txBody>
        </p:sp>
        <p:sp>
          <p:nvSpPr>
            <p:cNvPr id="11" name="矩形 10"/>
            <p:cNvSpPr/>
            <p:nvPr/>
          </p:nvSpPr>
          <p:spPr>
            <a:xfrm>
              <a:off x="1000100" y="4301443"/>
              <a:ext cx="4286280" cy="2428892"/>
            </a:xfrm>
            <a:prstGeom prst="rect">
              <a:avLst/>
            </a:prstGeom>
            <a:solidFill>
              <a:srgbClr val="66CCFF">
                <a:alpha val="16078"/>
              </a:srgbClr>
            </a:solidFill>
            <a:ln w="12700">
              <a:solidFill>
                <a:schemeClr val="accent4">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2" name="TextBox 11"/>
            <p:cNvSpPr txBox="1"/>
            <p:nvPr/>
          </p:nvSpPr>
          <p:spPr>
            <a:xfrm>
              <a:off x="2428860" y="4857760"/>
              <a:ext cx="1589379" cy="688185"/>
            </a:xfrm>
            <a:prstGeom prst="rect">
              <a:avLst/>
            </a:prstGeom>
            <a:noFill/>
          </p:spPr>
          <p:txBody>
            <a:bodyPr wrap="none" rtlCol="0">
              <a:spAutoFit/>
            </a:bodyPr>
            <a:lstStyle/>
            <a:p>
              <a:r>
                <a:rPr lang="en-US" altLang="zh-CN" sz="3600" dirty="0" err="1" smtClean="0">
                  <a:solidFill>
                    <a:srgbClr val="000099"/>
                  </a:solidFill>
                  <a:latin typeface="Times New Roman" pitchFamily="18" charset="0"/>
                  <a:cs typeface="Times New Roman" pitchFamily="18" charset="0"/>
                </a:rPr>
                <a:t>MRing</a:t>
              </a:r>
              <a:endParaRPr lang="zh-CN" altLang="en-US" sz="3600" dirty="0">
                <a:solidFill>
                  <a:srgbClr val="000099"/>
                </a:solidFill>
                <a:latin typeface="Times New Roman" pitchFamily="18" charset="0"/>
                <a:cs typeface="Times New Roman" pitchFamily="18" charset="0"/>
              </a:endParaRPr>
            </a:p>
          </p:txBody>
        </p:sp>
        <p:cxnSp>
          <p:nvCxnSpPr>
            <p:cNvPr id="17" name="直接箭头连接符 16"/>
            <p:cNvCxnSpPr/>
            <p:nvPr/>
          </p:nvCxnSpPr>
          <p:spPr>
            <a:xfrm rot="5400000">
              <a:off x="3214678" y="4000504"/>
              <a:ext cx="357190" cy="35719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59551" y="3664281"/>
              <a:ext cx="523419" cy="483318"/>
            </a:xfrm>
            <a:prstGeom prst="rect">
              <a:avLst/>
            </a:prstGeom>
            <a:noFill/>
          </p:spPr>
          <p:txBody>
            <a:bodyPr wrap="none" rtlCol="0">
              <a:spAutoFit/>
            </a:bodyPr>
            <a:lstStyle/>
            <a:p>
              <a:r>
                <a:rPr lang="en-US" altLang="zh-CN" sz="2800" b="1" dirty="0" smtClean="0">
                  <a:solidFill>
                    <a:srgbClr val="0000FF"/>
                  </a:solidFill>
                  <a:latin typeface="Times New Roman" pitchFamily="18" charset="0"/>
                  <a:cs typeface="Times New Roman" pitchFamily="18" charset="0"/>
                </a:rPr>
                <a:t>IR</a:t>
              </a:r>
              <a:endParaRPr lang="zh-CN" altLang="en-US" sz="2800" b="1" dirty="0">
                <a:solidFill>
                  <a:srgbClr val="0000FF"/>
                </a:solidFill>
                <a:latin typeface="Times New Roman" pitchFamily="18" charset="0"/>
                <a:cs typeface="Times New Roman" pitchFamily="18" charset="0"/>
              </a:endParaRPr>
            </a:p>
          </p:txBody>
        </p:sp>
        <p:cxnSp>
          <p:nvCxnSpPr>
            <p:cNvPr id="21" name="直接箭头连接符 20"/>
            <p:cNvCxnSpPr/>
            <p:nvPr/>
          </p:nvCxnSpPr>
          <p:spPr>
            <a:xfrm>
              <a:off x="1500166" y="857232"/>
              <a:ext cx="285752" cy="714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5400000">
              <a:off x="5501488" y="2713826"/>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000364" y="1428736"/>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rot="10800000" flipV="1">
              <a:off x="3714744" y="4250256"/>
              <a:ext cx="285752" cy="3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rot="10800000" flipV="1">
              <a:off x="2428860" y="4572008"/>
              <a:ext cx="285752" cy="3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rot="10800000">
              <a:off x="3714745" y="4572008"/>
              <a:ext cx="285752" cy="3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rot="10800000">
              <a:off x="2436481" y="4250256"/>
              <a:ext cx="285752" cy="36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rot="16200000">
              <a:off x="429390" y="2642388"/>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rot="5400000">
              <a:off x="1143770" y="5499908"/>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rot="16200000">
              <a:off x="4858546" y="5571346"/>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3000364" y="6357958"/>
              <a:ext cx="285752"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4582128" y="1928802"/>
            <a:ext cx="2204450" cy="1477328"/>
          </a:xfrm>
          <a:prstGeom prst="rect">
            <a:avLst/>
          </a:prstGeom>
          <a:noFill/>
        </p:spPr>
        <p:txBody>
          <a:bodyPr wrap="none" rtlCol="0">
            <a:spAutoFit/>
          </a:bodyPr>
          <a:lstStyle/>
          <a:p>
            <a:pPr algn="ctr"/>
            <a:r>
              <a:rPr lang="en-US" altLang="zh-CN" dirty="0" smtClean="0">
                <a:solidFill>
                  <a:srgbClr val="0000FF"/>
                </a:solidFill>
                <a:latin typeface="Times New Roman" pitchFamily="18" charset="0"/>
                <a:cs typeface="Times New Roman" pitchFamily="18" charset="0"/>
              </a:rPr>
              <a:t>Circumference: 265m</a:t>
            </a:r>
          </a:p>
          <a:p>
            <a:pPr algn="ctr"/>
            <a:r>
              <a:rPr lang="en-US" altLang="zh-CN" dirty="0" err="1" smtClean="0">
                <a:solidFill>
                  <a:srgbClr val="0000FF"/>
                </a:solidFill>
                <a:latin typeface="Times New Roman" pitchFamily="18" charset="0"/>
                <a:cs typeface="Times New Roman" pitchFamily="18" charset="0"/>
              </a:rPr>
              <a:t>Bρ</a:t>
            </a:r>
            <a:r>
              <a:rPr lang="en-US" altLang="zh-CN" dirty="0" smtClean="0">
                <a:solidFill>
                  <a:srgbClr val="0000FF"/>
                </a:solidFill>
                <a:latin typeface="Times New Roman" pitchFamily="18" charset="0"/>
                <a:cs typeface="Times New Roman" pitchFamily="18" charset="0"/>
              </a:rPr>
              <a:t>: 13-15 Tm</a:t>
            </a:r>
          </a:p>
          <a:p>
            <a:pPr algn="ctr"/>
            <a:r>
              <a:rPr lang="en-US" altLang="zh-CN" dirty="0" smtClean="0">
                <a:solidFill>
                  <a:srgbClr val="0000FF"/>
                </a:solidFill>
                <a:latin typeface="Times New Roman" pitchFamily="18" charset="0"/>
                <a:cs typeface="Times New Roman" pitchFamily="18" charset="0"/>
              </a:rPr>
              <a:t>Stochastic Cooling</a:t>
            </a:r>
          </a:p>
          <a:p>
            <a:pPr algn="ctr"/>
            <a:r>
              <a:rPr lang="en-US" altLang="zh-CN" dirty="0" smtClean="0">
                <a:solidFill>
                  <a:srgbClr val="0000FF"/>
                </a:solidFill>
                <a:latin typeface="Times New Roman" pitchFamily="18" charset="0"/>
                <a:cs typeface="Times New Roman" pitchFamily="18" charset="0"/>
              </a:rPr>
              <a:t>Electron Cooling</a:t>
            </a:r>
          </a:p>
          <a:p>
            <a:pPr algn="ctr"/>
            <a:r>
              <a:rPr lang="en-US" altLang="zh-CN" dirty="0" smtClean="0">
                <a:solidFill>
                  <a:srgbClr val="0000FF"/>
                </a:solidFill>
                <a:latin typeface="Times New Roman" pitchFamily="18" charset="0"/>
                <a:cs typeface="Times New Roman" pitchFamily="18" charset="0"/>
              </a:rPr>
              <a:t>Barrier Bucket </a:t>
            </a:r>
            <a:endParaRPr lang="zh-CN" altLang="en-US" dirty="0">
              <a:solidFill>
                <a:srgbClr val="0000FF"/>
              </a:solidFill>
              <a:latin typeface="Times New Roman" pitchFamily="18" charset="0"/>
              <a:cs typeface="Times New Roman" pitchFamily="18" charset="0"/>
            </a:endParaRPr>
          </a:p>
        </p:txBody>
      </p:sp>
      <p:sp>
        <p:nvSpPr>
          <p:cNvPr id="29" name="TextBox 28"/>
          <p:cNvSpPr txBox="1"/>
          <p:nvPr/>
        </p:nvSpPr>
        <p:spPr>
          <a:xfrm>
            <a:off x="5000628" y="5429264"/>
            <a:ext cx="1486305" cy="646331"/>
          </a:xfrm>
          <a:prstGeom prst="rect">
            <a:avLst/>
          </a:prstGeom>
          <a:noFill/>
        </p:spPr>
        <p:txBody>
          <a:bodyPr wrap="none" rtlCol="0">
            <a:spAutoFit/>
          </a:bodyPr>
          <a:lstStyle/>
          <a:p>
            <a:pPr algn="ctr"/>
            <a:r>
              <a:rPr lang="en-US" altLang="zh-CN" dirty="0" smtClean="0">
                <a:solidFill>
                  <a:srgbClr val="0000FF"/>
                </a:solidFill>
                <a:latin typeface="Times New Roman" pitchFamily="18" charset="0"/>
                <a:cs typeface="Times New Roman" pitchFamily="18" charset="0"/>
              </a:rPr>
              <a:t>Length: 268m</a:t>
            </a:r>
          </a:p>
          <a:p>
            <a:pPr algn="ctr"/>
            <a:r>
              <a:rPr lang="en-US" altLang="zh-CN" dirty="0" err="1" smtClean="0">
                <a:solidFill>
                  <a:srgbClr val="0000FF"/>
                </a:solidFill>
                <a:latin typeface="Times New Roman" pitchFamily="18" charset="0"/>
                <a:cs typeface="Times New Roman" pitchFamily="18" charset="0"/>
              </a:rPr>
              <a:t>Bρ</a:t>
            </a:r>
            <a:r>
              <a:rPr lang="en-US" altLang="zh-CN" dirty="0" smtClean="0">
                <a:solidFill>
                  <a:srgbClr val="0000FF"/>
                </a:solidFill>
                <a:latin typeface="Times New Roman" pitchFamily="18" charset="0"/>
                <a:cs typeface="Times New Roman" pitchFamily="18" charset="0"/>
              </a:rPr>
              <a:t>: 13Tm</a:t>
            </a:r>
          </a:p>
        </p:txBody>
      </p:sp>
      <p:sp>
        <p:nvSpPr>
          <p:cNvPr id="27" name="Rectangle 37"/>
          <p:cNvSpPr>
            <a:spLocks noChangeArrowheads="1"/>
          </p:cNvSpPr>
          <p:nvPr/>
        </p:nvSpPr>
        <p:spPr bwMode="auto">
          <a:xfrm>
            <a:off x="214282" y="-24"/>
            <a:ext cx="3071834" cy="523220"/>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800" b="1" dirty="0" smtClean="0">
                <a:solidFill>
                  <a:srgbClr val="0000FF"/>
                </a:solidFill>
                <a:latin typeface="Arial Narrow" panose="020B0606020202030204" pitchFamily="34" charset="0"/>
              </a:rPr>
              <a:t>Unique features-2</a:t>
            </a:r>
            <a:endParaRPr lang="en-US" altLang="zh-CN" sz="2800" b="1" dirty="0">
              <a:solidFill>
                <a:srgbClr val="0000FF"/>
              </a:solidFill>
              <a:latin typeface="Arial Narrow" panose="020B0606020202030204" pitchFamily="34" charset="0"/>
            </a:endParaRPr>
          </a:p>
        </p:txBody>
      </p:sp>
      <p:pic>
        <p:nvPicPr>
          <p:cNvPr id="60" name="Picture 2"/>
          <p:cNvPicPr>
            <a:picLocks noChangeAspect="1" noChangeArrowheads="1"/>
          </p:cNvPicPr>
          <p:nvPr/>
        </p:nvPicPr>
        <p:blipFill>
          <a:blip r:embed="rId3" cstate="print"/>
          <a:srcRect/>
          <a:stretch>
            <a:fillRect/>
          </a:stretch>
        </p:blipFill>
        <p:spPr bwMode="auto">
          <a:xfrm>
            <a:off x="142844" y="3786190"/>
            <a:ext cx="2998551" cy="25953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70" name="Picture 2"/>
          <p:cNvPicPr>
            <a:picLocks noChangeAspect="1" noChangeArrowheads="1"/>
          </p:cNvPicPr>
          <p:nvPr/>
        </p:nvPicPr>
        <p:blipFill>
          <a:blip r:embed="rId3"/>
          <a:srcRect/>
          <a:stretch>
            <a:fillRect/>
          </a:stretch>
        </p:blipFill>
        <p:spPr bwMode="auto">
          <a:xfrm>
            <a:off x="142844" y="1214422"/>
            <a:ext cx="4572032" cy="4816374"/>
          </a:xfrm>
          <a:prstGeom prst="rect">
            <a:avLst/>
          </a:prstGeom>
          <a:solidFill>
            <a:schemeClr val="bg1"/>
          </a:solidFill>
          <a:ln w="9525">
            <a:noFill/>
            <a:miter lim="800000"/>
            <a:headEnd/>
            <a:tailEnd/>
          </a:ln>
          <a:effectLst/>
        </p:spPr>
      </p:pic>
      <p:sp>
        <p:nvSpPr>
          <p:cNvPr id="39" name="TextBox 38"/>
          <p:cNvSpPr txBox="1">
            <a:spLocks noChangeArrowheads="1"/>
          </p:cNvSpPr>
          <p:nvPr/>
        </p:nvSpPr>
        <p:spPr bwMode="auto">
          <a:xfrm>
            <a:off x="5000628" y="2500306"/>
            <a:ext cx="3643305" cy="3313728"/>
          </a:xfrm>
          <a:prstGeom prst="rect">
            <a:avLst/>
          </a:prstGeom>
          <a:noFill/>
          <a:ln w="9525">
            <a:noFill/>
            <a:miter lim="800000"/>
            <a:headEnd/>
            <a:tailEnd/>
          </a:ln>
        </p:spPr>
        <p:txBody>
          <a:bodyPr wrap="square">
            <a:spAutoFit/>
          </a:bodyPr>
          <a:lstStyle/>
          <a:p>
            <a:pPr marL="357188" indent="-357188">
              <a:spcAft>
                <a:spcPts val="800"/>
              </a:spcAft>
              <a:buClr>
                <a:srgbClr val="000099"/>
              </a:buClr>
              <a:buFont typeface="Wingdings" pitchFamily="2" charset="2"/>
              <a:buChar char="l"/>
            </a:pPr>
            <a:r>
              <a:rPr lang="en-US" altLang="zh-CN" sz="2200" dirty="0" smtClean="0">
                <a:solidFill>
                  <a:srgbClr val="3333CC"/>
                </a:solidFill>
                <a:latin typeface="Times New Roman" pitchFamily="18" charset="0"/>
                <a:ea typeface="黑体" pitchFamily="49" charset="-122"/>
                <a:cs typeface="Times New Roman" pitchFamily="18" charset="0"/>
              </a:rPr>
              <a:t>“8” shape ring</a:t>
            </a:r>
          </a:p>
          <a:p>
            <a:pPr marL="357188" indent="-357188">
              <a:spcAft>
                <a:spcPts val="800"/>
              </a:spcAft>
              <a:buClr>
                <a:srgbClr val="000099"/>
              </a:buClr>
              <a:buFont typeface="Wingdings" pitchFamily="2" charset="2"/>
              <a:buChar char="l"/>
            </a:pPr>
            <a:r>
              <a:rPr lang="en-US" altLang="zh-CN" sz="2200" dirty="0" smtClean="0">
                <a:solidFill>
                  <a:srgbClr val="3333CC"/>
                </a:solidFill>
                <a:latin typeface="Times New Roman" pitchFamily="18" charset="0"/>
                <a:ea typeface="黑体" pitchFamily="49" charset="-122"/>
                <a:cs typeface="Times New Roman" pitchFamily="18" charset="0"/>
              </a:rPr>
              <a:t>Coasting beam merging with itself scheme</a:t>
            </a:r>
          </a:p>
          <a:p>
            <a:pPr marL="357188" indent="-357188">
              <a:spcAft>
                <a:spcPts val="800"/>
              </a:spcAft>
              <a:buClr>
                <a:srgbClr val="C00000"/>
              </a:buClr>
              <a:buFont typeface="Wingdings" pitchFamily="2" charset="2"/>
              <a:buChar char="l"/>
            </a:pPr>
            <a:r>
              <a:rPr lang="en-US" altLang="zh-CN" sz="2200" dirty="0" smtClean="0">
                <a:solidFill>
                  <a:srgbClr val="C00000"/>
                </a:solidFill>
                <a:latin typeface="Times New Roman" pitchFamily="18" charset="0"/>
                <a:ea typeface="黑体" pitchFamily="49" charset="-122"/>
                <a:cs typeface="Times New Roman" pitchFamily="18" charset="0"/>
              </a:rPr>
              <a:t>Based on</a:t>
            </a:r>
            <a:r>
              <a:rPr lang="zh-CN" altLang="en-US" sz="2200" dirty="0" smtClean="0">
                <a:solidFill>
                  <a:srgbClr val="C00000"/>
                </a:solidFill>
                <a:latin typeface="Times New Roman" pitchFamily="18" charset="0"/>
                <a:ea typeface="黑体" pitchFamily="49" charset="-122"/>
                <a:cs typeface="Times New Roman" pitchFamily="18" charset="0"/>
              </a:rPr>
              <a:t> </a:t>
            </a:r>
            <a:r>
              <a:rPr lang="en-US" altLang="zh-CN" sz="2200" dirty="0" err="1" smtClean="0">
                <a:solidFill>
                  <a:srgbClr val="C00000"/>
                </a:solidFill>
                <a:latin typeface="Times New Roman" pitchFamily="18" charset="0"/>
                <a:ea typeface="黑体" pitchFamily="49" charset="-122"/>
                <a:cs typeface="Times New Roman" pitchFamily="18" charset="0"/>
              </a:rPr>
              <a:t>SRing</a:t>
            </a:r>
            <a:endParaRPr lang="en-US" altLang="zh-CN" sz="2200" dirty="0" smtClean="0">
              <a:solidFill>
                <a:srgbClr val="C00000"/>
              </a:solidFill>
              <a:latin typeface="Times New Roman" pitchFamily="18" charset="0"/>
              <a:ea typeface="黑体" pitchFamily="49" charset="-122"/>
              <a:cs typeface="Times New Roman" pitchFamily="18" charset="0"/>
            </a:endParaRPr>
          </a:p>
          <a:p>
            <a:pPr marL="357188" indent="-357188">
              <a:spcAft>
                <a:spcPts val="800"/>
              </a:spcAft>
              <a:buClr>
                <a:srgbClr val="C00000"/>
              </a:buClr>
              <a:buFont typeface="Wingdings" pitchFamily="2" charset="2"/>
              <a:buChar char="l"/>
            </a:pPr>
            <a:r>
              <a:rPr lang="en-US" altLang="zh-CN" sz="2200" dirty="0" smtClean="0">
                <a:solidFill>
                  <a:srgbClr val="C00000"/>
                </a:solidFill>
                <a:latin typeface="Times New Roman" pitchFamily="18" charset="0"/>
                <a:ea typeface="黑体" pitchFamily="49" charset="-122"/>
                <a:cs typeface="Times New Roman" pitchFamily="18" charset="0"/>
              </a:rPr>
              <a:t>Sharing the injection and cooling system</a:t>
            </a:r>
          </a:p>
          <a:p>
            <a:pPr marL="357188" indent="-357188">
              <a:spcAft>
                <a:spcPts val="800"/>
              </a:spcAft>
              <a:buClr>
                <a:srgbClr val="CC0000"/>
              </a:buClr>
              <a:buFont typeface="Wingdings" pitchFamily="2" charset="2"/>
              <a:buChar char="l"/>
            </a:pPr>
            <a:r>
              <a:rPr lang="en-US" altLang="zh-CN" sz="2200" dirty="0" smtClean="0">
                <a:solidFill>
                  <a:srgbClr val="C00000"/>
                </a:solidFill>
                <a:latin typeface="Times New Roman" pitchFamily="18" charset="0"/>
                <a:ea typeface="黑体" pitchFamily="49" charset="-122"/>
                <a:cs typeface="Times New Roman" pitchFamily="18" charset="0"/>
              </a:rPr>
              <a:t>No powerful RF system</a:t>
            </a:r>
          </a:p>
          <a:p>
            <a:pPr marL="357188" indent="-357188">
              <a:spcAft>
                <a:spcPts val="800"/>
              </a:spcAft>
              <a:buClr>
                <a:srgbClr val="0000CC"/>
              </a:buClr>
              <a:buFont typeface="Wingdings" pitchFamily="2" charset="2"/>
              <a:buChar char="l"/>
            </a:pPr>
            <a:r>
              <a:rPr lang="en-US" altLang="zh-CN" sz="2200" dirty="0" smtClean="0">
                <a:latin typeface="Times New Roman" pitchFamily="18" charset="0"/>
                <a:ea typeface="黑体" pitchFamily="49" charset="-122"/>
                <a:cs typeface="Times New Roman" pitchFamily="18" charset="0"/>
              </a:rPr>
              <a:t>Barrier  Bucket stacking</a:t>
            </a:r>
          </a:p>
        </p:txBody>
      </p:sp>
      <p:sp>
        <p:nvSpPr>
          <p:cNvPr id="28" name="TextBox 27"/>
          <p:cNvSpPr txBox="1"/>
          <p:nvPr/>
        </p:nvSpPr>
        <p:spPr>
          <a:xfrm>
            <a:off x="4643438" y="1285860"/>
            <a:ext cx="4500594" cy="938719"/>
          </a:xfrm>
          <a:prstGeom prst="rect">
            <a:avLst/>
          </a:prstGeom>
          <a:noFill/>
        </p:spPr>
        <p:txBody>
          <a:bodyPr wrap="square" rtlCol="0">
            <a:spAutoFit/>
          </a:bodyPr>
          <a:lstStyle/>
          <a:p>
            <a:pPr>
              <a:lnSpc>
                <a:spcPct val="125000"/>
              </a:lnSpc>
            </a:pPr>
            <a:r>
              <a:rPr lang="en-US" altLang="zh-CN" sz="2200" b="1" dirty="0" smtClean="0">
                <a:solidFill>
                  <a:srgbClr val="0000FF"/>
                </a:solidFill>
              </a:rPr>
              <a:t>First ion-ion merging facility in the world with unique features</a:t>
            </a:r>
            <a:endParaRPr lang="zh-CN" altLang="en-US" sz="2200" b="1" dirty="0">
              <a:solidFill>
                <a:srgbClr val="0000FF"/>
              </a:solidFill>
            </a:endParaRPr>
          </a:p>
        </p:txBody>
      </p:sp>
      <p:sp>
        <p:nvSpPr>
          <p:cNvPr id="83" name="标题 1"/>
          <p:cNvSpPr txBox="1">
            <a:spLocks/>
          </p:cNvSpPr>
          <p:nvPr/>
        </p:nvSpPr>
        <p:spPr>
          <a:xfrm>
            <a:off x="1928794" y="357166"/>
            <a:ext cx="5786478" cy="617312"/>
          </a:xfrm>
          <a:prstGeom prst="rect">
            <a:avLst/>
          </a:prstGeom>
        </p:spPr>
        <p:txBody>
          <a:bodyPr vert="horz" lIns="91440" tIns="45720" rIns="91440" bIns="45720" rtlCol="0" anchor="ctr">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lvl="0" algn="ctr" defTabSz="685800" fontAlgn="auto">
              <a:lnSpc>
                <a:spcPct val="90000"/>
              </a:lnSpc>
              <a:spcAft>
                <a:spcPts val="0"/>
              </a:spcAft>
              <a:defRPr/>
            </a:pPr>
            <a:r>
              <a:rPr lang="en-US" altLang="zh-CN" sz="2800" dirty="0" smtClean="0">
                <a:solidFill>
                  <a:sysClr val="windowText" lastClr="000000"/>
                </a:solidFill>
                <a:latin typeface="Times New Roman" panose="02020603050405020304" pitchFamily="18" charset="0"/>
                <a:ea typeface="宋体"/>
                <a:cs typeface="+mj-cs"/>
              </a:rPr>
              <a:t>Figure “8” shape ion-ion merging  </a:t>
            </a:r>
          </a:p>
        </p:txBody>
      </p:sp>
      <p:sp>
        <p:nvSpPr>
          <p:cNvPr id="7" name="矩形 6"/>
          <p:cNvSpPr/>
          <p:nvPr/>
        </p:nvSpPr>
        <p:spPr>
          <a:xfrm>
            <a:off x="1285852" y="6253483"/>
            <a:ext cx="7143800" cy="461665"/>
          </a:xfrm>
          <a:prstGeom prst="rect">
            <a:avLst/>
          </a:prstGeom>
        </p:spPr>
        <p:txBody>
          <a:bodyPr wrap="square">
            <a:spAutoFit/>
          </a:bodyPr>
          <a:lstStyle/>
          <a:p>
            <a:pPr marL="452438" lvl="0" indent="-452438" algn="ctr">
              <a:spcAft>
                <a:spcPts val="1000"/>
              </a:spcAft>
              <a:buClr>
                <a:srgbClr val="00B0F0"/>
              </a:buClr>
            </a:pPr>
            <a:r>
              <a:rPr lang="en-US" altLang="zh-CN" sz="2400" b="1" dirty="0" smtClean="0">
                <a:solidFill>
                  <a:srgbClr val="FF0000"/>
                </a:solidFill>
                <a:latin typeface="Times New Roman" pitchFamily="18" charset="0"/>
                <a:ea typeface="黑体" pitchFamily="49" charset="-122"/>
                <a:cs typeface="Times New Roman" pitchFamily="18" charset="0"/>
              </a:rPr>
              <a:t>Bare heavy nuclei, e.g. </a:t>
            </a:r>
            <a:r>
              <a:rPr lang="en-US" altLang="zh-CN" sz="2400" b="1" baseline="30000" dirty="0" smtClean="0">
                <a:solidFill>
                  <a:srgbClr val="FF0000"/>
                </a:solidFill>
                <a:latin typeface="Times New Roman" pitchFamily="18" charset="0"/>
                <a:ea typeface="黑体" pitchFamily="49" charset="-122"/>
                <a:cs typeface="Times New Roman" pitchFamily="18" charset="0"/>
              </a:rPr>
              <a:t>238</a:t>
            </a:r>
            <a:r>
              <a:rPr lang="en-US" altLang="zh-CN" sz="2400" b="1" dirty="0" smtClean="0">
                <a:solidFill>
                  <a:srgbClr val="FF0000"/>
                </a:solidFill>
                <a:latin typeface="Times New Roman" pitchFamily="18" charset="0"/>
                <a:ea typeface="黑体" pitchFamily="49" charset="-122"/>
                <a:cs typeface="Times New Roman" pitchFamily="18" charset="0"/>
              </a:rPr>
              <a:t>U</a:t>
            </a:r>
            <a:r>
              <a:rPr lang="en-US" altLang="zh-CN" sz="2400" b="1" baseline="30000" dirty="0" smtClean="0">
                <a:solidFill>
                  <a:srgbClr val="FF0000"/>
                </a:solidFill>
                <a:latin typeface="Times New Roman" pitchFamily="18" charset="0"/>
                <a:ea typeface="黑体" pitchFamily="49" charset="-122"/>
                <a:cs typeface="Times New Roman" pitchFamily="18" charset="0"/>
              </a:rPr>
              <a:t>92+</a:t>
            </a:r>
            <a:r>
              <a:rPr lang="en-US" altLang="zh-CN" sz="2400" b="1" dirty="0" smtClean="0">
                <a:solidFill>
                  <a:srgbClr val="FF0000"/>
                </a:solidFill>
                <a:latin typeface="Times New Roman" pitchFamily="18" charset="0"/>
                <a:ea typeface="黑体" pitchFamily="49" charset="-122"/>
                <a:cs typeface="Times New Roman" pitchFamily="18" charset="0"/>
              </a:rPr>
              <a:t>, Z1 + Z2 =184 ≥ 173</a:t>
            </a:r>
          </a:p>
        </p:txBody>
      </p:sp>
      <p:cxnSp>
        <p:nvCxnSpPr>
          <p:cNvPr id="8" name="直接箭头连接符 7"/>
          <p:cNvCxnSpPr/>
          <p:nvPr/>
        </p:nvCxnSpPr>
        <p:spPr>
          <a:xfrm rot="5400000">
            <a:off x="2458423" y="3750838"/>
            <a:ext cx="386679" cy="39840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45178" y="3337062"/>
            <a:ext cx="583814" cy="523220"/>
          </a:xfrm>
          <a:prstGeom prst="rect">
            <a:avLst/>
          </a:prstGeom>
          <a:solidFill>
            <a:schemeClr val="bg1"/>
          </a:solidFill>
        </p:spPr>
        <p:txBody>
          <a:bodyPr wrap="none" rtlCol="0">
            <a:spAutoFit/>
          </a:bodyPr>
          <a:lstStyle/>
          <a:p>
            <a:r>
              <a:rPr lang="en-US" altLang="zh-CN" sz="2800" b="1" dirty="0" smtClean="0">
                <a:solidFill>
                  <a:srgbClr val="0000FF"/>
                </a:solidFill>
                <a:latin typeface="Times New Roman" pitchFamily="18" charset="0"/>
                <a:cs typeface="Times New Roman" pitchFamily="18" charset="0"/>
              </a:rPr>
              <a:t>IR</a:t>
            </a:r>
            <a:endParaRPr lang="zh-CN" alt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1524000" y="1309074"/>
          <a:ext cx="6096000" cy="52984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p>
                      <a:r>
                        <a:rPr lang="en-US" altLang="zh-CN" sz="2200" b="1" dirty="0" smtClean="0">
                          <a:solidFill>
                            <a:srgbClr val="000099"/>
                          </a:solidFill>
                        </a:rPr>
                        <a:t>Parameter</a:t>
                      </a:r>
                      <a:endParaRPr lang="zh-CN" altLang="en-US" sz="2200" b="1" dirty="0">
                        <a:solidFill>
                          <a:srgbClr val="000099"/>
                        </a:solidFill>
                        <a:latin typeface="Times New Roman" pitchFamily="18" charset="0"/>
                        <a:cs typeface="Times New Roman" pitchFamily="18" charset="0"/>
                      </a:endParaRPr>
                    </a:p>
                  </a:txBody>
                  <a:tcPr/>
                </a:tc>
                <a:tc>
                  <a:txBody>
                    <a:bodyPr/>
                    <a:lstStyle/>
                    <a:p>
                      <a:pPr algn="ctr"/>
                      <a:r>
                        <a:rPr lang="en-US" altLang="zh-CN" sz="2200" b="1" dirty="0" smtClean="0">
                          <a:solidFill>
                            <a:srgbClr val="000099"/>
                          </a:solidFill>
                        </a:rPr>
                        <a:t>Value</a:t>
                      </a:r>
                      <a:endParaRPr lang="zh-CN" altLang="en-US" sz="2200" b="1"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70840">
                <a:tc>
                  <a:txBody>
                    <a:bodyPr/>
                    <a:lstStyle/>
                    <a:p>
                      <a:r>
                        <a:rPr lang="en-US" altLang="zh-CN" sz="1800" dirty="0" smtClean="0">
                          <a:solidFill>
                            <a:srgbClr val="000099"/>
                          </a:solidFill>
                          <a:latin typeface="Times New Roman" pitchFamily="18" charset="0"/>
                          <a:cs typeface="Times New Roman" pitchFamily="18" charset="0"/>
                        </a:rPr>
                        <a:t>Ion</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baseline="30000" dirty="0" smtClean="0">
                          <a:solidFill>
                            <a:srgbClr val="000099"/>
                          </a:solidFill>
                          <a:latin typeface="Times New Roman" pitchFamily="18" charset="0"/>
                          <a:cs typeface="Times New Roman" pitchFamily="18" charset="0"/>
                        </a:rPr>
                        <a:t>238</a:t>
                      </a:r>
                      <a:r>
                        <a:rPr lang="en-US" altLang="zh-CN" sz="1800" dirty="0" smtClean="0">
                          <a:solidFill>
                            <a:srgbClr val="000099"/>
                          </a:solidFill>
                          <a:latin typeface="Times New Roman" pitchFamily="18" charset="0"/>
                          <a:cs typeface="Times New Roman" pitchFamily="18" charset="0"/>
                        </a:rPr>
                        <a:t>U</a:t>
                      </a:r>
                      <a:r>
                        <a:rPr lang="en-US" altLang="zh-CN" sz="1800" baseline="30000" dirty="0" smtClean="0">
                          <a:solidFill>
                            <a:srgbClr val="000099"/>
                          </a:solidFill>
                          <a:latin typeface="Times New Roman" pitchFamily="18" charset="0"/>
                          <a:cs typeface="Times New Roman" pitchFamily="18" charset="0"/>
                        </a:rPr>
                        <a:t>92+</a:t>
                      </a:r>
                      <a:endParaRPr lang="zh-CN" altLang="en-US" sz="1800" baseline="300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70840">
                <a:tc>
                  <a:txBody>
                    <a:bodyPr/>
                    <a:lstStyle/>
                    <a:p>
                      <a:r>
                        <a:rPr lang="en-US" altLang="zh-CN" sz="1800" dirty="0" smtClean="0">
                          <a:solidFill>
                            <a:srgbClr val="000099"/>
                          </a:solidFill>
                          <a:latin typeface="Times New Roman" pitchFamily="18" charset="0"/>
                          <a:cs typeface="Times New Roman" pitchFamily="18" charset="0"/>
                        </a:rPr>
                        <a:t>Energy(</a:t>
                      </a:r>
                      <a:r>
                        <a:rPr lang="en-US" altLang="zh-CN" sz="1800" dirty="0" err="1" smtClean="0">
                          <a:solidFill>
                            <a:srgbClr val="000099"/>
                          </a:solidFill>
                          <a:latin typeface="Times New Roman" pitchFamily="18" charset="0"/>
                          <a:cs typeface="Times New Roman" pitchFamily="18" charset="0"/>
                        </a:rPr>
                        <a:t>MeV</a:t>
                      </a:r>
                      <a:r>
                        <a:rPr lang="en-US" altLang="zh-CN" sz="1800" dirty="0" smtClean="0">
                          <a:solidFill>
                            <a:srgbClr val="000099"/>
                          </a:solidFill>
                          <a:latin typeface="Times New Roman" pitchFamily="18" charset="0"/>
                          <a:cs typeface="Times New Roman" pitchFamily="18" charset="0"/>
                        </a:rPr>
                        <a:t>/u)</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637(800)</a:t>
                      </a:r>
                      <a:endParaRPr lang="zh-CN" altLang="en-US" sz="18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70840">
                <a:tc>
                  <a:txBody>
                    <a:bodyPr/>
                    <a:lstStyle/>
                    <a:p>
                      <a:r>
                        <a:rPr lang="en-US" altLang="zh-CN" sz="1800" dirty="0" smtClean="0">
                          <a:solidFill>
                            <a:srgbClr val="000099"/>
                          </a:solidFill>
                          <a:latin typeface="Times New Roman" pitchFamily="18" charset="0"/>
                          <a:cs typeface="Times New Roman" pitchFamily="18" charset="0"/>
                        </a:rPr>
                        <a:t>Circumference(m)</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483.8</a:t>
                      </a:r>
                      <a:endParaRPr lang="zh-CN" altLang="en-US" sz="18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370840">
                <a:tc>
                  <a:txBody>
                    <a:bodyPr/>
                    <a:lstStyle/>
                    <a:p>
                      <a:r>
                        <a:rPr lang="en-US" altLang="zh-CN" sz="1800" dirty="0" smtClean="0">
                          <a:solidFill>
                            <a:srgbClr val="000099"/>
                          </a:solidFill>
                          <a:latin typeface="Times New Roman" pitchFamily="18" charset="0"/>
                          <a:cs typeface="Times New Roman" pitchFamily="18" charset="0"/>
                        </a:rPr>
                        <a:t>Frequency(MHz)</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0.50(0.52)</a:t>
                      </a:r>
                      <a:endParaRPr lang="zh-CN" altLang="en-US" sz="18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370840">
                <a:tc>
                  <a:txBody>
                    <a:bodyPr/>
                    <a:lstStyle/>
                    <a:p>
                      <a:r>
                        <a:rPr lang="en-US" altLang="zh-CN" sz="1800" dirty="0" smtClean="0">
                          <a:solidFill>
                            <a:srgbClr val="000099"/>
                          </a:solidFill>
                          <a:latin typeface="Times New Roman" pitchFamily="18" charset="0"/>
                          <a:cs typeface="Times New Roman" pitchFamily="18" charset="0"/>
                        </a:rPr>
                        <a:t>Crossing angle(◦)</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6.8</a:t>
                      </a:r>
                      <a:endParaRPr lang="zh-CN" altLang="en-US" sz="18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370840">
                <a:tc>
                  <a:txBody>
                    <a:bodyPr/>
                    <a:lstStyle/>
                    <a:p>
                      <a:r>
                        <a:rPr lang="en-US" altLang="zh-CN" sz="1800" dirty="0" smtClean="0">
                          <a:solidFill>
                            <a:srgbClr val="000099"/>
                          </a:solidFill>
                          <a:latin typeface="Times New Roman" pitchFamily="18" charset="0"/>
                          <a:cs typeface="Times New Roman" pitchFamily="18" charset="0"/>
                        </a:rPr>
                        <a:t>CM energy(</a:t>
                      </a:r>
                      <a:r>
                        <a:rPr lang="en-US" altLang="zh-CN" sz="1800" dirty="0" err="1" smtClean="0">
                          <a:solidFill>
                            <a:srgbClr val="000099"/>
                          </a:solidFill>
                          <a:latin typeface="Times New Roman" pitchFamily="18" charset="0"/>
                          <a:cs typeface="Times New Roman" pitchFamily="18" charset="0"/>
                        </a:rPr>
                        <a:t>MeV</a:t>
                      </a:r>
                      <a:r>
                        <a:rPr lang="en-US" altLang="zh-CN" sz="1800" dirty="0" smtClean="0">
                          <a:solidFill>
                            <a:srgbClr val="000099"/>
                          </a:solidFill>
                          <a:latin typeface="Times New Roman" pitchFamily="18" charset="0"/>
                          <a:cs typeface="Times New Roman" pitchFamily="18" charset="0"/>
                        </a:rPr>
                        <a:t>/u)</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6(8)</a:t>
                      </a:r>
                      <a:endParaRPr lang="zh-CN" altLang="en-US" sz="1800" dirty="0">
                        <a:solidFill>
                          <a:srgbClr val="000099"/>
                        </a:solidFill>
                        <a:latin typeface="Times New Roman" pitchFamily="18" charset="0"/>
                        <a:cs typeface="Times New Roman" pitchFamily="18" charset="0"/>
                      </a:endParaRPr>
                    </a:p>
                  </a:txBody>
                  <a:tcPr/>
                </a:tc>
                <a:extLst>
                  <a:ext uri="{0D108BD9-81ED-4DB2-BD59-A6C34878D82A}">
                    <a16:rowId xmlns:a16="http://schemas.microsoft.com/office/drawing/2014/main" xmlns="" val="10006"/>
                  </a:ext>
                </a:extLst>
              </a:tr>
              <a:tr h="370840">
                <a:tc>
                  <a:txBody>
                    <a:bodyPr/>
                    <a:lstStyle/>
                    <a:p>
                      <a:r>
                        <a:rPr lang="en-US" altLang="zh-CN" sz="2000" b="1" dirty="0" smtClean="0">
                          <a:solidFill>
                            <a:srgbClr val="0000FF"/>
                          </a:solidFill>
                          <a:latin typeface="Times New Roman" pitchFamily="18" charset="0"/>
                          <a:cs typeface="Times New Roman" pitchFamily="18" charset="0"/>
                        </a:rPr>
                        <a:t>Particle number</a:t>
                      </a:r>
                      <a:endParaRPr lang="zh-CN" altLang="en-US" sz="2000" b="1" dirty="0">
                        <a:solidFill>
                          <a:srgbClr val="0000FF"/>
                        </a:solidFill>
                        <a:latin typeface="Times New Roman" pitchFamily="18" charset="0"/>
                        <a:cs typeface="Times New Roman" pitchFamily="18" charset="0"/>
                      </a:endParaRPr>
                    </a:p>
                  </a:txBody>
                  <a:tcPr/>
                </a:tc>
                <a:tc>
                  <a:txBody>
                    <a:bodyPr/>
                    <a:lstStyle/>
                    <a:p>
                      <a:pPr algn="ctr"/>
                      <a:r>
                        <a:rPr lang="en-US" altLang="zh-CN" sz="2000" b="1" dirty="0" smtClean="0">
                          <a:solidFill>
                            <a:srgbClr val="0000FF"/>
                          </a:solidFill>
                          <a:latin typeface="Times New Roman" pitchFamily="18" charset="0"/>
                          <a:cs typeface="Times New Roman" pitchFamily="18" charset="0"/>
                        </a:rPr>
                        <a:t>7(8)×10</a:t>
                      </a:r>
                      <a:r>
                        <a:rPr lang="en-US" altLang="zh-CN" sz="2000" b="1" baseline="30000" dirty="0" smtClean="0">
                          <a:solidFill>
                            <a:srgbClr val="0000FF"/>
                          </a:solidFill>
                          <a:latin typeface="Times New Roman" pitchFamily="18" charset="0"/>
                          <a:cs typeface="Times New Roman" pitchFamily="18" charset="0"/>
                        </a:rPr>
                        <a:t>10</a:t>
                      </a:r>
                      <a:endParaRPr lang="zh-CN" altLang="en-US" sz="2000" b="1" baseline="30000" dirty="0">
                        <a:solidFill>
                          <a:srgbClr val="0000FF"/>
                        </a:solidFill>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370840">
                <a:tc>
                  <a:txBody>
                    <a:bodyPr/>
                    <a:lstStyle/>
                    <a:p>
                      <a:r>
                        <a:rPr lang="el-GR" altLang="zh-CN" sz="1800" dirty="0" smtClean="0">
                          <a:solidFill>
                            <a:srgbClr val="000099"/>
                          </a:solidFill>
                          <a:latin typeface="Times New Roman" pitchFamily="18" charset="0"/>
                          <a:cs typeface="Times New Roman" pitchFamily="18" charset="0"/>
                        </a:rPr>
                        <a:t>ε</a:t>
                      </a:r>
                      <a:r>
                        <a:rPr lang="en-US" altLang="zh-CN" sz="1800" baseline="-25000" dirty="0" err="1" smtClean="0">
                          <a:solidFill>
                            <a:srgbClr val="000099"/>
                          </a:solidFill>
                          <a:latin typeface="Times New Roman" pitchFamily="18" charset="0"/>
                          <a:cs typeface="Times New Roman" pitchFamily="18" charset="0"/>
                        </a:rPr>
                        <a:t>x,rms</a:t>
                      </a:r>
                      <a:r>
                        <a:rPr lang="en-US" altLang="zh-CN" sz="1800" baseline="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ε</a:t>
                      </a:r>
                      <a:r>
                        <a:rPr lang="en-US" altLang="zh-CN" sz="1800" baseline="-25000" dirty="0" err="1" smtClean="0">
                          <a:solidFill>
                            <a:srgbClr val="000099"/>
                          </a:solidFill>
                          <a:latin typeface="Times New Roman" pitchFamily="18" charset="0"/>
                          <a:cs typeface="Times New Roman" pitchFamily="18" charset="0"/>
                        </a:rPr>
                        <a:t>y,rms</a:t>
                      </a:r>
                      <a:r>
                        <a:rPr lang="en-US" altLang="zh-CN" sz="1800" baseline="-250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π </a:t>
                      </a:r>
                      <a:r>
                        <a:rPr lang="en-US" altLang="zh-CN" sz="1800" dirty="0" smtClean="0">
                          <a:solidFill>
                            <a:srgbClr val="000099"/>
                          </a:solidFill>
                          <a:latin typeface="Times New Roman" pitchFamily="18" charset="0"/>
                          <a:cs typeface="Times New Roman" pitchFamily="18" charset="0"/>
                        </a:rPr>
                        <a:t>mm </a:t>
                      </a:r>
                      <a:r>
                        <a:rPr lang="en-US" altLang="zh-CN" sz="1800" dirty="0" err="1" smtClean="0">
                          <a:solidFill>
                            <a:srgbClr val="000099"/>
                          </a:solidFill>
                          <a:latin typeface="Times New Roman" pitchFamily="18" charset="0"/>
                          <a:cs typeface="Times New Roman" pitchFamily="18" charset="0"/>
                        </a:rPr>
                        <a:t>mrad</a:t>
                      </a:r>
                      <a:r>
                        <a:rPr lang="en-US" altLang="zh-CN" sz="1800" dirty="0" smtClean="0">
                          <a:solidFill>
                            <a:srgbClr val="000099"/>
                          </a:solidFill>
                          <a:latin typeface="Times New Roman" pitchFamily="18" charset="0"/>
                          <a:cs typeface="Times New Roman" pitchFamily="18" charset="0"/>
                        </a:rPr>
                        <a:t>)</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1/1</a:t>
                      </a:r>
                    </a:p>
                  </a:txBody>
                  <a:tcPr/>
                </a:tc>
                <a:extLst>
                  <a:ext uri="{0D108BD9-81ED-4DB2-BD59-A6C34878D82A}">
                    <a16:rowId xmlns:a16="http://schemas.microsoft.com/office/drawing/2014/main" xmlns="" val="10008"/>
                  </a:ext>
                </a:extLst>
              </a:tr>
              <a:tr h="370840">
                <a:tc>
                  <a:txBody>
                    <a:bodyPr/>
                    <a:lstStyle/>
                    <a:p>
                      <a:r>
                        <a:rPr lang="el-GR" altLang="zh-CN" sz="1800" dirty="0" smtClean="0">
                          <a:solidFill>
                            <a:srgbClr val="000099"/>
                          </a:solidFill>
                          <a:latin typeface="Times New Roman" pitchFamily="18" charset="0"/>
                          <a:cs typeface="Times New Roman" pitchFamily="18" charset="0"/>
                        </a:rPr>
                        <a:t>β</a:t>
                      </a:r>
                      <a:r>
                        <a:rPr lang="el-GR" altLang="zh-CN" sz="1800" baseline="30000" dirty="0" smtClean="0">
                          <a:solidFill>
                            <a:srgbClr val="000099"/>
                          </a:solidFill>
                          <a:latin typeface="Times New Roman" pitchFamily="18" charset="0"/>
                          <a:cs typeface="Times New Roman" pitchFamily="18" charset="0"/>
                        </a:rPr>
                        <a:t>∗</a:t>
                      </a:r>
                      <a:r>
                        <a:rPr lang="en-US" altLang="zh-CN" sz="1800" baseline="-25000" dirty="0" smtClean="0">
                          <a:solidFill>
                            <a:srgbClr val="000099"/>
                          </a:solidFill>
                          <a:latin typeface="Times New Roman" pitchFamily="18" charset="0"/>
                          <a:cs typeface="Times New Roman" pitchFamily="18" charset="0"/>
                        </a:rPr>
                        <a:t>x</a:t>
                      </a:r>
                      <a:r>
                        <a:rPr lang="en-US" altLang="zh-CN" sz="180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β</a:t>
                      </a:r>
                      <a:r>
                        <a:rPr lang="el-GR" altLang="zh-CN" sz="1800" baseline="30000" dirty="0" smtClean="0">
                          <a:solidFill>
                            <a:srgbClr val="000099"/>
                          </a:solidFill>
                          <a:latin typeface="Times New Roman" pitchFamily="18" charset="0"/>
                          <a:cs typeface="Times New Roman" pitchFamily="18" charset="0"/>
                        </a:rPr>
                        <a:t>∗</a:t>
                      </a:r>
                      <a:r>
                        <a:rPr lang="en-US" altLang="zh-CN" sz="1800" baseline="-25000" dirty="0" smtClean="0">
                          <a:solidFill>
                            <a:srgbClr val="000099"/>
                          </a:solidFill>
                          <a:latin typeface="Times New Roman" pitchFamily="18" charset="0"/>
                          <a:cs typeface="Times New Roman" pitchFamily="18" charset="0"/>
                        </a:rPr>
                        <a:t>y</a:t>
                      </a:r>
                      <a:r>
                        <a:rPr lang="en-US" altLang="zh-CN" sz="1800" dirty="0" smtClean="0">
                          <a:solidFill>
                            <a:srgbClr val="000099"/>
                          </a:solidFill>
                          <a:latin typeface="Times New Roman" pitchFamily="18" charset="0"/>
                          <a:cs typeface="Times New Roman" pitchFamily="18" charset="0"/>
                        </a:rPr>
                        <a:t>(m)</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1/0.03</a:t>
                      </a:r>
                    </a:p>
                  </a:txBody>
                  <a:tcPr/>
                </a:tc>
                <a:extLst>
                  <a:ext uri="{0D108BD9-81ED-4DB2-BD59-A6C34878D82A}">
                    <a16:rowId xmlns:a16="http://schemas.microsoft.com/office/drawing/2014/main" xmlns="" val="10009"/>
                  </a:ext>
                </a:extLst>
              </a:tr>
              <a:tr h="370840">
                <a:tc>
                  <a:txBody>
                    <a:bodyPr/>
                    <a:lstStyle/>
                    <a:p>
                      <a:r>
                        <a:rPr lang="el-GR" altLang="zh-CN" sz="1800" dirty="0" smtClean="0">
                          <a:solidFill>
                            <a:srgbClr val="000099"/>
                          </a:solidFill>
                          <a:latin typeface="Times New Roman" pitchFamily="18" charset="0"/>
                          <a:cs typeface="Times New Roman" pitchFamily="18" charset="0"/>
                        </a:rPr>
                        <a:t>σ</a:t>
                      </a:r>
                      <a:r>
                        <a:rPr lang="en-US" altLang="zh-CN" sz="1800" baseline="-25000" dirty="0" err="1" smtClean="0">
                          <a:solidFill>
                            <a:srgbClr val="000099"/>
                          </a:solidFill>
                          <a:latin typeface="Times New Roman" pitchFamily="18" charset="0"/>
                          <a:cs typeface="Times New Roman" pitchFamily="18" charset="0"/>
                        </a:rPr>
                        <a:t>x,rms</a:t>
                      </a:r>
                      <a:r>
                        <a:rPr lang="en-US" altLang="zh-CN" sz="1800" baseline="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σ</a:t>
                      </a:r>
                      <a:r>
                        <a:rPr lang="en-US" altLang="zh-CN" sz="1800" baseline="-25000" dirty="0" err="1" smtClean="0">
                          <a:solidFill>
                            <a:srgbClr val="000099"/>
                          </a:solidFill>
                          <a:latin typeface="Times New Roman" pitchFamily="18" charset="0"/>
                          <a:cs typeface="Times New Roman" pitchFamily="18" charset="0"/>
                        </a:rPr>
                        <a:t>y,rms</a:t>
                      </a:r>
                      <a:r>
                        <a:rPr lang="en-US" altLang="zh-CN" sz="1800" baseline="-250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(mm)</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1/0.173</a:t>
                      </a:r>
                    </a:p>
                  </a:txBody>
                  <a:tcPr/>
                </a:tc>
                <a:extLst>
                  <a:ext uri="{0D108BD9-81ED-4DB2-BD59-A6C34878D82A}">
                    <a16:rowId xmlns:a16="http://schemas.microsoft.com/office/drawing/2014/main" xmlns="" val="10010"/>
                  </a:ext>
                </a:extLst>
              </a:tr>
              <a:tr h="370840">
                <a:tc>
                  <a:txBody>
                    <a:bodyPr/>
                    <a:lstStyle/>
                    <a:p>
                      <a:r>
                        <a:rPr lang="en-US" altLang="zh-CN" sz="1800" dirty="0" smtClean="0">
                          <a:solidFill>
                            <a:srgbClr val="000099"/>
                          </a:solidFill>
                          <a:latin typeface="Times New Roman" pitchFamily="18" charset="0"/>
                          <a:cs typeface="Times New Roman" pitchFamily="18" charset="0"/>
                        </a:rPr>
                        <a:t>Laslett</a:t>
                      </a:r>
                      <a:r>
                        <a:rPr lang="zh-CN" altLang="en-US" sz="18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tune shift</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-0.1(-0.077)</a:t>
                      </a:r>
                    </a:p>
                  </a:txBody>
                  <a:tcPr/>
                </a:tc>
                <a:extLst>
                  <a:ext uri="{0D108BD9-81ED-4DB2-BD59-A6C34878D82A}">
                    <a16:rowId xmlns:a16="http://schemas.microsoft.com/office/drawing/2014/main" xmlns="" val="10011"/>
                  </a:ext>
                </a:extLst>
              </a:tr>
              <a:tr h="370840">
                <a:tc>
                  <a:txBody>
                    <a:bodyPr/>
                    <a:lstStyle/>
                    <a:p>
                      <a:r>
                        <a:rPr lang="en-US" altLang="zh-CN" sz="1800" dirty="0" smtClean="0">
                          <a:solidFill>
                            <a:srgbClr val="000099"/>
                          </a:solidFill>
                          <a:latin typeface="Times New Roman" pitchFamily="18" charset="0"/>
                          <a:cs typeface="Times New Roman" pitchFamily="18" charset="0"/>
                        </a:rPr>
                        <a:t>Hourglass</a:t>
                      </a:r>
                      <a:r>
                        <a:rPr lang="zh-CN" altLang="en-US" sz="18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factor</a:t>
                      </a:r>
                      <a:endParaRPr lang="zh-CN" altLang="en-US" sz="1800" dirty="0">
                        <a:solidFill>
                          <a:srgbClr val="000099"/>
                        </a:solidFill>
                        <a:latin typeface="Times New Roman" pitchFamily="18" charset="0"/>
                        <a:cs typeface="Times New Roman" pitchFamily="18" charset="0"/>
                      </a:endParaRPr>
                    </a:p>
                  </a:txBody>
                  <a:tcPr/>
                </a:tc>
                <a:tc>
                  <a:txBody>
                    <a:bodyPr/>
                    <a:lstStyle/>
                    <a:p>
                      <a:pPr algn="ctr"/>
                      <a:r>
                        <a:rPr lang="en-US" altLang="zh-CN" sz="1800" dirty="0" smtClean="0">
                          <a:solidFill>
                            <a:srgbClr val="000099"/>
                          </a:solidFill>
                          <a:latin typeface="Times New Roman" pitchFamily="18" charset="0"/>
                          <a:cs typeface="Times New Roman" pitchFamily="18" charset="0"/>
                        </a:rPr>
                        <a:t>0.9</a:t>
                      </a:r>
                    </a:p>
                  </a:txBody>
                  <a:tcPr/>
                </a:tc>
                <a:extLst>
                  <a:ext uri="{0D108BD9-81ED-4DB2-BD59-A6C34878D82A}">
                    <a16:rowId xmlns:a16="http://schemas.microsoft.com/office/drawing/2014/main" xmlns="" val="10012"/>
                  </a:ext>
                </a:extLst>
              </a:tr>
              <a:tr h="370840">
                <a:tc>
                  <a:txBody>
                    <a:bodyPr/>
                    <a:lstStyle/>
                    <a:p>
                      <a:r>
                        <a:rPr lang="en-US" altLang="zh-CN" sz="2000" b="1" dirty="0" smtClean="0">
                          <a:solidFill>
                            <a:srgbClr val="0000FF"/>
                          </a:solidFill>
                          <a:latin typeface="Times New Roman" pitchFamily="18" charset="0"/>
                          <a:cs typeface="Times New Roman" pitchFamily="18" charset="0"/>
                        </a:rPr>
                        <a:t>Luminosity(cm</a:t>
                      </a:r>
                      <a:r>
                        <a:rPr lang="en-US" altLang="zh-CN" sz="2000" b="1" baseline="30000" dirty="0" smtClean="0">
                          <a:solidFill>
                            <a:srgbClr val="0000FF"/>
                          </a:solidFill>
                          <a:latin typeface="Times New Roman" pitchFamily="18" charset="0"/>
                          <a:cs typeface="Times New Roman" pitchFamily="18" charset="0"/>
                        </a:rPr>
                        <a:t>−2</a:t>
                      </a:r>
                      <a:r>
                        <a:rPr lang="en-US" altLang="zh-CN" sz="2000" b="1" dirty="0" smtClean="0">
                          <a:solidFill>
                            <a:srgbClr val="0000FF"/>
                          </a:solidFill>
                          <a:latin typeface="Times New Roman" pitchFamily="18" charset="0"/>
                          <a:cs typeface="Times New Roman" pitchFamily="18" charset="0"/>
                        </a:rPr>
                        <a:t>s</a:t>
                      </a:r>
                      <a:r>
                        <a:rPr lang="en-US" altLang="zh-CN" sz="2000" b="1" baseline="30000" dirty="0" smtClean="0">
                          <a:solidFill>
                            <a:srgbClr val="0000FF"/>
                          </a:solidFill>
                          <a:latin typeface="Times New Roman" pitchFamily="18" charset="0"/>
                          <a:cs typeface="Times New Roman" pitchFamily="18" charset="0"/>
                        </a:rPr>
                        <a:t>−1</a:t>
                      </a:r>
                      <a:r>
                        <a:rPr lang="en-US" altLang="zh-CN" sz="2000" b="1" dirty="0" smtClean="0">
                          <a:solidFill>
                            <a:srgbClr val="0000FF"/>
                          </a:solidFill>
                          <a:latin typeface="Times New Roman" pitchFamily="18" charset="0"/>
                          <a:cs typeface="Times New Roman" pitchFamily="18" charset="0"/>
                        </a:rPr>
                        <a:t>)</a:t>
                      </a:r>
                      <a:endParaRPr lang="zh-CN" altLang="en-US" sz="2000" b="1" dirty="0">
                        <a:solidFill>
                          <a:srgbClr val="0000FF"/>
                        </a:solidFill>
                        <a:latin typeface="Times New Roman" pitchFamily="18" charset="0"/>
                        <a:cs typeface="Times New Roman" pitchFamily="18" charset="0"/>
                      </a:endParaRPr>
                    </a:p>
                  </a:txBody>
                  <a:tcPr/>
                </a:tc>
                <a:tc>
                  <a:txBody>
                    <a:bodyPr/>
                    <a:lstStyle/>
                    <a:p>
                      <a:pPr algn="ctr"/>
                      <a:r>
                        <a:rPr lang="en-US" altLang="zh-CN" sz="2000" b="1" dirty="0" smtClean="0">
                          <a:solidFill>
                            <a:srgbClr val="0000FF"/>
                          </a:solidFill>
                          <a:latin typeface="Times New Roman" pitchFamily="18" charset="0"/>
                          <a:cs typeface="Times New Roman" pitchFamily="18" charset="0"/>
                        </a:rPr>
                        <a:t>4.4(5.4) ×10</a:t>
                      </a:r>
                      <a:r>
                        <a:rPr lang="en-US" altLang="zh-CN" sz="2000" b="1" baseline="30000" dirty="0" smtClean="0">
                          <a:solidFill>
                            <a:srgbClr val="0000FF"/>
                          </a:solidFill>
                          <a:latin typeface="Times New Roman" pitchFamily="18" charset="0"/>
                          <a:cs typeface="Times New Roman" pitchFamily="18" charset="0"/>
                        </a:rPr>
                        <a:t>23</a:t>
                      </a:r>
                    </a:p>
                  </a:txBody>
                  <a:tcPr/>
                </a:tc>
                <a:extLst>
                  <a:ext uri="{0D108BD9-81ED-4DB2-BD59-A6C34878D82A}">
                    <a16:rowId xmlns:a16="http://schemas.microsoft.com/office/drawing/2014/main" xmlns="" val="10013"/>
                  </a:ext>
                </a:extLst>
              </a:tr>
            </a:tbl>
          </a:graphicData>
        </a:graphic>
      </p:graphicFrame>
      <p:sp>
        <p:nvSpPr>
          <p:cNvPr id="5" name="TextBox 4"/>
          <p:cNvSpPr txBox="1"/>
          <p:nvPr/>
        </p:nvSpPr>
        <p:spPr>
          <a:xfrm>
            <a:off x="2857488" y="681319"/>
            <a:ext cx="3797836" cy="461665"/>
          </a:xfrm>
          <a:prstGeom prst="rect">
            <a:avLst/>
          </a:prstGeom>
          <a:noFill/>
        </p:spPr>
        <p:txBody>
          <a:bodyPr wrap="none" rtlCol="0">
            <a:spAutoFit/>
          </a:bodyPr>
          <a:lstStyle/>
          <a:p>
            <a:pPr algn="ctr"/>
            <a:r>
              <a:rPr lang="en-US" altLang="zh-CN" sz="2400" dirty="0" smtClean="0">
                <a:solidFill>
                  <a:srgbClr val="000099"/>
                </a:solidFill>
              </a:rPr>
              <a:t>Merging</a:t>
            </a:r>
            <a:r>
              <a:rPr lang="zh-CN" altLang="en-US" sz="2400" dirty="0" smtClean="0">
                <a:solidFill>
                  <a:srgbClr val="000099"/>
                </a:solidFill>
              </a:rPr>
              <a:t> </a:t>
            </a:r>
            <a:r>
              <a:rPr lang="en-US" altLang="zh-CN" sz="2400" dirty="0" smtClean="0">
                <a:solidFill>
                  <a:srgbClr val="000099"/>
                </a:solidFill>
              </a:rPr>
              <a:t>beam parameters</a:t>
            </a:r>
            <a:endParaRPr lang="zh-CN" altLang="en-US" sz="2400" dirty="0" smtClean="0">
              <a:solidFill>
                <a:srgbClr val="000099"/>
              </a:solidFill>
            </a:endParaRPr>
          </a:p>
        </p:txBody>
      </p:sp>
      <p:sp>
        <p:nvSpPr>
          <p:cNvPr id="6" name="标题 1"/>
          <p:cNvSpPr txBox="1">
            <a:spLocks/>
          </p:cNvSpPr>
          <p:nvPr/>
        </p:nvSpPr>
        <p:spPr>
          <a:xfrm>
            <a:off x="-32" y="-45832"/>
            <a:ext cx="3357586" cy="617312"/>
          </a:xfrm>
          <a:prstGeom prst="rect">
            <a:avLst/>
          </a:prstGeom>
        </p:spPr>
        <p:txBody>
          <a:bodyPr vert="horz" lIns="91440" tIns="45720" rIns="91440" bIns="45720" rtlCol="0" anchor="ctr">
            <a:noAutofit/>
          </a:bodyPr>
          <a:lstStyle/>
          <a:p>
            <a:pPr lvl="0" algn="ctr" defTabSz="685800" fontAlgn="auto">
              <a:lnSpc>
                <a:spcPct val="90000"/>
              </a:lnSpc>
              <a:spcAft>
                <a:spcPts val="0"/>
              </a:spcAft>
              <a:defRPr/>
            </a:pPr>
            <a:r>
              <a:rPr lang="en-US" altLang="zh-CN" sz="3200" dirty="0" smtClean="0">
                <a:solidFill>
                  <a:sysClr val="windowText" lastClr="000000"/>
                </a:solidFill>
                <a:latin typeface="Times New Roman" panose="02020603050405020304" pitchFamily="18" charset="0"/>
                <a:ea typeface="宋体"/>
                <a:cs typeface="+mj-cs"/>
              </a:rPr>
              <a:t>Ion-ion merging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rot="16200000">
            <a:off x="-144627" y="1793438"/>
            <a:ext cx="5792954" cy="4068933"/>
          </a:xfrm>
          <a:prstGeom prst="rect">
            <a:avLst/>
          </a:prstGeom>
        </p:spPr>
      </p:pic>
      <p:sp>
        <p:nvSpPr>
          <p:cNvPr id="5" name="文本框 4"/>
          <p:cNvSpPr txBox="1"/>
          <p:nvPr/>
        </p:nvSpPr>
        <p:spPr>
          <a:xfrm>
            <a:off x="1479742" y="2786058"/>
            <a:ext cx="3378010" cy="3323987"/>
          </a:xfrm>
          <a:prstGeom prst="rect">
            <a:avLst/>
          </a:prstGeom>
          <a:noFill/>
        </p:spPr>
        <p:txBody>
          <a:bodyPr wrap="square" rtlCol="0">
            <a:spAutoFit/>
          </a:bodyPr>
          <a:lstStyle/>
          <a:p>
            <a:r>
              <a:rPr lang="en-US" altLang="zh-CN" sz="2000" dirty="0" smtClean="0">
                <a:solidFill>
                  <a:srgbClr val="0000FF"/>
                </a:solidFill>
                <a:latin typeface="Times New Roman" panose="02020603050405020304" pitchFamily="18" charset="0"/>
                <a:cs typeface="Times New Roman" panose="02020603050405020304" pitchFamily="18" charset="0"/>
              </a:rPr>
              <a:t>Circumference:   268 m </a:t>
            </a:r>
          </a:p>
          <a:p>
            <a:r>
              <a:rPr lang="en-US" altLang="zh-CN" sz="2000" dirty="0" smtClean="0">
                <a:solidFill>
                  <a:srgbClr val="0000FF"/>
                </a:solidFill>
                <a:latin typeface="Times New Roman" panose="02020603050405020304" pitchFamily="18" charset="0"/>
                <a:cs typeface="Times New Roman" panose="02020603050405020304" pitchFamily="18" charset="0"/>
              </a:rPr>
              <a:t>Magnetic Rigidity: 2-13 Tm</a:t>
            </a:r>
          </a:p>
          <a:p>
            <a:pPr>
              <a:spcBef>
                <a:spcPts val="1200"/>
              </a:spcBef>
            </a:pPr>
            <a:r>
              <a:rPr lang="en-US" altLang="zh-CN" sz="1600" dirty="0" smtClean="0">
                <a:solidFill>
                  <a:srgbClr val="002060"/>
                </a:solidFill>
                <a:latin typeface="Times New Roman" panose="02020603050405020304" pitchFamily="18" charset="0"/>
                <a:cs typeface="Times New Roman" panose="02020603050405020304" pitchFamily="18" charset="0"/>
              </a:rPr>
              <a:t>Dipole Type:    Normal C type</a:t>
            </a:r>
          </a:p>
          <a:p>
            <a:r>
              <a:rPr lang="en-US" altLang="zh-CN" sz="1600" dirty="0" smtClean="0">
                <a:solidFill>
                  <a:srgbClr val="002060"/>
                </a:solidFill>
                <a:latin typeface="Times New Roman" panose="02020603050405020304" pitchFamily="18" charset="0"/>
                <a:cs typeface="Times New Roman" panose="02020603050405020304" pitchFamily="18" charset="0"/>
              </a:rPr>
              <a:t>Max. field of dipoles: 1.66 T</a:t>
            </a:r>
          </a:p>
          <a:p>
            <a:r>
              <a:rPr lang="en-US" altLang="zh-CN" sz="1600" dirty="0" smtClean="0">
                <a:solidFill>
                  <a:srgbClr val="002060"/>
                </a:solidFill>
                <a:latin typeface="Times New Roman" panose="02020603050405020304" pitchFamily="18" charset="0"/>
                <a:cs typeface="Times New Roman" panose="02020603050405020304" pitchFamily="18" charset="0"/>
              </a:rPr>
              <a:t>Dipole No.:     20</a:t>
            </a:r>
          </a:p>
          <a:p>
            <a:r>
              <a:rPr lang="en-US" altLang="zh-CN" sz="1600" dirty="0" smtClean="0">
                <a:solidFill>
                  <a:srgbClr val="002060"/>
                </a:solidFill>
                <a:latin typeface="Times New Roman" panose="02020603050405020304" pitchFamily="18" charset="0"/>
                <a:cs typeface="Times New Roman" panose="02020603050405020304" pitchFamily="18" charset="0"/>
              </a:rPr>
              <a:t>Quadrupole No.:  44</a:t>
            </a:r>
          </a:p>
          <a:p>
            <a:r>
              <a:rPr lang="en-US" altLang="zh-CN" sz="1600" dirty="0" smtClean="0">
                <a:solidFill>
                  <a:srgbClr val="002060"/>
                </a:solidFill>
                <a:latin typeface="Times New Roman" panose="02020603050405020304" pitchFamily="18" charset="0"/>
                <a:cs typeface="Times New Roman" panose="02020603050405020304" pitchFamily="18" charset="0"/>
              </a:rPr>
              <a:t>Vacuum:         &lt;1*10</a:t>
            </a:r>
            <a:r>
              <a:rPr lang="en-US" altLang="zh-CN" sz="1600" baseline="30000" dirty="0" smtClean="0">
                <a:solidFill>
                  <a:srgbClr val="002060"/>
                </a:solidFill>
                <a:latin typeface="Times New Roman" panose="02020603050405020304" pitchFamily="18" charset="0"/>
                <a:cs typeface="Times New Roman" panose="02020603050405020304" pitchFamily="18" charset="0"/>
              </a:rPr>
              <a:t>-11</a:t>
            </a:r>
            <a:r>
              <a:rPr lang="en-US" altLang="zh-CN" sz="1600" dirty="0" smtClean="0">
                <a:solidFill>
                  <a:srgbClr val="002060"/>
                </a:solidFill>
                <a:latin typeface="Times New Roman" panose="02020603050405020304" pitchFamily="18" charset="0"/>
                <a:cs typeface="Times New Roman" panose="02020603050405020304" pitchFamily="18" charset="0"/>
              </a:rPr>
              <a:t>mba</a:t>
            </a:r>
          </a:p>
          <a:p>
            <a:r>
              <a:rPr lang="en-US" altLang="zh-CN" sz="1600" dirty="0" smtClean="0">
                <a:solidFill>
                  <a:srgbClr val="002060"/>
                </a:solidFill>
                <a:latin typeface="Times New Roman" panose="02020603050405020304" pitchFamily="18" charset="0"/>
                <a:cs typeface="Times New Roman" panose="02020603050405020304" pitchFamily="18" charset="0"/>
              </a:rPr>
              <a:t>RF voltage:   50kV</a:t>
            </a:r>
          </a:p>
          <a:p>
            <a:r>
              <a:rPr lang="en-US" altLang="zh-CN" sz="1600" dirty="0" smtClean="0">
                <a:solidFill>
                  <a:srgbClr val="002060"/>
                </a:solidFill>
                <a:latin typeface="Times New Roman" panose="02020603050405020304" pitchFamily="18" charset="0"/>
                <a:cs typeface="Times New Roman" panose="02020603050405020304" pitchFamily="18" charset="0"/>
              </a:rPr>
              <a:t>Injection:       Single turn</a:t>
            </a:r>
          </a:p>
          <a:p>
            <a:r>
              <a:rPr lang="en-US" altLang="zh-CN" sz="1600" dirty="0" smtClean="0">
                <a:solidFill>
                  <a:srgbClr val="002060"/>
                </a:solidFill>
                <a:latin typeface="Times New Roman" panose="02020603050405020304" pitchFamily="18" charset="0"/>
                <a:cs typeface="Times New Roman" panose="02020603050405020304" pitchFamily="18" charset="0"/>
              </a:rPr>
              <a:t>Extraction:     Fast</a:t>
            </a:r>
          </a:p>
          <a:p>
            <a:endParaRPr lang="en-US" altLang="zh-CN" sz="1600" dirty="0" smtClean="0">
              <a:solidFill>
                <a:srgbClr val="C00000"/>
              </a:solidFill>
              <a:latin typeface="Times New Roman" panose="02020603050405020304" pitchFamily="18" charset="0"/>
              <a:cs typeface="Times New Roman" panose="02020603050405020304" pitchFamily="18" charset="0"/>
            </a:endParaRPr>
          </a:p>
          <a:p>
            <a:endParaRPr lang="zh-CN" altLang="en-US" sz="1600"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5072066" y="3594746"/>
            <a:ext cx="3597003" cy="1477328"/>
          </a:xfrm>
          <a:prstGeom prst="rect">
            <a:avLst/>
          </a:prstGeom>
          <a:noFill/>
        </p:spPr>
        <p:txBody>
          <a:bodyPr wrap="square" rtlCol="0">
            <a:spAutoFit/>
          </a:bodyPr>
          <a:lstStyle/>
          <a:p>
            <a:r>
              <a:rPr lang="en-US" altLang="zh-CN" b="1" dirty="0" smtClean="0"/>
              <a:t>Operation modes</a:t>
            </a:r>
          </a:p>
          <a:p>
            <a:pPr marL="742950" lvl="1" indent="-285750">
              <a:buFont typeface="Wingdings" panose="05000000000000000000" pitchFamily="2" charset="2"/>
              <a:buChar char="Ø"/>
            </a:pPr>
            <a:r>
              <a:rPr lang="en-US" altLang="zh-CN" dirty="0" smtClean="0"/>
              <a:t>Isochronous mode</a:t>
            </a:r>
          </a:p>
          <a:p>
            <a:pPr marL="742950" lvl="1" indent="-285750">
              <a:buFont typeface="Wingdings" panose="05000000000000000000" pitchFamily="2" charset="2"/>
              <a:buChar char="Ø"/>
            </a:pPr>
            <a:r>
              <a:rPr lang="en-US" altLang="zh-CN" dirty="0" smtClean="0"/>
              <a:t>Normal Mode</a:t>
            </a:r>
          </a:p>
          <a:p>
            <a:pPr marL="742950" lvl="1" indent="-285750">
              <a:buFont typeface="Wingdings" panose="05000000000000000000" pitchFamily="2" charset="2"/>
              <a:buChar char="Ø"/>
            </a:pPr>
            <a:r>
              <a:rPr lang="en-US" altLang="zh-CN" dirty="0" smtClean="0"/>
              <a:t>Internal-target Mode</a:t>
            </a:r>
          </a:p>
          <a:p>
            <a:pPr marL="742950" lvl="1" indent="-285750">
              <a:buFont typeface="Wingdings" panose="05000000000000000000" pitchFamily="2" charset="2"/>
              <a:buChar char="Ø"/>
            </a:pPr>
            <a:r>
              <a:rPr lang="en-US" altLang="zh-CN" dirty="0" smtClean="0"/>
              <a:t>Ion-ion merging Mode</a:t>
            </a:r>
            <a:endParaRPr lang="zh-CN" altLang="en-US" dirty="0"/>
          </a:p>
        </p:txBody>
      </p:sp>
      <p:sp>
        <p:nvSpPr>
          <p:cNvPr id="12" name="矩形 11"/>
          <p:cNvSpPr/>
          <p:nvPr/>
        </p:nvSpPr>
        <p:spPr>
          <a:xfrm>
            <a:off x="5070969" y="5032260"/>
            <a:ext cx="3858749" cy="1754326"/>
          </a:xfrm>
          <a:prstGeom prst="rect">
            <a:avLst/>
          </a:prstGeom>
        </p:spPr>
        <p:txBody>
          <a:bodyPr wrap="none">
            <a:spAutoFit/>
          </a:bodyPr>
          <a:lstStyle/>
          <a:p>
            <a:r>
              <a:rPr lang="en-US" altLang="zh-CN" b="1" dirty="0" smtClean="0"/>
              <a:t>Experiment programs</a:t>
            </a:r>
          </a:p>
          <a:p>
            <a:pPr marL="742950" lvl="1" indent="-285750">
              <a:buFont typeface="Wingdings" panose="05000000000000000000" pitchFamily="2" charset="2"/>
              <a:buChar char="Ø"/>
            </a:pPr>
            <a:r>
              <a:rPr lang="en-US" altLang="zh-CN" dirty="0"/>
              <a:t>Gas-jet target experiments</a:t>
            </a:r>
          </a:p>
          <a:p>
            <a:pPr marL="742950" lvl="1" indent="-285750">
              <a:buFont typeface="Wingdings" panose="05000000000000000000" pitchFamily="2" charset="2"/>
              <a:buChar char="Ø"/>
            </a:pPr>
            <a:r>
              <a:rPr lang="en-US" altLang="zh-CN" dirty="0" smtClean="0"/>
              <a:t>DR </a:t>
            </a:r>
            <a:r>
              <a:rPr lang="en-US" altLang="zh-CN" dirty="0"/>
              <a:t>experiments</a:t>
            </a:r>
          </a:p>
          <a:p>
            <a:pPr marL="742950" lvl="1" indent="-285750">
              <a:buFont typeface="Wingdings" panose="05000000000000000000" pitchFamily="2" charset="2"/>
              <a:buChar char="Ø"/>
            </a:pPr>
            <a:r>
              <a:rPr lang="en-US" altLang="zh-CN" dirty="0"/>
              <a:t>IMS &amp; SMS</a:t>
            </a:r>
          </a:p>
          <a:p>
            <a:pPr marL="742950" lvl="1" indent="-285750">
              <a:buFont typeface="Wingdings" panose="05000000000000000000" pitchFamily="2" charset="2"/>
              <a:buChar char="Ø"/>
            </a:pPr>
            <a:r>
              <a:rPr lang="en-US" altLang="zh-CN" dirty="0"/>
              <a:t>Laser </a:t>
            </a:r>
            <a:r>
              <a:rPr lang="en-US" altLang="zh-CN" dirty="0" smtClean="0"/>
              <a:t>cooling</a:t>
            </a:r>
          </a:p>
          <a:p>
            <a:pPr marL="742950" lvl="1" indent="-285750">
              <a:buFont typeface="Wingdings" panose="05000000000000000000" pitchFamily="2" charset="2"/>
              <a:buChar char="Ø"/>
            </a:pPr>
            <a:r>
              <a:rPr lang="en-US" altLang="zh-CN" dirty="0" smtClean="0"/>
              <a:t>Ion-ion merging experiments</a:t>
            </a:r>
            <a:endParaRPr lang="en-US" altLang="zh-CN" dirty="0"/>
          </a:p>
        </p:txBody>
      </p:sp>
      <p:sp>
        <p:nvSpPr>
          <p:cNvPr id="13" name="矩形 12"/>
          <p:cNvSpPr/>
          <p:nvPr/>
        </p:nvSpPr>
        <p:spPr>
          <a:xfrm>
            <a:off x="5000628" y="928670"/>
            <a:ext cx="2888676" cy="1477328"/>
          </a:xfrm>
          <a:prstGeom prst="rect">
            <a:avLst/>
          </a:prstGeom>
        </p:spPr>
        <p:txBody>
          <a:bodyPr wrap="none">
            <a:spAutoFit/>
          </a:bodyPr>
          <a:lstStyle/>
          <a:p>
            <a:r>
              <a:rPr lang="en-US" altLang="zh-CN" b="1" dirty="0" smtClean="0"/>
              <a:t>Key devices </a:t>
            </a:r>
          </a:p>
          <a:p>
            <a:pPr marL="742950" lvl="1" indent="-285750">
              <a:buFont typeface="Wingdings" panose="05000000000000000000" pitchFamily="2" charset="2"/>
              <a:buChar char="Ø"/>
            </a:pPr>
            <a:r>
              <a:rPr lang="en-US" altLang="zh-CN" dirty="0"/>
              <a:t>Electron cooling</a:t>
            </a:r>
          </a:p>
          <a:p>
            <a:pPr marL="742950" lvl="1" indent="-285750">
              <a:buFont typeface="Wingdings" panose="05000000000000000000" pitchFamily="2" charset="2"/>
              <a:buChar char="Ø"/>
            </a:pPr>
            <a:r>
              <a:rPr lang="en-US" altLang="zh-CN" dirty="0"/>
              <a:t>Stochastic </a:t>
            </a:r>
            <a:r>
              <a:rPr lang="en-US" altLang="zh-CN" dirty="0" smtClean="0"/>
              <a:t>cooling</a:t>
            </a:r>
          </a:p>
          <a:p>
            <a:pPr marL="742950" lvl="1" indent="-285750">
              <a:buFont typeface="Wingdings" panose="05000000000000000000" pitchFamily="2" charset="2"/>
              <a:buChar char="Ø"/>
            </a:pPr>
            <a:r>
              <a:rPr lang="en-US" altLang="zh-CN" dirty="0" smtClean="0"/>
              <a:t>Two TOF detectors</a:t>
            </a:r>
          </a:p>
          <a:p>
            <a:pPr marL="742950" lvl="1" indent="-285750">
              <a:buFont typeface="Wingdings" panose="05000000000000000000" pitchFamily="2" charset="2"/>
              <a:buChar char="Ø"/>
            </a:pPr>
            <a:r>
              <a:rPr lang="en-US" altLang="zh-CN" dirty="0" smtClean="0"/>
              <a:t>Electron target </a:t>
            </a:r>
            <a:endParaRPr lang="en-US" altLang="zh-CN" dirty="0"/>
          </a:p>
        </p:txBody>
      </p:sp>
      <p:sp>
        <p:nvSpPr>
          <p:cNvPr id="14" name="矩形 13"/>
          <p:cNvSpPr/>
          <p:nvPr/>
        </p:nvSpPr>
        <p:spPr>
          <a:xfrm>
            <a:off x="5072066" y="2371547"/>
            <a:ext cx="3281668" cy="1200329"/>
          </a:xfrm>
          <a:prstGeom prst="rect">
            <a:avLst/>
          </a:prstGeom>
        </p:spPr>
        <p:txBody>
          <a:bodyPr wrap="none">
            <a:spAutoFit/>
          </a:bodyPr>
          <a:lstStyle/>
          <a:p>
            <a:r>
              <a:rPr lang="en-US" altLang="zh-CN" b="1" dirty="0" smtClean="0"/>
              <a:t>RF operations</a:t>
            </a:r>
          </a:p>
          <a:p>
            <a:pPr marL="742950" lvl="1" indent="-285750">
              <a:buFont typeface="Wingdings" panose="05000000000000000000" pitchFamily="2" charset="2"/>
              <a:buChar char="Ø"/>
            </a:pPr>
            <a:r>
              <a:rPr lang="en-US" altLang="zh-CN" dirty="0"/>
              <a:t>Bunch Rotation</a:t>
            </a:r>
          </a:p>
          <a:p>
            <a:pPr marL="742950" lvl="1" indent="-285750">
              <a:buFont typeface="Wingdings" panose="05000000000000000000" pitchFamily="2" charset="2"/>
              <a:buChar char="Ø"/>
            </a:pPr>
            <a:r>
              <a:rPr lang="en-US" altLang="zh-CN" dirty="0" smtClean="0"/>
              <a:t>Deceleration</a:t>
            </a:r>
            <a:endParaRPr lang="en-US" altLang="zh-CN" dirty="0"/>
          </a:p>
          <a:p>
            <a:pPr marL="742950" lvl="1" indent="-285750">
              <a:buFont typeface="Wingdings" panose="05000000000000000000" pitchFamily="2" charset="2"/>
              <a:buChar char="Ø"/>
            </a:pPr>
            <a:r>
              <a:rPr lang="en-US" altLang="zh-CN" dirty="0"/>
              <a:t>Barrier bucket stacking</a:t>
            </a:r>
          </a:p>
        </p:txBody>
      </p:sp>
      <p:sp>
        <p:nvSpPr>
          <p:cNvPr id="15" name="标题 1"/>
          <p:cNvSpPr txBox="1">
            <a:spLocks/>
          </p:cNvSpPr>
          <p:nvPr/>
        </p:nvSpPr>
        <p:spPr>
          <a:xfrm>
            <a:off x="3428992" y="311358"/>
            <a:ext cx="4714908" cy="617312"/>
          </a:xfrm>
          <a:prstGeom prst="rect">
            <a:avLst/>
          </a:prstGeom>
        </p:spPr>
        <p:txBody>
          <a:bodyPr vert="horz" lIns="91440" tIns="45720" rIns="91440" bIns="45720" rtlCol="0" anchor="ctr">
            <a:noAutofit/>
          </a:bodyPr>
          <a:lstStyle/>
          <a:p>
            <a:pPr lvl="0" algn="ctr" defTabSz="685800" fontAlgn="auto">
              <a:lnSpc>
                <a:spcPct val="90000"/>
              </a:lnSpc>
              <a:spcAft>
                <a:spcPts val="0"/>
              </a:spcAft>
              <a:defRPr/>
            </a:pPr>
            <a:r>
              <a:rPr lang="en-US" altLang="zh-CN" sz="3200" dirty="0" smtClean="0">
                <a:solidFill>
                  <a:sysClr val="windowText" lastClr="000000"/>
                </a:solidFill>
                <a:latin typeface="Times New Roman" panose="02020603050405020304" pitchFamily="18" charset="0"/>
                <a:ea typeface="宋体"/>
                <a:cs typeface="+mj-cs"/>
              </a:rPr>
              <a:t>Multi-function storage ring </a:t>
            </a:r>
          </a:p>
        </p:txBody>
      </p:sp>
      <p:sp>
        <p:nvSpPr>
          <p:cNvPr id="16" name="Rectangle 37"/>
          <p:cNvSpPr>
            <a:spLocks noChangeArrowheads="1"/>
          </p:cNvSpPr>
          <p:nvPr/>
        </p:nvSpPr>
        <p:spPr bwMode="auto">
          <a:xfrm>
            <a:off x="214282" y="71414"/>
            <a:ext cx="3071834" cy="523220"/>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800" b="1" dirty="0" smtClean="0">
                <a:solidFill>
                  <a:srgbClr val="0000FF"/>
                </a:solidFill>
                <a:latin typeface="Arial Narrow" panose="020B0606020202030204" pitchFamily="34" charset="0"/>
              </a:rPr>
              <a:t>Unique features-3</a:t>
            </a:r>
            <a:endParaRPr lang="en-US" altLang="zh-CN" sz="2800" b="1" dirty="0">
              <a:solidFill>
                <a:srgbClr val="0000FF"/>
              </a:solidFill>
              <a:latin typeface="Arial Narrow" panose="020B0606020202030204" pitchFamily="34" charset="0"/>
            </a:endParaRPr>
          </a:p>
        </p:txBody>
      </p:sp>
      <p:sp>
        <p:nvSpPr>
          <p:cNvPr id="10" name="矩形 9"/>
          <p:cNvSpPr/>
          <p:nvPr/>
        </p:nvSpPr>
        <p:spPr>
          <a:xfrm>
            <a:off x="2288936" y="1714488"/>
            <a:ext cx="1103187" cy="492443"/>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600" dirty="0" err="1" smtClean="0">
                <a:solidFill>
                  <a:srgbClr val="0000FF"/>
                </a:solidFill>
                <a:latin typeface="Times New Roman" pitchFamily="18" charset="0"/>
                <a:ea typeface="MS PGothic" pitchFamily="34" charset="-128"/>
                <a:cs typeface="Times New Roman" pitchFamily="18" charset="0"/>
              </a:rPr>
              <a:t>SRing</a:t>
            </a:r>
            <a:r>
              <a:rPr lang="en-US" altLang="zh-CN" sz="2600" dirty="0" smtClean="0">
                <a:solidFill>
                  <a:srgbClr val="0000FF"/>
                </a:solidFill>
                <a:latin typeface="Times New Roman" pitchFamily="18" charset="0"/>
                <a:ea typeface="MS PGothic" pitchFamily="34" charset="-128"/>
                <a:cs typeface="Times New Roman" pitchFamily="18" charset="0"/>
              </a:rPr>
              <a:t> </a:t>
            </a:r>
            <a:endParaRPr lang="zh-CN" altLang="en-US" sz="2600" dirty="0"/>
          </a:p>
        </p:txBody>
      </p:sp>
    </p:spTree>
    <p:extLst>
      <p:ext uri="{BB962C8B-B14F-4D97-AF65-F5344CB8AC3E}">
        <p14:creationId xmlns:p14="http://schemas.microsoft.com/office/powerpoint/2010/main" val="1762341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7"/>
          <p:cNvSpPr txBox="1">
            <a:spLocks noChangeArrowheads="1"/>
          </p:cNvSpPr>
          <p:nvPr/>
        </p:nvSpPr>
        <p:spPr bwMode="auto">
          <a:xfrm>
            <a:off x="1746657" y="1992829"/>
            <a:ext cx="5590404" cy="3539430"/>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200000"/>
              </a:lnSpc>
              <a:spcBef>
                <a:spcPts val="0"/>
              </a:spcBef>
              <a:spcAft>
                <a:spcPts val="0"/>
              </a:spcAft>
              <a:buClr>
                <a:srgbClr val="FF0000"/>
              </a:buClr>
              <a:buSzTx/>
              <a:buFont typeface="Wingdings" pitchFamily="2" charset="2"/>
              <a:buChar char="l"/>
              <a:tabLst/>
              <a:defRPr/>
            </a:pPr>
            <a:r>
              <a:rPr kumimoji="0" lang="en-US" altLang="zh-CN" sz="28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rPr>
              <a:t>   </a:t>
            </a:r>
            <a:r>
              <a:rPr kumimoji="0" lang="en-US" altLang="zh-CN" sz="2800" b="0" i="0" u="none" strike="noStrike" kern="1200" cap="none" spc="0" normalizeH="0" baseline="0" noProof="0" dirty="0" smtClean="0">
                <a:ln>
                  <a:noFill/>
                </a:ln>
                <a:solidFill>
                  <a:srgbClr val="0000CC"/>
                </a:solidFill>
                <a:effectLst/>
                <a:uLnTx/>
                <a:uFillTx/>
                <a:latin typeface="Calibri" pitchFamily="34" charset="0"/>
                <a:ea typeface="MS PGothic" pitchFamily="34" charset="-128"/>
                <a:cs typeface="+mn-cs"/>
              </a:rPr>
              <a:t>Superconducting ECR ion source</a:t>
            </a:r>
            <a:endParaRPr kumimoji="0" lang="en-US" altLang="zh-CN" sz="2800" b="0" i="0" u="none" strike="noStrike" kern="1200" cap="none" spc="0" normalizeH="0" baseline="0" noProof="0" dirty="0" smtClean="0">
              <a:ln>
                <a:noFill/>
              </a:ln>
              <a:solidFill>
                <a:srgbClr val="ED7D31"/>
              </a:solidFill>
              <a:effectLst/>
              <a:uLnTx/>
              <a:uFillTx/>
              <a:latin typeface="Calibri" pitchFamily="34" charset="0"/>
              <a:ea typeface="MS PGothic" pitchFamily="34" charset="-128"/>
              <a:cs typeface="+mn-cs"/>
            </a:endParaRPr>
          </a:p>
          <a:p>
            <a:pPr marL="0" marR="0" lvl="0" indent="0" algn="l" defTabSz="914400" rtl="0" eaLnBrk="0" fontAlgn="auto" latinLnBrk="0" hangingPunct="0">
              <a:lnSpc>
                <a:spcPct val="200000"/>
              </a:lnSpc>
              <a:spcBef>
                <a:spcPts val="0"/>
              </a:spcBef>
              <a:spcAft>
                <a:spcPts val="0"/>
              </a:spcAft>
              <a:buClr>
                <a:srgbClr val="FF0000"/>
              </a:buClr>
              <a:buSzTx/>
              <a:buFont typeface="Wingdings" pitchFamily="2" charset="2"/>
              <a:buChar char="l"/>
              <a:tabLst/>
              <a:defRPr/>
            </a:pPr>
            <a:r>
              <a:rPr kumimoji="0" lang="en-US" altLang="zh-CN" sz="2800" b="0" i="0" u="none" strike="noStrike" kern="1200" cap="none" spc="0" normalizeH="0" baseline="0" noProof="0" dirty="0" smtClean="0">
                <a:ln>
                  <a:noFill/>
                </a:ln>
                <a:solidFill>
                  <a:srgbClr val="003399"/>
                </a:solidFill>
                <a:effectLst/>
                <a:uLnTx/>
                <a:uFillTx/>
                <a:latin typeface="Calibri" pitchFamily="34" charset="0"/>
                <a:ea typeface="MS PGothic" pitchFamily="34" charset="-128"/>
                <a:cs typeface="+mn-cs"/>
              </a:rPr>
              <a:t>   </a:t>
            </a:r>
            <a:r>
              <a:rPr kumimoji="0" lang="en-US" altLang="zh-CN" sz="2800" b="0" i="0" u="none" strike="noStrike" kern="1200" cap="none" spc="0" normalizeH="0" baseline="0" noProof="0" dirty="0" smtClean="0">
                <a:ln>
                  <a:noFill/>
                </a:ln>
                <a:solidFill>
                  <a:srgbClr val="0000CC"/>
                </a:solidFill>
                <a:effectLst/>
                <a:uLnTx/>
                <a:uFillTx/>
                <a:latin typeface="Calibri" pitchFamily="34" charset="0"/>
                <a:ea typeface="MS PGothic" pitchFamily="34" charset="-128"/>
                <a:cs typeface="+mn-cs"/>
              </a:rPr>
              <a:t>Superconducting ion </a:t>
            </a:r>
            <a:r>
              <a:rPr kumimoji="0" lang="en-US" altLang="zh-CN" sz="2800" b="0" i="0" u="none" strike="noStrike" kern="1200" cap="none" spc="0" normalizeH="0" baseline="0" noProof="0" dirty="0" err="1" smtClean="0">
                <a:ln>
                  <a:noFill/>
                </a:ln>
                <a:solidFill>
                  <a:srgbClr val="0000CC"/>
                </a:solidFill>
                <a:effectLst/>
                <a:uLnTx/>
                <a:uFillTx/>
                <a:latin typeface="Calibri" pitchFamily="34" charset="0"/>
                <a:ea typeface="MS PGothic" pitchFamily="34" charset="-128"/>
                <a:cs typeface="+mn-cs"/>
              </a:rPr>
              <a:t>Linac</a:t>
            </a:r>
            <a:endParaRPr kumimoji="0" lang="en-US" altLang="zh-CN" sz="2800" b="0" i="0" u="none" strike="noStrike" kern="1200" cap="none" spc="0" normalizeH="0" baseline="0" noProof="0" dirty="0" smtClean="0">
              <a:ln>
                <a:noFill/>
              </a:ln>
              <a:solidFill>
                <a:srgbClr val="ED7D31"/>
              </a:solidFill>
              <a:effectLst/>
              <a:uLnTx/>
              <a:uFillTx/>
              <a:latin typeface="Calibri" pitchFamily="34" charset="0"/>
              <a:ea typeface="MS PGothic" pitchFamily="34" charset="-128"/>
              <a:cs typeface="+mn-cs"/>
            </a:endParaRPr>
          </a:p>
          <a:p>
            <a:pPr marL="0" marR="0" lvl="0" indent="0" algn="l" defTabSz="914400" rtl="0" eaLnBrk="0" fontAlgn="auto" latinLnBrk="0" hangingPunct="0">
              <a:lnSpc>
                <a:spcPct val="200000"/>
              </a:lnSpc>
              <a:spcBef>
                <a:spcPts val="0"/>
              </a:spcBef>
              <a:spcAft>
                <a:spcPts val="0"/>
              </a:spcAft>
              <a:buClr>
                <a:srgbClr val="FF0000"/>
              </a:buClr>
              <a:buSzTx/>
              <a:buFont typeface="Wingdings" pitchFamily="2" charset="2"/>
              <a:buChar char="l"/>
              <a:tabLst/>
              <a:defRPr/>
            </a:pPr>
            <a:r>
              <a:rPr kumimoji="0" lang="en-US" altLang="zh-CN" sz="2800" b="0" i="0" u="none" strike="noStrike" kern="1200" cap="none" spc="0" normalizeH="0" baseline="0" noProof="0" dirty="0" smtClean="0">
                <a:ln>
                  <a:noFill/>
                </a:ln>
                <a:solidFill>
                  <a:srgbClr val="003399"/>
                </a:solidFill>
                <a:effectLst/>
                <a:uLnTx/>
                <a:uFillTx/>
                <a:latin typeface="Calibri" pitchFamily="34" charset="0"/>
                <a:ea typeface="MS PGothic" pitchFamily="34" charset="-128"/>
                <a:cs typeface="+mn-cs"/>
              </a:rPr>
              <a:t>  </a:t>
            </a:r>
            <a:r>
              <a:rPr kumimoji="0" lang="en-US" altLang="zh-CN" sz="2800" b="0" i="0" u="none" strike="noStrike" kern="1200" cap="none" spc="0" normalizeH="0" baseline="0" noProof="0" dirty="0" smtClean="0">
                <a:ln>
                  <a:noFill/>
                </a:ln>
                <a:solidFill>
                  <a:srgbClr val="0000CC"/>
                </a:solidFill>
                <a:effectLst/>
                <a:uLnTx/>
                <a:uFillTx/>
                <a:latin typeface="Calibri" pitchFamily="34" charset="0"/>
                <a:ea typeface="MS PGothic" pitchFamily="34" charset="-128"/>
                <a:cs typeface="+mn-cs"/>
              </a:rPr>
              <a:t> Stochastic cooling </a:t>
            </a:r>
          </a:p>
          <a:p>
            <a:pPr marL="0" marR="0" lvl="0" indent="0" algn="l" defTabSz="914400" rtl="0" eaLnBrk="0" fontAlgn="auto" latinLnBrk="0" hangingPunct="0">
              <a:lnSpc>
                <a:spcPct val="200000"/>
              </a:lnSpc>
              <a:spcBef>
                <a:spcPts val="0"/>
              </a:spcBef>
              <a:spcAft>
                <a:spcPts val="0"/>
              </a:spcAft>
              <a:buClr>
                <a:srgbClr val="FF0000"/>
              </a:buClr>
              <a:buSzTx/>
              <a:buFont typeface="Wingdings" pitchFamily="2" charset="2"/>
              <a:buChar char="l"/>
              <a:tabLst/>
              <a:defRPr/>
            </a:pPr>
            <a:r>
              <a:rPr kumimoji="0" lang="en-US" altLang="zh-CN" sz="2800" b="1" i="0" u="none" strike="noStrike" kern="1200" cap="none" spc="0" normalizeH="0" baseline="0" noProof="0" dirty="0" smtClean="0">
                <a:ln>
                  <a:noFill/>
                </a:ln>
                <a:solidFill>
                  <a:srgbClr val="0000FF"/>
                </a:solidFill>
                <a:effectLst/>
                <a:uLnTx/>
                <a:uFillTx/>
                <a:latin typeface="Calibri" pitchFamily="34" charset="0"/>
                <a:ea typeface="MS PGothic" pitchFamily="34" charset="-128"/>
                <a:cs typeface="+mn-cs"/>
              </a:rPr>
              <a:t>   </a:t>
            </a:r>
            <a:r>
              <a:rPr kumimoji="0" lang="en-US" altLang="zh-CN" sz="2800" b="0" i="0" u="none" strike="noStrike" kern="1200" cap="none" spc="0" normalizeH="0" baseline="0" noProof="0" dirty="0" smtClean="0">
                <a:ln>
                  <a:noFill/>
                </a:ln>
                <a:solidFill>
                  <a:srgbClr val="0000CC"/>
                </a:solidFill>
                <a:effectLst/>
                <a:uLnTx/>
                <a:uFillTx/>
                <a:latin typeface="Calibri" pitchFamily="34" charset="0"/>
                <a:ea typeface="MS PGothic" pitchFamily="34" charset="-128"/>
                <a:cs typeface="+mn-cs"/>
              </a:rPr>
              <a:t>Collimator </a:t>
            </a:r>
            <a:r>
              <a:rPr kumimoji="0" lang="en-US" altLang="zh-CN" sz="2800" b="0" i="0" u="none" strike="noStrike" kern="1200" cap="none" spc="0" normalizeH="0" baseline="0" noProof="0" dirty="0">
                <a:ln>
                  <a:noFill/>
                </a:ln>
                <a:solidFill>
                  <a:srgbClr val="0000CC"/>
                </a:solidFill>
                <a:effectLst/>
                <a:uLnTx/>
                <a:uFillTx/>
                <a:latin typeface="Calibri" pitchFamily="34" charset="0"/>
                <a:ea typeface="MS PGothic" pitchFamily="34" charset="-128"/>
                <a:cs typeface="+mn-cs"/>
              </a:rPr>
              <a:t>of dynamic </a:t>
            </a:r>
            <a:r>
              <a:rPr kumimoji="0" lang="en-US" altLang="zh-CN" sz="2800" b="0" i="0" u="none" strike="noStrike" kern="1200" cap="none" spc="0" normalizeH="0" baseline="0" noProof="0" dirty="0" smtClean="0">
                <a:ln>
                  <a:noFill/>
                </a:ln>
                <a:solidFill>
                  <a:srgbClr val="0000CC"/>
                </a:solidFill>
                <a:effectLst/>
                <a:uLnTx/>
                <a:uFillTx/>
                <a:latin typeface="Calibri" pitchFamily="34" charset="0"/>
                <a:ea typeface="MS PGothic" pitchFamily="34" charset="-128"/>
                <a:cs typeface="+mn-cs"/>
              </a:rPr>
              <a:t>vacuum</a:t>
            </a:r>
            <a:endParaRPr kumimoji="0" lang="en-US" altLang="zh-CN" sz="2800" b="0" i="0" u="none" strike="noStrike" kern="1200" cap="none" spc="0" normalizeH="0" baseline="0" noProof="0" dirty="0">
              <a:ln>
                <a:noFill/>
              </a:ln>
              <a:solidFill>
                <a:srgbClr val="0000CC"/>
              </a:solidFill>
              <a:effectLst/>
              <a:uLnTx/>
              <a:uFillTx/>
              <a:latin typeface="Calibri" pitchFamily="34" charset="0"/>
              <a:ea typeface="MS PGothic" pitchFamily="34" charset="-128"/>
              <a:cs typeface="+mn-cs"/>
            </a:endParaRPr>
          </a:p>
        </p:txBody>
      </p:sp>
      <p:sp>
        <p:nvSpPr>
          <p:cNvPr id="3" name="矩形 2"/>
          <p:cNvSpPr/>
          <p:nvPr/>
        </p:nvSpPr>
        <p:spPr>
          <a:xfrm>
            <a:off x="805324" y="592730"/>
            <a:ext cx="6763303" cy="804836"/>
          </a:xfrm>
          <a:prstGeom prst="rect">
            <a:avLst/>
          </a:prstGeom>
          <a:solidFill>
            <a:schemeClr val="bg1"/>
          </a:solidFill>
        </p:spPr>
        <p:txBody>
          <a:bodyPr wrap="square">
            <a:spAutoFit/>
          </a:bodyPr>
          <a:lstStyle/>
          <a:p>
            <a:pPr marL="0" marR="0" lvl="0" indent="0" algn="ctr" defTabSz="914400" rtl="0" eaLnBrk="0" fontAlgn="auto" latinLnBrk="0" hangingPunct="0">
              <a:lnSpc>
                <a:spcPct val="125000"/>
              </a:lnSpc>
              <a:spcBef>
                <a:spcPts val="0"/>
              </a:spcBef>
              <a:spcAft>
                <a:spcPts val="0"/>
              </a:spcAft>
              <a:buClrTx/>
              <a:buSzTx/>
              <a:buFontTx/>
              <a:buNone/>
              <a:tabLst/>
              <a:defRPr/>
            </a:pPr>
            <a:r>
              <a:rPr kumimoji="0" lang="en-US" altLang="zh-CN" sz="4000" b="0" i="0" u="none" strike="noStrike" kern="1200" cap="none" spc="0" normalizeH="0" baseline="0" noProof="0" dirty="0" smtClean="0">
                <a:ln>
                  <a:noFill/>
                </a:ln>
                <a:solidFill>
                  <a:srgbClr val="3333FF"/>
                </a:solidFill>
                <a:effectLst/>
                <a:uLnTx/>
                <a:uFillTx/>
                <a:latin typeface="Calibri" pitchFamily="34" charset="0"/>
                <a:ea typeface="MS PGothic" pitchFamily="34" charset="-128"/>
                <a:cs typeface="+mn-cs"/>
              </a:rPr>
              <a:t>Key technical R&amp;D</a:t>
            </a:r>
            <a:endParaRPr kumimoji="0" lang="en-US" altLang="zh-CN" sz="4000" b="0" i="0" u="none" strike="noStrike" kern="1200" cap="none" spc="0" normalizeH="0" baseline="0" noProof="0" dirty="0">
              <a:ln>
                <a:noFill/>
              </a:ln>
              <a:solidFill>
                <a:srgbClr val="3333FF"/>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1183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931348" y="646222"/>
            <a:ext cx="3332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Superconducting ECR</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
        <p:nvSpPr>
          <p:cNvPr id="6" name="文本框 5"/>
          <p:cNvSpPr txBox="1"/>
          <p:nvPr/>
        </p:nvSpPr>
        <p:spPr>
          <a:xfrm>
            <a:off x="179513" y="5733256"/>
            <a:ext cx="8640960" cy="707886"/>
          </a:xfrm>
          <a:prstGeom prst="rect">
            <a:avLst/>
          </a:prstGeom>
          <a:noFill/>
        </p:spPr>
        <p:txBody>
          <a:bodyPr wrap="square" rtlCol="0">
            <a:spAutoFit/>
          </a:bodyPr>
          <a:lstStyle/>
          <a:p>
            <a:pPr marL="427037"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smtClean="0">
                <a:ln>
                  <a:noFill/>
                </a:ln>
                <a:solidFill>
                  <a:prstClr val="black"/>
                </a:solidFill>
                <a:effectLst/>
                <a:uLnTx/>
                <a:uFillTx/>
                <a:latin typeface="Calibri" panose="020F0502020204030204"/>
                <a:ea typeface="等线" panose="02010600030101010101" pitchFamily="2" charset="-122"/>
                <a:cs typeface="Arial" panose="020B0604020202020204" pitchFamily="34" charset="0"/>
              </a:rPr>
              <a:t> For the very heavy ion beam, such as Bi and U, none of existing highly charged ion sources can meet HIAF requirements for the moment</a:t>
            </a:r>
          </a:p>
        </p:txBody>
      </p:sp>
      <p:sp>
        <p:nvSpPr>
          <p:cNvPr id="7" name="Rectangle 37"/>
          <p:cNvSpPr>
            <a:spLocks noChangeArrowheads="1"/>
          </p:cNvSpPr>
          <p:nvPr/>
        </p:nvSpPr>
        <p:spPr bwMode="auto">
          <a:xfrm>
            <a:off x="263703" y="116222"/>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smtClean="0">
                <a:ln>
                  <a:noFill/>
                </a:ln>
                <a:solidFill>
                  <a:srgbClr val="0000FF"/>
                </a:solidFill>
                <a:effectLst/>
                <a:uLnTx/>
                <a:uFillTx/>
                <a:latin typeface="Calibri" panose="020F0502020204030204"/>
                <a:ea typeface="宋体" pitchFamily="2" charset="-122"/>
                <a:cs typeface="+mn-cs"/>
              </a:rPr>
              <a:t>Key technical-1</a:t>
            </a:r>
            <a:endParaRPr kumimoji="0" lang="en-US" altLang="zh-CN" sz="2200" b="1" i="0" u="none" strike="noStrike" kern="1200" cap="none" spc="0" normalizeH="0" baseline="0" noProof="0" dirty="0">
              <a:ln>
                <a:noFill/>
              </a:ln>
              <a:solidFill>
                <a:srgbClr val="0000FF"/>
              </a:solidFill>
              <a:effectLst/>
              <a:uLnTx/>
              <a:uFillTx/>
              <a:latin typeface="Calibri" panose="020F0502020204030204"/>
              <a:ea typeface="宋体" pitchFamily="2" charset="-122"/>
              <a:cs typeface="+mn-cs"/>
            </a:endParaRPr>
          </a:p>
        </p:txBody>
      </p:sp>
      <p:pic>
        <p:nvPicPr>
          <p:cNvPr id="2" name="图片 1"/>
          <p:cNvPicPr>
            <a:picLocks noChangeAspect="1"/>
          </p:cNvPicPr>
          <p:nvPr/>
        </p:nvPicPr>
        <p:blipFill>
          <a:blip r:embed="rId2"/>
          <a:stretch>
            <a:fillRect/>
          </a:stretch>
        </p:blipFill>
        <p:spPr>
          <a:xfrm>
            <a:off x="1814517" y="1590471"/>
            <a:ext cx="5565795" cy="3998769"/>
          </a:xfrm>
          <a:prstGeom prst="rect">
            <a:avLst/>
          </a:prstGeom>
        </p:spPr>
      </p:pic>
    </p:spTree>
    <p:extLst>
      <p:ext uri="{BB962C8B-B14F-4D97-AF65-F5344CB8AC3E}">
        <p14:creationId xmlns:p14="http://schemas.microsoft.com/office/powerpoint/2010/main" val="2625830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61918" y="406689"/>
            <a:ext cx="3332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Superconducting ECR</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76" y="2170496"/>
            <a:ext cx="3538778" cy="2359185"/>
          </a:xfrm>
          <a:prstGeom prst="rect">
            <a:avLst/>
          </a:prstGeom>
        </p:spPr>
      </p:pic>
      <p:sp>
        <p:nvSpPr>
          <p:cNvPr id="9" name="文本框 5"/>
          <p:cNvSpPr txBox="1"/>
          <p:nvPr/>
        </p:nvSpPr>
        <p:spPr>
          <a:xfrm>
            <a:off x="282806" y="5013176"/>
            <a:ext cx="385714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SECRAL II ECR 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smtClean="0">
                <a:ln>
                  <a:noFill/>
                </a:ln>
                <a:solidFill>
                  <a:prstClr val="black"/>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 </a:t>
            </a:r>
            <a:r>
              <a:rPr kumimoji="0" lang="en-US" altLang="zh-CN" sz="2200" b="0" i="0" u="none" strike="noStrike" kern="1200" cap="none" spc="0" normalizeH="0" baseline="0" noProof="0" dirty="0" smtClean="0">
                <a:ln>
                  <a:noFill/>
                </a:ln>
                <a:solidFill>
                  <a:srgbClr val="0000FF"/>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Baseline ion source for HIAF</a:t>
            </a:r>
            <a:endParaRPr kumimoji="0" lang="zh-CN" altLang="en-US" sz="2200" b="0" i="0" u="none" strike="noStrike" kern="1200" cap="none" spc="0" normalizeH="0" baseline="0" noProof="0" dirty="0">
              <a:ln>
                <a:noFill/>
              </a:ln>
              <a:solidFill>
                <a:srgbClr val="0000FF"/>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480798"/>
            <a:ext cx="3794670" cy="2421816"/>
          </a:xfrm>
          <a:prstGeom prst="rect">
            <a:avLst/>
          </a:prstGeom>
        </p:spPr>
      </p:pic>
      <p:cxnSp>
        <p:nvCxnSpPr>
          <p:cNvPr id="11" name="直接箭头连接符 10"/>
          <p:cNvCxnSpPr/>
          <p:nvPr/>
        </p:nvCxnSpPr>
        <p:spPr>
          <a:xfrm flipH="1" flipV="1">
            <a:off x="5927967" y="3925464"/>
            <a:ext cx="930058" cy="11084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Content Placeholder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259" l="279" r="99536"/>
                    </a14:imgEffect>
                  </a14:imgLayer>
                </a14:imgProps>
              </a:ext>
              <a:ext uri="{28A0092B-C50C-407E-A947-70E740481C1C}">
                <a14:useLocalDpi xmlns:a14="http://schemas.microsoft.com/office/drawing/2010/main" val="0"/>
              </a:ext>
            </a:extLst>
          </a:blip>
          <a:srcRect l="19669" t="11768" r="21258" b="12500"/>
          <a:stretch/>
        </p:blipFill>
        <p:spPr>
          <a:xfrm>
            <a:off x="4579976" y="4780079"/>
            <a:ext cx="1648208" cy="1589151"/>
          </a:xfrm>
          <a:prstGeom prst="rect">
            <a:avLst/>
          </a:prstGeom>
        </p:spPr>
      </p:pic>
      <p:cxnSp>
        <p:nvCxnSpPr>
          <p:cNvPr id="13" name="直接箭头连接符 12"/>
          <p:cNvCxnSpPr/>
          <p:nvPr/>
        </p:nvCxnSpPr>
        <p:spPr>
          <a:xfrm flipV="1">
            <a:off x="5708682" y="3983973"/>
            <a:ext cx="138534" cy="116112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rotWithShape="1">
          <a:blip r:embed="rId6" cstate="print">
            <a:extLst>
              <a:ext uri="{BEBA8EAE-BF5A-486C-A8C5-ECC9F3942E4B}">
                <a14:imgProps xmlns:a14="http://schemas.microsoft.com/office/drawing/2010/main">
                  <a14:imgLayer>
                    <a14:imgEffect>
                      <a14:backgroundRemoval t="0" b="100000" l="0" r="100000"/>
                    </a14:imgEffect>
                  </a14:imgLayer>
                </a14:imgProps>
              </a:ext>
            </a:extLst>
          </a:blip>
          <a:srcRect l="4512" t="6709" r="32435" b="12296"/>
          <a:stretch/>
        </p:blipFill>
        <p:spPr>
          <a:xfrm>
            <a:off x="6439365" y="4656221"/>
            <a:ext cx="2464955" cy="1691856"/>
          </a:xfrm>
          <a:prstGeom prst="rect">
            <a:avLst/>
          </a:prstGeom>
        </p:spPr>
      </p:pic>
      <p:sp>
        <p:nvSpPr>
          <p:cNvPr id="15" name="文本框 19"/>
          <p:cNvSpPr txBox="1"/>
          <p:nvPr/>
        </p:nvSpPr>
        <p:spPr>
          <a:xfrm>
            <a:off x="6513207" y="1160745"/>
            <a:ext cx="2451281" cy="1908215"/>
          </a:xfrm>
          <a:prstGeom prst="rect">
            <a:avLst/>
          </a:prstGeom>
          <a:solidFill>
            <a:schemeClr val="bg2">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srgbClr val="C00000"/>
                </a:solidFill>
                <a:effectLst/>
                <a:uLnTx/>
                <a:uFillTx/>
                <a:latin typeface="Calibri" panose="020F0502020204030204"/>
                <a:ea typeface="等线" panose="02010600030101010101" pitchFamily="2" charset="-122"/>
                <a:cs typeface="+mn-cs"/>
              </a:rPr>
              <a:t>4</a:t>
            </a:r>
            <a:r>
              <a:rPr kumimoji="0" lang="en-US" altLang="zh-CN" sz="2000" b="0" i="0" u="none" strike="noStrike" kern="1200" cap="none" spc="0" normalizeH="0" baseline="30000" noProof="0" dirty="0" smtClean="0">
                <a:ln>
                  <a:noFill/>
                </a:ln>
                <a:solidFill>
                  <a:srgbClr val="C00000"/>
                </a:solidFill>
                <a:effectLst/>
                <a:uLnTx/>
                <a:uFillTx/>
                <a:latin typeface="Calibri" panose="020F0502020204030204"/>
                <a:ea typeface="等线" panose="02010600030101010101" pitchFamily="2" charset="-122"/>
                <a:cs typeface="+mn-cs"/>
              </a:rPr>
              <a:t>th</a:t>
            </a:r>
            <a:r>
              <a:rPr kumimoji="0" lang="en-US" altLang="zh-CN" sz="2000" b="0" i="0" u="none" strike="noStrike" kern="1200" cap="none" spc="0" normalizeH="0" baseline="0" noProof="0" dirty="0" smtClean="0">
                <a:ln>
                  <a:noFill/>
                </a:ln>
                <a:solidFill>
                  <a:srgbClr val="C00000"/>
                </a:solidFill>
                <a:effectLst/>
                <a:uLnTx/>
                <a:uFillTx/>
                <a:latin typeface="Calibri" panose="020F0502020204030204"/>
                <a:ea typeface="等线" panose="02010600030101010101" pitchFamily="2" charset="-122"/>
                <a:cs typeface="+mn-cs"/>
              </a:rPr>
              <a:t> G. ECRIS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smtClean="0">
                <a:ln>
                  <a:noFill/>
                </a:ln>
                <a:solidFill>
                  <a:srgbClr val="0000FF"/>
                </a:solidFill>
                <a:effectLst/>
                <a:uLnTx/>
                <a:uFillTx/>
                <a:latin typeface="Calibri" panose="020F0502020204030204"/>
                <a:ea typeface="等线" panose="02010600030101010101" pitchFamily="2" charset="-122"/>
                <a:cs typeface="+mn-cs"/>
              </a:rPr>
              <a:t>ω</a:t>
            </a:r>
            <a:r>
              <a:rPr kumimoji="0" lang="en-US" altLang="zh-CN" sz="1400" b="0" i="0" u="none" strike="noStrike" kern="1200" cap="none" spc="0" normalizeH="0" baseline="-25000" noProof="0" dirty="0" err="1" smtClean="0">
                <a:ln>
                  <a:noFill/>
                </a:ln>
                <a:solidFill>
                  <a:srgbClr val="0000FF"/>
                </a:solidFill>
                <a:effectLst/>
                <a:uLnTx/>
                <a:uFillTx/>
                <a:latin typeface="Calibri" panose="020F0502020204030204"/>
                <a:ea typeface="等线" panose="02010600030101010101" pitchFamily="2" charset="-122"/>
                <a:cs typeface="+mn-cs"/>
              </a:rPr>
              <a:t>rf</a:t>
            </a: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 45 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smtClean="0">
                <a:ln>
                  <a:noFill/>
                </a:ln>
                <a:solidFill>
                  <a:srgbClr val="0000FF"/>
                </a:solidFill>
                <a:effectLst/>
                <a:uLnTx/>
                <a:uFillTx/>
                <a:latin typeface="Calibri" panose="020F0502020204030204"/>
                <a:ea typeface="等线" panose="02010600030101010101" pitchFamily="2" charset="-122"/>
                <a:cs typeface="+mn-cs"/>
              </a:rPr>
              <a:t>P</a:t>
            </a:r>
            <a:r>
              <a:rPr kumimoji="0" lang="en-US" altLang="zh-CN" sz="1400" b="0" i="0" u="none" strike="noStrike" kern="1200" cap="none" spc="0" normalizeH="0" baseline="-25000" noProof="0" dirty="0" err="1" smtClean="0">
                <a:ln>
                  <a:noFill/>
                </a:ln>
                <a:solidFill>
                  <a:srgbClr val="0000FF"/>
                </a:solidFill>
                <a:effectLst/>
                <a:uLnTx/>
                <a:uFillTx/>
                <a:latin typeface="Calibri" panose="020F0502020204030204"/>
                <a:ea typeface="等线" panose="02010600030101010101" pitchFamily="2" charset="-122"/>
                <a:cs typeface="+mn-cs"/>
              </a:rPr>
              <a:t>rf</a:t>
            </a: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 20 kW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Superconductor: Nb</a:t>
            </a:r>
            <a:r>
              <a:rPr kumimoji="0" lang="en-US" altLang="zh-CN" sz="1400" b="0" i="0" u="none" strike="noStrike" kern="1200" cap="none" spc="0" normalizeH="0" baseline="-25000" noProof="0" dirty="0" smtClean="0">
                <a:ln>
                  <a:noFill/>
                </a:ln>
                <a:solidFill>
                  <a:srgbClr val="0000FF"/>
                </a:solidFill>
                <a:effectLst/>
                <a:uLnTx/>
                <a:uFillTx/>
                <a:latin typeface="Calibri" panose="020F0502020204030204"/>
                <a:ea typeface="等线" panose="02010600030101010101" pitchFamily="2" charset="-122"/>
                <a:cs typeface="+mn-cs"/>
              </a:rPr>
              <a:t>3</a:t>
            </a: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Peak Field: 12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Plasma chamber: Ø150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Goal: 2 </a:t>
            </a:r>
            <a:r>
              <a:rPr kumimoji="0" lang="en-US" altLang="zh-CN" sz="1400" b="0" i="0" u="none" strike="noStrike" kern="1200" cap="none" spc="0" normalizeH="0" baseline="0" noProof="0" dirty="0" err="1" smtClean="0">
                <a:ln>
                  <a:noFill/>
                </a:ln>
                <a:solidFill>
                  <a:srgbClr val="0000FF"/>
                </a:solidFill>
                <a:effectLst/>
                <a:uLnTx/>
                <a:uFillTx/>
                <a:latin typeface="Calibri" panose="020F0502020204030204"/>
                <a:ea typeface="等线" panose="02010600030101010101" pitchFamily="2" charset="-122"/>
                <a:cs typeface="+mn-cs"/>
              </a:rPr>
              <a:t>emA</a:t>
            </a: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 U</a:t>
            </a:r>
            <a:r>
              <a:rPr kumimoji="0" lang="en-US" altLang="zh-CN" sz="1400" b="0" i="0" u="none" strike="noStrike" kern="1200" cap="none" spc="0" normalizeH="0" baseline="30000" noProof="0" dirty="0" smtClean="0">
                <a:ln>
                  <a:noFill/>
                </a:ln>
                <a:solidFill>
                  <a:srgbClr val="0000FF"/>
                </a:solidFill>
                <a:effectLst/>
                <a:uLnTx/>
                <a:uFillTx/>
                <a:latin typeface="Calibri" panose="020F0502020204030204"/>
                <a:ea typeface="等线" panose="02010600030101010101" pitchFamily="2" charset="-122"/>
                <a:cs typeface="+mn-cs"/>
              </a:rPr>
              <a:t>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smtClean="0">
                <a:ln>
                  <a:noFill/>
                </a:ln>
                <a:solidFill>
                  <a:srgbClr val="0000FF"/>
                </a:solidFill>
                <a:effectLst/>
                <a:uLnTx/>
                <a:uFillTx/>
                <a:latin typeface="Calibri" panose="020F0502020204030204"/>
                <a:ea typeface="等线" panose="02010600030101010101" pitchFamily="2" charset="-122"/>
                <a:cs typeface="+mn-cs"/>
              </a:rPr>
              <a:t>Operation: CW/pulsed</a:t>
            </a:r>
          </a:p>
        </p:txBody>
      </p:sp>
      <p:pic>
        <p:nvPicPr>
          <p:cNvPr id="18" name="图片 17"/>
          <p:cNvPicPr>
            <a:picLocks noChangeAspect="1"/>
          </p:cNvPicPr>
          <p:nvPr/>
        </p:nvPicPr>
        <p:blipFill>
          <a:blip r:embed="rId7"/>
          <a:stretch>
            <a:fillRect/>
          </a:stretch>
        </p:blipFill>
        <p:spPr>
          <a:xfrm>
            <a:off x="5305010" y="1956851"/>
            <a:ext cx="923174" cy="680061"/>
          </a:xfrm>
          <a:prstGeom prst="rect">
            <a:avLst/>
          </a:prstGeom>
        </p:spPr>
      </p:pic>
    </p:spTree>
    <p:extLst>
      <p:ext uri="{BB962C8B-B14F-4D97-AF65-F5344CB8AC3E}">
        <p14:creationId xmlns:p14="http://schemas.microsoft.com/office/powerpoint/2010/main" val="2934259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87824" y="786171"/>
            <a:ext cx="34017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Superconducting linac</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
        <p:nvSpPr>
          <p:cNvPr id="4" name="Rectangle 37"/>
          <p:cNvSpPr>
            <a:spLocks noChangeArrowheads="1"/>
          </p:cNvSpPr>
          <p:nvPr/>
        </p:nvSpPr>
        <p:spPr bwMode="auto">
          <a:xfrm>
            <a:off x="351295" y="136958"/>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smtClean="0">
                <a:ln>
                  <a:noFill/>
                </a:ln>
                <a:solidFill>
                  <a:srgbClr val="0000FF"/>
                </a:solidFill>
                <a:effectLst/>
                <a:uLnTx/>
                <a:uFillTx/>
                <a:latin typeface="Calibri" panose="020F0502020204030204"/>
                <a:ea typeface="宋体" pitchFamily="2" charset="-122"/>
                <a:cs typeface="+mn-cs"/>
              </a:rPr>
              <a:t>Key technical-2</a:t>
            </a:r>
            <a:endParaRPr kumimoji="0" lang="en-US" altLang="zh-CN" sz="2200" b="1" i="0" u="none" strike="noStrike" kern="1200" cap="none" spc="0" normalizeH="0" baseline="0" noProof="0" dirty="0">
              <a:ln>
                <a:noFill/>
              </a:ln>
              <a:solidFill>
                <a:srgbClr val="0000FF"/>
              </a:solidFill>
              <a:effectLst/>
              <a:uLnTx/>
              <a:uFillTx/>
              <a:latin typeface="Calibri" panose="020F0502020204030204"/>
              <a:ea typeface="宋体" pitchFamily="2" charset="-122"/>
              <a:cs typeface="+mn-cs"/>
            </a:endParaRPr>
          </a:p>
        </p:txBody>
      </p:sp>
      <p:sp>
        <p:nvSpPr>
          <p:cNvPr id="6" name="内容占位符 2"/>
          <p:cNvSpPr txBox="1">
            <a:spLocks/>
          </p:cNvSpPr>
          <p:nvPr/>
        </p:nvSpPr>
        <p:spPr>
          <a:xfrm>
            <a:off x="648072" y="1344657"/>
            <a:ext cx="8244408" cy="44962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zh-CN" sz="2000" b="0" i="0" u="none" strike="noStrike" kern="1200" cap="none" spc="0" normalizeH="0" baseline="0" noProof="0" dirty="0" smtClean="0">
                <a:ln>
                  <a:noFill/>
                </a:ln>
                <a:solidFill>
                  <a:prstClr val="black"/>
                </a:solidFill>
                <a:effectLst/>
                <a:uLnTx/>
                <a:uFillTx/>
                <a:latin typeface="Calibri" panose="020F0502020204030204"/>
                <a:ea typeface="等线" panose="02010600030101010101" pitchFamily="2" charset="-122"/>
                <a:cs typeface="+mn-cs"/>
              </a:rPr>
              <a:t>Highest pulse current of superconducting ion linac in the world</a:t>
            </a:r>
          </a:p>
        </p:txBody>
      </p:sp>
      <p:grpSp>
        <p:nvGrpSpPr>
          <p:cNvPr id="7" name="组合 6"/>
          <p:cNvGrpSpPr/>
          <p:nvPr/>
        </p:nvGrpSpPr>
        <p:grpSpPr>
          <a:xfrm>
            <a:off x="142844" y="1913520"/>
            <a:ext cx="8863474" cy="3489713"/>
            <a:chOff x="35496" y="5364706"/>
            <a:chExt cx="8863474" cy="3489713"/>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559" y="6947045"/>
              <a:ext cx="1388927" cy="190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800" y="6961715"/>
              <a:ext cx="973467" cy="167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组合 29"/>
            <p:cNvGrpSpPr/>
            <p:nvPr/>
          </p:nvGrpSpPr>
          <p:grpSpPr>
            <a:xfrm>
              <a:off x="35496" y="5364706"/>
              <a:ext cx="8863474" cy="1205958"/>
              <a:chOff x="35496" y="2628067"/>
              <a:chExt cx="8863474" cy="1505952"/>
            </a:xfrm>
          </p:grpSpPr>
          <p:grpSp>
            <p:nvGrpSpPr>
              <p:cNvPr id="11" name="组合 20"/>
              <p:cNvGrpSpPr/>
              <p:nvPr/>
            </p:nvGrpSpPr>
            <p:grpSpPr>
              <a:xfrm>
                <a:off x="35496" y="2628067"/>
                <a:ext cx="8863474" cy="1505952"/>
                <a:chOff x="251520" y="1927371"/>
                <a:chExt cx="8863474" cy="1505952"/>
              </a:xfrm>
            </p:grpSpPr>
            <p:sp>
              <p:nvSpPr>
                <p:cNvPr id="13" name="圆柱形 12"/>
                <p:cNvSpPr/>
                <p:nvPr/>
              </p:nvSpPr>
              <p:spPr bwMode="auto">
                <a:xfrm rot="5400000">
                  <a:off x="7111573" y="1321272"/>
                  <a:ext cx="677841" cy="1907728"/>
                </a:xfrm>
                <a:prstGeom prst="can">
                  <a:avLst/>
                </a:prstGeom>
                <a:solidFill>
                  <a:srgbClr val="7598D9">
                    <a:lumMod val="60000"/>
                    <a:lumOff val="40000"/>
                  </a:srgbClr>
                </a:solidFill>
                <a:ln w="12700" cap="flat" cmpd="sng" algn="ctr">
                  <a:solidFill>
                    <a:srgbClr val="7598D9">
                      <a:lumMod val="60000"/>
                      <a:lumOff val="40000"/>
                    </a:srgbClr>
                  </a:solidFill>
                  <a:prstDash val="solid"/>
                  <a:headEnd/>
                  <a:tailEnd/>
                </a:ln>
                <a:effectLst>
                  <a:outerShdw blurRad="50800" dist="25000" dir="5400000" rotWithShape="0">
                    <a:srgbClr val="000000">
                      <a:alpha val="40000"/>
                    </a:srgbClr>
                  </a:outerShdw>
                </a:effectLst>
              </p:spPr>
              <p:txBody>
                <a:bodyPr vert="horz" wrap="square" lIns="91440" tIns="45720" rIns="91440" bIns="45720" numCol="1" rtlCol="0"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defRPr/>
                  </a:pPr>
                  <a:endParaRPr kumimoji="0" lang="zh-CN" altLang="en-US" sz="2400" b="0" i="0" u="none" strike="noStrike" kern="0" cap="none" spc="0" normalizeH="0" baseline="0" noProof="0" dirty="0" smtClean="0">
                    <a:ln>
                      <a:noFill/>
                    </a:ln>
                    <a:solidFill>
                      <a:sysClr val="windowText" lastClr="000000"/>
                    </a:solidFill>
                    <a:effectLst/>
                    <a:uLnTx/>
                    <a:uFillTx/>
                    <a:latin typeface="Times New Roman" pitchFamily="18" charset="0"/>
                    <a:ea typeface="宋体" pitchFamily="2" charset="-122"/>
                    <a:cs typeface="Times New Roman" pitchFamily="18" charset="0"/>
                  </a:endParaRPr>
                </a:p>
              </p:txBody>
            </p:sp>
            <p:sp>
              <p:nvSpPr>
                <p:cNvPr id="14" name="TextBox 82"/>
                <p:cNvSpPr txBox="1"/>
                <p:nvPr/>
              </p:nvSpPr>
              <p:spPr bwMode="auto">
                <a:xfrm>
                  <a:off x="6425208" y="2016878"/>
                  <a:ext cx="2689786" cy="499641"/>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latin typeface="Arial Narrow" pitchFamily="34" charset="0"/>
                      <a:ea typeface="楷体_GB2312" pitchFamily="49" charset="-122"/>
                      <a:cs typeface="Times New Roman" pitchFamily="18" charset="0"/>
                    </a:rPr>
                    <a:t>High energy section</a:t>
                  </a:r>
                  <a:endParaRPr kumimoji="0" lang="zh-CN" altLang="en-US" sz="2000" b="0" i="0" u="none" strike="noStrike" kern="0" cap="none" spc="0" normalizeH="0" baseline="0" noProof="0" dirty="0">
                    <a:ln>
                      <a:noFill/>
                    </a:ln>
                    <a:solidFill>
                      <a:srgbClr val="0000FF"/>
                    </a:solidFill>
                    <a:effectLst/>
                    <a:uLnTx/>
                    <a:uFillTx/>
                    <a:latin typeface="Arial Narrow" pitchFamily="34" charset="0"/>
                    <a:ea typeface="楷体_GB2312" pitchFamily="49" charset="-122"/>
                    <a:cs typeface="Times New Roman" pitchFamily="18" charset="0"/>
                  </a:endParaRPr>
                </a:p>
              </p:txBody>
            </p:sp>
            <p:grpSp>
              <p:nvGrpSpPr>
                <p:cNvPr id="15" name="组合 16"/>
                <p:cNvGrpSpPr/>
                <p:nvPr/>
              </p:nvGrpSpPr>
              <p:grpSpPr>
                <a:xfrm>
                  <a:off x="251520" y="1927371"/>
                  <a:ext cx="8834848" cy="1505952"/>
                  <a:chOff x="251520" y="1927371"/>
                  <a:chExt cx="8834848" cy="1505952"/>
                </a:xfrm>
              </p:grpSpPr>
              <p:grpSp>
                <p:nvGrpSpPr>
                  <p:cNvPr id="16" name="组合 2"/>
                  <p:cNvGrpSpPr/>
                  <p:nvPr/>
                </p:nvGrpSpPr>
                <p:grpSpPr>
                  <a:xfrm>
                    <a:off x="251520" y="1927371"/>
                    <a:ext cx="8834848" cy="1505952"/>
                    <a:chOff x="251520" y="1927372"/>
                    <a:chExt cx="8834848" cy="1505952"/>
                  </a:xfrm>
                </p:grpSpPr>
                <p:sp>
                  <p:nvSpPr>
                    <p:cNvPr id="18" name="TextBox 88"/>
                    <p:cNvSpPr txBox="1"/>
                    <p:nvPr/>
                  </p:nvSpPr>
                  <p:spPr>
                    <a:xfrm>
                      <a:off x="7538196" y="2784235"/>
                      <a:ext cx="1548172" cy="538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ysClr val="windowText" lastClr="000000"/>
                          </a:solidFill>
                          <a:effectLst/>
                          <a:uLnTx/>
                          <a:uFillTx/>
                          <a:latin typeface="Calibri" panose="020F0502020204030204"/>
                          <a:ea typeface="等线" panose="02010600030101010101" pitchFamily="2" charset="-122"/>
                          <a:cs typeface="+mn-cs"/>
                        </a:rPr>
                        <a:t>17MeV/u</a:t>
                      </a:r>
                      <a:endParaRPr kumimoji="0" lang="zh-CN" altLang="en-US" sz="2200" b="1" i="0" u="none" strike="noStrike" kern="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grpSp>
                  <p:nvGrpSpPr>
                    <p:cNvPr id="19" name="组合 86"/>
                    <p:cNvGrpSpPr/>
                    <p:nvPr/>
                  </p:nvGrpSpPr>
                  <p:grpSpPr>
                    <a:xfrm>
                      <a:off x="251520" y="1927372"/>
                      <a:ext cx="5940491" cy="1505952"/>
                      <a:chOff x="251520" y="1937605"/>
                      <a:chExt cx="5940491" cy="1505952"/>
                    </a:xfrm>
                  </p:grpSpPr>
                  <p:grpSp>
                    <p:nvGrpSpPr>
                      <p:cNvPr id="20" name="组合 4"/>
                      <p:cNvGrpSpPr/>
                      <p:nvPr/>
                    </p:nvGrpSpPr>
                    <p:grpSpPr>
                      <a:xfrm>
                        <a:off x="251520" y="1937605"/>
                        <a:ext cx="5940491" cy="656916"/>
                        <a:chOff x="251520" y="1291831"/>
                        <a:chExt cx="5940491" cy="656916"/>
                      </a:xfrm>
                    </p:grpSpPr>
                    <p:cxnSp>
                      <p:nvCxnSpPr>
                        <p:cNvPr id="24" name="直接连接符 5"/>
                        <p:cNvCxnSpPr>
                          <a:stCxn id="25" idx="3"/>
                        </p:cNvCxnSpPr>
                        <p:nvPr/>
                      </p:nvCxnSpPr>
                      <p:spPr>
                        <a:xfrm>
                          <a:off x="251520" y="1581854"/>
                          <a:ext cx="3816424" cy="23473"/>
                        </a:xfrm>
                        <a:prstGeom prst="line">
                          <a:avLst/>
                        </a:prstGeom>
                        <a:noFill/>
                        <a:ln w="57150" cap="flat" cmpd="sng" algn="ctr">
                          <a:solidFill>
                            <a:srgbClr val="FE8637">
                              <a:shade val="70000"/>
                              <a:satMod val="150000"/>
                            </a:srgbClr>
                          </a:solidFill>
                          <a:prstDash val="solid"/>
                        </a:ln>
                        <a:effectLst/>
                      </p:spPr>
                    </p:cxnSp>
                    <p:sp>
                      <p:nvSpPr>
                        <p:cNvPr id="25" name="圆柱形 24"/>
                        <p:cNvSpPr/>
                        <p:nvPr/>
                      </p:nvSpPr>
                      <p:spPr bwMode="auto">
                        <a:xfrm rot="5400000">
                          <a:off x="498161" y="1094127"/>
                          <a:ext cx="482172" cy="975454"/>
                        </a:xfrm>
                        <a:prstGeom prst="can">
                          <a:avLst/>
                        </a:prstGeom>
                        <a:gradFill flip="none" rotWithShape="1">
                          <a:gsLst>
                            <a:gs pos="0">
                              <a:srgbClr val="FE8637">
                                <a:tint val="66000"/>
                                <a:satMod val="160000"/>
                              </a:srgbClr>
                            </a:gs>
                            <a:gs pos="50000">
                              <a:srgbClr val="FE8637">
                                <a:tint val="44500"/>
                                <a:satMod val="160000"/>
                              </a:srgbClr>
                            </a:gs>
                            <a:gs pos="100000">
                              <a:srgbClr val="FE8637">
                                <a:tint val="23500"/>
                                <a:satMod val="160000"/>
                              </a:srgbClr>
                            </a:gs>
                          </a:gsLst>
                          <a:path path="circle">
                            <a:fillToRect l="50000" t="50000" r="50000" b="50000"/>
                          </a:path>
                          <a:tileRect/>
                        </a:gradFill>
                        <a:ln w="12700" cap="flat" cmpd="sng" algn="ctr">
                          <a:solidFill>
                            <a:srgbClr val="AEBAD5">
                              <a:shade val="70000"/>
                              <a:satMod val="150000"/>
                            </a:srgbClr>
                          </a:solidFill>
                          <a:prstDash val="solid"/>
                          <a:headEnd/>
                          <a:tailEnd/>
                        </a:ln>
                        <a:effectLst>
                          <a:outerShdw blurRad="50800" dist="25000" dir="5400000" rotWithShape="0">
                            <a:srgbClr val="000000">
                              <a:alpha val="40000"/>
                            </a:srgbClr>
                          </a:outerShdw>
                        </a:effectLst>
                      </p:spPr>
                      <p:txBody>
                        <a:bodyPr vert="horz" wrap="square" lIns="91440" tIns="45720" rIns="91440" bIns="45720" numCol="1" rtlCol="0"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defRPr/>
                          </a:pPr>
                          <a:endParaRPr kumimoji="0" lang="zh-CN" altLang="en-US" sz="2400" b="0" i="0" u="none" strike="noStrike" kern="0" cap="none" spc="0" normalizeH="0" baseline="0" noProof="0" dirty="0" smtClean="0">
                            <a:ln>
                              <a:noFill/>
                            </a:ln>
                            <a:solidFill>
                              <a:sysClr val="windowText" lastClr="000000"/>
                            </a:solidFill>
                            <a:effectLst/>
                            <a:uLnTx/>
                            <a:uFillTx/>
                            <a:latin typeface="Times New Roman" pitchFamily="18" charset="0"/>
                            <a:ea typeface="宋体" pitchFamily="2" charset="-122"/>
                            <a:cs typeface="Times New Roman" pitchFamily="18" charset="0"/>
                          </a:endParaRPr>
                        </a:p>
                      </p:txBody>
                    </p:sp>
                    <p:sp>
                      <p:nvSpPr>
                        <p:cNvPr id="26" name="圆柱形 7"/>
                        <p:cNvSpPr/>
                        <p:nvPr/>
                      </p:nvSpPr>
                      <p:spPr bwMode="auto">
                        <a:xfrm rot="5400000">
                          <a:off x="1779125" y="1078947"/>
                          <a:ext cx="479874" cy="1008112"/>
                        </a:xfrm>
                        <a:prstGeom prst="can">
                          <a:avLst/>
                        </a:prstGeom>
                        <a:solidFill>
                          <a:srgbClr val="777C84"/>
                        </a:solidFill>
                        <a:ln w="12700" cap="flat" cmpd="sng" algn="ctr">
                          <a:solidFill>
                            <a:srgbClr val="FFC000"/>
                          </a:solidFill>
                          <a:prstDash val="solid"/>
                          <a:headEnd/>
                          <a:tailEnd/>
                        </a:ln>
                        <a:effectLst>
                          <a:outerShdw blurRad="50800" dist="25000" dir="5400000" rotWithShape="0">
                            <a:srgbClr val="000000">
                              <a:alpha val="40000"/>
                            </a:srgbClr>
                          </a:outerShdw>
                        </a:effectLst>
                      </p:spPr>
                      <p:txBody>
                        <a:bodyPr vert="horz" wrap="square" lIns="91440" tIns="45720" rIns="91440" bIns="45720" numCol="1" rtlCol="0"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defRPr/>
                          </a:pPr>
                          <a:endParaRPr kumimoji="0" lang="zh-CN" altLang="en-US" sz="2400" b="0" i="0" u="none" strike="noStrike" kern="0" cap="none" spc="0" normalizeH="0" baseline="0" noProof="0" dirty="0" smtClean="0">
                            <a:ln>
                              <a:noFill/>
                            </a:ln>
                            <a:solidFill>
                              <a:sysClr val="windowText" lastClr="000000"/>
                            </a:solidFill>
                            <a:effectLst/>
                            <a:uLnTx/>
                            <a:uFillTx/>
                            <a:latin typeface="Times New Roman" pitchFamily="18" charset="0"/>
                            <a:ea typeface="宋体" pitchFamily="2" charset="-122"/>
                            <a:cs typeface="Times New Roman" pitchFamily="18" charset="0"/>
                          </a:endParaRPr>
                        </a:p>
                      </p:txBody>
                    </p:sp>
                    <p:sp>
                      <p:nvSpPr>
                        <p:cNvPr id="27" name="圆柱形 26"/>
                        <p:cNvSpPr/>
                        <p:nvPr/>
                      </p:nvSpPr>
                      <p:spPr bwMode="auto">
                        <a:xfrm rot="5400000">
                          <a:off x="3021631" y="1158551"/>
                          <a:ext cx="501758" cy="870788"/>
                        </a:xfrm>
                        <a:prstGeom prst="can">
                          <a:avLst/>
                        </a:prstGeom>
                        <a:solidFill>
                          <a:srgbClr val="FF0000"/>
                        </a:solidFill>
                        <a:ln w="12700" cap="flat" cmpd="sng" algn="ctr">
                          <a:solidFill>
                            <a:srgbClr val="FF0000"/>
                          </a:solidFill>
                          <a:prstDash val="solid"/>
                          <a:headEnd/>
                          <a:tailEnd/>
                        </a:ln>
                        <a:effectLst>
                          <a:outerShdw blurRad="50800" dist="25000" dir="5400000" rotWithShape="0">
                            <a:srgbClr val="000000">
                              <a:alpha val="40000"/>
                            </a:srgbClr>
                          </a:outerShdw>
                        </a:effectLst>
                      </p:spPr>
                      <p:txBody>
                        <a:bodyPr vert="horz" wrap="square" lIns="91440" tIns="45720" rIns="91440" bIns="45720" numCol="1" rtlCol="0"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defRPr/>
                          </a:pPr>
                          <a:endParaRPr kumimoji="0" lang="zh-CN" altLang="en-US" sz="2400" b="0" i="0" u="none" strike="noStrike" kern="0" cap="none" spc="0" normalizeH="0" baseline="0" noProof="0" dirty="0" smtClean="0">
                            <a:ln>
                              <a:noFill/>
                            </a:ln>
                            <a:solidFill>
                              <a:sysClr val="windowText" lastClr="000000"/>
                            </a:solidFill>
                            <a:effectLst/>
                            <a:uLnTx/>
                            <a:uFillTx/>
                            <a:latin typeface="Times New Roman" pitchFamily="18" charset="0"/>
                            <a:ea typeface="宋体" pitchFamily="2" charset="-122"/>
                            <a:cs typeface="Times New Roman" pitchFamily="18" charset="0"/>
                          </a:endParaRPr>
                        </a:p>
                      </p:txBody>
                    </p:sp>
                    <p:sp>
                      <p:nvSpPr>
                        <p:cNvPr id="28" name="TextBox 98"/>
                        <p:cNvSpPr txBox="1"/>
                        <p:nvPr/>
                      </p:nvSpPr>
                      <p:spPr bwMode="auto">
                        <a:xfrm>
                          <a:off x="323528" y="1358479"/>
                          <a:ext cx="1034078" cy="538075"/>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rPr>
                            <a:t>SECR</a:t>
                          </a:r>
                          <a:endParaRPr kumimoji="0" lang="zh-CN" altLang="en-US"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endParaRPr>
                        </a:p>
                      </p:txBody>
                    </p:sp>
                    <p:sp>
                      <p:nvSpPr>
                        <p:cNvPr id="29" name="TextBox 11"/>
                        <p:cNvSpPr txBox="1"/>
                        <p:nvPr/>
                      </p:nvSpPr>
                      <p:spPr bwMode="auto">
                        <a:xfrm>
                          <a:off x="1642693" y="1359395"/>
                          <a:ext cx="864096" cy="538074"/>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rPr>
                            <a:t>LEBT</a:t>
                          </a:r>
                          <a:endParaRPr kumimoji="0" lang="zh-CN" altLang="en-US"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endParaRPr>
                        </a:p>
                      </p:txBody>
                    </p:sp>
                    <p:sp>
                      <p:nvSpPr>
                        <p:cNvPr id="30" name="TextBox 12"/>
                        <p:cNvSpPr txBox="1"/>
                        <p:nvPr/>
                      </p:nvSpPr>
                      <p:spPr bwMode="auto">
                        <a:xfrm>
                          <a:off x="2896542" y="1369431"/>
                          <a:ext cx="667346" cy="538074"/>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rPr>
                            <a:t>RFQ</a:t>
                          </a:r>
                          <a:endParaRPr kumimoji="0" lang="zh-CN" altLang="en-US" sz="22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endParaRPr>
                        </a:p>
                      </p:txBody>
                    </p:sp>
                    <p:sp>
                      <p:nvSpPr>
                        <p:cNvPr id="31" name="圆柱形 18"/>
                        <p:cNvSpPr/>
                        <p:nvPr/>
                      </p:nvSpPr>
                      <p:spPr bwMode="auto">
                        <a:xfrm rot="5400000">
                          <a:off x="4698625" y="667624"/>
                          <a:ext cx="656916" cy="1905330"/>
                        </a:xfrm>
                        <a:prstGeom prst="can">
                          <a:avLst/>
                        </a:prstGeom>
                        <a:solidFill>
                          <a:srgbClr val="00B050"/>
                        </a:solidFill>
                        <a:ln w="12700" cap="flat" cmpd="sng" algn="ctr">
                          <a:solidFill>
                            <a:srgbClr val="00B050"/>
                          </a:solidFill>
                          <a:prstDash val="solid"/>
                          <a:headEnd/>
                          <a:tailEnd/>
                        </a:ln>
                        <a:effectLst>
                          <a:outerShdw blurRad="50800" dist="25000" dir="5400000" rotWithShape="0">
                            <a:srgbClr val="000000">
                              <a:alpha val="40000"/>
                            </a:srgbClr>
                          </a:outerShdw>
                        </a:effectLst>
                      </p:spPr>
                      <p:txBody>
                        <a:bodyPr vert="horz" wrap="square" lIns="91440" tIns="45720" rIns="91440" bIns="45720" numCol="1" rtlCol="0"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defRPr/>
                          </a:pPr>
                          <a:endParaRPr kumimoji="0" lang="zh-CN" altLang="en-US" sz="2400" b="0" i="0" u="none" strike="noStrike" kern="0" cap="none" spc="0" normalizeH="0" baseline="0" noProof="0" dirty="0" smtClean="0">
                            <a:ln>
                              <a:noFill/>
                            </a:ln>
                            <a:solidFill>
                              <a:sysClr val="windowText" lastClr="000000"/>
                            </a:solidFill>
                            <a:effectLst/>
                            <a:uLnTx/>
                            <a:uFillTx/>
                            <a:latin typeface="Times New Roman" pitchFamily="18" charset="0"/>
                            <a:ea typeface="宋体" pitchFamily="2" charset="-122"/>
                            <a:cs typeface="Times New Roman" pitchFamily="18" charset="0"/>
                          </a:endParaRPr>
                        </a:p>
                      </p:txBody>
                    </p:sp>
                    <p:sp>
                      <p:nvSpPr>
                        <p:cNvPr id="32" name="TextBox 102"/>
                        <p:cNvSpPr txBox="1"/>
                        <p:nvPr/>
                      </p:nvSpPr>
                      <p:spPr bwMode="auto">
                        <a:xfrm>
                          <a:off x="3995936" y="1335372"/>
                          <a:ext cx="2196075" cy="499642"/>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srgbClr val="0000FF"/>
                              </a:solidFill>
                              <a:effectLst/>
                              <a:uLnTx/>
                              <a:uFillTx/>
                              <a:latin typeface="Arial Narrow" pitchFamily="34" charset="0"/>
                              <a:ea typeface="楷体_GB2312" pitchFamily="49" charset="-122"/>
                              <a:cs typeface="Times New Roman" pitchFamily="18" charset="0"/>
                            </a:rPr>
                            <a:t>Low energy section</a:t>
                          </a:r>
                        </a:p>
                      </p:txBody>
                    </p:sp>
                  </p:grpSp>
                  <p:sp>
                    <p:nvSpPr>
                      <p:cNvPr id="21" name="下箭头 20"/>
                      <p:cNvSpPr/>
                      <p:nvPr/>
                    </p:nvSpPr>
                    <p:spPr>
                      <a:xfrm>
                        <a:off x="2613270" y="2274266"/>
                        <a:ext cx="91683" cy="700048"/>
                      </a:xfrm>
                      <a:prstGeom prst="downArrow">
                        <a:avLst/>
                      </a:prstGeom>
                      <a:solidFill>
                        <a:srgbClr val="FE8637"/>
                      </a:solidFill>
                      <a:ln w="25400" cap="flat" cmpd="sng" algn="ctr">
                        <a:solidFill>
                          <a:srgbClr val="FE863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a:ea typeface="宋体"/>
                          <a:cs typeface="+mn-cs"/>
                        </a:endParaRPr>
                      </a:p>
                    </p:txBody>
                  </p:sp>
                  <p:sp>
                    <p:nvSpPr>
                      <p:cNvPr id="22" name="下箭头 21"/>
                      <p:cNvSpPr/>
                      <p:nvPr/>
                    </p:nvSpPr>
                    <p:spPr>
                      <a:xfrm>
                        <a:off x="3812008" y="2274266"/>
                        <a:ext cx="91683" cy="573140"/>
                      </a:xfrm>
                      <a:prstGeom prst="downArrow">
                        <a:avLst/>
                      </a:prstGeom>
                      <a:solidFill>
                        <a:srgbClr val="FE8637"/>
                      </a:solidFill>
                      <a:ln w="25400" cap="flat" cmpd="sng" algn="ctr">
                        <a:solidFill>
                          <a:srgbClr val="FE863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a:ea typeface="宋体"/>
                          <a:cs typeface="+mn-cs"/>
                        </a:endParaRPr>
                      </a:p>
                    </p:txBody>
                  </p:sp>
                  <p:sp>
                    <p:nvSpPr>
                      <p:cNvPr id="23" name="TextBox 93"/>
                      <p:cNvSpPr txBox="1"/>
                      <p:nvPr/>
                    </p:nvSpPr>
                    <p:spPr>
                      <a:xfrm>
                        <a:off x="3235386" y="2905482"/>
                        <a:ext cx="1659604" cy="538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ysClr val="windowText" lastClr="000000"/>
                            </a:solidFill>
                            <a:effectLst/>
                            <a:uLnTx/>
                            <a:uFillTx/>
                            <a:latin typeface="Calibri" panose="020F0502020204030204"/>
                            <a:ea typeface="等线" panose="02010600030101010101" pitchFamily="2" charset="-122"/>
                            <a:cs typeface="+mn-cs"/>
                          </a:rPr>
                          <a:t>0.5MeV/u</a:t>
                        </a:r>
                        <a:endParaRPr kumimoji="0" lang="zh-CN" altLang="en-US" sz="2200" b="1" i="0" u="none" strike="noStrike" kern="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grpSp>
              </p:grpSp>
              <p:sp>
                <p:nvSpPr>
                  <p:cNvPr id="17" name="TextBox 85"/>
                  <p:cNvSpPr txBox="1"/>
                  <p:nvPr/>
                </p:nvSpPr>
                <p:spPr>
                  <a:xfrm>
                    <a:off x="5466494" y="2879628"/>
                    <a:ext cx="1428760" cy="5380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ysClr val="windowText" lastClr="000000"/>
                        </a:solidFill>
                        <a:effectLst/>
                        <a:uLnTx/>
                        <a:uFillTx/>
                        <a:latin typeface="Calibri" panose="020F0502020204030204"/>
                        <a:ea typeface="等线" panose="02010600030101010101" pitchFamily="2" charset="-122"/>
                        <a:cs typeface="+mn-cs"/>
                      </a:rPr>
                      <a:t>1.6MeV/u</a:t>
                    </a:r>
                    <a:endParaRPr kumimoji="0" lang="zh-CN" altLang="en-US" sz="2200" b="1" i="0" u="none" strike="noStrike" kern="0" cap="none" spc="0" normalizeH="0" baseline="0" noProof="0" dirty="0">
                      <a:ln>
                        <a:noFill/>
                      </a:ln>
                      <a:solidFill>
                        <a:sysClr val="windowText" lastClr="000000"/>
                      </a:solidFill>
                      <a:effectLst/>
                      <a:uLnTx/>
                      <a:uFillTx/>
                      <a:latin typeface="Calibri" panose="020F0502020204030204"/>
                      <a:ea typeface="等线" panose="02010600030101010101" pitchFamily="2" charset="-122"/>
                      <a:cs typeface="+mn-cs"/>
                    </a:endParaRPr>
                  </a:p>
                </p:txBody>
              </p:sp>
            </p:grpSp>
          </p:grpSp>
          <p:sp>
            <p:nvSpPr>
              <p:cNvPr id="12" name="下箭头 11"/>
              <p:cNvSpPr/>
              <p:nvPr/>
            </p:nvSpPr>
            <p:spPr>
              <a:xfrm rot="10800000" flipV="1">
                <a:off x="5938804" y="3004188"/>
                <a:ext cx="127227" cy="533682"/>
              </a:xfrm>
              <a:prstGeom prst="downArrow">
                <a:avLst/>
              </a:prstGeom>
              <a:solidFill>
                <a:srgbClr val="FE8637"/>
              </a:solidFill>
              <a:ln w="25400" cap="flat" cmpd="sng" algn="ctr">
                <a:solidFill>
                  <a:srgbClr val="FE8637">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a:ea typeface="宋体"/>
                  <a:cs typeface="+mn-cs"/>
                </a:endParaRPr>
              </a:p>
            </p:txBody>
          </p:sp>
        </p:grpSp>
      </p:grpSp>
      <p:sp>
        <p:nvSpPr>
          <p:cNvPr id="33" name="TextBox 106"/>
          <p:cNvSpPr txBox="1"/>
          <p:nvPr/>
        </p:nvSpPr>
        <p:spPr>
          <a:xfrm>
            <a:off x="6572264" y="5593263"/>
            <a:ext cx="11989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panose="020F0502020204030204"/>
                <a:ea typeface="等线" panose="02010600030101010101" pitchFamily="2" charset="-122"/>
                <a:cs typeface="+mn-cs"/>
              </a:rPr>
              <a:t>HWR010</a:t>
            </a:r>
            <a:endParaRPr kumimoji="0" lang="zh-CN" altLang="en-US" sz="18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mn-cs"/>
            </a:endParaRPr>
          </a:p>
        </p:txBody>
      </p:sp>
      <p:sp>
        <p:nvSpPr>
          <p:cNvPr id="34" name="TextBox 107"/>
          <p:cNvSpPr txBox="1"/>
          <p:nvPr/>
        </p:nvSpPr>
        <p:spPr>
          <a:xfrm>
            <a:off x="4929190" y="5605405"/>
            <a:ext cx="12901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panose="020F0502020204030204"/>
                <a:ea typeface="等线" panose="02010600030101010101" pitchFamily="2" charset="-122"/>
                <a:cs typeface="+mn-cs"/>
              </a:rPr>
              <a:t>QWR052</a:t>
            </a:r>
            <a:endParaRPr kumimoji="0" lang="zh-CN" altLang="en-US" sz="18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mn-cs"/>
            </a:endParaRPr>
          </a:p>
        </p:txBody>
      </p:sp>
      <p:graphicFrame>
        <p:nvGraphicFramePr>
          <p:cNvPr id="35" name="表格 34"/>
          <p:cNvGraphicFramePr>
            <a:graphicFrameLocks noGrp="1"/>
          </p:cNvGraphicFramePr>
          <p:nvPr>
            <p:extLst/>
          </p:nvPr>
        </p:nvGraphicFramePr>
        <p:xfrm>
          <a:off x="500034" y="3762083"/>
          <a:ext cx="3786182" cy="2712720"/>
        </p:xfrm>
        <a:graphic>
          <a:graphicData uri="http://schemas.openxmlformats.org/drawingml/2006/table">
            <a:tbl>
              <a:tblPr firstRow="1" bandRow="1">
                <a:tableStyleId>{5C22544A-7EE6-4342-B048-85BDC9FD1C3A}</a:tableStyleId>
              </a:tblPr>
              <a:tblGrid>
                <a:gridCol w="2143108">
                  <a:extLst>
                    <a:ext uri="{9D8B030D-6E8A-4147-A177-3AD203B41FA5}">
                      <a16:colId xmlns:a16="http://schemas.microsoft.com/office/drawing/2014/main" xmlns="" val="20000"/>
                    </a:ext>
                  </a:extLst>
                </a:gridCol>
                <a:gridCol w="1643074">
                  <a:extLst>
                    <a:ext uri="{9D8B030D-6E8A-4147-A177-3AD203B41FA5}">
                      <a16:colId xmlns:a16="http://schemas.microsoft.com/office/drawing/2014/main" xmlns="" val="20001"/>
                    </a:ext>
                  </a:extLst>
                </a:gridCol>
              </a:tblGrid>
              <a:tr h="301632">
                <a:tc>
                  <a:txBody>
                    <a:bodyPr/>
                    <a:lstStyle/>
                    <a:p>
                      <a:r>
                        <a:rPr lang="en-US" altLang="zh-CN" sz="1800" dirty="0" smtClean="0"/>
                        <a:t>Parameters</a:t>
                      </a:r>
                      <a:r>
                        <a:rPr lang="en-US" altLang="zh-CN" sz="1800" baseline="0" dirty="0" smtClean="0"/>
                        <a:t> </a:t>
                      </a:r>
                      <a:endParaRPr lang="zh-CN" altLang="en-US" sz="1800" dirty="0"/>
                    </a:p>
                  </a:txBody>
                  <a:tcPr/>
                </a:tc>
                <a:tc>
                  <a:txBody>
                    <a:bodyPr/>
                    <a:lstStyle/>
                    <a:p>
                      <a:r>
                        <a:rPr lang="en-US" altLang="zh-CN" sz="1800" dirty="0" smtClean="0"/>
                        <a:t>Value </a:t>
                      </a:r>
                      <a:endParaRPr lang="zh-CN" altLang="en-US" sz="1800" dirty="0"/>
                    </a:p>
                  </a:txBody>
                  <a:tcPr/>
                </a:tc>
                <a:extLst>
                  <a:ext uri="{0D108BD9-81ED-4DB2-BD59-A6C34878D82A}">
                    <a16:rowId xmlns:a16="http://schemas.microsoft.com/office/drawing/2014/main" xmlns="" val="10000"/>
                  </a:ext>
                </a:extLst>
              </a:tr>
              <a:tr h="301632">
                <a:tc>
                  <a:txBody>
                    <a:bodyPr/>
                    <a:lstStyle/>
                    <a:p>
                      <a:r>
                        <a:rPr lang="en-US" altLang="zh-CN" sz="1600" dirty="0" smtClean="0"/>
                        <a:t>Ion species</a:t>
                      </a:r>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cap="none" normalizeH="0" baseline="0" dirty="0" smtClean="0">
                          <a:ln>
                            <a:noFill/>
                          </a:ln>
                          <a:solidFill>
                            <a:schemeClr val="tx1"/>
                          </a:solidFill>
                          <a:effectLst/>
                          <a:latin typeface="Arial" charset="0"/>
                          <a:ea typeface="宋体" charset="-122"/>
                        </a:rPr>
                        <a:t>H</a:t>
                      </a:r>
                      <a:r>
                        <a:rPr kumimoji="0" lang="en-US" altLang="zh-CN" sz="1600" b="0" i="0" u="none" strike="noStrike" cap="none" normalizeH="0" baseline="-25000" dirty="0" smtClean="0">
                          <a:ln>
                            <a:noFill/>
                          </a:ln>
                          <a:solidFill>
                            <a:schemeClr val="tx1"/>
                          </a:solidFill>
                          <a:effectLst/>
                          <a:latin typeface="Arial" charset="0"/>
                          <a:ea typeface="宋体" charset="-122"/>
                        </a:rPr>
                        <a:t>2</a:t>
                      </a:r>
                      <a:r>
                        <a:rPr kumimoji="0" lang="en-US" altLang="zh-CN" sz="1600" b="0" i="0" u="none" strike="noStrike" cap="none" normalizeH="0" baseline="30000" dirty="0" smtClean="0">
                          <a:ln>
                            <a:noFill/>
                          </a:ln>
                          <a:solidFill>
                            <a:schemeClr val="tx1"/>
                          </a:solidFill>
                          <a:effectLst/>
                          <a:latin typeface="Arial" charset="0"/>
                          <a:ea typeface="宋体" charset="-122"/>
                        </a:rPr>
                        <a:t>+ </a:t>
                      </a:r>
                      <a:r>
                        <a:rPr kumimoji="0" lang="en-US" altLang="zh-CN" sz="1600" b="0" i="0" u="none" strike="noStrike" cap="none" normalizeH="0" baseline="0" dirty="0" smtClean="0">
                          <a:ln>
                            <a:noFill/>
                          </a:ln>
                          <a:solidFill>
                            <a:schemeClr val="tx1"/>
                          </a:solidFill>
                          <a:effectLst/>
                          <a:latin typeface="Arial" charset="0"/>
                          <a:ea typeface="宋体" charset="-122"/>
                        </a:rPr>
                        <a:t>~ </a:t>
                      </a:r>
                      <a:r>
                        <a:rPr kumimoji="0" lang="en-US" altLang="zh-CN" sz="1600" b="0" i="0" u="none" strike="noStrike" cap="none" normalizeH="0" baseline="30000" dirty="0" smtClean="0">
                          <a:ln>
                            <a:noFill/>
                          </a:ln>
                          <a:solidFill>
                            <a:schemeClr val="tx1"/>
                          </a:solidFill>
                          <a:effectLst/>
                          <a:latin typeface="Arial" charset="0"/>
                          <a:ea typeface="宋体" charset="-122"/>
                        </a:rPr>
                        <a:t>238</a:t>
                      </a:r>
                      <a:r>
                        <a:rPr kumimoji="0" lang="en-US" altLang="zh-CN" sz="1600" b="0" i="0" u="none" strike="noStrike" cap="none" normalizeH="0" baseline="0" dirty="0" smtClean="0">
                          <a:ln>
                            <a:noFill/>
                          </a:ln>
                          <a:solidFill>
                            <a:schemeClr val="tx1"/>
                          </a:solidFill>
                          <a:effectLst/>
                          <a:latin typeface="Arial" charset="0"/>
                          <a:ea typeface="宋体" charset="-122"/>
                        </a:rPr>
                        <a:t>U</a:t>
                      </a:r>
                      <a:r>
                        <a:rPr kumimoji="0" lang="en-US" altLang="zh-CN" sz="1600" b="0" i="0" u="none" strike="noStrike" cap="none" normalizeH="0" baseline="30000" dirty="0" smtClean="0">
                          <a:ln>
                            <a:noFill/>
                          </a:ln>
                          <a:solidFill>
                            <a:schemeClr val="tx1"/>
                          </a:solidFill>
                          <a:effectLst/>
                          <a:latin typeface="Arial" charset="0"/>
                          <a:ea typeface="宋体" charset="-122"/>
                        </a:rPr>
                        <a:t>34+</a:t>
                      </a:r>
                    </a:p>
                  </a:txBody>
                  <a:tcPr/>
                </a:tc>
                <a:extLst>
                  <a:ext uri="{0D108BD9-81ED-4DB2-BD59-A6C34878D82A}">
                    <a16:rowId xmlns:a16="http://schemas.microsoft.com/office/drawing/2014/main" xmlns="" val="10001"/>
                  </a:ext>
                </a:extLst>
              </a:tr>
              <a:tr h="301632">
                <a:tc>
                  <a:txBody>
                    <a:bodyPr/>
                    <a:lstStyle/>
                    <a:p>
                      <a:r>
                        <a:rPr lang="en-US" altLang="zh-CN" sz="1600" dirty="0" smtClean="0"/>
                        <a:t>Beam current(mA)</a:t>
                      </a:r>
                      <a:endParaRPr lang="zh-CN" altLang="en-US" sz="1600" dirty="0"/>
                    </a:p>
                  </a:txBody>
                  <a:tcPr/>
                </a:tc>
                <a:tc>
                  <a:txBody>
                    <a:bodyPr/>
                    <a:lstStyle/>
                    <a:p>
                      <a:r>
                        <a:rPr lang="en-US" altLang="zh-CN" sz="1600" dirty="0" smtClean="0"/>
                        <a:t>2</a:t>
                      </a:r>
                      <a:endParaRPr lang="zh-CN" altLang="en-US" sz="1600" dirty="0"/>
                    </a:p>
                  </a:txBody>
                  <a:tcPr/>
                </a:tc>
                <a:extLst>
                  <a:ext uri="{0D108BD9-81ED-4DB2-BD59-A6C34878D82A}">
                    <a16:rowId xmlns:a16="http://schemas.microsoft.com/office/drawing/2014/main" xmlns="" val="10002"/>
                  </a:ext>
                </a:extLst>
              </a:tr>
              <a:tr h="301632">
                <a:tc>
                  <a:txBody>
                    <a:bodyPr/>
                    <a:lstStyle/>
                    <a:p>
                      <a:r>
                        <a:rPr lang="en-US" altLang="zh-CN" sz="1600" dirty="0" smtClean="0"/>
                        <a:t>Frequency(MHz)</a:t>
                      </a:r>
                      <a:endParaRPr lang="zh-CN" altLang="en-US" sz="1600" dirty="0"/>
                    </a:p>
                  </a:txBody>
                  <a:tcPr/>
                </a:tc>
                <a:tc>
                  <a:txBody>
                    <a:bodyPr/>
                    <a:lstStyle/>
                    <a:p>
                      <a:r>
                        <a:rPr lang="en-US" altLang="zh-CN" sz="1600" dirty="0" smtClean="0"/>
                        <a:t>81.25</a:t>
                      </a:r>
                      <a:endParaRPr lang="zh-CN" altLang="en-US" sz="1600" dirty="0"/>
                    </a:p>
                  </a:txBody>
                  <a:tcPr/>
                </a:tc>
                <a:extLst>
                  <a:ext uri="{0D108BD9-81ED-4DB2-BD59-A6C34878D82A}">
                    <a16:rowId xmlns:a16="http://schemas.microsoft.com/office/drawing/2014/main" xmlns="" val="10003"/>
                  </a:ext>
                </a:extLst>
              </a:tr>
              <a:tr h="301632">
                <a:tc>
                  <a:txBody>
                    <a:bodyPr/>
                    <a:lstStyle/>
                    <a:p>
                      <a:r>
                        <a:rPr lang="en-US" altLang="zh-CN" sz="1600" dirty="0" smtClean="0"/>
                        <a:t>Energy(MeV/u)</a:t>
                      </a:r>
                      <a:endParaRPr lang="zh-CN" altLang="en-US" sz="1600" dirty="0"/>
                    </a:p>
                  </a:txBody>
                  <a:tcPr/>
                </a:tc>
                <a:tc>
                  <a:txBody>
                    <a:bodyPr/>
                    <a:lstStyle/>
                    <a:p>
                      <a:r>
                        <a:rPr lang="en-US" altLang="zh-CN" sz="1600" dirty="0" smtClean="0"/>
                        <a:t>17</a:t>
                      </a:r>
                      <a:endParaRPr lang="zh-CN" altLang="en-US" sz="1600" dirty="0"/>
                    </a:p>
                  </a:txBody>
                  <a:tcPr/>
                </a:tc>
                <a:extLst>
                  <a:ext uri="{0D108BD9-81ED-4DB2-BD59-A6C34878D82A}">
                    <a16:rowId xmlns:a16="http://schemas.microsoft.com/office/drawing/2014/main" xmlns="" val="10004"/>
                  </a:ext>
                </a:extLst>
              </a:tr>
              <a:tr h="329870">
                <a:tc>
                  <a:txBody>
                    <a:bodyPr/>
                    <a:lstStyle/>
                    <a:p>
                      <a:r>
                        <a:rPr lang="en-US" altLang="zh-CN" sz="1600" dirty="0" smtClean="0"/>
                        <a:t>Cavity structure</a:t>
                      </a:r>
                      <a:endParaRPr lang="zh-CN" altLang="en-US" sz="1600" dirty="0"/>
                    </a:p>
                  </a:txBody>
                  <a:tcPr/>
                </a:tc>
                <a:tc>
                  <a:txBody>
                    <a:bodyPr/>
                    <a:lstStyle/>
                    <a:p>
                      <a:r>
                        <a:rPr lang="en-US" altLang="zh-CN" sz="1600" dirty="0" smtClean="0"/>
                        <a:t>QWR &amp;  HWR</a:t>
                      </a:r>
                      <a:endParaRPr lang="zh-CN" altLang="en-US" sz="1600" dirty="0"/>
                    </a:p>
                  </a:txBody>
                  <a:tcPr/>
                </a:tc>
                <a:extLst>
                  <a:ext uri="{0D108BD9-81ED-4DB2-BD59-A6C34878D82A}">
                    <a16:rowId xmlns:a16="http://schemas.microsoft.com/office/drawing/2014/main" xmlns="" val="10005"/>
                  </a:ext>
                </a:extLst>
              </a:tr>
              <a:tr h="301632">
                <a:tc>
                  <a:txBody>
                    <a:bodyPr/>
                    <a:lstStyle/>
                    <a:p>
                      <a:r>
                        <a:rPr lang="en-US" altLang="zh-CN" sz="1600" dirty="0" smtClean="0"/>
                        <a:t>Focusing</a:t>
                      </a:r>
                      <a:r>
                        <a:rPr lang="en-US" altLang="zh-CN" sz="1600" baseline="0" dirty="0" smtClean="0"/>
                        <a:t> element</a:t>
                      </a:r>
                      <a:endParaRPr lang="zh-CN" altLang="en-US" sz="1600" dirty="0"/>
                    </a:p>
                  </a:txBody>
                  <a:tcPr/>
                </a:tc>
                <a:tc>
                  <a:txBody>
                    <a:bodyPr/>
                    <a:lstStyle/>
                    <a:p>
                      <a:r>
                        <a:rPr lang="en-US" altLang="zh-CN" sz="1600" dirty="0" smtClean="0"/>
                        <a:t>Solenoid</a:t>
                      </a:r>
                      <a:endParaRPr lang="zh-CN" altLang="en-US" sz="1600" dirty="0"/>
                    </a:p>
                  </a:txBody>
                  <a:tcPr/>
                </a:tc>
                <a:extLst>
                  <a:ext uri="{0D108BD9-81ED-4DB2-BD59-A6C34878D82A}">
                    <a16:rowId xmlns:a16="http://schemas.microsoft.com/office/drawing/2014/main" xmlns="" val="10006"/>
                  </a:ext>
                </a:extLst>
              </a:tr>
              <a:tr h="301632">
                <a:tc>
                  <a:txBody>
                    <a:bodyPr/>
                    <a:lstStyle/>
                    <a:p>
                      <a:r>
                        <a:rPr lang="en-US" altLang="zh-CN" sz="1600" dirty="0" smtClean="0"/>
                        <a:t>Total length</a:t>
                      </a:r>
                      <a:r>
                        <a:rPr lang="zh-CN" altLang="en-US" sz="1600" dirty="0" smtClean="0"/>
                        <a:t>（</a:t>
                      </a:r>
                      <a:r>
                        <a:rPr lang="en-US" altLang="zh-CN" sz="1600" dirty="0" smtClean="0"/>
                        <a:t>m</a:t>
                      </a:r>
                      <a:r>
                        <a:rPr lang="zh-CN" altLang="en-US" sz="1600" dirty="0" smtClean="0"/>
                        <a:t>）</a:t>
                      </a:r>
                      <a:endParaRPr lang="zh-CN" altLang="en-US" sz="1600" dirty="0"/>
                    </a:p>
                  </a:txBody>
                  <a:tcPr/>
                </a:tc>
                <a:tc>
                  <a:txBody>
                    <a:bodyPr/>
                    <a:lstStyle/>
                    <a:p>
                      <a:r>
                        <a:rPr lang="en-US" altLang="zh-CN" sz="1600" dirty="0" smtClean="0"/>
                        <a:t>94.5</a:t>
                      </a:r>
                      <a:endParaRPr lang="zh-CN" altLang="en-US" sz="1600" dirty="0"/>
                    </a:p>
                  </a:txBody>
                  <a:tcPr/>
                </a:tc>
                <a:extLst>
                  <a:ext uri="{0D108BD9-81ED-4DB2-BD59-A6C34878D82A}">
                    <a16:rowId xmlns:a16="http://schemas.microsoft.com/office/drawing/2014/main" xmlns="" val="10007"/>
                  </a:ext>
                </a:extLst>
              </a:tr>
            </a:tbl>
          </a:graphicData>
        </a:graphic>
      </p:graphicFrame>
      <p:pic>
        <p:nvPicPr>
          <p:cNvPr id="3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371376">
            <a:off x="4795575" y="3276000"/>
            <a:ext cx="1083455" cy="240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113"/>
          <p:cNvSpPr txBox="1"/>
          <p:nvPr/>
        </p:nvSpPr>
        <p:spPr>
          <a:xfrm>
            <a:off x="7941849" y="5593263"/>
            <a:ext cx="1130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FF0000"/>
                </a:solidFill>
                <a:effectLst/>
                <a:uLnTx/>
                <a:uFillTx/>
                <a:latin typeface="Calibri" panose="020F0502020204030204"/>
                <a:ea typeface="等线" panose="02010600030101010101" pitchFamily="2" charset="-122"/>
                <a:cs typeface="+mn-cs"/>
              </a:rPr>
              <a:t>HWR015</a:t>
            </a:r>
            <a:endParaRPr kumimoji="0" lang="zh-CN" altLang="en-US" sz="18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2971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500034" y="785794"/>
            <a:ext cx="8072494" cy="1169551"/>
          </a:xfrm>
          <a:prstGeom prst="rect">
            <a:avLst/>
          </a:prstGeom>
        </p:spPr>
        <p:txBody>
          <a:bodyPr wrap="square">
            <a:spAutoFit/>
          </a:bodyPr>
          <a:lstStyle/>
          <a:p>
            <a:pPr algn="just" fontAlgn="auto">
              <a:spcBef>
                <a:spcPts val="0"/>
              </a:spcBef>
              <a:spcAft>
                <a:spcPts val="0"/>
              </a:spcAft>
              <a:defRPr/>
            </a:pPr>
            <a:r>
              <a:rPr kumimoji="0" lang="en-US" sz="2400" b="1" i="0" u="none" strike="noStrike" kern="0" cap="none" spc="0" normalizeH="0" baseline="0" noProof="0" dirty="0" smtClean="0">
                <a:ln>
                  <a:noFill/>
                </a:ln>
                <a:solidFill>
                  <a:srgbClr val="0000FF"/>
                </a:solidFill>
                <a:effectLst/>
                <a:uLnTx/>
                <a:uFillTx/>
              </a:rPr>
              <a:t>HIAF: </a:t>
            </a:r>
            <a:r>
              <a:rPr kumimoji="0" lang="en-US" sz="2300" i="0" u="none" strike="noStrike" kern="0" cap="none" spc="0" normalizeH="0" baseline="0" noProof="0" dirty="0" smtClean="0">
                <a:ln>
                  <a:noFill/>
                </a:ln>
                <a:solidFill>
                  <a:srgbClr val="000099"/>
                </a:solidFill>
                <a:effectLst/>
                <a:uLnTx/>
                <a:uFillTx/>
                <a:latin typeface="Calibri" pitchFamily="34" charset="0"/>
                <a:cs typeface="Times New Roman" pitchFamily="18" charset="0"/>
              </a:rPr>
              <a:t>One of 16 large-scale research facilities proposed in China in order to boost basic science.</a:t>
            </a:r>
            <a:r>
              <a:rPr lang="en-US" sz="2300" kern="0" dirty="0" smtClean="0">
                <a:solidFill>
                  <a:srgbClr val="000099"/>
                </a:solidFill>
                <a:latin typeface="Calibri" pitchFamily="34" charset="0"/>
                <a:cs typeface="Times New Roman" pitchFamily="18" charset="0"/>
              </a:rPr>
              <a:t> Next-generation high intensity facility for advances in nuclear physics and related research fields.</a:t>
            </a:r>
            <a:r>
              <a:rPr kumimoji="0" lang="en-US" sz="2300" i="0" u="none" strike="noStrike" kern="0" cap="none" spc="0" normalizeH="0" baseline="0" noProof="0" dirty="0" smtClean="0">
                <a:ln>
                  <a:noFill/>
                </a:ln>
                <a:solidFill>
                  <a:srgbClr val="000099"/>
                </a:solidFill>
                <a:effectLst/>
                <a:uLnTx/>
                <a:uFillTx/>
                <a:latin typeface="Calibri" pitchFamily="34" charset="0"/>
                <a:cs typeface="Times New Roman" pitchFamily="18" charset="0"/>
              </a:rPr>
              <a:t> </a:t>
            </a:r>
            <a:endParaRPr kumimoji="0" lang="en-US" altLang="zh-CN" sz="2300" i="0" u="none" strike="noStrike" kern="0" cap="none" spc="0" normalizeH="0" baseline="0" noProof="0" dirty="0" smtClean="0">
              <a:ln>
                <a:noFill/>
              </a:ln>
              <a:solidFill>
                <a:srgbClr val="000099"/>
              </a:solidFill>
              <a:effectLst/>
              <a:uLnTx/>
              <a:uFillTx/>
              <a:latin typeface="Calibri" pitchFamily="34" charset="0"/>
              <a:cs typeface="Times New Roman" pitchFamily="18" charset="0"/>
            </a:endParaRPr>
          </a:p>
        </p:txBody>
      </p:sp>
      <p:sp>
        <p:nvSpPr>
          <p:cNvPr id="19" name="Rectangle 2"/>
          <p:cNvSpPr>
            <a:spLocks noChangeArrowheads="1"/>
          </p:cNvSpPr>
          <p:nvPr/>
        </p:nvSpPr>
        <p:spPr bwMode="auto">
          <a:xfrm>
            <a:off x="1000100" y="84118"/>
            <a:ext cx="735811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200" dirty="0" smtClean="0">
                <a:solidFill>
                  <a:srgbClr val="0000FF"/>
                </a:solidFill>
                <a:ea typeface="黑体" pitchFamily="2" charset="-122"/>
              </a:rPr>
              <a:t>Background and science motivation</a:t>
            </a:r>
            <a:endParaRPr lang="en-US" altLang="zh-CN" sz="3200" dirty="0">
              <a:solidFill>
                <a:srgbClr val="0000FF"/>
              </a:solidFill>
              <a:latin typeface="+mn-lt"/>
              <a:ea typeface="黑体" pitchFamily="2" charset="-122"/>
            </a:endParaRPr>
          </a:p>
        </p:txBody>
      </p:sp>
      <p:sp>
        <p:nvSpPr>
          <p:cNvPr id="16" name="矩形 15"/>
          <p:cNvSpPr/>
          <p:nvPr/>
        </p:nvSpPr>
        <p:spPr>
          <a:xfrm>
            <a:off x="571472" y="4331080"/>
            <a:ext cx="7858180" cy="1669688"/>
          </a:xfrm>
          <a:prstGeom prst="rect">
            <a:avLst/>
          </a:prstGeom>
        </p:spPr>
        <p:txBody>
          <a:bodyPr wrap="square">
            <a:spAutoFit/>
          </a:bodyPr>
          <a:lstStyle/>
          <a:p>
            <a:pPr algn="just">
              <a:spcBef>
                <a:spcPts val="300"/>
              </a:spcBef>
              <a:spcAft>
                <a:spcPts val="600"/>
              </a:spcAft>
              <a:buSzPct val="60000"/>
              <a:buFont typeface="Wingdings" pitchFamily="2" charset="2"/>
              <a:buChar char="l"/>
            </a:pPr>
            <a:r>
              <a:rPr lang="en-US" altLang="zh-CN" sz="2000" dirty="0" smtClean="0">
                <a:solidFill>
                  <a:srgbClr val="000099"/>
                </a:solidFill>
                <a:latin typeface="Times New Roman" pitchFamily="18" charset="0"/>
                <a:cs typeface="Times New Roman" pitchFamily="18" charset="0"/>
              </a:rPr>
              <a:t>  </a:t>
            </a:r>
            <a:r>
              <a:rPr lang="en-US" altLang="zh-CN" sz="2000" dirty="0" smtClean="0">
                <a:solidFill>
                  <a:srgbClr val="000099"/>
                </a:solidFill>
                <a:latin typeface="Calibri" pitchFamily="34" charset="0"/>
                <a:cs typeface="Times New Roman" pitchFamily="18" charset="0"/>
              </a:rPr>
              <a:t>Proposed by IMP in 2009.</a:t>
            </a:r>
          </a:p>
          <a:p>
            <a:pPr algn="just">
              <a:spcBef>
                <a:spcPts val="300"/>
              </a:spcBef>
              <a:spcAft>
                <a:spcPts val="600"/>
              </a:spcAft>
              <a:buSzPct val="60000"/>
              <a:buFont typeface="Wingdings" pitchFamily="2" charset="2"/>
              <a:buChar char="l"/>
            </a:pPr>
            <a:r>
              <a:rPr lang="en-US" altLang="zh-CN" sz="2000" dirty="0" smtClean="0">
                <a:solidFill>
                  <a:srgbClr val="000099"/>
                </a:solidFill>
                <a:latin typeface="Calibri" pitchFamily="34" charset="0"/>
                <a:cs typeface="Times New Roman" pitchFamily="18" charset="0"/>
              </a:rPr>
              <a:t>  Approved in principle by the central government in the end of the 2012.</a:t>
            </a:r>
          </a:p>
          <a:p>
            <a:pPr algn="just">
              <a:spcBef>
                <a:spcPts val="300"/>
              </a:spcBef>
              <a:spcAft>
                <a:spcPts val="600"/>
              </a:spcAft>
              <a:buSzPct val="60000"/>
              <a:buFont typeface="Wingdings" pitchFamily="2" charset="2"/>
              <a:buChar char="l"/>
            </a:pPr>
            <a:r>
              <a:rPr lang="en-US" altLang="zh-CN" sz="2000" dirty="0" smtClean="0">
                <a:solidFill>
                  <a:srgbClr val="000099"/>
                </a:solidFill>
                <a:latin typeface="Calibri" pitchFamily="34" charset="0"/>
                <a:cs typeface="Times New Roman" pitchFamily="18" charset="0"/>
              </a:rPr>
              <a:t>  Design Report(v1.0) was published in July 2014</a:t>
            </a:r>
          </a:p>
          <a:p>
            <a:pPr algn="just">
              <a:spcBef>
                <a:spcPts val="300"/>
              </a:spcBef>
              <a:spcAft>
                <a:spcPts val="600"/>
              </a:spcAft>
              <a:buSzPct val="60000"/>
              <a:buFont typeface="Wingdings" pitchFamily="2" charset="2"/>
              <a:buChar char="l"/>
            </a:pPr>
            <a:r>
              <a:rPr lang="en-US" altLang="zh-CN" sz="2000" dirty="0" smtClean="0">
                <a:solidFill>
                  <a:srgbClr val="000099"/>
                </a:solidFill>
                <a:latin typeface="Calibri" pitchFamily="34" charset="0"/>
                <a:cs typeface="Times New Roman" pitchFamily="18" charset="0"/>
              </a:rPr>
              <a:t>  The final approval was in the December of 2015</a:t>
            </a:r>
          </a:p>
        </p:txBody>
      </p:sp>
      <p:sp>
        <p:nvSpPr>
          <p:cNvPr id="17" name="矩形 16"/>
          <p:cNvSpPr/>
          <p:nvPr/>
        </p:nvSpPr>
        <p:spPr>
          <a:xfrm>
            <a:off x="785786" y="6072206"/>
            <a:ext cx="7715304" cy="512641"/>
          </a:xfrm>
          <a:prstGeom prst="rect">
            <a:avLst/>
          </a:prstGeom>
        </p:spPr>
        <p:txBody>
          <a:bodyPr wrap="square">
            <a:spAutoFit/>
          </a:bodyPr>
          <a:lstStyle/>
          <a:p>
            <a:pPr marL="0" marR="0" lvl="0" indent="0" algn="ctr" defTabSz="914400" eaLnBrk="1" fontAlgn="auto" latinLnBrk="0" hangingPunct="1">
              <a:lnSpc>
                <a:spcPct val="114000"/>
              </a:lnSpc>
              <a:spcBef>
                <a:spcPts val="0"/>
              </a:spcBef>
              <a:spcAft>
                <a:spcPts val="0"/>
              </a:spcAft>
              <a:buClrTx/>
              <a:buSzTx/>
              <a:buFontTx/>
              <a:buNone/>
              <a:tabLst/>
              <a:defRPr/>
            </a:pPr>
            <a:r>
              <a:rPr lang="en-US" sz="2600" b="1" kern="0" dirty="0" smtClean="0">
                <a:solidFill>
                  <a:srgbClr val="FF0000"/>
                </a:solidFill>
                <a:latin typeface="Times New Roman" pitchFamily="18" charset="0"/>
                <a:cs typeface="Times New Roman" pitchFamily="18" charset="0"/>
              </a:rPr>
              <a:t>Now under design optimization and technical R&amp;D </a:t>
            </a:r>
            <a:endParaRPr lang="en-US" altLang="zh-CN" sz="2600" b="1" kern="0" dirty="0" smtClean="0">
              <a:solidFill>
                <a:srgbClr val="FF0000"/>
              </a:solidFill>
              <a:latin typeface="Times New Roman" pitchFamily="18" charset="0"/>
              <a:cs typeface="Times New Roman" pitchFamily="18" charset="0"/>
            </a:endParaRPr>
          </a:p>
        </p:txBody>
      </p:sp>
      <p:sp>
        <p:nvSpPr>
          <p:cNvPr id="20" name="矩形 19"/>
          <p:cNvSpPr/>
          <p:nvPr/>
        </p:nvSpPr>
        <p:spPr>
          <a:xfrm>
            <a:off x="591565" y="3643314"/>
            <a:ext cx="2980303" cy="492443"/>
          </a:xfrm>
          <a:prstGeom prst="rect">
            <a:avLst/>
          </a:prstGeom>
        </p:spPr>
        <p:txBody>
          <a:bodyPr wrap="none">
            <a:spAutoFit/>
          </a:bodyPr>
          <a:lstStyle/>
          <a:p>
            <a:r>
              <a:rPr lang="en-US" altLang="zh-CN" sz="2600" b="1" dirty="0" smtClean="0">
                <a:solidFill>
                  <a:srgbClr val="0000FF"/>
                </a:solidFill>
                <a:latin typeface="Times New Roman" pitchFamily="18" charset="0"/>
                <a:ea typeface="MS PGothic" pitchFamily="34" charset="-128"/>
                <a:cs typeface="Times New Roman" pitchFamily="18" charset="0"/>
              </a:rPr>
              <a:t>Milestones of HIAF</a:t>
            </a:r>
            <a:endParaRPr lang="zh-CN" altLang="en-US" sz="2600" b="1" dirty="0">
              <a:solidFill>
                <a:srgbClr val="0000FF"/>
              </a:solidFill>
            </a:endParaRPr>
          </a:p>
        </p:txBody>
      </p:sp>
      <p:pic>
        <p:nvPicPr>
          <p:cNvPr id="7" name="图片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1934" y="2143116"/>
            <a:ext cx="1659732" cy="254482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矩形 2"/>
          <p:cNvSpPr>
            <a:spLocks noChangeArrowheads="1"/>
          </p:cNvSpPr>
          <p:nvPr/>
        </p:nvSpPr>
        <p:spPr bwMode="auto">
          <a:xfrm>
            <a:off x="6143636" y="2374483"/>
            <a:ext cx="2184459" cy="2197525"/>
          </a:xfrm>
          <a:prstGeom prst="rect">
            <a:avLst/>
          </a:prstGeom>
          <a:noFill/>
          <a:ln>
            <a:noFill/>
          </a:ln>
          <a:extLst/>
        </p:spPr>
        <p:txBody>
          <a:bodyPr wrap="square">
            <a:spAutoFit/>
          </a:bodyPr>
          <a:lstStyle/>
          <a:p>
            <a:pPr>
              <a:lnSpc>
                <a:spcPct val="120000"/>
              </a:lnSpc>
              <a:buFont typeface="Arial" charset="0"/>
              <a:buNone/>
              <a:defRPr/>
            </a:pPr>
            <a:r>
              <a:rPr lang="zh-CN" altLang="en-US" sz="1000" b="1" dirty="0">
                <a:solidFill>
                  <a:srgbClr val="7F7F7F"/>
                </a:solidFill>
              </a:rPr>
              <a:t>（一）海底科学观测网</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（二）高能同步辐射光源验证装置</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（三）加速器驱动嬗变研究装置</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（四）综合极端条件实验装置</a:t>
            </a:r>
            <a:endParaRPr lang="en-US" altLang="zh-CN" sz="1000" b="1" dirty="0">
              <a:solidFill>
                <a:srgbClr val="7F7F7F"/>
              </a:solidFill>
            </a:endParaRPr>
          </a:p>
          <a:p>
            <a:pPr>
              <a:lnSpc>
                <a:spcPct val="120000"/>
              </a:lnSpc>
              <a:buFont typeface="Arial" charset="0"/>
              <a:buNone/>
              <a:defRPr/>
            </a:pPr>
            <a:r>
              <a:rPr lang="zh-CN" altLang="en-US" sz="1000" b="1" dirty="0">
                <a:solidFill>
                  <a:srgbClr val="0000FF"/>
                </a:solidFill>
              </a:rPr>
              <a:t>（</a:t>
            </a:r>
            <a:r>
              <a:rPr lang="zh-CN" altLang="en-US" sz="1000" b="1" dirty="0">
                <a:solidFill>
                  <a:srgbClr val="0000FF"/>
                </a:solidFill>
                <a:effectLst>
                  <a:outerShdw blurRad="38100" dist="38100" dir="2700000" algn="tl">
                    <a:srgbClr val="DDDDDD"/>
                  </a:outerShdw>
                </a:effectLst>
              </a:rPr>
              <a:t>五）强流重离子加速器</a:t>
            </a:r>
            <a:endParaRPr lang="en-US" altLang="zh-CN" sz="1000" b="1" dirty="0">
              <a:solidFill>
                <a:srgbClr val="0000FF"/>
              </a:solidFill>
              <a:effectLst>
                <a:outerShdw blurRad="38100" dist="38100" dir="2700000" algn="tl">
                  <a:srgbClr val="DDDDDD"/>
                </a:outerShdw>
              </a:effectLst>
            </a:endParaRPr>
          </a:p>
          <a:p>
            <a:pPr>
              <a:lnSpc>
                <a:spcPct val="120000"/>
              </a:lnSpc>
              <a:buFont typeface="Arial" charset="0"/>
              <a:buNone/>
              <a:defRPr/>
            </a:pPr>
            <a:r>
              <a:rPr lang="zh-CN" altLang="en-US" sz="1000" b="1" dirty="0">
                <a:solidFill>
                  <a:srgbClr val="7F7F7F"/>
                </a:solidFill>
              </a:rPr>
              <a:t>（六）高效低碳燃气轮机试验装置</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（七）高海拔宇宙线观测站</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（八）未来网络试验设施</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（九）空间环境地面模拟装置</a:t>
            </a:r>
            <a:endParaRPr lang="en-US" altLang="zh-CN" sz="1000" b="1" dirty="0">
              <a:solidFill>
                <a:srgbClr val="7F7F7F"/>
              </a:solidFill>
            </a:endParaRPr>
          </a:p>
          <a:p>
            <a:pPr>
              <a:lnSpc>
                <a:spcPct val="120000"/>
              </a:lnSpc>
              <a:buFont typeface="Arial" charset="0"/>
              <a:buNone/>
              <a:defRPr/>
            </a:pPr>
            <a:r>
              <a:rPr lang="zh-CN" altLang="en-US" sz="1000" b="1" dirty="0">
                <a:solidFill>
                  <a:srgbClr val="7F7F7F"/>
                </a:solidFill>
              </a:rPr>
              <a:t>（十）转化医学研究设施</a:t>
            </a:r>
            <a:endParaRPr lang="en-US" altLang="zh-CN" sz="1000" b="1" dirty="0">
              <a:solidFill>
                <a:srgbClr val="7F7F7F"/>
              </a:solidFill>
            </a:endParaRPr>
          </a:p>
          <a:p>
            <a:pPr>
              <a:lnSpc>
                <a:spcPct val="120000"/>
              </a:lnSpc>
              <a:buFont typeface="Arial" charset="0"/>
              <a:buNone/>
              <a:defRPr/>
            </a:pPr>
            <a:r>
              <a:rPr lang="en-US" altLang="zh-CN" sz="1400" b="1" dirty="0">
                <a:solidFill>
                  <a:srgbClr val="7F7F7F"/>
                </a:solidFill>
              </a:rPr>
              <a:t>	</a:t>
            </a:r>
            <a:r>
              <a:rPr lang="en-US" altLang="zh-CN" sz="1400" b="1" dirty="0" smtClean="0">
                <a:solidFill>
                  <a:srgbClr val="7F7F7F"/>
                </a:solidFill>
              </a:rPr>
              <a:t>……</a:t>
            </a:r>
            <a:endParaRPr lang="zh-CN" altLang="en-US" dirty="0">
              <a:solidFill>
                <a:srgbClr val="7F7F7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6380" y="42645"/>
            <a:ext cx="3382657" cy="578043"/>
          </a:xfrm>
          <a:prstGeom prst="rect">
            <a:avLst/>
          </a:prstGeom>
        </p:spPr>
        <p:txBody>
          <a:bodyPr wrap="none">
            <a:spAutoFit/>
          </a:bodyPr>
          <a:lstStyle/>
          <a:p>
            <a:pPr marL="0" marR="0" lvl="0" indent="0" algn="ctr" defTabSz="914400" rtl="0" eaLnBrk="0" fontAlgn="auto" latinLnBrk="0" hangingPunct="0">
              <a:lnSpc>
                <a:spcPct val="125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Arial" panose="020B0604020202020204" pitchFamily="34" charset="0"/>
              </a:rPr>
              <a:t>Key technical R&amp;D</a:t>
            </a:r>
          </a:p>
        </p:txBody>
      </p:sp>
      <p:pic>
        <p:nvPicPr>
          <p:cNvPr id="38" name="图片 37" descr="DSC_3356.JPG"/>
          <p:cNvPicPr>
            <a:picLocks noChangeAspect="1"/>
          </p:cNvPicPr>
          <p:nvPr/>
        </p:nvPicPr>
        <p:blipFill rotWithShape="1">
          <a:blip r:embed="rId2" cstate="screen">
            <a:extLst>
              <a:ext uri="{28A0092B-C50C-407E-A947-70E740481C1C}">
                <a14:useLocalDpi xmlns:a14="http://schemas.microsoft.com/office/drawing/2010/main"/>
              </a:ext>
            </a:extLst>
          </a:blip>
          <a:srcRect l="222" t="181" r="-222" b="19356"/>
          <a:stretch/>
        </p:blipFill>
        <p:spPr>
          <a:xfrm>
            <a:off x="889871" y="1349207"/>
            <a:ext cx="8002609" cy="3945445"/>
          </a:xfrm>
          <a:prstGeom prst="rect">
            <a:avLst/>
          </a:prstGeom>
        </p:spPr>
      </p:pic>
      <p:sp>
        <p:nvSpPr>
          <p:cNvPr id="39" name="文本框 3"/>
          <p:cNvSpPr txBox="1">
            <a:spLocks noChangeArrowheads="1"/>
          </p:cNvSpPr>
          <p:nvPr/>
        </p:nvSpPr>
        <p:spPr bwMode="auto">
          <a:xfrm>
            <a:off x="1208957" y="5417929"/>
            <a:ext cx="6528197" cy="132343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June 6</a:t>
            </a:r>
            <a:r>
              <a:rPr kumimoji="1" lang="en-US" altLang="zh-CN" sz="2000" b="0" i="0" u="none" strike="noStrike" kern="1200" cap="none" spc="0" normalizeH="0" baseline="3000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th</a:t>
            </a:r>
            <a:r>
              <a:rPr kumimoji="1"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2015, pulse beam 99us@1Hz, </a:t>
            </a:r>
            <a:r>
              <a:rPr kumimoji="1"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5.2MeV, 10.2mA</a:t>
            </a:r>
            <a:endParaRPr kumimoji="1"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June 24</a:t>
            </a:r>
            <a:r>
              <a:rPr kumimoji="1" lang="en-US" altLang="zh-CN" sz="2000" b="0" i="0" u="none" strike="noStrike" kern="1200" cap="none" spc="0" normalizeH="0" baseline="3000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th</a:t>
            </a:r>
            <a:r>
              <a:rPr kumimoji="1"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2015, </a:t>
            </a:r>
            <a:r>
              <a:rPr kumimoji="1"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5.3MeV/2.7mA/CW/14kW</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zh-CN" sz="2000" b="0" i="0" u="none" strike="noStrike" kern="120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Nov.28</a:t>
            </a:r>
            <a:r>
              <a:rPr kumimoji="1" lang="en-US" altLang="zh-CN" sz="2000" b="0" i="0" u="none" strike="noStrike" kern="1200" cap="none" spc="0" normalizeH="0" baseline="3000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th</a:t>
            </a:r>
            <a:r>
              <a:rPr kumimoji="1" lang="en-US" altLang="zh-CN" sz="2000" b="0" i="0" u="none" strike="noStrike" kern="120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rPr>
              <a:t>, 2015,</a:t>
            </a:r>
            <a:r>
              <a:rPr kumimoji="1"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4.6MeV/4mA CW /40 min.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Jan.2</a:t>
            </a:r>
            <a:r>
              <a:rPr kumimoji="1" lang="en-US" altLang="zh-CN" sz="2000" b="0" i="0" u="none" strike="noStrike" kern="1200" cap="none" spc="0" normalizeH="0" baseline="3000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nd</a:t>
            </a:r>
            <a:r>
              <a:rPr kumimoji="1"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 , 2016, </a:t>
            </a:r>
            <a:r>
              <a:rPr kumimoji="1" lang="en-US" altLang="zh-CN"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4MeV/1.7 mA CW/7.5 hours</a:t>
            </a:r>
          </a:p>
        </p:txBody>
      </p:sp>
      <p:sp>
        <p:nvSpPr>
          <p:cNvPr id="40" name="文本框 7"/>
          <p:cNvSpPr txBox="1"/>
          <p:nvPr/>
        </p:nvSpPr>
        <p:spPr>
          <a:xfrm>
            <a:off x="6156176" y="1472484"/>
            <a:ext cx="2477088" cy="923330"/>
          </a:xfrm>
          <a:prstGeom prst="rect">
            <a:avLst/>
          </a:prstGeom>
          <a:solidFill>
            <a:srgbClr val="FFFF00"/>
          </a:solidFill>
          <a:ln w="12700">
            <a:solidFill>
              <a:sysClr val="windowText" lastClr="000000"/>
            </a:solidFill>
          </a:ln>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0070C0"/>
                </a:solidFill>
                <a:effectLst/>
                <a:uLnTx/>
                <a:uFillTx/>
                <a:latin typeface="Calibri"/>
                <a:ea typeface="等线" panose="02010600030101010101" pitchFamily="2" charset="-122"/>
                <a:cs typeface="+mn-cs"/>
              </a:rPr>
              <a:t>The world highest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70C0"/>
                </a:solidFill>
                <a:effectLst/>
                <a:uLnTx/>
                <a:uFillTx/>
                <a:latin typeface="Calibri"/>
                <a:ea typeface="等线" panose="02010600030101010101" pitchFamily="2" charset="-122"/>
                <a:cs typeface="+mn-cs"/>
              </a:rPr>
              <a:t>b</a:t>
            </a:r>
            <a:r>
              <a:rPr kumimoji="0" lang="en-US" altLang="zh-CN" sz="1800" b="1" i="0" u="none" strike="noStrike" kern="0" cap="none" spc="0" normalizeH="0" baseline="0" noProof="0" dirty="0" smtClean="0">
                <a:ln>
                  <a:noFill/>
                </a:ln>
                <a:solidFill>
                  <a:srgbClr val="0070C0"/>
                </a:solidFill>
                <a:effectLst/>
                <a:uLnTx/>
                <a:uFillTx/>
                <a:latin typeface="Calibri"/>
                <a:ea typeface="等线" panose="02010600030101010101" pitchFamily="2" charset="-122"/>
                <a:cs typeface="+mn-cs"/>
              </a:rPr>
              <a:t>eam power  achieved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0070C0"/>
                </a:solidFill>
                <a:effectLst/>
                <a:uLnTx/>
                <a:uFillTx/>
                <a:latin typeface="Calibri"/>
                <a:ea typeface="等线" panose="02010600030101010101" pitchFamily="2" charset="-122"/>
                <a:cs typeface="+mn-cs"/>
              </a:rPr>
              <a:t>for CW proton SC </a:t>
            </a:r>
            <a:r>
              <a:rPr kumimoji="0" lang="en-US" altLang="zh-CN" sz="1800" b="1" i="0" u="none" strike="noStrike" kern="0" cap="none" spc="0" normalizeH="0" baseline="0" noProof="0" dirty="0" err="1" smtClean="0">
                <a:ln>
                  <a:noFill/>
                </a:ln>
                <a:solidFill>
                  <a:srgbClr val="0070C0"/>
                </a:solidFill>
                <a:effectLst/>
                <a:uLnTx/>
                <a:uFillTx/>
                <a:latin typeface="Calibri"/>
                <a:ea typeface="等线" panose="02010600030101010101" pitchFamily="2" charset="-122"/>
                <a:cs typeface="+mn-cs"/>
              </a:rPr>
              <a:t>linac</a:t>
            </a:r>
            <a:r>
              <a:rPr kumimoji="0" lang="en-US" altLang="zh-CN" sz="1800" b="1" i="0" u="none" strike="noStrike" kern="0" cap="none" spc="0" normalizeH="0" baseline="0" noProof="0" dirty="0" smtClean="0">
                <a:ln>
                  <a:noFill/>
                </a:ln>
                <a:solidFill>
                  <a:srgbClr val="0070C0"/>
                </a:solidFill>
                <a:effectLst/>
                <a:uLnTx/>
                <a:uFillTx/>
                <a:latin typeface="Calibri"/>
                <a:ea typeface="等线" panose="02010600030101010101" pitchFamily="2" charset="-122"/>
                <a:cs typeface="+mn-cs"/>
              </a:rPr>
              <a:t>. </a:t>
            </a:r>
            <a:endParaRPr kumimoji="0" lang="zh-CN" altLang="en-US" sz="1800" b="1" i="0" u="none" strike="noStrike" kern="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41" name="标题 1"/>
          <p:cNvSpPr txBox="1">
            <a:spLocks/>
          </p:cNvSpPr>
          <p:nvPr/>
        </p:nvSpPr>
        <p:spPr bwMode="auto">
          <a:xfrm>
            <a:off x="611560" y="764704"/>
            <a:ext cx="8002609" cy="540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Proton Beam </a:t>
            </a:r>
            <a:r>
              <a:rPr kumimoji="1" lang="en-US" altLang="zh-CN" sz="2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Commissioning of </a:t>
            </a:r>
            <a:r>
              <a:rPr kumimoji="1" lang="en-US" altLang="zh-CN" sz="2400" dirty="0" smtClean="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25</a:t>
            </a:r>
            <a:r>
              <a:rPr kumimoji="1" lang="en-US" altLang="zh-C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MeV SC </a:t>
            </a:r>
            <a:r>
              <a:rPr kumimoji="1" lang="en-US" altLang="zh-CN"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section of ADS</a:t>
            </a:r>
            <a:endParaRPr kumimoji="1" lang="zh-CN" alt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2" name="直接连接符 41"/>
          <p:cNvCxnSpPr/>
          <p:nvPr/>
        </p:nvCxnSpPr>
        <p:spPr>
          <a:xfrm>
            <a:off x="1573314" y="6082925"/>
            <a:ext cx="4536000" cy="158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2540935" y="57270"/>
            <a:ext cx="3615241" cy="749873"/>
          </a:xfrm>
          <a:prstGeom prst="rect">
            <a:avLst/>
          </a:prstGeom>
        </p:spPr>
      </p:pic>
    </p:spTree>
    <p:extLst>
      <p:ext uri="{BB962C8B-B14F-4D97-AF65-F5344CB8AC3E}">
        <p14:creationId xmlns:p14="http://schemas.microsoft.com/office/powerpoint/2010/main" val="2557176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6380" y="42645"/>
            <a:ext cx="3382657" cy="578043"/>
          </a:xfrm>
          <a:prstGeom prst="rect">
            <a:avLst/>
          </a:prstGeom>
        </p:spPr>
        <p:txBody>
          <a:bodyPr wrap="non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itchFamily="34" charset="0"/>
                <a:ea typeface="宋体" pitchFamily="2" charset="-122"/>
                <a:cs typeface="Arial" panose="020B0604020202020204" pitchFamily="34" charset="0"/>
              </a:rPr>
              <a:t>Key technical R&amp;D</a:t>
            </a:r>
          </a:p>
        </p:txBody>
      </p:sp>
      <p:pic>
        <p:nvPicPr>
          <p:cNvPr id="38" name="图片 37" descr="Graph211.pdf"/>
          <p:cNvPicPr>
            <a:picLocks noChangeAspect="1"/>
          </p:cNvPicPr>
          <p:nvPr/>
        </p:nvPicPr>
        <p:blipFill rotWithShape="1">
          <a:blip r:embed="rId2" cstate="print">
            <a:extLst>
              <a:ext uri="{28A0092B-C50C-407E-A947-70E740481C1C}">
                <a14:useLocalDpi xmlns:a14="http://schemas.microsoft.com/office/drawing/2010/main" val="0"/>
              </a:ext>
            </a:extLst>
          </a:blip>
          <a:srcRect l="11806" r="2916" b="4176"/>
          <a:stretch/>
        </p:blipFill>
        <p:spPr>
          <a:xfrm>
            <a:off x="578719" y="3486435"/>
            <a:ext cx="4392767" cy="2720938"/>
          </a:xfrm>
          <a:prstGeom prst="rect">
            <a:avLst/>
          </a:prstGeom>
        </p:spPr>
      </p:pic>
      <p:pic>
        <p:nvPicPr>
          <p:cNvPr id="39" name="图片 11" descr="20150613_105624.jpg"/>
          <p:cNvPicPr>
            <a:picLocks noChangeAspect="1"/>
          </p:cNvPicPr>
          <p:nvPr/>
        </p:nvPicPr>
        <p:blipFill rotWithShape="1">
          <a:blip r:embed="rId3" cstate="print">
            <a:extLst>
              <a:ext uri="{28A0092B-C50C-407E-A947-70E740481C1C}">
                <a14:useLocalDpi xmlns:a14="http://schemas.microsoft.com/office/drawing/2010/main" val="0"/>
              </a:ext>
            </a:extLst>
          </a:blip>
          <a:srcRect t="22077" b="10202"/>
          <a:stretch/>
        </p:blipFill>
        <p:spPr bwMode="auto">
          <a:xfrm>
            <a:off x="5137630" y="3722139"/>
            <a:ext cx="3696367" cy="187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CM6-物理结构"/>
          <p:cNvPicPr>
            <a:picLocks noChangeAspect="1" noChangeArrowheads="1"/>
          </p:cNvPicPr>
          <p:nvPr/>
        </p:nvPicPr>
        <p:blipFill>
          <a:blip r:embed="rId4"/>
          <a:srcRect/>
          <a:stretch>
            <a:fillRect/>
          </a:stretch>
        </p:blipFill>
        <p:spPr bwMode="auto">
          <a:xfrm>
            <a:off x="4312741" y="1733888"/>
            <a:ext cx="4495857" cy="1646898"/>
          </a:xfrm>
          <a:prstGeom prst="rect">
            <a:avLst/>
          </a:prstGeom>
          <a:noFill/>
        </p:spPr>
      </p:pic>
      <p:sp>
        <p:nvSpPr>
          <p:cNvPr id="41" name="文本框 8"/>
          <p:cNvSpPr txBox="1"/>
          <p:nvPr/>
        </p:nvSpPr>
        <p:spPr bwMode="auto">
          <a:xfrm>
            <a:off x="5464354" y="5599846"/>
            <a:ext cx="2829055" cy="707886"/>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Average:    Q</a:t>
            </a:r>
            <a:r>
              <a:rPr kumimoji="1"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0</a:t>
            </a: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=4x10</a:t>
            </a:r>
            <a:r>
              <a:rPr kumimoji="1" lang="en-US" altLang="zh-CN" sz="2000" b="1" i="0" u="none" strike="noStrike" kern="1200" cap="none" spc="0" normalizeH="0" baseline="3000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Ep=45MV/</a:t>
            </a:r>
            <a:r>
              <a:rPr kumimoji="1"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m,Bp</a:t>
            </a: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rPr>
              <a:t>=90mT</a:t>
            </a:r>
            <a:endParaRPr kumimoji="1"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楷体_GB2312" pitchFamily="49" charset="-122"/>
              <a:cs typeface="Times New Roman" panose="02020603050405020304" pitchFamily="18" charset="0"/>
            </a:endParaRPr>
          </a:p>
        </p:txBody>
      </p:sp>
      <p:pic>
        <p:nvPicPr>
          <p:cNvPr id="42" name="图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2775" y="1550786"/>
            <a:ext cx="2410019" cy="187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文本框 4"/>
          <p:cNvSpPr txBox="1"/>
          <p:nvPr/>
        </p:nvSpPr>
        <p:spPr>
          <a:xfrm>
            <a:off x="999609" y="969848"/>
            <a:ext cx="6930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smtClean="0">
                <a:ln>
                  <a:noFill/>
                </a:ln>
                <a:solidFill>
                  <a:srgbClr val="000099"/>
                </a:solidFill>
                <a:effectLst/>
                <a:uLnTx/>
                <a:uFillTx/>
                <a:latin typeface="Calibri" panose="020F0502020204030204"/>
                <a:ea typeface="等线" panose="02010600030101010101" pitchFamily="2" charset="-122"/>
                <a:cs typeface="+mn-cs"/>
              </a:rPr>
              <a:t>HWR010 cavity and </a:t>
            </a:r>
            <a:r>
              <a:rPr kumimoji="0" lang="en-US" altLang="zh-CN" sz="1800" b="0" i="0" u="none" strike="noStrike" kern="0" cap="none" spc="0" normalizeH="0" baseline="0" noProof="0" dirty="0" err="1" smtClean="0">
                <a:ln>
                  <a:noFill/>
                </a:ln>
                <a:solidFill>
                  <a:srgbClr val="000099"/>
                </a:solidFill>
                <a:effectLst/>
                <a:uLnTx/>
                <a:uFillTx/>
                <a:latin typeface="Calibri" panose="020F0502020204030204"/>
                <a:ea typeface="等线" panose="02010600030101010101" pitchFamily="2" charset="-122"/>
                <a:cs typeface="+mn-cs"/>
              </a:rPr>
              <a:t>cryomodule</a:t>
            </a:r>
            <a:r>
              <a:rPr kumimoji="0" lang="en-US" altLang="zh-CN" sz="1800" b="0" i="0" u="none" strike="noStrike" kern="0" cap="none" spc="0" normalizeH="0" baseline="0" noProof="0" dirty="0" smtClean="0">
                <a:ln>
                  <a:noFill/>
                </a:ln>
                <a:solidFill>
                  <a:srgbClr val="000099"/>
                </a:solidFill>
                <a:effectLst/>
                <a:uLnTx/>
                <a:uFillTx/>
                <a:latin typeface="Calibri" panose="020F0502020204030204"/>
                <a:ea typeface="等线" panose="02010600030101010101" pitchFamily="2" charset="-122"/>
                <a:cs typeface="+mn-cs"/>
              </a:rPr>
              <a:t> were developed for ADS project</a:t>
            </a:r>
          </a:p>
        </p:txBody>
      </p:sp>
      <p:sp>
        <p:nvSpPr>
          <p:cNvPr id="45" name="文本框 44"/>
          <p:cNvSpPr txBox="1"/>
          <p:nvPr/>
        </p:nvSpPr>
        <p:spPr>
          <a:xfrm>
            <a:off x="2795066" y="172378"/>
            <a:ext cx="34017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Superconducting linac</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4338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83184" y="505243"/>
            <a:ext cx="28720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Stochastic cooling </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
        <p:nvSpPr>
          <p:cNvPr id="4" name="Rectangle 37"/>
          <p:cNvSpPr>
            <a:spLocks noChangeArrowheads="1"/>
          </p:cNvSpPr>
          <p:nvPr/>
        </p:nvSpPr>
        <p:spPr bwMode="auto">
          <a:xfrm>
            <a:off x="256082" y="88609"/>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smtClean="0">
                <a:ln>
                  <a:noFill/>
                </a:ln>
                <a:solidFill>
                  <a:srgbClr val="0000FF"/>
                </a:solidFill>
                <a:effectLst/>
                <a:uLnTx/>
                <a:uFillTx/>
                <a:latin typeface="Calibri"/>
                <a:ea typeface="宋体" pitchFamily="2" charset="-122"/>
                <a:cs typeface="+mn-cs"/>
              </a:rPr>
              <a:t>Key technical-3</a:t>
            </a:r>
            <a:endParaRPr kumimoji="0" lang="en-US" altLang="zh-CN" sz="2200" b="1" i="0" u="none" strike="noStrike" kern="1200" cap="none" spc="0" normalizeH="0" baseline="0" noProof="0" dirty="0">
              <a:ln>
                <a:noFill/>
              </a:ln>
              <a:solidFill>
                <a:srgbClr val="0000FF"/>
              </a:solidFill>
              <a:effectLst/>
              <a:uLnTx/>
              <a:uFillTx/>
              <a:latin typeface="Calibri"/>
              <a:ea typeface="宋体" pitchFamily="2" charset="-122"/>
              <a:cs typeface="+mn-cs"/>
            </a:endParaRPr>
          </a:p>
        </p:txBody>
      </p:sp>
      <p:pic>
        <p:nvPicPr>
          <p:cNvPr id="2" name="图片 1"/>
          <p:cNvPicPr>
            <a:picLocks noChangeAspect="1"/>
          </p:cNvPicPr>
          <p:nvPr/>
        </p:nvPicPr>
        <p:blipFill>
          <a:blip r:embed="rId2"/>
          <a:stretch>
            <a:fillRect/>
          </a:stretch>
        </p:blipFill>
        <p:spPr>
          <a:xfrm>
            <a:off x="1547664" y="1449690"/>
            <a:ext cx="6063729" cy="4158115"/>
          </a:xfrm>
          <a:prstGeom prst="rect">
            <a:avLst/>
          </a:prstGeom>
        </p:spPr>
      </p:pic>
      <p:sp>
        <p:nvSpPr>
          <p:cNvPr id="6" name="Text Box 9"/>
          <p:cNvSpPr txBox="1">
            <a:spLocks noChangeArrowheads="1"/>
          </p:cNvSpPr>
          <p:nvPr/>
        </p:nvSpPr>
        <p:spPr bwMode="auto">
          <a:xfrm>
            <a:off x="2843808" y="5836308"/>
            <a:ext cx="3952460" cy="50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sm" len="sm"/>
                <a:tailEnd type="none" w="sm" len="sm"/>
              </a14:hiddenLine>
            </a:ext>
          </a:extLst>
        </p:spPr>
        <p:txBody>
          <a:bodyPr wrap="square" lIns="78282" tIns="39137" rIns="78282" bIns="39137">
            <a:spAutoFit/>
          </a:bodyPr>
          <a:lstStyle>
            <a:lvl1pPr>
              <a:defRPr kumimoji="1" sz="4600" b="1">
                <a:solidFill>
                  <a:srgbClr val="FF3399"/>
                </a:solidFill>
                <a:latin typeface="Times New Roman" pitchFamily="18" charset="0"/>
                <a:ea typeface="宋体" pitchFamily="2" charset="-122"/>
              </a:defRPr>
            </a:lvl1pPr>
            <a:lvl2pPr marL="742950" indent="-285750">
              <a:defRPr kumimoji="1" sz="4600" b="1">
                <a:solidFill>
                  <a:srgbClr val="FF3399"/>
                </a:solidFill>
                <a:latin typeface="Times New Roman" pitchFamily="18" charset="0"/>
                <a:ea typeface="宋体" pitchFamily="2" charset="-122"/>
              </a:defRPr>
            </a:lvl2pPr>
            <a:lvl3pPr marL="1143000" indent="-228600">
              <a:defRPr kumimoji="1" sz="4600" b="1">
                <a:solidFill>
                  <a:srgbClr val="FF3399"/>
                </a:solidFill>
                <a:latin typeface="Times New Roman" pitchFamily="18" charset="0"/>
                <a:ea typeface="宋体" pitchFamily="2" charset="-122"/>
              </a:defRPr>
            </a:lvl3pPr>
            <a:lvl4pPr marL="1600200" indent="-228600">
              <a:defRPr kumimoji="1" sz="4600" b="1">
                <a:solidFill>
                  <a:srgbClr val="FF3399"/>
                </a:solidFill>
                <a:latin typeface="Times New Roman" pitchFamily="18" charset="0"/>
                <a:ea typeface="宋体" pitchFamily="2" charset="-122"/>
              </a:defRPr>
            </a:lvl4pPr>
            <a:lvl5pPr marL="2057400" indent="-228600">
              <a:defRPr kumimoji="1" sz="4600" b="1">
                <a:solidFill>
                  <a:srgbClr val="FF3399"/>
                </a:solidFill>
                <a:latin typeface="Times New Roman" pitchFamily="18" charset="0"/>
                <a:ea typeface="宋体" pitchFamily="2" charset="-122"/>
              </a:defRPr>
            </a:lvl5pPr>
            <a:lvl6pPr marL="25146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6pPr>
            <a:lvl7pPr marL="29718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7pPr>
            <a:lvl8pPr marL="34290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8pPr>
            <a:lvl9pPr marL="38862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800" b="0" i="0" u="none" strike="noStrike" kern="1200" cap="none" spc="0" normalizeH="0" baseline="0" noProof="0" dirty="0" err="1" smtClean="0">
                <a:ln>
                  <a:noFill/>
                </a:ln>
                <a:solidFill>
                  <a:srgbClr val="0000FF"/>
                </a:solidFill>
                <a:effectLst/>
                <a:uLnTx/>
                <a:uFillTx/>
                <a:latin typeface="Times New Roman" pitchFamily="18" charset="0"/>
                <a:ea typeface="等线" panose="02010600030101010101" pitchFamily="2" charset="-122"/>
                <a:cs typeface="Times New Roman" pitchFamily="18" charset="0"/>
              </a:rPr>
              <a:t>CSRe</a:t>
            </a:r>
            <a:r>
              <a:rPr kumimoji="1" lang="en-US" altLang="zh-CN" sz="2800" b="0" i="0" u="none" strike="noStrike" kern="120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 stochastic cooling</a:t>
            </a:r>
            <a:endParaRPr kumimoji="1" lang="en-US" altLang="zh-CN" sz="2800" b="0" i="0" u="none" strike="noStrike" kern="1200" cap="none" spc="0" normalizeH="0" baseline="0" noProof="0" dirty="0">
              <a:ln>
                <a:noFill/>
              </a:ln>
              <a:solidFill>
                <a:srgbClr val="0000FF"/>
              </a:solidFill>
              <a:effectLst/>
              <a:uLnTx/>
              <a:uFillTx/>
              <a:latin typeface="Times New Roman" pitchFamily="18" charset="0"/>
              <a:ea typeface="等线" panose="02010600030101010101" pitchFamily="2" charset="-122"/>
              <a:cs typeface="Times New Roman" pitchFamily="18" charset="0"/>
            </a:endParaRPr>
          </a:p>
        </p:txBody>
      </p:sp>
    </p:spTree>
    <p:extLst>
      <p:ext uri="{BB962C8B-B14F-4D97-AF65-F5344CB8AC3E}">
        <p14:creationId xmlns:p14="http://schemas.microsoft.com/office/powerpoint/2010/main" val="219024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6380" y="42645"/>
            <a:ext cx="3382657" cy="578043"/>
          </a:xfrm>
          <a:prstGeom prst="rect">
            <a:avLst/>
          </a:prstGeom>
        </p:spPr>
        <p:txBody>
          <a:bodyPr wrap="non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itchFamily="34" charset="0"/>
                <a:ea typeface="宋体" pitchFamily="2" charset="-122"/>
                <a:cs typeface="Arial" panose="020B0604020202020204" pitchFamily="34" charset="0"/>
              </a:rPr>
              <a:t>Key technical R&amp;D</a:t>
            </a:r>
          </a:p>
        </p:txBody>
      </p:sp>
      <p:pic>
        <p:nvPicPr>
          <p:cNvPr id="6" name="图片 5"/>
          <p:cNvPicPr>
            <a:picLocks noChangeAspect="1"/>
          </p:cNvPicPr>
          <p:nvPr/>
        </p:nvPicPr>
        <p:blipFill rotWithShape="1">
          <a:blip r:embed="rId2"/>
          <a:srcRect t="2719"/>
          <a:stretch/>
        </p:blipFill>
        <p:spPr>
          <a:xfrm>
            <a:off x="1115616" y="1327142"/>
            <a:ext cx="7277926" cy="4730516"/>
          </a:xfrm>
          <a:prstGeom prst="rect">
            <a:avLst/>
          </a:prstGeom>
        </p:spPr>
      </p:pic>
      <p:sp>
        <p:nvSpPr>
          <p:cNvPr id="91" name="Text Box 9"/>
          <p:cNvSpPr txBox="1">
            <a:spLocks noChangeArrowheads="1"/>
          </p:cNvSpPr>
          <p:nvPr/>
        </p:nvSpPr>
        <p:spPr bwMode="auto">
          <a:xfrm>
            <a:off x="1771668" y="6019488"/>
            <a:ext cx="6472740" cy="50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sm" len="sm"/>
                <a:tailEnd type="none" w="sm" len="sm"/>
              </a14:hiddenLine>
            </a:ext>
          </a:extLst>
        </p:spPr>
        <p:txBody>
          <a:bodyPr wrap="square" lIns="78282" tIns="39137" rIns="78282" bIns="39137">
            <a:spAutoFit/>
          </a:bodyPr>
          <a:lstStyle>
            <a:lvl1pPr>
              <a:defRPr kumimoji="1" sz="4600" b="1">
                <a:solidFill>
                  <a:srgbClr val="FF3399"/>
                </a:solidFill>
                <a:latin typeface="Times New Roman" pitchFamily="18" charset="0"/>
                <a:ea typeface="宋体" pitchFamily="2" charset="-122"/>
              </a:defRPr>
            </a:lvl1pPr>
            <a:lvl2pPr marL="742950" indent="-285750">
              <a:defRPr kumimoji="1" sz="4600" b="1">
                <a:solidFill>
                  <a:srgbClr val="FF3399"/>
                </a:solidFill>
                <a:latin typeface="Times New Roman" pitchFamily="18" charset="0"/>
                <a:ea typeface="宋体" pitchFamily="2" charset="-122"/>
              </a:defRPr>
            </a:lvl2pPr>
            <a:lvl3pPr marL="1143000" indent="-228600">
              <a:defRPr kumimoji="1" sz="4600" b="1">
                <a:solidFill>
                  <a:srgbClr val="FF3399"/>
                </a:solidFill>
                <a:latin typeface="Times New Roman" pitchFamily="18" charset="0"/>
                <a:ea typeface="宋体" pitchFamily="2" charset="-122"/>
              </a:defRPr>
            </a:lvl3pPr>
            <a:lvl4pPr marL="1600200" indent="-228600">
              <a:defRPr kumimoji="1" sz="4600" b="1">
                <a:solidFill>
                  <a:srgbClr val="FF3399"/>
                </a:solidFill>
                <a:latin typeface="Times New Roman" pitchFamily="18" charset="0"/>
                <a:ea typeface="宋体" pitchFamily="2" charset="-122"/>
              </a:defRPr>
            </a:lvl4pPr>
            <a:lvl5pPr marL="2057400" indent="-228600">
              <a:defRPr kumimoji="1" sz="4600" b="1">
                <a:solidFill>
                  <a:srgbClr val="FF3399"/>
                </a:solidFill>
                <a:latin typeface="Times New Roman" pitchFamily="18" charset="0"/>
                <a:ea typeface="宋体" pitchFamily="2" charset="-122"/>
              </a:defRPr>
            </a:lvl5pPr>
            <a:lvl6pPr marL="25146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6pPr>
            <a:lvl7pPr marL="29718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7pPr>
            <a:lvl8pPr marL="34290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8pPr>
            <a:lvl9pPr marL="38862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800" b="0" i="0" u="none" strike="noStrike" kern="120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Hardware of the </a:t>
            </a:r>
            <a:r>
              <a:rPr kumimoji="1" lang="en-US" altLang="zh-CN" sz="2800" b="0" i="0" u="none" strike="noStrike" kern="1200" cap="none" spc="0" normalizeH="0" baseline="0" noProof="0" dirty="0" err="1" smtClean="0">
                <a:ln>
                  <a:noFill/>
                </a:ln>
                <a:solidFill>
                  <a:srgbClr val="0000FF"/>
                </a:solidFill>
                <a:effectLst/>
                <a:uLnTx/>
                <a:uFillTx/>
                <a:latin typeface="Times New Roman" pitchFamily="18" charset="0"/>
                <a:ea typeface="等线" panose="02010600030101010101" pitchFamily="2" charset="-122"/>
                <a:cs typeface="Times New Roman" pitchFamily="18" charset="0"/>
              </a:rPr>
              <a:t>CSRe</a:t>
            </a:r>
            <a:r>
              <a:rPr kumimoji="1" lang="en-US" altLang="zh-CN" sz="2800" b="0" i="0" u="none" strike="noStrike" kern="120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 stochastic cooling</a:t>
            </a:r>
            <a:endParaRPr kumimoji="1" lang="en-US" altLang="zh-CN" sz="2800" b="0" i="0" u="none" strike="noStrike" kern="1200" cap="none" spc="0" normalizeH="0" baseline="0" noProof="0" dirty="0">
              <a:ln>
                <a:noFill/>
              </a:ln>
              <a:solidFill>
                <a:srgbClr val="0000FF"/>
              </a:solidFill>
              <a:effectLst/>
              <a:uLnTx/>
              <a:uFillTx/>
              <a:latin typeface="Times New Roman" pitchFamily="18" charset="0"/>
              <a:ea typeface="等线" panose="02010600030101010101" pitchFamily="2" charset="-122"/>
              <a:cs typeface="Times New Roman" pitchFamily="18" charset="0"/>
            </a:endParaRPr>
          </a:p>
        </p:txBody>
      </p:sp>
      <p:sp>
        <p:nvSpPr>
          <p:cNvPr id="92" name="文本框 91"/>
          <p:cNvSpPr txBox="1"/>
          <p:nvPr/>
        </p:nvSpPr>
        <p:spPr>
          <a:xfrm>
            <a:off x="3181588" y="425273"/>
            <a:ext cx="28720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Stochastic cooling </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45935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6380" y="42645"/>
            <a:ext cx="3382657" cy="578043"/>
          </a:xfrm>
          <a:prstGeom prst="rect">
            <a:avLst/>
          </a:prstGeom>
        </p:spPr>
        <p:txBody>
          <a:bodyPr wrap="non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itchFamily="34" charset="0"/>
                <a:ea typeface="宋体" pitchFamily="2" charset="-122"/>
                <a:cs typeface="Arial" panose="020B0604020202020204" pitchFamily="34" charset="0"/>
              </a:rPr>
              <a:t>Key technical R&amp;D</a:t>
            </a:r>
          </a:p>
        </p:txBody>
      </p:sp>
      <p:pic>
        <p:nvPicPr>
          <p:cNvPr id="7" name="图片 6" descr="l-cooling3.PNG"/>
          <p:cNvPicPr>
            <a:picLocks noChangeAspect="1"/>
          </p:cNvPicPr>
          <p:nvPr/>
        </p:nvPicPr>
        <p:blipFill>
          <a:blip r:embed="rId2" cstate="print"/>
          <a:srcRect l="9051" t="7828" b="20232"/>
          <a:stretch>
            <a:fillRect/>
          </a:stretch>
        </p:blipFill>
        <p:spPr>
          <a:xfrm>
            <a:off x="755576" y="1087235"/>
            <a:ext cx="7704856" cy="3869342"/>
          </a:xfrm>
          <a:prstGeom prst="rect">
            <a:avLst/>
          </a:prstGeom>
        </p:spPr>
      </p:pic>
      <p:pic>
        <p:nvPicPr>
          <p:cNvPr id="8" name="图片 7" descr="11-W.JPG"/>
          <p:cNvPicPr>
            <a:picLocks noChangeAspect="1"/>
          </p:cNvPicPr>
          <p:nvPr/>
        </p:nvPicPr>
        <p:blipFill rotWithShape="1">
          <a:blip r:embed="rId3" cstate="print"/>
          <a:srcRect l="5901" b="21086"/>
          <a:stretch/>
        </p:blipFill>
        <p:spPr>
          <a:xfrm>
            <a:off x="4257526" y="1087235"/>
            <a:ext cx="4202906" cy="3798517"/>
          </a:xfrm>
          <a:prstGeom prst="rect">
            <a:avLst/>
          </a:prstGeom>
        </p:spPr>
      </p:pic>
      <p:sp>
        <p:nvSpPr>
          <p:cNvPr id="9" name="矩形 8"/>
          <p:cNvSpPr/>
          <p:nvPr/>
        </p:nvSpPr>
        <p:spPr>
          <a:xfrm>
            <a:off x="395536" y="5461816"/>
            <a:ext cx="44485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Beam</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C6+                    Energy</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380MeV/u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Particle number: 7.0e7    Cooling time:</a:t>
            </a:r>
            <a:r>
              <a:rPr kumimoji="0" lang="en-US" altLang="zh-CN" sz="1800" b="0" i="0" u="none" strike="noStrike" kern="1200" cap="none" spc="0" normalizeH="0" baseline="0" noProof="0" dirty="0" smtClean="0">
                <a:ln>
                  <a:noFill/>
                </a:ln>
                <a:solidFill>
                  <a:prstClr val="black"/>
                </a:solidFill>
                <a:effectLst/>
                <a:uLnTx/>
                <a:uFillTx/>
                <a:latin typeface="华文楷体" pitchFamily="2" charset="-122"/>
                <a:ea typeface="华文楷体" pitchFamily="2" charset="-122"/>
                <a:cs typeface="+mn-cs"/>
              </a:rPr>
              <a:t>160s</a:t>
            </a:r>
            <a:endPar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endParaRPr>
          </a:p>
        </p:txBody>
      </p:sp>
      <p:sp>
        <p:nvSpPr>
          <p:cNvPr id="10" name="文本框 9"/>
          <p:cNvSpPr txBox="1"/>
          <p:nvPr/>
        </p:nvSpPr>
        <p:spPr>
          <a:xfrm>
            <a:off x="3172001" y="241721"/>
            <a:ext cx="28720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rPr>
              <a:t>Stochastic cooling </a:t>
            </a:r>
            <a:endParaRPr kumimoji="0" lang="zh-CN" altLang="en-US" sz="28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4842832" y="5428367"/>
            <a:ext cx="403244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Before cooling</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en-US" altLang="zh-CN" sz="1800" b="0" i="0" u="none" strike="noStrike" kern="1200" cap="none" spc="0" normalizeH="0" baseline="0" noProof="0" dirty="0" err="1" smtClean="0">
                <a:ln>
                  <a:noFill/>
                </a:ln>
                <a:solidFill>
                  <a:prstClr val="black"/>
                </a:solidFill>
                <a:effectLst/>
                <a:uLnTx/>
                <a:uFillTx/>
                <a:latin typeface="Times New Roman" pitchFamily="18" charset="0"/>
                <a:ea typeface="华文楷体" pitchFamily="2" charset="-122"/>
                <a:cs typeface="Times New Roman" pitchFamily="18" charset="0"/>
              </a:rPr>
              <a:t>rms</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el-GR" altLang="zh-CN" sz="1800" b="0" i="0" u="none" strike="noStrike" kern="1200" cap="none" spc="0" normalizeH="0" baseline="0" noProof="0" dirty="0" smtClean="0">
                <a:ln>
                  <a:noFill/>
                </a:ln>
                <a:solidFill>
                  <a:prstClr val="black"/>
                </a:solidFill>
                <a:effectLst/>
                <a:uLnTx/>
                <a:uFillTx/>
                <a:latin typeface="Times New Roman"/>
                <a:ea typeface="华文楷体" pitchFamily="2" charset="-122"/>
                <a:cs typeface="Times New Roman"/>
              </a:rPr>
              <a:t>Δ</a:t>
            </a:r>
            <a:r>
              <a:rPr kumimoji="0" lang="en-US" altLang="zh-CN" sz="1800" b="0" i="0" u="none" strike="noStrike" kern="1200" cap="none" spc="0" normalizeH="0" baseline="0" noProof="0" dirty="0" smtClean="0">
                <a:ln>
                  <a:noFill/>
                </a:ln>
                <a:solidFill>
                  <a:prstClr val="black"/>
                </a:solidFill>
                <a:effectLst/>
                <a:uLnTx/>
                <a:uFillTx/>
                <a:latin typeface="Times New Roman"/>
                <a:ea typeface="华文楷体" pitchFamily="2" charset="-122"/>
                <a:cs typeface="Times New Roman"/>
              </a:rPr>
              <a:t>p/p=</a:t>
            </a: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等线" panose="02010600030101010101" pitchFamily="2" charset="-122"/>
                <a:cs typeface="Times New Roman" pitchFamily="18" charset="0"/>
              </a:rPr>
              <a:t>± 8.0e-4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After cooling</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en-US" altLang="zh-CN" sz="1800" b="0" i="0" u="none" strike="noStrike" kern="1200" cap="none" spc="0" normalizeH="0" baseline="0" noProof="0" dirty="0" err="1" smtClean="0">
                <a:ln>
                  <a:noFill/>
                </a:ln>
                <a:solidFill>
                  <a:prstClr val="black"/>
                </a:solidFill>
                <a:effectLst/>
                <a:uLnTx/>
                <a:uFillTx/>
                <a:latin typeface="Times New Roman" pitchFamily="18" charset="0"/>
                <a:ea typeface="华文楷体" pitchFamily="2" charset="-122"/>
                <a:cs typeface="Times New Roman" pitchFamily="18" charset="0"/>
              </a:rPr>
              <a:t>rms</a:t>
            </a:r>
            <a:r>
              <a:rPr kumimoji="0" lang="zh-CN" altLang="en-US" sz="1800" b="0" i="0" u="none" strike="noStrike" kern="1200" cap="none" spc="0" normalizeH="0" baseline="0" noProof="0" dirty="0" smtClean="0">
                <a:ln>
                  <a:noFill/>
                </a:ln>
                <a:solidFill>
                  <a:prstClr val="black"/>
                </a:solidFill>
                <a:effectLst/>
                <a:uLnTx/>
                <a:uFillTx/>
                <a:latin typeface="Times New Roman" pitchFamily="18" charset="0"/>
                <a:ea typeface="华文楷体" pitchFamily="2" charset="-122"/>
                <a:cs typeface="Times New Roman" pitchFamily="18" charset="0"/>
              </a:rPr>
              <a:t>）</a:t>
            </a:r>
            <a:r>
              <a:rPr kumimoji="0" lang="zh-CN" altLang="en-US" sz="1800" b="0" i="0" u="none" strike="noStrike" kern="1200" cap="none" spc="0" normalizeH="0" baseline="0" noProof="0" dirty="0" smtClean="0">
                <a:ln>
                  <a:noFill/>
                </a:ln>
                <a:solidFill>
                  <a:prstClr val="black"/>
                </a:solidFill>
                <a:effectLst/>
                <a:uLnTx/>
                <a:uFillTx/>
                <a:latin typeface="华文楷体" pitchFamily="2" charset="-122"/>
                <a:ea typeface="华文楷体" pitchFamily="2" charset="-122"/>
                <a:cs typeface="+mn-cs"/>
              </a:rPr>
              <a:t>：</a:t>
            </a:r>
            <a:r>
              <a:rPr kumimoji="0" lang="el-GR" altLang="zh-CN" sz="1800" b="0" i="0" u="none" strike="noStrike" kern="1200" cap="none" spc="0" normalizeH="0" baseline="0" noProof="0" dirty="0" smtClean="0">
                <a:ln>
                  <a:noFill/>
                </a:ln>
                <a:solidFill>
                  <a:prstClr val="black"/>
                </a:solidFill>
                <a:effectLst/>
                <a:uLnTx/>
                <a:uFillTx/>
                <a:latin typeface="Times New Roman"/>
                <a:ea typeface="华文楷体" pitchFamily="2" charset="-122"/>
                <a:cs typeface="Times New Roman"/>
              </a:rPr>
              <a:t> Δ</a:t>
            </a:r>
            <a:r>
              <a:rPr kumimoji="0" lang="en-US" altLang="zh-CN" sz="1800" b="0" i="0" u="none" strike="noStrike" kern="1200" cap="none" spc="0" normalizeH="0" baseline="0" noProof="0" dirty="0" smtClean="0">
                <a:ln>
                  <a:noFill/>
                </a:ln>
                <a:solidFill>
                  <a:prstClr val="black"/>
                </a:solidFill>
                <a:effectLst/>
                <a:uLnTx/>
                <a:uFillTx/>
                <a:latin typeface="Times New Roman"/>
                <a:ea typeface="华文楷体" pitchFamily="2" charset="-122"/>
                <a:cs typeface="Times New Roman"/>
              </a:rPr>
              <a:t>p/p=</a:t>
            </a:r>
            <a:r>
              <a:rPr kumimoji="0" lang="en-US" altLang="zh-CN" sz="1800" b="0" i="0" u="none" strike="noStrike" kern="1200" cap="none" spc="0" normalizeH="0" baseline="0" noProof="0" dirty="0" smtClean="0">
                <a:ln>
                  <a:noFill/>
                </a:ln>
                <a:solidFill>
                  <a:prstClr val="black"/>
                </a:solidFill>
                <a:effectLst/>
                <a:uLnTx/>
                <a:uFillTx/>
                <a:latin typeface="Times New Roman" pitchFamily="18" charset="0"/>
                <a:ea typeface="等线" panose="02010600030101010101" pitchFamily="2" charset="-122"/>
                <a:cs typeface="Times New Roman" pitchFamily="18" charset="0"/>
              </a:rPr>
              <a:t>±  3.0e-4</a:t>
            </a:r>
          </a:p>
        </p:txBody>
      </p:sp>
      <p:sp>
        <p:nvSpPr>
          <p:cNvPr id="12" name="Text Box 9"/>
          <p:cNvSpPr txBox="1">
            <a:spLocks noChangeArrowheads="1"/>
          </p:cNvSpPr>
          <p:nvPr/>
        </p:nvSpPr>
        <p:spPr bwMode="auto">
          <a:xfrm>
            <a:off x="2771800" y="4932770"/>
            <a:ext cx="3952460" cy="50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sm" len="sm"/>
                <a:tailEnd type="none" w="sm" len="sm"/>
              </a14:hiddenLine>
            </a:ext>
          </a:extLst>
        </p:spPr>
        <p:txBody>
          <a:bodyPr wrap="square" lIns="78282" tIns="39137" rIns="78282" bIns="39137">
            <a:spAutoFit/>
          </a:bodyPr>
          <a:lstStyle>
            <a:lvl1pPr>
              <a:defRPr kumimoji="1" sz="4600" b="1">
                <a:solidFill>
                  <a:srgbClr val="FF3399"/>
                </a:solidFill>
                <a:latin typeface="Times New Roman" pitchFamily="18" charset="0"/>
                <a:ea typeface="宋体" pitchFamily="2" charset="-122"/>
              </a:defRPr>
            </a:lvl1pPr>
            <a:lvl2pPr marL="742950" indent="-285750">
              <a:defRPr kumimoji="1" sz="4600" b="1">
                <a:solidFill>
                  <a:srgbClr val="FF3399"/>
                </a:solidFill>
                <a:latin typeface="Times New Roman" pitchFamily="18" charset="0"/>
                <a:ea typeface="宋体" pitchFamily="2" charset="-122"/>
              </a:defRPr>
            </a:lvl2pPr>
            <a:lvl3pPr marL="1143000" indent="-228600">
              <a:defRPr kumimoji="1" sz="4600" b="1">
                <a:solidFill>
                  <a:srgbClr val="FF3399"/>
                </a:solidFill>
                <a:latin typeface="Times New Roman" pitchFamily="18" charset="0"/>
                <a:ea typeface="宋体" pitchFamily="2" charset="-122"/>
              </a:defRPr>
            </a:lvl3pPr>
            <a:lvl4pPr marL="1600200" indent="-228600">
              <a:defRPr kumimoji="1" sz="4600" b="1">
                <a:solidFill>
                  <a:srgbClr val="FF3399"/>
                </a:solidFill>
                <a:latin typeface="Times New Roman" pitchFamily="18" charset="0"/>
                <a:ea typeface="宋体" pitchFamily="2" charset="-122"/>
              </a:defRPr>
            </a:lvl4pPr>
            <a:lvl5pPr marL="2057400" indent="-228600">
              <a:defRPr kumimoji="1" sz="4600" b="1">
                <a:solidFill>
                  <a:srgbClr val="FF3399"/>
                </a:solidFill>
                <a:latin typeface="Times New Roman" pitchFamily="18" charset="0"/>
                <a:ea typeface="宋体" pitchFamily="2" charset="-122"/>
              </a:defRPr>
            </a:lvl5pPr>
            <a:lvl6pPr marL="25146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6pPr>
            <a:lvl7pPr marL="29718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7pPr>
            <a:lvl8pPr marL="34290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8pPr>
            <a:lvl9pPr marL="3886200" indent="-228600" eaLnBrk="0" fontAlgn="base" hangingPunct="0">
              <a:spcBef>
                <a:spcPct val="0"/>
              </a:spcBef>
              <a:spcAft>
                <a:spcPct val="0"/>
              </a:spcAft>
              <a:defRPr kumimoji="1" sz="4600" b="1">
                <a:solidFill>
                  <a:srgbClr val="FF3399"/>
                </a:solidFill>
                <a:latin typeface="Times New Roman" pitchFamily="18" charset="0"/>
                <a:ea typeface="宋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800" b="0" i="0" u="none" strike="noStrike" kern="1200" cap="none" spc="0" normalizeH="0" baseline="0" noProof="0" dirty="0" err="1" smtClean="0">
                <a:ln>
                  <a:noFill/>
                </a:ln>
                <a:solidFill>
                  <a:srgbClr val="0000FF"/>
                </a:solidFill>
                <a:effectLst/>
                <a:uLnTx/>
                <a:uFillTx/>
                <a:latin typeface="Times New Roman" pitchFamily="18" charset="0"/>
                <a:ea typeface="等线" panose="02010600030101010101" pitchFamily="2" charset="-122"/>
                <a:cs typeface="Times New Roman" pitchFamily="18" charset="0"/>
              </a:rPr>
              <a:t>CSRe</a:t>
            </a:r>
            <a:r>
              <a:rPr kumimoji="1" lang="en-US" altLang="zh-CN" sz="2800" b="0" i="0" u="none" strike="noStrike" kern="120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 cooling experiment</a:t>
            </a:r>
            <a:endParaRPr kumimoji="1" lang="en-US" altLang="zh-CN" sz="2800" b="0" i="0" u="none" strike="noStrike" kern="1200" cap="none" spc="0" normalizeH="0" baseline="0" noProof="0" dirty="0">
              <a:ln>
                <a:noFill/>
              </a:ln>
              <a:solidFill>
                <a:srgbClr val="0000FF"/>
              </a:solidFill>
              <a:effectLst/>
              <a:uLnTx/>
              <a:uFillTx/>
              <a:latin typeface="Times New Roman" pitchFamily="18" charset="0"/>
              <a:ea typeface="等线" panose="02010600030101010101" pitchFamily="2" charset="-122"/>
              <a:cs typeface="Times New Roman" pitchFamily="18" charset="0"/>
            </a:endParaRPr>
          </a:p>
        </p:txBody>
      </p:sp>
    </p:spTree>
    <p:extLst>
      <p:ext uri="{BB962C8B-B14F-4D97-AF65-F5344CB8AC3E}">
        <p14:creationId xmlns:p14="http://schemas.microsoft.com/office/powerpoint/2010/main" val="1606886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1000670" y="620688"/>
            <a:ext cx="72866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200" b="1" dirty="0" smtClean="0">
                <a:solidFill>
                  <a:srgbClr val="0000FF"/>
                </a:solidFill>
                <a:latin typeface="Calibri"/>
                <a:ea typeface="黑体" pitchFamily="2" charset="-122"/>
              </a:rPr>
              <a:t>Dynamic vacuum system</a:t>
            </a:r>
            <a:endParaRPr lang="en-US" altLang="zh-CN" sz="3200" b="1" dirty="0">
              <a:solidFill>
                <a:srgbClr val="0000FF"/>
              </a:solidFill>
              <a:latin typeface="Calibri"/>
              <a:ea typeface="黑体" pitchFamily="2" charset="-122"/>
            </a:endParaRPr>
          </a:p>
        </p:txBody>
      </p:sp>
      <p:graphicFrame>
        <p:nvGraphicFramePr>
          <p:cNvPr id="17" name="Object 6"/>
          <p:cNvGraphicFramePr>
            <a:graphicFrameLocks noChangeAspect="1"/>
          </p:cNvGraphicFramePr>
          <p:nvPr>
            <p:extLst>
              <p:ext uri="{D42A27DB-BD31-4B8C-83A1-F6EECF244321}">
                <p14:modId xmlns:p14="http://schemas.microsoft.com/office/powerpoint/2010/main" val="249054490"/>
              </p:ext>
            </p:extLst>
          </p:nvPr>
        </p:nvGraphicFramePr>
        <p:xfrm>
          <a:off x="603250" y="3502025"/>
          <a:ext cx="2286000" cy="307975"/>
        </p:xfrm>
        <a:graphic>
          <a:graphicData uri="http://schemas.openxmlformats.org/presentationml/2006/ole">
            <mc:AlternateContent xmlns:mc="http://schemas.openxmlformats.org/markup-compatibility/2006">
              <mc:Choice xmlns:v="urn:schemas-microsoft-com:vml" Requires="v">
                <p:oleObj spid="_x0000_s626699" name="公式" r:id="rId3" imgW="1524000" imgH="203200" progId="Equation.3">
                  <p:embed/>
                </p:oleObj>
              </mc:Choice>
              <mc:Fallback>
                <p:oleObj name="公式" r:id="rId3" imgW="1524000" imgH="203200" progId="Equation.3">
                  <p:embed/>
                  <p:pic>
                    <p:nvPicPr>
                      <p:cNvPr id="5"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3502025"/>
                        <a:ext cx="2286000" cy="307975"/>
                      </a:xfrm>
                      <a:prstGeom prst="rect">
                        <a:avLst/>
                      </a:prstGeom>
                      <a:noFill/>
                      <a:extLst/>
                    </p:spPr>
                  </p:pic>
                </p:oleObj>
              </mc:Fallback>
            </mc:AlternateContent>
          </a:graphicData>
        </a:graphic>
      </p:graphicFrame>
      <p:sp>
        <p:nvSpPr>
          <p:cNvPr id="18" name="TextBox 15"/>
          <p:cNvSpPr txBox="1"/>
          <p:nvPr/>
        </p:nvSpPr>
        <p:spPr>
          <a:xfrm>
            <a:off x="505734" y="1663547"/>
            <a:ext cx="3780514" cy="1015653"/>
          </a:xfrm>
          <a:prstGeom prst="rect">
            <a:avLst/>
          </a:prstGeom>
          <a:noFill/>
        </p:spPr>
        <p:txBody>
          <a:bodyPr wrap="square" lIns="91430" tIns="45715" rIns="91430" bIns="45715" rtlCol="0">
            <a:spAutoFit/>
          </a:bodyPr>
          <a:lstStyle/>
          <a:p>
            <a:r>
              <a:rPr lang="en-US" altLang="zh-CN" sz="2400" b="1" dirty="0" smtClean="0">
                <a:solidFill>
                  <a:prstClr val="black"/>
                </a:solidFill>
                <a:latin typeface="Calibri" pitchFamily="34" charset="0"/>
              </a:rPr>
              <a:t>Beam loss mechanism:</a:t>
            </a:r>
            <a:endParaRPr lang="en-US" altLang="zh-CN" sz="2400" dirty="0" smtClean="0">
              <a:solidFill>
                <a:prstClr val="black"/>
              </a:solidFill>
              <a:latin typeface="Calibri" pitchFamily="34" charset="0"/>
            </a:endParaRPr>
          </a:p>
          <a:p>
            <a:r>
              <a:rPr lang="en-US" dirty="0" smtClean="0">
                <a:solidFill>
                  <a:prstClr val="black"/>
                </a:solidFill>
                <a:latin typeface="Arial Narrow" panose="020B0606020202030204" pitchFamily="34" charset="0"/>
              </a:rPr>
              <a:t>Charge exchange of intermediate charge state ions (</a:t>
            </a:r>
            <a:r>
              <a:rPr lang="en-US" baseline="30000" dirty="0" smtClean="0">
                <a:solidFill>
                  <a:srgbClr val="FF0000"/>
                </a:solidFill>
                <a:latin typeface="Arial Narrow" panose="020B0606020202030204" pitchFamily="34" charset="0"/>
              </a:rPr>
              <a:t>238</a:t>
            </a:r>
            <a:r>
              <a:rPr lang="en-US" dirty="0" smtClean="0">
                <a:solidFill>
                  <a:srgbClr val="FF0000"/>
                </a:solidFill>
                <a:latin typeface="Arial Narrow" panose="020B0606020202030204" pitchFamily="34" charset="0"/>
              </a:rPr>
              <a:t>U</a:t>
            </a:r>
            <a:r>
              <a:rPr lang="en-US" baseline="30000" dirty="0" smtClean="0">
                <a:solidFill>
                  <a:srgbClr val="FF0000"/>
                </a:solidFill>
                <a:latin typeface="Arial Narrow" panose="020B0606020202030204" pitchFamily="34" charset="0"/>
              </a:rPr>
              <a:t>35+</a:t>
            </a:r>
            <a:r>
              <a:rPr lang="en-US" dirty="0" smtClean="0">
                <a:solidFill>
                  <a:prstClr val="black"/>
                </a:solidFill>
                <a:latin typeface="Arial Narrow" panose="020B0606020202030204" pitchFamily="34" charset="0"/>
              </a:rPr>
              <a:t>) </a:t>
            </a:r>
            <a:r>
              <a:rPr lang="en-US" b="1" dirty="0" smtClean="0">
                <a:solidFill>
                  <a:prstClr val="black"/>
                </a:solidFill>
                <a:latin typeface="Arial Narrow" panose="020B0606020202030204" pitchFamily="34" charset="0"/>
              </a:rPr>
              <a:t>due to collision</a:t>
            </a:r>
            <a:endParaRPr lang="en-US" b="1" dirty="0">
              <a:solidFill>
                <a:prstClr val="black"/>
              </a:solidFill>
              <a:latin typeface="Arial Narrow" panose="020B0606020202030204" pitchFamily="34" charset="0"/>
            </a:endParaRPr>
          </a:p>
        </p:txBody>
      </p:sp>
      <p:grpSp>
        <p:nvGrpSpPr>
          <p:cNvPr id="19" name="组合 30"/>
          <p:cNvGrpSpPr/>
          <p:nvPr/>
        </p:nvGrpSpPr>
        <p:grpSpPr>
          <a:xfrm>
            <a:off x="3203847" y="1071546"/>
            <a:ext cx="5526742" cy="3155415"/>
            <a:chOff x="2857488" y="413019"/>
            <a:chExt cx="6385681" cy="3516493"/>
          </a:xfrm>
        </p:grpSpPr>
        <p:grpSp>
          <p:nvGrpSpPr>
            <p:cNvPr id="20" name="组合 27"/>
            <p:cNvGrpSpPr/>
            <p:nvPr/>
          </p:nvGrpSpPr>
          <p:grpSpPr>
            <a:xfrm>
              <a:off x="2857488" y="413019"/>
              <a:ext cx="6385681" cy="3516493"/>
              <a:chOff x="2857488" y="413019"/>
              <a:chExt cx="6385681" cy="3516493"/>
            </a:xfrm>
          </p:grpSpPr>
          <p:pic>
            <p:nvPicPr>
              <p:cNvPr id="23" name="Picture 8"/>
              <p:cNvPicPr>
                <a:picLocks noChangeAspect="1" noChangeArrowheads="1"/>
              </p:cNvPicPr>
              <p:nvPr/>
            </p:nvPicPr>
            <p:blipFill>
              <a:blip r:embed="rId5"/>
              <a:srcRect/>
              <a:stretch>
                <a:fillRect/>
              </a:stretch>
            </p:blipFill>
            <p:spPr bwMode="auto">
              <a:xfrm>
                <a:off x="3860489" y="727540"/>
                <a:ext cx="5382680" cy="3201972"/>
              </a:xfrm>
              <a:prstGeom prst="rect">
                <a:avLst/>
              </a:prstGeom>
              <a:noFill/>
              <a:ln w="9525">
                <a:noFill/>
                <a:miter lim="800000"/>
                <a:headEnd/>
                <a:tailEnd/>
              </a:ln>
              <a:effectLst/>
            </p:spPr>
          </p:pic>
          <p:sp>
            <p:nvSpPr>
              <p:cNvPr id="24" name="TextBox 27"/>
              <p:cNvSpPr txBox="1"/>
              <p:nvPr/>
            </p:nvSpPr>
            <p:spPr>
              <a:xfrm>
                <a:off x="5244387" y="413019"/>
                <a:ext cx="3073291" cy="4115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EEECE1">
                        <a:lumMod val="75000"/>
                      </a:srgbClr>
                    </a:solidFill>
                    <a:effectLst/>
                    <a:uLnTx/>
                    <a:uFillTx/>
                  </a:rPr>
                  <a:t>Bending magnet</a:t>
                </a:r>
                <a:endParaRPr kumimoji="0" lang="zh-CN" altLang="en-US" sz="1800" b="1" i="0" u="none" strike="noStrike" kern="0" cap="none" spc="0" normalizeH="0" baseline="0" noProof="0" dirty="0" smtClean="0">
                  <a:ln>
                    <a:noFill/>
                  </a:ln>
                  <a:solidFill>
                    <a:srgbClr val="EEECE1">
                      <a:lumMod val="75000"/>
                    </a:srgbClr>
                  </a:solidFill>
                  <a:effectLst/>
                  <a:uLnTx/>
                  <a:uFillTx/>
                </a:endParaRPr>
              </a:p>
            </p:txBody>
          </p:sp>
          <p:sp>
            <p:nvSpPr>
              <p:cNvPr id="25" name="TextBox 28"/>
              <p:cNvSpPr txBox="1"/>
              <p:nvPr/>
            </p:nvSpPr>
            <p:spPr>
              <a:xfrm>
                <a:off x="2857488" y="2714620"/>
                <a:ext cx="328614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Charge exchange processes: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Electron loss and capture</a:t>
                </a:r>
                <a:endParaRPr kumimoji="0" lang="zh-CN" altLang="en-US" sz="1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
            <p:nvSpPr>
              <p:cNvPr id="26" name="上箭头 25"/>
              <p:cNvSpPr/>
              <p:nvPr/>
            </p:nvSpPr>
            <p:spPr>
              <a:xfrm>
                <a:off x="4429124" y="2233056"/>
                <a:ext cx="142876" cy="553002"/>
              </a:xfrm>
              <a:prstGeom prst="upArrow">
                <a:avLst/>
              </a:prstGeom>
              <a:solidFill>
                <a:srgbClr val="9900C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27" name="TextBox 30"/>
              <p:cNvSpPr txBox="1"/>
              <p:nvPr/>
            </p:nvSpPr>
            <p:spPr>
              <a:xfrm>
                <a:off x="5682512" y="3139859"/>
                <a:ext cx="3247207"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Desorption from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gas-covered chamber wall</a:t>
                </a:r>
              </a:p>
            </p:txBody>
          </p:sp>
        </p:grpSp>
        <p:sp>
          <p:nvSpPr>
            <p:cNvPr id="21" name="TextBox 24"/>
            <p:cNvSpPr txBox="1"/>
            <p:nvPr/>
          </p:nvSpPr>
          <p:spPr>
            <a:xfrm>
              <a:off x="7072330" y="1447985"/>
              <a:ext cx="750105" cy="4115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prstClr val="black"/>
                  </a:solidFill>
                  <a:effectLst/>
                  <a:uLnTx/>
                  <a:uFillTx/>
                </a:rPr>
                <a:t>q-1</a:t>
              </a:r>
              <a:endParaRPr kumimoji="0" lang="zh-CN" altLang="en-US" sz="1800" b="1" i="0" u="none" strike="noStrike" kern="0" cap="none" spc="0" normalizeH="0" baseline="0" noProof="0" dirty="0" smtClean="0">
                <a:ln>
                  <a:noFill/>
                </a:ln>
                <a:solidFill>
                  <a:prstClr val="black"/>
                </a:solidFill>
                <a:effectLst/>
                <a:uLnTx/>
                <a:uFillTx/>
              </a:endParaRPr>
            </a:p>
          </p:txBody>
        </p:sp>
        <p:sp>
          <p:nvSpPr>
            <p:cNvPr id="22" name="TextBox 25"/>
            <p:cNvSpPr txBox="1"/>
            <p:nvPr/>
          </p:nvSpPr>
          <p:spPr>
            <a:xfrm>
              <a:off x="6596459" y="2275278"/>
              <a:ext cx="714380" cy="3693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prstClr val="black"/>
                  </a:solidFill>
                  <a:effectLst/>
                  <a:uLnTx/>
                  <a:uFillTx/>
                </a:rPr>
                <a:t>q+1</a:t>
              </a:r>
              <a:endParaRPr kumimoji="0" lang="zh-CN" altLang="en-US" sz="1800" b="1" i="0" u="none" strike="noStrike" kern="0" cap="none" spc="0" normalizeH="0" baseline="0" noProof="0" dirty="0" smtClean="0">
                <a:ln>
                  <a:noFill/>
                </a:ln>
                <a:solidFill>
                  <a:prstClr val="black"/>
                </a:solidFill>
                <a:effectLst/>
                <a:uLnTx/>
                <a:uFillTx/>
              </a:endParaRPr>
            </a:p>
          </p:txBody>
        </p:sp>
      </p:grpSp>
      <p:sp>
        <p:nvSpPr>
          <p:cNvPr id="28" name="TextBox 31"/>
          <p:cNvSpPr txBox="1"/>
          <p:nvPr/>
        </p:nvSpPr>
        <p:spPr>
          <a:xfrm>
            <a:off x="571472" y="4266041"/>
            <a:ext cx="7858180" cy="923320"/>
          </a:xfrm>
          <a:prstGeom prst="rect">
            <a:avLst/>
          </a:prstGeom>
          <a:solidFill>
            <a:srgbClr val="FFCCFF"/>
          </a:solidFill>
        </p:spPr>
        <p:txBody>
          <a:bodyPr wrap="square" lIns="91430" tIns="45715" rIns="91430" bIns="45715" rtlCol="0">
            <a:spAutoFit/>
          </a:bodyPr>
          <a:lstStyle/>
          <a:p>
            <a:pPr algn="just"/>
            <a:r>
              <a:rPr lang="en-US" dirty="0" smtClean="0">
                <a:solidFill>
                  <a:prstClr val="black"/>
                </a:solidFill>
                <a:latin typeface="Arial Narrow" panose="020B0606020202030204" pitchFamily="34" charset="0"/>
              </a:rPr>
              <a:t>Probability depends on residual gas density, gas composition, and beam energy. Involved ions are lost and drive a pressure bump and self amplification can develop to complete beam loss</a:t>
            </a:r>
            <a:endParaRPr lang="en-US" dirty="0">
              <a:solidFill>
                <a:prstClr val="black"/>
              </a:solidFill>
              <a:latin typeface="Arial Narrow" panose="020B0606020202030204" pitchFamily="34" charset="0"/>
            </a:endParaRPr>
          </a:p>
        </p:txBody>
      </p:sp>
      <p:sp>
        <p:nvSpPr>
          <p:cNvPr id="29" name="Text Box 56"/>
          <p:cNvSpPr txBox="1">
            <a:spLocks noChangeArrowheads="1"/>
          </p:cNvSpPr>
          <p:nvPr/>
        </p:nvSpPr>
        <p:spPr bwMode="auto">
          <a:xfrm>
            <a:off x="971600" y="5373216"/>
            <a:ext cx="7679964" cy="1123384"/>
          </a:xfrm>
          <a:prstGeom prst="rect">
            <a:avLst/>
          </a:prstGeom>
          <a:noFill/>
          <a:ln w="9525">
            <a:noFill/>
            <a:miter lim="800000"/>
            <a:headEnd/>
            <a:tailEnd/>
          </a:ln>
        </p:spPr>
        <p:txBody>
          <a:bodyPr wrap="square">
            <a:spAutoFit/>
          </a:bodyPr>
          <a:lstStyle/>
          <a:p>
            <a:r>
              <a:rPr lang="en-US" altLang="zh-CN" sz="2200" b="1" dirty="0" smtClean="0">
                <a:solidFill>
                  <a:srgbClr val="C00000"/>
                </a:solidFill>
                <a:latin typeface="Calibri" pitchFamily="34" charset="0"/>
              </a:rPr>
              <a:t>Beam dynamics issues:</a:t>
            </a:r>
            <a:endParaRPr lang="en-US" altLang="zh-CN" sz="2200" b="1" dirty="0">
              <a:solidFill>
                <a:srgbClr val="C00000"/>
              </a:solidFill>
              <a:latin typeface="Calibri" pitchFamily="34" charset="0"/>
            </a:endParaRPr>
          </a:p>
          <a:p>
            <a:pPr>
              <a:spcBef>
                <a:spcPts val="600"/>
              </a:spcBef>
              <a:buFontTx/>
              <a:buChar char="-"/>
            </a:pPr>
            <a:r>
              <a:rPr lang="en-US" altLang="zh-CN" sz="2000" dirty="0" smtClean="0">
                <a:solidFill>
                  <a:srgbClr val="003399"/>
                </a:solidFill>
                <a:latin typeface="Calibri" pitchFamily="34" charset="0"/>
              </a:rPr>
              <a:t> How to get the high collimation efficiency</a:t>
            </a:r>
            <a:r>
              <a:rPr lang="zh-CN" altLang="en-US" sz="2000" dirty="0" smtClean="0">
                <a:solidFill>
                  <a:srgbClr val="003399"/>
                </a:solidFill>
                <a:latin typeface="Calibri" pitchFamily="34" charset="0"/>
              </a:rPr>
              <a:t>，</a:t>
            </a:r>
            <a:r>
              <a:rPr lang="en-US" altLang="zh-CN" sz="2000" dirty="0" smtClean="0">
                <a:solidFill>
                  <a:srgbClr val="003399"/>
                </a:solidFill>
                <a:latin typeface="Calibri" pitchFamily="34" charset="0"/>
              </a:rPr>
              <a:t>near to 100%</a:t>
            </a:r>
          </a:p>
          <a:p>
            <a:pPr>
              <a:buFontTx/>
              <a:buChar char="-"/>
            </a:pPr>
            <a:r>
              <a:rPr lang="en-US" altLang="zh-CN" sz="2000" dirty="0" smtClean="0">
                <a:solidFill>
                  <a:srgbClr val="003399"/>
                </a:solidFill>
                <a:latin typeface="Calibri" pitchFamily="34" charset="0"/>
              </a:rPr>
              <a:t> How to optimize the lattice for different type of ions</a:t>
            </a:r>
          </a:p>
        </p:txBody>
      </p:sp>
      <p:sp>
        <p:nvSpPr>
          <p:cNvPr id="30" name="Rectangle 37"/>
          <p:cNvSpPr>
            <a:spLocks noChangeArrowheads="1"/>
          </p:cNvSpPr>
          <p:nvPr/>
        </p:nvSpPr>
        <p:spPr bwMode="auto">
          <a:xfrm>
            <a:off x="256082" y="88609"/>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smtClean="0">
                <a:ln>
                  <a:noFill/>
                </a:ln>
                <a:solidFill>
                  <a:srgbClr val="0000FF"/>
                </a:solidFill>
                <a:effectLst/>
                <a:uLnTx/>
                <a:uFillTx/>
                <a:latin typeface="Calibri"/>
                <a:ea typeface="宋体" pitchFamily="2" charset="-122"/>
                <a:cs typeface="+mn-cs"/>
              </a:rPr>
              <a:t>Key technical-4</a:t>
            </a:r>
            <a:endParaRPr kumimoji="0" lang="en-US" altLang="zh-CN" sz="2200" b="1" i="0" u="none" strike="noStrike" kern="1200" cap="none" spc="0" normalizeH="0" baseline="0" noProof="0" dirty="0">
              <a:ln>
                <a:noFill/>
              </a:ln>
              <a:solidFill>
                <a:srgbClr val="0000FF"/>
              </a:solidFill>
              <a:effectLst/>
              <a:uLnTx/>
              <a:uFillTx/>
              <a:latin typeface="Calibri"/>
              <a:ea typeface="宋体" pitchFamily="2" charset="-122"/>
              <a:cs typeface="+mn-cs"/>
            </a:endParaRPr>
          </a:p>
        </p:txBody>
      </p:sp>
    </p:spTree>
    <p:extLst>
      <p:ext uri="{BB962C8B-B14F-4D97-AF65-F5344CB8AC3E}">
        <p14:creationId xmlns:p14="http://schemas.microsoft.com/office/powerpoint/2010/main" val="12369884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1109667" y="530770"/>
            <a:ext cx="72866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Collimator of dynamic vacuum</a:t>
            </a:r>
          </a:p>
        </p:txBody>
      </p:sp>
      <p:grpSp>
        <p:nvGrpSpPr>
          <p:cNvPr id="13" name="Group 50"/>
          <p:cNvGrpSpPr>
            <a:grpSpLocks/>
          </p:cNvGrpSpPr>
          <p:nvPr/>
        </p:nvGrpSpPr>
        <p:grpSpPr bwMode="auto">
          <a:xfrm>
            <a:off x="71468" y="1228574"/>
            <a:ext cx="9001126" cy="4475163"/>
            <a:chOff x="-78" y="1492"/>
            <a:chExt cx="5670" cy="2819"/>
          </a:xfrm>
        </p:grpSpPr>
        <p:sp>
          <p:nvSpPr>
            <p:cNvPr id="14" name="Rectangle 2"/>
            <p:cNvSpPr>
              <a:spLocks noChangeArrowheads="1"/>
            </p:cNvSpPr>
            <p:nvPr/>
          </p:nvSpPr>
          <p:spPr bwMode="auto">
            <a:xfrm rot="2700000">
              <a:off x="635" y="2787"/>
              <a:ext cx="544" cy="1168"/>
            </a:xfrm>
            <a:prstGeom prst="rect">
              <a:avLst/>
            </a:prstGeom>
            <a:solidFill>
              <a:srgbClr val="000099">
                <a:alpha val="74117"/>
              </a:srgbClr>
            </a:solidFill>
            <a:ln w="9525">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sysClr val="windowText" lastClr="000000"/>
                </a:solidFill>
                <a:effectLst/>
                <a:uLnTx/>
                <a:uFillTx/>
                <a:latin typeface="Calibri" panose="020F0502020204030204"/>
                <a:ea typeface="等线" panose="02010600030101010101" pitchFamily="2" charset="-122"/>
                <a:cs typeface="+mn-cs"/>
              </a:endParaRPr>
            </a:p>
          </p:txBody>
        </p:sp>
        <p:pic>
          <p:nvPicPr>
            <p:cNvPr id="15" name="Grafik 6" descr="SIS-000-D18.000.000_-_Kammer mit Antrieb_221206.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511" y="1555"/>
              <a:ext cx="4081" cy="2756"/>
            </a:xfrm>
            <a:prstGeom prst="rect">
              <a:avLst/>
            </a:prstGeom>
            <a:noFill/>
            <a:ln w="9525">
              <a:noFill/>
              <a:miter lim="800000"/>
              <a:headEnd/>
              <a:tailEnd/>
            </a:ln>
          </p:spPr>
        </p:pic>
        <p:sp>
          <p:nvSpPr>
            <p:cNvPr id="16" name="Textfeld 7"/>
            <p:cNvSpPr txBox="1">
              <a:spLocks noChangeArrowheads="1"/>
            </p:cNvSpPr>
            <p:nvPr/>
          </p:nvSpPr>
          <p:spPr bwMode="auto">
            <a:xfrm>
              <a:off x="3882" y="1492"/>
              <a:ext cx="575" cy="25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0" cap="none" spc="0" normalizeH="0" baseline="0" noProof="0" dirty="0" smtClean="0">
                  <a:ln>
                    <a:noFill/>
                  </a:ln>
                  <a:solidFill>
                    <a:sysClr val="windowText" lastClr="000000"/>
                  </a:solidFill>
                  <a:effectLst/>
                  <a:uLnTx/>
                  <a:uFillTx/>
                  <a:latin typeface="Tahoma" pitchFamily="34" charset="0"/>
                  <a:ea typeface="黑体" pitchFamily="49" charset="-122"/>
                  <a:cs typeface="+mn-cs"/>
                </a:rPr>
                <a:t>Beam</a:t>
              </a:r>
              <a:endParaRPr kumimoji="0" lang="zh-CN" altLang="en-US" sz="2000" b="1" i="0" u="none" strike="noStrike" kern="0" cap="none" spc="0" normalizeH="0" baseline="0" noProof="0" dirty="0" smtClean="0">
                <a:ln>
                  <a:noFill/>
                </a:ln>
                <a:solidFill>
                  <a:sysClr val="windowText" lastClr="000000"/>
                </a:solidFill>
                <a:effectLst/>
                <a:uLnTx/>
                <a:uFillTx/>
                <a:latin typeface="Tahoma" pitchFamily="34" charset="0"/>
                <a:ea typeface="黑体" pitchFamily="49" charset="-122"/>
                <a:cs typeface="+mn-cs"/>
              </a:endParaRPr>
            </a:p>
          </p:txBody>
        </p:sp>
        <p:cxnSp>
          <p:nvCxnSpPr>
            <p:cNvPr id="17" name="Gerade Verbindung mit Pfeil 18"/>
            <p:cNvCxnSpPr>
              <a:cxnSpLocks noChangeShapeType="1"/>
            </p:cNvCxnSpPr>
            <p:nvPr/>
          </p:nvCxnSpPr>
          <p:spPr bwMode="auto">
            <a:xfrm>
              <a:off x="3563" y="2789"/>
              <a:ext cx="906" cy="516"/>
            </a:xfrm>
            <a:prstGeom prst="straightConnector1">
              <a:avLst/>
            </a:prstGeom>
            <a:noFill/>
            <a:ln w="19050" algn="ctr">
              <a:solidFill>
                <a:sysClr val="windowText" lastClr="000000"/>
              </a:solidFill>
              <a:round/>
              <a:headEnd type="arrow" w="med" len="med"/>
              <a:tailEnd type="arrow" w="med" len="med"/>
            </a:ln>
          </p:spPr>
        </p:cxnSp>
        <p:sp>
          <p:nvSpPr>
            <p:cNvPr id="18" name="Freeform 9"/>
            <p:cNvSpPr>
              <a:spLocks/>
            </p:cNvSpPr>
            <p:nvPr/>
          </p:nvSpPr>
          <p:spPr bwMode="auto">
            <a:xfrm>
              <a:off x="236" y="1533"/>
              <a:ext cx="3611" cy="2665"/>
            </a:xfrm>
            <a:custGeom>
              <a:avLst/>
              <a:gdLst>
                <a:gd name="T0" fmla="*/ 0 w 3611"/>
                <a:gd name="T1" fmla="*/ 4230688 h 2665"/>
                <a:gd name="T2" fmla="*/ 1146175 w 3611"/>
                <a:gd name="T3" fmla="*/ 2825750 h 2665"/>
                <a:gd name="T4" fmla="*/ 2565400 w 3611"/>
                <a:gd name="T5" fmla="*/ 1911350 h 2665"/>
                <a:gd name="T6" fmla="*/ 5732460 w 3611"/>
                <a:gd name="T7" fmla="*/ 0 h 2665"/>
                <a:gd name="T8" fmla="*/ 0 60000 65536"/>
                <a:gd name="T9" fmla="*/ 0 60000 65536"/>
                <a:gd name="T10" fmla="*/ 0 60000 65536"/>
                <a:gd name="T11" fmla="*/ 0 60000 65536"/>
                <a:gd name="T12" fmla="*/ 0 w 3611"/>
                <a:gd name="T13" fmla="*/ 0 h 2665"/>
                <a:gd name="T14" fmla="*/ 3611 w 3611"/>
                <a:gd name="T15" fmla="*/ 2665 h 2665"/>
              </a:gdLst>
              <a:ahLst/>
              <a:cxnLst>
                <a:cxn ang="T8">
                  <a:pos x="T0" y="T1"/>
                </a:cxn>
                <a:cxn ang="T9">
                  <a:pos x="T2" y="T3"/>
                </a:cxn>
                <a:cxn ang="T10">
                  <a:pos x="T4" y="T5"/>
                </a:cxn>
                <a:cxn ang="T11">
                  <a:pos x="T6" y="T7"/>
                </a:cxn>
              </a:cxnLst>
              <a:rect l="T12" t="T13" r="T14" b="T15"/>
              <a:pathLst>
                <a:path w="3611" h="2665">
                  <a:moveTo>
                    <a:pt x="0" y="2665"/>
                  </a:moveTo>
                  <a:cubicBezTo>
                    <a:pt x="226" y="2344"/>
                    <a:pt x="453" y="2024"/>
                    <a:pt x="722" y="1780"/>
                  </a:cubicBezTo>
                  <a:cubicBezTo>
                    <a:pt x="991" y="1536"/>
                    <a:pt x="1135" y="1501"/>
                    <a:pt x="1616" y="1204"/>
                  </a:cubicBezTo>
                  <a:cubicBezTo>
                    <a:pt x="2097" y="907"/>
                    <a:pt x="2854" y="453"/>
                    <a:pt x="3611" y="0"/>
                  </a:cubicBezTo>
                </a:path>
              </a:pathLst>
            </a:custGeom>
            <a:noFill/>
            <a:ln w="38100">
              <a:solidFill>
                <a:sysClr val="windowText" lastClr="000000"/>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9" name="Text Box 10"/>
            <p:cNvSpPr txBox="1">
              <a:spLocks noChangeArrowheads="1"/>
            </p:cNvSpPr>
            <p:nvPr/>
          </p:nvSpPr>
          <p:spPr bwMode="auto">
            <a:xfrm rot="18900000">
              <a:off x="-78" y="2967"/>
              <a:ext cx="1383" cy="22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87000"/>
                </a:lnSpc>
                <a:spcBef>
                  <a:spcPts val="0"/>
                </a:spcBef>
                <a:spcAft>
                  <a:spcPts val="0"/>
                </a:spcAft>
                <a:buClr>
                  <a:srgbClr val="000000"/>
                </a:buClr>
                <a:buSzPct val="100000"/>
                <a:buFont typeface="Arial" pitchFamily="34" charset="0"/>
                <a:buNone/>
                <a:tabLst/>
                <a:defRPr/>
              </a:pPr>
              <a:r>
                <a:rPr kumimoji="0" lang="en-US" altLang="zh-CN" sz="2000" b="1" i="0" u="none" strike="noStrike" kern="0" cap="none" spc="0" normalizeH="0" baseline="0" noProof="0" dirty="0" smtClean="0">
                  <a:ln>
                    <a:noFill/>
                  </a:ln>
                  <a:solidFill>
                    <a:sysClr val="windowText" lastClr="000000"/>
                  </a:solidFill>
                  <a:effectLst/>
                  <a:uLnTx/>
                  <a:uFillTx/>
                  <a:latin typeface="Calibri" panose="020F0502020204030204"/>
                  <a:ea typeface="楷体_GB2312" pitchFamily="49" charset="-122"/>
                  <a:cs typeface="+mn-cs"/>
                </a:rPr>
                <a:t>Bending magnet</a:t>
              </a:r>
              <a:endParaRPr kumimoji="0" lang="zh-CN" altLang="en-US" sz="2000" b="1" i="0" u="none" strike="noStrike" kern="0" cap="none" spc="0" normalizeH="0" baseline="0" noProof="0" dirty="0" smtClean="0">
                <a:ln>
                  <a:noFill/>
                </a:ln>
                <a:solidFill>
                  <a:sysClr val="windowText" lastClr="000000"/>
                </a:solidFill>
                <a:effectLst/>
                <a:uLnTx/>
                <a:uFillTx/>
                <a:latin typeface="Calibri" panose="020F0502020204030204"/>
                <a:ea typeface="楷体_GB2312" pitchFamily="49" charset="-122"/>
                <a:cs typeface="+mn-cs"/>
              </a:endParaRPr>
            </a:p>
          </p:txBody>
        </p:sp>
        <p:sp>
          <p:nvSpPr>
            <p:cNvPr id="20" name="Freeform 11"/>
            <p:cNvSpPr>
              <a:spLocks/>
            </p:cNvSpPr>
            <p:nvPr/>
          </p:nvSpPr>
          <p:spPr bwMode="auto">
            <a:xfrm>
              <a:off x="1041" y="2487"/>
              <a:ext cx="1703" cy="755"/>
            </a:xfrm>
            <a:custGeom>
              <a:avLst/>
              <a:gdLst>
                <a:gd name="T0" fmla="*/ 0 w 1703"/>
                <a:gd name="T1" fmla="*/ 1198563 h 755"/>
                <a:gd name="T2" fmla="*/ 1042987 w 1703"/>
                <a:gd name="T3" fmla="*/ 657225 h 755"/>
                <a:gd name="T4" fmla="*/ 2111374 w 1703"/>
                <a:gd name="T5" fmla="*/ 219075 h 755"/>
                <a:gd name="T6" fmla="*/ 2703512 w 1703"/>
                <a:gd name="T7" fmla="*/ 0 h 755"/>
                <a:gd name="T8" fmla="*/ 0 60000 65536"/>
                <a:gd name="T9" fmla="*/ 0 60000 65536"/>
                <a:gd name="T10" fmla="*/ 0 60000 65536"/>
                <a:gd name="T11" fmla="*/ 0 60000 65536"/>
                <a:gd name="T12" fmla="*/ 0 w 1703"/>
                <a:gd name="T13" fmla="*/ 0 h 755"/>
                <a:gd name="T14" fmla="*/ 1703 w 1703"/>
                <a:gd name="T15" fmla="*/ 755 h 755"/>
              </a:gdLst>
              <a:ahLst/>
              <a:cxnLst>
                <a:cxn ang="T8">
                  <a:pos x="T0" y="T1"/>
                </a:cxn>
                <a:cxn ang="T9">
                  <a:pos x="T2" y="T3"/>
                </a:cxn>
                <a:cxn ang="T10">
                  <a:pos x="T4" y="T5"/>
                </a:cxn>
                <a:cxn ang="T11">
                  <a:pos x="T6" y="T7"/>
                </a:cxn>
              </a:cxnLst>
              <a:rect l="T12" t="T13" r="T14" b="T15"/>
              <a:pathLst>
                <a:path w="1703" h="755">
                  <a:moveTo>
                    <a:pt x="0" y="755"/>
                  </a:moveTo>
                  <a:cubicBezTo>
                    <a:pt x="217" y="636"/>
                    <a:pt x="435" y="517"/>
                    <a:pt x="657" y="414"/>
                  </a:cubicBezTo>
                  <a:cubicBezTo>
                    <a:pt x="879" y="311"/>
                    <a:pt x="1156" y="207"/>
                    <a:pt x="1330" y="138"/>
                  </a:cubicBezTo>
                  <a:cubicBezTo>
                    <a:pt x="1504" y="69"/>
                    <a:pt x="1641" y="24"/>
                    <a:pt x="1703" y="0"/>
                  </a:cubicBezTo>
                </a:path>
              </a:pathLst>
            </a:custGeom>
            <a:noFill/>
            <a:ln w="25400">
              <a:solidFill>
                <a:srgbClr val="FF0000"/>
              </a:solidFill>
              <a:round/>
              <a:headEnd/>
              <a:tailEnd type="triangle"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等线" panose="02010600030101010101" pitchFamily="2" charset="-122"/>
                <a:cs typeface="+mn-cs"/>
              </a:endParaRPr>
            </a:p>
          </p:txBody>
        </p:sp>
      </p:grpSp>
      <p:pic>
        <p:nvPicPr>
          <p:cNvPr id="21" name="Picture 52"/>
          <p:cNvPicPr>
            <a:picLocks noChangeAspect="1" noChangeArrowheads="1"/>
          </p:cNvPicPr>
          <p:nvPr/>
        </p:nvPicPr>
        <p:blipFill>
          <a:blip r:embed="rId3"/>
          <a:srcRect/>
          <a:stretch>
            <a:fillRect/>
          </a:stretch>
        </p:blipFill>
        <p:spPr bwMode="auto">
          <a:xfrm>
            <a:off x="3381405" y="4065436"/>
            <a:ext cx="1371600" cy="1600200"/>
          </a:xfrm>
          <a:prstGeom prst="rect">
            <a:avLst/>
          </a:prstGeom>
          <a:noFill/>
          <a:ln w="9525">
            <a:noFill/>
            <a:miter lim="800000"/>
            <a:headEnd/>
            <a:tailEnd/>
          </a:ln>
        </p:spPr>
      </p:pic>
      <p:sp>
        <p:nvSpPr>
          <p:cNvPr id="22" name="Text Box 53"/>
          <p:cNvSpPr txBox="1">
            <a:spLocks noChangeArrowheads="1"/>
          </p:cNvSpPr>
          <p:nvPr/>
        </p:nvSpPr>
        <p:spPr bwMode="auto">
          <a:xfrm>
            <a:off x="2043142" y="4154336"/>
            <a:ext cx="1743070" cy="400110"/>
          </a:xfrm>
          <a:prstGeom prst="rect">
            <a:avLst/>
          </a:prstGeom>
          <a:noFill/>
          <a:ln w="9525">
            <a:noFill/>
            <a:miter lim="800000"/>
            <a:headEnd/>
            <a:tailEnd/>
          </a:ln>
          <a:effectLst>
            <a:prstShdw prst="shdw12">
              <a:srgbClr val="EEECE1">
                <a:alpha val="50000"/>
              </a:srgbClr>
            </a:prstShdw>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0" cap="none" spc="0" normalizeH="0" baseline="0" noProof="0" dirty="0" smtClean="0">
                <a:ln>
                  <a:noFill/>
                </a:ln>
                <a:solidFill>
                  <a:srgbClr val="FF0000"/>
                </a:solidFill>
                <a:effectLst/>
                <a:uLnTx/>
                <a:uFillTx/>
                <a:latin typeface="Calibri" panose="020F0502020204030204"/>
                <a:ea typeface="黑体" pitchFamily="49" charset="-122"/>
                <a:cs typeface="+mn-cs"/>
              </a:rPr>
              <a:t>Loss beam </a:t>
            </a:r>
            <a:endParaRPr kumimoji="0" lang="zh-CN" altLang="en-US" sz="2000" b="1" i="0" u="none" strike="noStrike" kern="0" cap="none" spc="0" normalizeH="0" baseline="0" noProof="0" dirty="0" smtClean="0">
              <a:ln>
                <a:noFill/>
              </a:ln>
              <a:solidFill>
                <a:srgbClr val="FF0000"/>
              </a:solidFill>
              <a:effectLst/>
              <a:uLnTx/>
              <a:uFillTx/>
              <a:latin typeface="Calibri" panose="020F0502020204030204"/>
              <a:ea typeface="黑体" pitchFamily="49" charset="-122"/>
              <a:cs typeface="+mn-cs"/>
            </a:endParaRPr>
          </a:p>
        </p:txBody>
      </p:sp>
      <p:sp>
        <p:nvSpPr>
          <p:cNvPr id="23" name="Line 54"/>
          <p:cNvSpPr>
            <a:spLocks noChangeShapeType="1"/>
          </p:cNvSpPr>
          <p:nvPr/>
        </p:nvSpPr>
        <p:spPr bwMode="auto">
          <a:xfrm flipV="1">
            <a:off x="2767042" y="3489174"/>
            <a:ext cx="95250" cy="736600"/>
          </a:xfrm>
          <a:prstGeom prst="line">
            <a:avLst/>
          </a:prstGeom>
          <a:noFill/>
          <a:ln w="28575">
            <a:solidFill>
              <a:srgbClr val="FF0000"/>
            </a:solidFill>
            <a:round/>
            <a:headEnd/>
            <a:tailEnd type="triangle" w="med" len="med"/>
          </a:ln>
          <a:effectLst>
            <a:outerShdw algn="ctr" rotWithShape="0">
              <a:srgbClr val="EEECE1">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5" name="Text Box 56"/>
          <p:cNvSpPr txBox="1">
            <a:spLocks noChangeArrowheads="1"/>
          </p:cNvSpPr>
          <p:nvPr/>
        </p:nvSpPr>
        <p:spPr bwMode="auto">
          <a:xfrm>
            <a:off x="928662" y="5535496"/>
            <a:ext cx="7786742" cy="1231106"/>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srgbClr val="0000FF"/>
                </a:solidFill>
                <a:effectLst/>
                <a:uLnTx/>
                <a:uFillTx/>
                <a:latin typeface="Calibri" pitchFamily="34" charset="0"/>
                <a:ea typeface="宋体" pitchFamily="2" charset="-122"/>
                <a:cs typeface="+mn-cs"/>
              </a:rPr>
              <a:t>Challenges: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smtClean="0">
                <a:ln>
                  <a:noFill/>
                </a:ln>
                <a:solidFill>
                  <a:srgbClr val="003399"/>
                </a:solidFill>
                <a:effectLst/>
                <a:uLnTx/>
                <a:uFillTx/>
                <a:latin typeface="Calibri" pitchFamily="34" charset="0"/>
                <a:ea typeface="宋体" pitchFamily="2" charset="-122"/>
                <a:cs typeface="+mn-cs"/>
              </a:rPr>
              <a:t> How to design the high efficiency collimator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smtClean="0">
                <a:ln>
                  <a:noFill/>
                </a:ln>
                <a:solidFill>
                  <a:srgbClr val="003399"/>
                </a:solidFill>
                <a:effectLst/>
                <a:uLnTx/>
                <a:uFillTx/>
                <a:latin typeface="Calibri" pitchFamily="34" charset="0"/>
                <a:ea typeface="宋体" pitchFamily="2" charset="-122"/>
                <a:cs typeface="+mn-cs"/>
              </a:rPr>
              <a:t>   the mechanical design, control system, vacuum system test.</a:t>
            </a:r>
            <a:endParaRPr kumimoji="0" lang="en-US" altLang="zh-CN" sz="2400" b="0" i="0" u="none" strike="noStrike" kern="1200" cap="none" spc="0" normalizeH="0" baseline="0" noProof="0" dirty="0">
              <a:ln>
                <a:noFill/>
              </a:ln>
              <a:solidFill>
                <a:srgbClr val="003399"/>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138109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928662" y="143479"/>
            <a:ext cx="72866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Calibri" pitchFamily="34" charset="0"/>
                <a:ea typeface="MS PGothic" pitchFamily="34" charset="-128"/>
                <a:cs typeface="+mn-cs"/>
              </a:rPr>
              <a:t>Collimator of dynamic vacuum</a:t>
            </a:r>
          </a:p>
        </p:txBody>
      </p:sp>
      <p:sp>
        <p:nvSpPr>
          <p:cNvPr id="24" name="矩形 23"/>
          <p:cNvSpPr/>
          <p:nvPr/>
        </p:nvSpPr>
        <p:spPr>
          <a:xfrm>
            <a:off x="500034" y="947379"/>
            <a:ext cx="8143932" cy="369332"/>
          </a:xfrm>
          <a:prstGeom prst="rect">
            <a:avLst/>
          </a:prstGeom>
        </p:spPr>
        <p:txBody>
          <a:bodyPr wrap="square">
            <a:spAutoFit/>
          </a:bodyPr>
          <a:lstStyle/>
          <a:p>
            <a:pPr marL="271463" marR="0" lvl="0" indent="-271463" algn="l" defTabSz="914400" rtl="0" eaLnBrk="1" fontAlgn="auto" latinLnBrk="0" hangingPunct="1">
              <a:lnSpc>
                <a:spcPct val="100000"/>
              </a:lnSpc>
              <a:spcBef>
                <a:spcPts val="1800"/>
              </a:spcBef>
              <a:spcAft>
                <a:spcPts val="0"/>
              </a:spcAft>
              <a:buClrTx/>
              <a:buSzTx/>
              <a:buFont typeface="Wingdings" pitchFamily="2" charset="2"/>
              <a:buChar char="l"/>
              <a:tabLst/>
              <a:defRPr/>
            </a:pPr>
            <a:r>
              <a:rPr kumimoji="0" lang="en-US" altLang="zh-CN" sz="1800" b="0" i="0" u="none" strike="noStrike" kern="0" cap="none" spc="0" normalizeH="0" baseline="0" noProof="0" dirty="0" smtClean="0">
                <a:ln>
                  <a:noFill/>
                </a:ln>
                <a:solidFill>
                  <a:srgbClr val="333399"/>
                </a:solidFill>
                <a:effectLst/>
                <a:uLnTx/>
                <a:uFillTx/>
                <a:latin typeface="Calibri" panose="020F0502020204030204"/>
                <a:ea typeface="等线" panose="02010600030101010101" pitchFamily="2" charset="-122"/>
                <a:cs typeface="+mn-cs"/>
              </a:rPr>
              <a:t> We have designed and fabricated a prototype collimator and will be tested</a:t>
            </a:r>
          </a:p>
        </p:txBody>
      </p:sp>
      <p:pic>
        <p:nvPicPr>
          <p:cNvPr id="26" name="Picture 5" descr="探针装配体"/>
          <p:cNvPicPr>
            <a:picLocks noChangeAspect="1" noChangeArrowheads="1"/>
          </p:cNvPicPr>
          <p:nvPr/>
        </p:nvPicPr>
        <p:blipFill>
          <a:blip r:embed="rId2" cstate="print"/>
          <a:srcRect l="14812" r="15044"/>
          <a:stretch>
            <a:fillRect/>
          </a:stretch>
        </p:blipFill>
        <p:spPr bwMode="auto">
          <a:xfrm>
            <a:off x="1187624" y="1424446"/>
            <a:ext cx="2664296" cy="2409687"/>
          </a:xfrm>
          <a:prstGeom prst="rect">
            <a:avLst/>
          </a:prstGeom>
          <a:noFill/>
        </p:spPr>
      </p:pic>
      <p:pic>
        <p:nvPicPr>
          <p:cNvPr id="27" name="图片 26" descr="IMG_20151028_163804.jpg"/>
          <p:cNvPicPr>
            <a:picLocks noChangeAspect="1"/>
          </p:cNvPicPr>
          <p:nvPr/>
        </p:nvPicPr>
        <p:blipFill rotWithShape="1">
          <a:blip r:embed="rId3" cstate="print"/>
          <a:srcRect l="5722"/>
          <a:stretch/>
        </p:blipFill>
        <p:spPr>
          <a:xfrm>
            <a:off x="4499993" y="1456457"/>
            <a:ext cx="3024335" cy="2405915"/>
          </a:xfrm>
          <a:prstGeom prst="rect">
            <a:avLst/>
          </a:prstGeom>
        </p:spPr>
      </p:pic>
      <p:pic>
        <p:nvPicPr>
          <p:cNvPr id="8" name="Picture 6" descr="IMG_20151130_160747"/>
          <p:cNvPicPr preferRelativeResize="0">
            <a:picLocks noChangeAspect="1" noChangeArrowheads="1"/>
          </p:cNvPicPr>
          <p:nvPr/>
        </p:nvPicPr>
        <p:blipFill>
          <a:blip r:embed="rId4"/>
          <a:srcRect/>
          <a:stretch>
            <a:fillRect/>
          </a:stretch>
        </p:blipFill>
        <p:spPr bwMode="auto">
          <a:xfrm>
            <a:off x="1404312" y="3940429"/>
            <a:ext cx="5976000" cy="2581471"/>
          </a:xfrm>
          <a:prstGeom prst="rect">
            <a:avLst/>
          </a:prstGeom>
          <a:noFill/>
        </p:spPr>
      </p:pic>
      <p:sp>
        <p:nvSpPr>
          <p:cNvPr id="20" name="Text Box 5"/>
          <p:cNvSpPr txBox="1">
            <a:spLocks noChangeArrowheads="1"/>
          </p:cNvSpPr>
          <p:nvPr/>
        </p:nvSpPr>
        <p:spPr bwMode="auto">
          <a:xfrm>
            <a:off x="1739770" y="6023777"/>
            <a:ext cx="5280502" cy="461665"/>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smtClean="0">
                <a:ln>
                  <a:noFill/>
                </a:ln>
                <a:solidFill>
                  <a:srgbClr val="FFFF00"/>
                </a:solidFill>
                <a:effectLst/>
                <a:uLnTx/>
                <a:uFillTx/>
                <a:latin typeface="Times New Roman" pitchFamily="18" charset="0"/>
                <a:ea typeface="宋体"/>
                <a:cs typeface="+mn-cs"/>
              </a:rPr>
              <a:t>Desorption measurement Install </a:t>
            </a:r>
            <a:r>
              <a:rPr kumimoji="0" lang="en-US" altLang="zh-CN" sz="2400" b="0" i="0" u="none" strike="noStrike" kern="0" cap="none" spc="0" normalizeH="0" baseline="0" noProof="0" dirty="0">
                <a:ln>
                  <a:noFill/>
                </a:ln>
                <a:solidFill>
                  <a:srgbClr val="FFFF00"/>
                </a:solidFill>
                <a:effectLst/>
                <a:uLnTx/>
                <a:uFillTx/>
                <a:latin typeface="Times New Roman" pitchFamily="18" charset="0"/>
                <a:ea typeface="宋体"/>
                <a:cs typeface="+mn-cs"/>
              </a:rPr>
              <a:t>at </a:t>
            </a:r>
            <a:r>
              <a:rPr kumimoji="0" lang="en-US" altLang="zh-CN" sz="2400" b="0" i="0" u="none" strike="noStrike" kern="0" cap="none" spc="0" normalizeH="0" baseline="0" noProof="0" dirty="0" smtClean="0">
                <a:ln>
                  <a:noFill/>
                </a:ln>
                <a:solidFill>
                  <a:srgbClr val="FFFF00"/>
                </a:solidFill>
                <a:effectLst/>
                <a:uLnTx/>
                <a:uFillTx/>
                <a:latin typeface="Times New Roman" pitchFamily="18" charset="0"/>
                <a:ea typeface="宋体"/>
                <a:cs typeface="+mn-cs"/>
              </a:rPr>
              <a:t>PISA</a:t>
            </a:r>
            <a:endParaRPr kumimoji="0" lang="en-US" altLang="zh-CN" sz="2400" b="0" i="0" u="none" strike="noStrike" kern="0" cap="none" spc="0" normalizeH="0" baseline="0" noProof="0" dirty="0">
              <a:ln>
                <a:noFill/>
              </a:ln>
              <a:solidFill>
                <a:srgbClr val="FFFF00"/>
              </a:solidFill>
              <a:effectLst/>
              <a:uLnTx/>
              <a:uFillTx/>
              <a:latin typeface="Times New Roman" pitchFamily="18" charset="0"/>
              <a:ea typeface="宋体"/>
              <a:cs typeface="+mn-cs"/>
            </a:endParaRPr>
          </a:p>
        </p:txBody>
      </p:sp>
      <p:sp>
        <p:nvSpPr>
          <p:cNvPr id="21" name="Text Box 5"/>
          <p:cNvSpPr txBox="1">
            <a:spLocks noChangeArrowheads="1"/>
          </p:cNvSpPr>
          <p:nvPr/>
        </p:nvSpPr>
        <p:spPr bwMode="auto">
          <a:xfrm>
            <a:off x="1439652" y="3973254"/>
            <a:ext cx="2160240" cy="49244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0" cap="none" spc="0" normalizeH="0" baseline="0" noProof="0" dirty="0" smtClean="0">
                <a:ln>
                  <a:noFill/>
                </a:ln>
                <a:solidFill>
                  <a:srgbClr val="FFFF00"/>
                </a:solidFill>
                <a:effectLst/>
                <a:uLnTx/>
                <a:uFillTx/>
                <a:latin typeface="Times New Roman" pitchFamily="18" charset="0"/>
                <a:ea typeface="宋体"/>
                <a:cs typeface="+mn-cs"/>
              </a:rPr>
              <a:t>Test platform</a:t>
            </a:r>
            <a:endParaRPr kumimoji="0" lang="en-US" altLang="zh-CN" sz="2600" b="0" i="0" u="none" strike="noStrike" kern="0" cap="none" spc="0" normalizeH="0" baseline="0" noProof="0" dirty="0">
              <a:ln>
                <a:noFill/>
              </a:ln>
              <a:solidFill>
                <a:srgbClr val="FFFF00"/>
              </a:solidFill>
              <a:effectLst/>
              <a:uLnTx/>
              <a:uFillTx/>
              <a:latin typeface="Times New Roman" pitchFamily="18" charset="0"/>
              <a:ea typeface="宋体"/>
              <a:cs typeface="+mn-cs"/>
            </a:endParaRPr>
          </a:p>
        </p:txBody>
      </p:sp>
    </p:spTree>
    <p:extLst>
      <p:ext uri="{BB962C8B-B14F-4D97-AF65-F5344CB8AC3E}">
        <p14:creationId xmlns:p14="http://schemas.microsoft.com/office/powerpoint/2010/main" val="103640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6380" y="42645"/>
            <a:ext cx="3382657" cy="578043"/>
          </a:xfrm>
          <a:prstGeom prst="rect">
            <a:avLst/>
          </a:prstGeom>
        </p:spPr>
        <p:txBody>
          <a:bodyPr wrap="non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itchFamily="34" charset="0"/>
                <a:ea typeface="宋体" pitchFamily="2" charset="-122"/>
                <a:cs typeface="Arial" panose="020B0604020202020204" pitchFamily="34" charset="0"/>
              </a:rPr>
              <a:t>Key technical R&amp;D</a:t>
            </a:r>
          </a:p>
        </p:txBody>
      </p:sp>
      <p:sp>
        <p:nvSpPr>
          <p:cNvPr id="10" name="Rectangle 3"/>
          <p:cNvSpPr>
            <a:spLocks noChangeArrowheads="1"/>
          </p:cNvSpPr>
          <p:nvPr/>
        </p:nvSpPr>
        <p:spPr bwMode="auto">
          <a:xfrm>
            <a:off x="1289689" y="1084086"/>
            <a:ext cx="6810703" cy="472706"/>
          </a:xfrm>
          <a:prstGeom prst="rect">
            <a:avLst/>
          </a:prstGeom>
          <a:noFill/>
          <a:ln>
            <a:noFill/>
          </a:ln>
          <a:effectLst/>
          <a:extLst/>
        </p:spPr>
        <p:txBody>
          <a:bodyPr lIns="78358" tIns="39179" rIns="78358" bIns="3917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0" cap="none" spc="0" normalizeH="0" baseline="0" noProof="0" dirty="0" smtClean="0">
                <a:ln>
                  <a:noFill/>
                </a:ln>
                <a:solidFill>
                  <a:srgbClr val="000099"/>
                </a:solidFill>
                <a:effectLst/>
                <a:uLnTx/>
                <a:uFillTx/>
                <a:latin typeface="Calibri" pitchFamily="34" charset="0"/>
                <a:ea typeface="宋体"/>
                <a:cs typeface="+mn-cs"/>
              </a:rPr>
              <a:t>Others technical R&amp;D </a:t>
            </a:r>
            <a:endParaRPr kumimoji="1" lang="zh-CN" altLang="en-US" sz="3600" b="0" i="0" u="none" strike="noStrike" kern="0" cap="none" spc="0" normalizeH="0" baseline="0" noProof="0" dirty="0">
              <a:ln>
                <a:noFill/>
              </a:ln>
              <a:solidFill>
                <a:srgbClr val="000099"/>
              </a:solidFill>
              <a:effectLst/>
              <a:uLnTx/>
              <a:uFillTx/>
              <a:latin typeface="Calibri" pitchFamily="34" charset="0"/>
              <a:ea typeface="宋体"/>
              <a:cs typeface="+mn-cs"/>
            </a:endParaRPr>
          </a:p>
        </p:txBody>
      </p:sp>
      <p:sp>
        <p:nvSpPr>
          <p:cNvPr id="11" name="Text Box 197"/>
          <p:cNvSpPr txBox="1">
            <a:spLocks noChangeArrowheads="1"/>
          </p:cNvSpPr>
          <p:nvPr/>
        </p:nvSpPr>
        <p:spPr bwMode="auto">
          <a:xfrm>
            <a:off x="827584" y="2538770"/>
            <a:ext cx="8143932" cy="2308324"/>
          </a:xfrm>
          <a:prstGeom prst="rect">
            <a:avLst/>
          </a:prstGeom>
          <a:noFill/>
          <a:ln w="9525">
            <a:noFill/>
            <a:miter lim="800000"/>
            <a:headEnd/>
            <a:tailEnd/>
          </a:ln>
        </p:spPr>
        <p:txBody>
          <a:bodyPr wrap="square">
            <a:spAutoFit/>
          </a:bodyPr>
          <a:lstStyle/>
          <a:p>
            <a:pPr marL="271463" marR="0" lvl="0" indent="-271463" algn="l" defTabSz="914400" rtl="0" eaLnBrk="0" fontAlgn="auto" latinLnBrk="0" hangingPunct="0">
              <a:lnSpc>
                <a:spcPct val="150000"/>
              </a:lnSpc>
              <a:spcBef>
                <a:spcPts val="0"/>
              </a:spcBef>
              <a:spcAft>
                <a:spcPts val="0"/>
              </a:spcAft>
              <a:buClr>
                <a:srgbClr val="FF0000"/>
              </a:buClr>
              <a:buSzTx/>
              <a:buFont typeface="宋体" pitchFamily="2" charset="-122"/>
              <a:buChar char="※"/>
              <a:tabLst/>
              <a:defRPr/>
            </a:pPr>
            <a:r>
              <a:rPr kumimoji="0" lang="en-US" altLang="zh-CN" sz="2400" b="0" i="0" u="none" strike="noStrike" kern="1200" cap="none" spc="0" normalizeH="0" baseline="0" noProof="0" dirty="0" smtClean="0">
                <a:ln>
                  <a:noFill/>
                </a:ln>
                <a:solidFill>
                  <a:srgbClr val="003399"/>
                </a:solidFill>
                <a:effectLst/>
                <a:uLnTx/>
                <a:uFillTx/>
                <a:latin typeface="Calibri" panose="020F0502020204030204"/>
                <a:ea typeface="MS PGothic" pitchFamily="34" charset="-128"/>
                <a:cs typeface="+mn-cs"/>
              </a:rPr>
              <a:t>   </a:t>
            </a:r>
            <a:r>
              <a:rPr kumimoji="0" lang="en-US" altLang="zh-CN" sz="2400" b="0" i="0" u="none" strike="noStrike" kern="1200" cap="none" spc="0" normalizeH="0" baseline="0" noProof="0" dirty="0" smtClean="0">
                <a:ln>
                  <a:noFill/>
                </a:ln>
                <a:solidFill>
                  <a:srgbClr val="000099"/>
                </a:solidFill>
                <a:effectLst/>
                <a:uLnTx/>
                <a:uFillTx/>
                <a:latin typeface="Calibri" panose="020F0502020204030204"/>
                <a:ea typeface="MS PGothic" pitchFamily="34" charset="-128"/>
                <a:cs typeface="+mn-cs"/>
              </a:rPr>
              <a:t>Super conducting and irradiation protection magnets</a:t>
            </a:r>
          </a:p>
          <a:p>
            <a:pPr marL="271463" marR="0" lvl="0" indent="-271463" algn="l" defTabSz="914400" rtl="0" eaLnBrk="0" fontAlgn="auto" latinLnBrk="0" hangingPunct="0">
              <a:lnSpc>
                <a:spcPct val="150000"/>
              </a:lnSpc>
              <a:spcBef>
                <a:spcPts val="0"/>
              </a:spcBef>
              <a:spcAft>
                <a:spcPts val="0"/>
              </a:spcAft>
              <a:buClr>
                <a:srgbClr val="FF0000"/>
              </a:buClr>
              <a:buSzTx/>
              <a:buFont typeface="宋体" pitchFamily="2" charset="-122"/>
              <a:buChar char="※"/>
              <a:tabLst/>
              <a:defRPr/>
            </a:pPr>
            <a:r>
              <a:rPr kumimoji="0" lang="en-US" altLang="zh-CN" sz="2400" b="0" i="0" u="none" strike="noStrike" kern="1200" cap="none" spc="0" normalizeH="0" baseline="0" noProof="0" dirty="0" smtClean="0">
                <a:ln>
                  <a:noFill/>
                </a:ln>
                <a:solidFill>
                  <a:srgbClr val="000099"/>
                </a:solidFill>
                <a:effectLst/>
                <a:uLnTx/>
                <a:uFillTx/>
                <a:latin typeface="Calibri" panose="020F0502020204030204"/>
                <a:ea typeface="MS PGothic" pitchFamily="34" charset="-128"/>
                <a:cs typeface="+mn-cs"/>
              </a:rPr>
              <a:t>   High intensity beam diagnosis</a:t>
            </a:r>
          </a:p>
          <a:p>
            <a:pPr marL="271463" marR="0" lvl="0" indent="-271463" algn="l" defTabSz="914400" rtl="0" eaLnBrk="0" fontAlgn="auto" latinLnBrk="0" hangingPunct="0">
              <a:lnSpc>
                <a:spcPct val="150000"/>
              </a:lnSpc>
              <a:spcBef>
                <a:spcPts val="0"/>
              </a:spcBef>
              <a:spcAft>
                <a:spcPts val="0"/>
              </a:spcAft>
              <a:buClr>
                <a:srgbClr val="FF0000"/>
              </a:buClr>
              <a:buSzTx/>
              <a:buFont typeface="宋体" pitchFamily="2" charset="-122"/>
              <a:buChar char="※"/>
              <a:tabLst/>
              <a:defRPr/>
            </a:pPr>
            <a:r>
              <a:rPr kumimoji="0" lang="en-US" altLang="zh-CN" sz="2400" b="0" i="0" u="none" strike="noStrike" kern="1200" cap="none" spc="0" normalizeH="0" baseline="0" noProof="0" dirty="0" smtClean="0">
                <a:ln>
                  <a:noFill/>
                </a:ln>
                <a:solidFill>
                  <a:srgbClr val="000099"/>
                </a:solidFill>
                <a:effectLst/>
                <a:uLnTx/>
                <a:uFillTx/>
                <a:latin typeface="Calibri" panose="020F0502020204030204"/>
                <a:ea typeface="MS PGothic" pitchFamily="34" charset="-128"/>
                <a:cs typeface="+mn-cs"/>
              </a:rPr>
              <a:t>   Electron cooling</a:t>
            </a:r>
            <a:endParaRPr kumimoji="0" lang="en-US" altLang="zh-CN" sz="2400" b="0" i="0" u="none" strike="noStrike" kern="1200" cap="none" spc="0" normalizeH="0" baseline="0" noProof="0" dirty="0">
              <a:ln>
                <a:noFill/>
              </a:ln>
              <a:solidFill>
                <a:srgbClr val="000099"/>
              </a:solidFill>
              <a:effectLst/>
              <a:uLnTx/>
              <a:uFillTx/>
              <a:latin typeface="Calibri" panose="020F0502020204030204"/>
              <a:ea typeface="MS PGothic" pitchFamily="34" charset="-128"/>
              <a:cs typeface="+mn-cs"/>
            </a:endParaRPr>
          </a:p>
          <a:p>
            <a:pPr marL="0" marR="0" lvl="0" indent="0" algn="l" defTabSz="914400" rtl="0" eaLnBrk="0" fontAlgn="auto" latinLnBrk="0" hangingPunct="0">
              <a:lnSpc>
                <a:spcPct val="150000"/>
              </a:lnSpc>
              <a:spcBef>
                <a:spcPts val="0"/>
              </a:spcBef>
              <a:spcAft>
                <a:spcPts val="0"/>
              </a:spcAft>
              <a:buClr>
                <a:srgbClr val="FF0000"/>
              </a:buClr>
              <a:buSzTx/>
              <a:buFontTx/>
              <a:buNone/>
              <a:tabLst/>
              <a:defRPr/>
            </a:pPr>
            <a:r>
              <a:rPr kumimoji="0" lang="en-US" altLang="zh-CN" sz="2400" b="0" i="0" u="none" strike="noStrike" kern="1200" cap="none" spc="0" normalizeH="0" baseline="0" noProof="0" dirty="0" smtClean="0">
                <a:ln>
                  <a:noFill/>
                </a:ln>
                <a:solidFill>
                  <a:srgbClr val="000099"/>
                </a:solidFill>
                <a:effectLst/>
                <a:uLnTx/>
                <a:uFillTx/>
                <a:latin typeface="Times New Roman" panose="02020603050405020304" pitchFamily="18" charset="0"/>
                <a:ea typeface="MS PGothic" pitchFamily="34" charset="-128"/>
                <a:cs typeface="Times New Roman" panose="02020603050405020304" pitchFamily="18" charset="0"/>
              </a:rPr>
              <a:t>       .....</a:t>
            </a:r>
            <a:endParaRPr kumimoji="0" lang="en-US" altLang="zh-CN" sz="2400" b="0" i="0" u="none" strike="noStrike" kern="1200" cap="none" spc="0" normalizeH="0" baseline="0" noProof="0" dirty="0" smtClean="0">
              <a:ln>
                <a:noFill/>
              </a:ln>
              <a:solidFill>
                <a:srgbClr val="000099"/>
              </a:solidFill>
              <a:effectLst/>
              <a:uLnTx/>
              <a:uFillTx/>
              <a:latin typeface="Calibri" panose="020F0502020204030204"/>
              <a:ea typeface="MS PGothic" pitchFamily="34" charset="-128"/>
              <a:cs typeface="+mn-cs"/>
            </a:endParaRPr>
          </a:p>
        </p:txBody>
      </p:sp>
      <p:sp>
        <p:nvSpPr>
          <p:cNvPr id="12" name="Text Box 197"/>
          <p:cNvSpPr txBox="1">
            <a:spLocks noChangeArrowheads="1"/>
          </p:cNvSpPr>
          <p:nvPr/>
        </p:nvSpPr>
        <p:spPr bwMode="auto">
          <a:xfrm>
            <a:off x="683568" y="5086925"/>
            <a:ext cx="8280920" cy="646331"/>
          </a:xfrm>
          <a:prstGeom prst="rect">
            <a:avLst/>
          </a:prstGeom>
          <a:noFill/>
          <a:ln w="9525">
            <a:noFill/>
            <a:miter lim="800000"/>
            <a:headEnd/>
            <a:tailEnd/>
          </a:ln>
        </p:spPr>
        <p:txBody>
          <a:bodyPr wrap="square">
            <a:spAutoFit/>
          </a:bodyPr>
          <a:lstStyle/>
          <a:p>
            <a:pPr marL="271463" marR="0" lvl="0" indent="-271463" algn="ctr" defTabSz="914400" rtl="0" eaLnBrk="0" fontAlgn="auto" latinLnBrk="0" hangingPunct="0">
              <a:lnSpc>
                <a:spcPct val="150000"/>
              </a:lnSpc>
              <a:spcBef>
                <a:spcPts val="0"/>
              </a:spcBef>
              <a:spcAft>
                <a:spcPts val="0"/>
              </a:spcAft>
              <a:buClr>
                <a:srgbClr val="FF0000"/>
              </a:buClr>
              <a:buSzTx/>
              <a:buFontTx/>
              <a:buNone/>
              <a:tabLst/>
              <a:defRPr/>
            </a:pPr>
            <a:r>
              <a:rPr kumimoji="0" lang="en-US" altLang="zh-CN" sz="2400" b="0" i="0" u="none" strike="noStrike" kern="1200" cap="none" spc="0" normalizeH="0" baseline="0" noProof="0" dirty="0" smtClean="0">
                <a:ln>
                  <a:noFill/>
                </a:ln>
                <a:solidFill>
                  <a:srgbClr val="0000FF"/>
                </a:solidFill>
                <a:effectLst/>
                <a:uLnTx/>
                <a:uFillTx/>
                <a:latin typeface="Calibri" panose="020F0502020204030204"/>
                <a:ea typeface="MS PGothic" pitchFamily="34" charset="-128"/>
                <a:cs typeface="+mn-cs"/>
              </a:rPr>
              <a:t>Technical design and prototype development are under progress</a:t>
            </a:r>
          </a:p>
        </p:txBody>
      </p:sp>
    </p:spTree>
    <p:extLst>
      <p:ext uri="{BB962C8B-B14F-4D97-AF65-F5344CB8AC3E}">
        <p14:creationId xmlns:p14="http://schemas.microsoft.com/office/powerpoint/2010/main" val="326754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9"/>
          <p:cNvSpPr>
            <a:spLocks noChangeArrowheads="1"/>
          </p:cNvSpPr>
          <p:nvPr/>
        </p:nvSpPr>
        <p:spPr bwMode="auto">
          <a:xfrm>
            <a:off x="3347864" y="116632"/>
            <a:ext cx="2143536" cy="5847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1" lang="en-US" altLang="zh-CN" sz="3200" b="1" i="0" u="none" strike="noStrike" kern="1200" cap="none" spc="0" normalizeH="0" baseline="0" noProof="0" dirty="0" smtClean="0">
                <a:ln>
                  <a:noFill/>
                </a:ln>
                <a:solidFill>
                  <a:srgbClr val="0000CC"/>
                </a:solidFill>
                <a:effectLst/>
                <a:uLnTx/>
                <a:uFillTx/>
                <a:latin typeface="Times New Roman" pitchFamily="18" charset="0"/>
                <a:ea typeface="黑体" pitchFamily="2" charset="-122"/>
                <a:cs typeface="Times New Roman" pitchFamily="18" charset="0"/>
              </a:rPr>
              <a:t>Summary</a:t>
            </a:r>
            <a:r>
              <a:rPr kumimoji="0" lang="en-US" altLang="zh-CN" sz="3200" b="1" i="0" u="none" strike="noStrike" kern="1200" cap="none" spc="0" normalizeH="0" baseline="0" noProof="0" dirty="0" smtClean="0">
                <a:ln>
                  <a:noFill/>
                </a:ln>
                <a:solidFill>
                  <a:srgbClr val="003399"/>
                </a:solidFill>
                <a:effectLst/>
                <a:uLnTx/>
                <a:uFillTx/>
                <a:latin typeface="Calibri" panose="020F0502020204030204"/>
                <a:ea typeface="等线" panose="02010600030101010101" pitchFamily="2" charset="-122"/>
                <a:cs typeface="+mn-cs"/>
              </a:rPr>
              <a:t>  </a:t>
            </a:r>
            <a:endParaRPr kumimoji="0" lang="en-US" altLang="zh-CN" sz="3200" b="1" i="0" u="none" strike="noStrike" kern="1200" cap="none" spc="0" normalizeH="0" baseline="0" noProof="0" dirty="0">
              <a:ln>
                <a:noFill/>
              </a:ln>
              <a:solidFill>
                <a:srgbClr val="003399"/>
              </a:solidFill>
              <a:effectLst/>
              <a:uLnTx/>
              <a:uFillTx/>
              <a:latin typeface="Calibri" panose="020F0502020204030204"/>
              <a:ea typeface="等线" panose="02010600030101010101" pitchFamily="2" charset="-122"/>
              <a:cs typeface="+mn-cs"/>
            </a:endParaRPr>
          </a:p>
        </p:txBody>
      </p:sp>
      <p:sp>
        <p:nvSpPr>
          <p:cNvPr id="5" name="Content Placeholder 2"/>
          <p:cNvSpPr txBox="1">
            <a:spLocks/>
          </p:cNvSpPr>
          <p:nvPr/>
        </p:nvSpPr>
        <p:spPr bwMode="auto">
          <a:xfrm>
            <a:off x="539552" y="908720"/>
            <a:ext cx="8091949" cy="561662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69863" marR="0" lvl="0" indent="-169863" algn="just" defTabSz="914400" rtl="0" eaLnBrk="1" fontAlgn="auto" latinLnBrk="0" hangingPunct="1">
              <a:lnSpc>
                <a:spcPct val="114000"/>
              </a:lnSpc>
              <a:spcBef>
                <a:spcPts val="1200"/>
              </a:spcBef>
              <a:spcAft>
                <a:spcPts val="0"/>
              </a:spcAft>
              <a:buClrTx/>
              <a:buSzPct val="90000"/>
              <a:buFont typeface="Wingdings" pitchFamily="2" charset="2"/>
              <a:buChar char="l"/>
              <a:tabLst/>
              <a:defRPr/>
            </a:pPr>
            <a:r>
              <a:rPr kumimoji="0" lang="en-US" altLang="zh-CN" sz="2200" b="0" i="0" u="none" strike="noStrike" kern="0" cap="none" spc="0" normalizeH="0" baseline="0" noProof="0" dirty="0" smtClean="0">
                <a:ln>
                  <a:noFill/>
                </a:ln>
                <a:solidFill>
                  <a:srgbClr val="003399"/>
                </a:solidFill>
                <a:effectLst/>
                <a:uLnTx/>
                <a:uFillTx/>
                <a:latin typeface="Times New Roman" pitchFamily="18" charset="0"/>
                <a:ea typeface="等线" panose="02010600030101010101" pitchFamily="2" charset="-122"/>
                <a:cs typeface="Times New Roman" pitchFamily="18" charset="0"/>
              </a:rPr>
              <a:t>  For beam dynamics design and study, the resonance correction and  feedback system for collective instability are still under optimization, all </a:t>
            </a:r>
            <a:r>
              <a:rPr kumimoji="0" lang="en-US" altLang="zh-CN" sz="2200" b="0" i="0" u="none" strike="noStrike" kern="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beam dynamics design will be fixed in coming few months.</a:t>
            </a:r>
            <a:endParaRPr kumimoji="0" lang="en-US" altLang="zh-CN" sz="2200" b="0" i="0" u="none" strike="noStrike" kern="0" cap="none" spc="0" normalizeH="0" baseline="0" noProof="0" dirty="0">
              <a:ln>
                <a:noFill/>
              </a:ln>
              <a:solidFill>
                <a:srgbClr val="0000FF"/>
              </a:solidFill>
              <a:effectLst/>
              <a:uLnTx/>
              <a:uFillTx/>
              <a:latin typeface="Times New Roman" pitchFamily="18" charset="0"/>
              <a:ea typeface="等线" panose="02010600030101010101" pitchFamily="2" charset="-122"/>
              <a:cs typeface="Times New Roman" pitchFamily="18" charset="0"/>
            </a:endParaRPr>
          </a:p>
          <a:p>
            <a:pPr marL="169863" marR="0" lvl="0" indent="-169863" algn="just" defTabSz="914400" rtl="0" eaLnBrk="1" fontAlgn="auto" latinLnBrk="0" hangingPunct="1">
              <a:lnSpc>
                <a:spcPct val="114000"/>
              </a:lnSpc>
              <a:spcBef>
                <a:spcPts val="1200"/>
              </a:spcBef>
              <a:spcAft>
                <a:spcPts val="0"/>
              </a:spcAft>
              <a:buClrTx/>
              <a:buSzPct val="90000"/>
              <a:buFont typeface="Wingdings" pitchFamily="2" charset="2"/>
              <a:buChar char="l"/>
              <a:tabLst/>
              <a:defRPr/>
            </a:pPr>
            <a:r>
              <a:rPr kumimoji="0" lang="en-US" altLang="zh-CN" sz="2200" b="0" i="0" u="none" strike="noStrike" kern="0" cap="none" spc="0" normalizeH="0" baseline="0" noProof="0" dirty="0">
                <a:ln>
                  <a:noFill/>
                </a:ln>
                <a:solidFill>
                  <a:srgbClr val="003399"/>
                </a:solidFill>
                <a:effectLst/>
                <a:uLnTx/>
                <a:uFillTx/>
                <a:latin typeface="Times New Roman" pitchFamily="18" charset="0"/>
                <a:ea typeface="等线" panose="02010600030101010101" pitchFamily="2" charset="-122"/>
                <a:cs typeface="Times New Roman" pitchFamily="18" charset="0"/>
              </a:rPr>
              <a:t> </a:t>
            </a:r>
            <a:r>
              <a:rPr kumimoji="0" lang="en-US" altLang="zh-CN" sz="2200" b="0" i="0" u="none" strike="noStrike" kern="0" cap="none" spc="0" normalizeH="0" baseline="0" noProof="0" dirty="0" smtClean="0">
                <a:ln>
                  <a:noFill/>
                </a:ln>
                <a:solidFill>
                  <a:srgbClr val="003399"/>
                </a:solidFill>
                <a:effectLst/>
                <a:uLnTx/>
                <a:uFillTx/>
                <a:latin typeface="Times New Roman" pitchFamily="18" charset="0"/>
                <a:ea typeface="等线" panose="02010600030101010101" pitchFamily="2" charset="-122"/>
                <a:cs typeface="Times New Roman" pitchFamily="18" charset="0"/>
              </a:rPr>
              <a:t> From technical aspects, we have finished a preliminary technical design, the detail of the technical design have been started, </a:t>
            </a:r>
            <a:r>
              <a:rPr kumimoji="0" lang="en-US" altLang="zh-CN" sz="2200" b="0" i="0" u="none" strike="noStrike" kern="0" cap="none" spc="0" normalizeH="0" baseline="0" noProof="0" dirty="0" smtClean="0">
                <a:ln>
                  <a:noFill/>
                </a:ln>
                <a:solidFill>
                  <a:srgbClr val="0000FF"/>
                </a:solidFill>
                <a:effectLst/>
                <a:uLnTx/>
                <a:uFillTx/>
                <a:latin typeface="Times New Roman" pitchFamily="18" charset="0"/>
                <a:ea typeface="等线" panose="02010600030101010101" pitchFamily="2" charset="-122"/>
                <a:cs typeface="Times New Roman" pitchFamily="18" charset="0"/>
              </a:rPr>
              <a:t>and hope can freeze the technical design this year.</a:t>
            </a:r>
          </a:p>
          <a:p>
            <a:pPr marL="169863" marR="0" lvl="0" indent="-169863" algn="just" defTabSz="914400" rtl="0" eaLnBrk="1" fontAlgn="auto" latinLnBrk="0" hangingPunct="1">
              <a:lnSpc>
                <a:spcPct val="114000"/>
              </a:lnSpc>
              <a:spcBef>
                <a:spcPts val="1200"/>
              </a:spcBef>
              <a:spcAft>
                <a:spcPts val="0"/>
              </a:spcAft>
              <a:buClrTx/>
              <a:buSzPct val="90000"/>
              <a:buFont typeface="Wingdings" pitchFamily="2" charset="2"/>
              <a:buChar char="l"/>
              <a:tabLst/>
              <a:defRPr/>
            </a:pPr>
            <a:r>
              <a:rPr kumimoji="0" lang="en-US" altLang="zh-CN" sz="2200" b="0" i="0" u="none" strike="noStrike" kern="0" cap="none" spc="0" normalizeH="0" baseline="0" noProof="0" dirty="0" smtClean="0">
                <a:ln>
                  <a:noFill/>
                </a:ln>
                <a:solidFill>
                  <a:srgbClr val="003399"/>
                </a:solidFill>
                <a:effectLst/>
                <a:uLnTx/>
                <a:uFillTx/>
                <a:latin typeface="Times New Roman" pitchFamily="18" charset="0"/>
                <a:ea typeface="等线" panose="02010600030101010101" pitchFamily="2" charset="-122"/>
                <a:cs typeface="Times New Roman" pitchFamily="18" charset="0"/>
              </a:rPr>
              <a:t>  For technical challenges, such as, superconducting ECR source, superconducting </a:t>
            </a:r>
            <a:r>
              <a:rPr kumimoji="0" lang="en-US" altLang="zh-CN" sz="2200" b="0" i="0" u="none" strike="noStrike" kern="0" cap="none" spc="0" normalizeH="0" baseline="0" noProof="0" dirty="0" err="1" smtClean="0">
                <a:ln>
                  <a:noFill/>
                </a:ln>
                <a:solidFill>
                  <a:srgbClr val="003399"/>
                </a:solidFill>
                <a:effectLst/>
                <a:uLnTx/>
                <a:uFillTx/>
                <a:latin typeface="Times New Roman" pitchFamily="18" charset="0"/>
                <a:ea typeface="等线" panose="02010600030101010101" pitchFamily="2" charset="-122"/>
                <a:cs typeface="Times New Roman" pitchFamily="18" charset="0"/>
              </a:rPr>
              <a:t>linac</a:t>
            </a:r>
            <a:r>
              <a:rPr kumimoji="0" lang="en-US" altLang="zh-CN" sz="2200" b="0" i="0" u="none" strike="noStrike" kern="0" cap="none" spc="0" normalizeH="0" baseline="0" noProof="0" dirty="0" smtClean="0">
                <a:ln>
                  <a:noFill/>
                </a:ln>
                <a:solidFill>
                  <a:srgbClr val="003399"/>
                </a:solidFill>
                <a:effectLst/>
                <a:uLnTx/>
                <a:uFillTx/>
                <a:latin typeface="Times New Roman" pitchFamily="18" charset="0"/>
                <a:ea typeface="等线" panose="02010600030101010101" pitchFamily="2" charset="-122"/>
                <a:cs typeface="Times New Roman" pitchFamily="18" charset="0"/>
              </a:rPr>
              <a:t> and stochastic cooing,  plenty of experience has been got through ADS project, LIAF project and update of our exiting machine and prototypes development are going on smoothly.</a:t>
            </a:r>
          </a:p>
          <a:p>
            <a:pPr marL="169863" indent="-169863" algn="just" fontAlgn="auto">
              <a:lnSpc>
                <a:spcPct val="114000"/>
              </a:lnSpc>
              <a:spcBef>
                <a:spcPts val="1200"/>
              </a:spcBef>
              <a:spcAft>
                <a:spcPts val="0"/>
              </a:spcAft>
              <a:buSzPct val="90000"/>
              <a:buFont typeface="Wingdings" pitchFamily="2" charset="2"/>
              <a:buChar char="l"/>
              <a:defRPr/>
            </a:pPr>
            <a:r>
              <a:rPr lang="en-US" altLang="zh-CN" sz="2200" kern="0" dirty="0" smtClean="0">
                <a:solidFill>
                  <a:srgbClr val="003399"/>
                </a:solidFill>
                <a:latin typeface="Times New Roman" pitchFamily="18" charset="0"/>
                <a:ea typeface="宋体"/>
                <a:cs typeface="Times New Roman" pitchFamily="18" charset="0"/>
              </a:rPr>
              <a:t>  As </a:t>
            </a:r>
            <a:r>
              <a:rPr lang="en-US" altLang="zh-CN" sz="2200" kern="0" dirty="0">
                <a:solidFill>
                  <a:srgbClr val="003399"/>
                </a:solidFill>
                <a:latin typeface="Times New Roman" pitchFamily="18" charset="0"/>
                <a:ea typeface="宋体"/>
                <a:cs typeface="Times New Roman" pitchFamily="18" charset="0"/>
              </a:rPr>
              <a:t>a major step towards preparing civil construction of HIAF project, the legal and regulatory procedures are under progress. The civil construction of HIAF campus will take place in this year</a:t>
            </a:r>
            <a:r>
              <a:rPr lang="en-US" altLang="zh-CN" sz="2200" kern="0" dirty="0" smtClean="0">
                <a:solidFill>
                  <a:srgbClr val="003399"/>
                </a:solidFill>
                <a:latin typeface="Times New Roman" pitchFamily="18" charset="0"/>
                <a:ea typeface="宋体"/>
                <a:cs typeface="Times New Roman" pitchFamily="18" charset="0"/>
              </a:rPr>
              <a:t>.</a:t>
            </a:r>
            <a:endParaRPr lang="zh-CN" altLang="en-US" sz="2200" kern="0" dirty="0">
              <a:solidFill>
                <a:srgbClr val="003399"/>
              </a:solidFill>
              <a:latin typeface="Times New Roman" pitchFamily="18" charset="0"/>
              <a:ea typeface="宋体"/>
              <a:cs typeface="Times New Roman" pitchFamily="18" charset="0"/>
            </a:endParaRPr>
          </a:p>
        </p:txBody>
      </p:sp>
    </p:spTree>
    <p:extLst>
      <p:ext uri="{BB962C8B-B14F-4D97-AF65-F5344CB8AC3E}">
        <p14:creationId xmlns:p14="http://schemas.microsoft.com/office/powerpoint/2010/main" val="1298682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7"/>
          <p:cNvSpPr txBox="1">
            <a:spLocks noChangeArrowheads="1"/>
          </p:cNvSpPr>
          <p:nvPr/>
        </p:nvSpPr>
        <p:spPr bwMode="auto">
          <a:xfrm>
            <a:off x="928662" y="2000240"/>
            <a:ext cx="7715304" cy="3323987"/>
          </a:xfrm>
          <a:prstGeom prst="rect">
            <a:avLst/>
          </a:prstGeom>
          <a:noFill/>
          <a:ln w="9525">
            <a:noFill/>
            <a:miter lim="800000"/>
            <a:headEnd/>
            <a:tailEnd/>
          </a:ln>
        </p:spPr>
        <p:txBody>
          <a:bodyPr wrap="square">
            <a:spAutoFit/>
          </a:bodyPr>
          <a:lstStyle/>
          <a:p>
            <a:pPr eaLnBrk="0" hangingPunct="0">
              <a:lnSpc>
                <a:spcPct val="150000"/>
              </a:lnSpc>
              <a:buClr>
                <a:srgbClr val="FF0000"/>
              </a:buClr>
              <a:buFont typeface="Wingdings" pitchFamily="2" charset="2"/>
              <a:buChar char="l"/>
            </a:pPr>
            <a:r>
              <a:rPr lang="en-US" altLang="zh-CN" sz="2800" dirty="0" smtClean="0">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Nuclear physics</a:t>
            </a:r>
            <a:endParaRPr lang="en-US" altLang="zh-CN" sz="2800" dirty="0" smtClean="0">
              <a:solidFill>
                <a:schemeClr val="accent2"/>
              </a:solidFill>
              <a:latin typeface="Calibri" pitchFamily="34" charset="0"/>
              <a:ea typeface="MS PGothic" pitchFamily="34" charset="-128"/>
            </a:endParaRPr>
          </a:p>
          <a:p>
            <a:pPr eaLnBrk="0" hangingPunct="0">
              <a:lnSpc>
                <a:spcPct val="15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Nuclear astrophysics</a:t>
            </a:r>
            <a:endParaRPr lang="en-US" altLang="zh-CN" sz="2800" dirty="0" smtClean="0">
              <a:solidFill>
                <a:schemeClr val="accent2"/>
              </a:solidFill>
              <a:latin typeface="Calibri" pitchFamily="34" charset="0"/>
              <a:ea typeface="MS PGothic" pitchFamily="34" charset="-128"/>
            </a:endParaRPr>
          </a:p>
          <a:p>
            <a:pPr eaLnBrk="0" hangingPunct="0">
              <a:lnSpc>
                <a:spcPct val="15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 High energy and density physics </a:t>
            </a:r>
            <a:endParaRPr lang="en-US" altLang="zh-CN" sz="2800" dirty="0" smtClean="0">
              <a:solidFill>
                <a:srgbClr val="003399"/>
              </a:solidFill>
              <a:latin typeface="Calibri" pitchFamily="34" charset="0"/>
              <a:ea typeface="MS PGothic" pitchFamily="34" charset="-128"/>
            </a:endParaRPr>
          </a:p>
          <a:p>
            <a:pPr eaLnBrk="0" hangingPunct="0">
              <a:lnSpc>
                <a:spcPct val="15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Atomic physics</a:t>
            </a:r>
            <a:r>
              <a:rPr lang="en-US" altLang="zh-CN" sz="2800" dirty="0" smtClean="0">
                <a:solidFill>
                  <a:srgbClr val="003399"/>
                </a:solidFill>
                <a:latin typeface="Calibri" pitchFamily="34" charset="0"/>
                <a:ea typeface="MS PGothic" pitchFamily="34" charset="-128"/>
              </a:rPr>
              <a:t>  </a:t>
            </a:r>
          </a:p>
          <a:p>
            <a:pPr eaLnBrk="0" hangingPunct="0">
              <a:lnSpc>
                <a:spcPct val="150000"/>
              </a:lnSpc>
              <a:buClr>
                <a:srgbClr val="FF0000"/>
              </a:buClr>
              <a:buFont typeface="Wingdings" pitchFamily="2" charset="2"/>
              <a:buChar char="l"/>
            </a:pPr>
            <a:r>
              <a:rPr lang="en-US" altLang="zh-CN" sz="2800" dirty="0" smtClean="0">
                <a:solidFill>
                  <a:srgbClr val="003399"/>
                </a:solidFill>
                <a:latin typeface="Calibri" pitchFamily="34" charset="0"/>
                <a:ea typeface="MS PGothic" pitchFamily="34" charset="-128"/>
              </a:rPr>
              <a:t>   </a:t>
            </a:r>
            <a:r>
              <a:rPr lang="en-US" altLang="zh-CN" sz="2800" dirty="0" smtClean="0">
                <a:solidFill>
                  <a:srgbClr val="0000CC"/>
                </a:solidFill>
                <a:latin typeface="Calibri" pitchFamily="34" charset="0"/>
                <a:ea typeface="MS PGothic" pitchFamily="34" charset="-128"/>
              </a:rPr>
              <a:t>Spontaneous electron–positron pair production </a:t>
            </a:r>
            <a:endParaRPr lang="zh-CN" altLang="en-US" sz="2800" dirty="0" smtClean="0">
              <a:solidFill>
                <a:srgbClr val="0000CC"/>
              </a:solidFill>
              <a:latin typeface="Calibri" pitchFamily="34" charset="0"/>
              <a:ea typeface="MS PGothic" pitchFamily="34" charset="-128"/>
            </a:endParaRPr>
          </a:p>
        </p:txBody>
      </p:sp>
      <p:sp>
        <p:nvSpPr>
          <p:cNvPr id="3" name="矩形 2"/>
          <p:cNvSpPr/>
          <p:nvPr/>
        </p:nvSpPr>
        <p:spPr>
          <a:xfrm>
            <a:off x="1309159" y="785794"/>
            <a:ext cx="6763303" cy="804836"/>
          </a:xfrm>
          <a:prstGeom prst="rect">
            <a:avLst/>
          </a:prstGeom>
          <a:solidFill>
            <a:schemeClr val="bg1"/>
          </a:solidFill>
        </p:spPr>
        <p:txBody>
          <a:bodyPr wrap="square">
            <a:spAutoFit/>
          </a:bodyPr>
          <a:lstStyle/>
          <a:p>
            <a:pPr algn="ctr" eaLnBrk="0" hangingPunct="0">
              <a:lnSpc>
                <a:spcPct val="125000"/>
              </a:lnSpc>
            </a:pPr>
            <a:r>
              <a:rPr lang="en-US" altLang="zh-CN" sz="4000" dirty="0" smtClean="0">
                <a:solidFill>
                  <a:srgbClr val="3333FF"/>
                </a:solidFill>
                <a:latin typeface="Calibri" pitchFamily="34" charset="0"/>
                <a:ea typeface="MS PGothic" pitchFamily="34" charset="-128"/>
              </a:rPr>
              <a:t>Science motivations</a:t>
            </a:r>
            <a:endParaRPr lang="en-US" altLang="zh-CN" sz="4000" dirty="0">
              <a:solidFill>
                <a:srgbClr val="3333FF"/>
              </a:solidFill>
              <a:latin typeface="Calibri" pitchFamily="34" charset="0"/>
              <a:ea typeface="MS PGothic"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AB494-A065-4E30-9E2D-174B6051C7D9}" type="slidenum">
              <a:rPr kumimoji="0" lang="en-US" altLang="zh-CN" sz="12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endParaRPr>
          </a:p>
        </p:txBody>
      </p:sp>
      <p:sp>
        <p:nvSpPr>
          <p:cNvPr id="5" name="Rectangle 2"/>
          <p:cNvSpPr txBox="1">
            <a:spLocks noChangeArrowheads="1"/>
          </p:cNvSpPr>
          <p:nvPr/>
        </p:nvSpPr>
        <p:spPr>
          <a:xfrm>
            <a:off x="1085318" y="2708920"/>
            <a:ext cx="7248218" cy="900119"/>
          </a:xfrm>
          <a:prstGeom prst="rect">
            <a:avLst/>
          </a:prstGeom>
        </p:spPr>
        <p:txBody>
          <a:bodyPr lIns="78197" tIns="39103" rIns="78197" bIns="39103"/>
          <a:lstStyle/>
          <a:p>
            <a:pPr marL="0" marR="0" lvl="0" indent="0" algn="ctr" defTabSz="893289" rtl="0" eaLnBrk="1" fontAlgn="auto" latinLnBrk="0" hangingPunct="1">
              <a:lnSpc>
                <a:spcPct val="100000"/>
              </a:lnSpc>
              <a:spcBef>
                <a:spcPts val="0"/>
              </a:spcBef>
              <a:spcAft>
                <a:spcPts val="0"/>
              </a:spcAft>
              <a:buClrTx/>
              <a:buSzTx/>
              <a:buFontTx/>
              <a:buNone/>
              <a:tabLst/>
              <a:defRPr/>
            </a:pPr>
            <a:r>
              <a:rPr kumimoji="1" lang="en-US" altLang="zh-CN" sz="4800" b="1" i="1" u="none" strike="noStrike" kern="0" cap="none" spc="0" normalizeH="0" baseline="0" noProof="0" dirty="0" smtClean="0">
                <a:ln>
                  <a:noFill/>
                </a:ln>
                <a:solidFill>
                  <a:srgbClr val="FF0000"/>
                </a:solidFill>
                <a:effectLst/>
                <a:uLnTx/>
                <a:uFillTx/>
                <a:latin typeface="Times New Roman" pitchFamily="18" charset="0"/>
                <a:ea typeface="宋体"/>
                <a:cs typeface="+mn-cs"/>
              </a:rPr>
              <a:t>Thanks for your attention!</a:t>
            </a:r>
            <a:endParaRPr kumimoji="1" lang="en-US" altLang="zh-CN" sz="4800" b="0" i="1"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Times New Roman" pitchFamily="18" charset="0"/>
              <a:ea typeface="宋体"/>
              <a:cs typeface="+mn-cs"/>
            </a:endParaRPr>
          </a:p>
        </p:txBody>
      </p:sp>
    </p:spTree>
    <p:extLst>
      <p:ext uri="{BB962C8B-B14F-4D97-AF65-F5344CB8AC3E}">
        <p14:creationId xmlns:p14="http://schemas.microsoft.com/office/powerpoint/2010/main" val="540000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0" y="236519"/>
            <a:ext cx="9144000" cy="620713"/>
          </a:xfrm>
          <a:prstGeom prst="rect">
            <a:avLst/>
          </a:prstGeom>
          <a:noFill/>
          <a:ln w="9525">
            <a:noFill/>
            <a:miter lim="800000"/>
            <a:headEnd/>
            <a:tailEnd/>
          </a:ln>
        </p:spPr>
        <p:txBody>
          <a:bodyPr anchor="ctr"/>
          <a:lstStyle/>
          <a:p>
            <a:pPr algn="ctr">
              <a:defRPr/>
            </a:pPr>
            <a:r>
              <a:rPr kumimoji="1" lang="en-US" altLang="zh-CN" sz="3000" dirty="0">
                <a:solidFill>
                  <a:srgbClr val="0000FF"/>
                </a:solidFill>
                <a:latin typeface="Arial" pitchFamily="34" charset="0"/>
                <a:ea typeface="黑体" pitchFamily="49" charset="-122"/>
              </a:rPr>
              <a:t>Nuclear Physics</a:t>
            </a:r>
            <a:endParaRPr kumimoji="1" lang="en-US" altLang="zh-CN" sz="3000" dirty="0">
              <a:solidFill>
                <a:srgbClr val="0000FF"/>
              </a:solidFill>
              <a:latin typeface="Arial" pitchFamily="34" charset="0"/>
            </a:endParaRPr>
          </a:p>
        </p:txBody>
      </p:sp>
      <p:sp>
        <p:nvSpPr>
          <p:cNvPr id="142338" name="Freeform 3"/>
          <p:cNvSpPr>
            <a:spLocks/>
          </p:cNvSpPr>
          <p:nvPr/>
        </p:nvSpPr>
        <p:spPr bwMode="auto">
          <a:xfrm>
            <a:off x="584201" y="1074266"/>
            <a:ext cx="8164264" cy="5113809"/>
          </a:xfrm>
          <a:custGeom>
            <a:avLst/>
            <a:gdLst>
              <a:gd name="T0" fmla="*/ 2147483647 w 5285"/>
              <a:gd name="T1" fmla="*/ 2147483647 h 3493"/>
              <a:gd name="T2" fmla="*/ 2147483647 w 5285"/>
              <a:gd name="T3" fmla="*/ 2147483647 h 3493"/>
              <a:gd name="T4" fmla="*/ 2147483647 w 5285"/>
              <a:gd name="T5" fmla="*/ 2147483647 h 3493"/>
              <a:gd name="T6" fmla="*/ 2147483647 w 5285"/>
              <a:gd name="T7" fmla="*/ 2147483647 h 3493"/>
              <a:gd name="T8" fmla="*/ 2147483647 w 5285"/>
              <a:gd name="T9" fmla="*/ 2147483647 h 3493"/>
              <a:gd name="T10" fmla="*/ 2147483647 w 5285"/>
              <a:gd name="T11" fmla="*/ 2147483647 h 3493"/>
              <a:gd name="T12" fmla="*/ 2147483647 w 5285"/>
              <a:gd name="T13" fmla="*/ 2147483647 h 3493"/>
              <a:gd name="T14" fmla="*/ 2147483647 w 5285"/>
              <a:gd name="T15" fmla="*/ 2147483647 h 3493"/>
              <a:gd name="T16" fmla="*/ 2147483647 w 5285"/>
              <a:gd name="T17" fmla="*/ 2147483647 h 3493"/>
              <a:gd name="T18" fmla="*/ 2147483647 w 5285"/>
              <a:gd name="T19" fmla="*/ 2147483647 h 3493"/>
              <a:gd name="T20" fmla="*/ 2147483647 w 5285"/>
              <a:gd name="T21" fmla="*/ 2147483647 h 3493"/>
              <a:gd name="T22" fmla="*/ 2147483647 w 5285"/>
              <a:gd name="T23" fmla="*/ 2147483647 h 3493"/>
              <a:gd name="T24" fmla="*/ 2147483647 w 5285"/>
              <a:gd name="T25" fmla="*/ 2147483647 h 3493"/>
              <a:gd name="T26" fmla="*/ 2147483647 w 5285"/>
              <a:gd name="T27" fmla="*/ 2147483647 h 3493"/>
              <a:gd name="T28" fmla="*/ 2147483647 w 5285"/>
              <a:gd name="T29" fmla="*/ 2147483647 h 3493"/>
              <a:gd name="T30" fmla="*/ 2147483647 w 5285"/>
              <a:gd name="T31" fmla="*/ 2147483647 h 3493"/>
              <a:gd name="T32" fmla="*/ 2147483647 w 5285"/>
              <a:gd name="T33" fmla="*/ 2147483647 h 3493"/>
              <a:gd name="T34" fmla="*/ 2147483647 w 5285"/>
              <a:gd name="T35" fmla="*/ 2147483647 h 3493"/>
              <a:gd name="T36" fmla="*/ 2147483647 w 5285"/>
              <a:gd name="T37" fmla="*/ 2147483647 h 3493"/>
              <a:gd name="T38" fmla="*/ 2147483647 w 5285"/>
              <a:gd name="T39" fmla="*/ 2147483647 h 3493"/>
              <a:gd name="T40" fmla="*/ 2147483647 w 5285"/>
              <a:gd name="T41" fmla="*/ 2147483647 h 3493"/>
              <a:gd name="T42" fmla="*/ 2147483647 w 5285"/>
              <a:gd name="T43" fmla="*/ 2147483647 h 3493"/>
              <a:gd name="T44" fmla="*/ 2147483647 w 5285"/>
              <a:gd name="T45" fmla="*/ 2147483647 h 3493"/>
              <a:gd name="T46" fmla="*/ 2147483647 w 5285"/>
              <a:gd name="T47" fmla="*/ 2147483647 h 3493"/>
              <a:gd name="T48" fmla="*/ 2147483647 w 5285"/>
              <a:gd name="T49" fmla="*/ 2147483647 h 3493"/>
              <a:gd name="T50" fmla="*/ 2147483647 w 5285"/>
              <a:gd name="T51" fmla="*/ 2147483647 h 3493"/>
              <a:gd name="T52" fmla="*/ 2147483647 w 5285"/>
              <a:gd name="T53" fmla="*/ 2147483647 h 3493"/>
              <a:gd name="T54" fmla="*/ 2147483647 w 5285"/>
              <a:gd name="T55" fmla="*/ 2147483647 h 3493"/>
              <a:gd name="T56" fmla="*/ 2147483647 w 5285"/>
              <a:gd name="T57" fmla="*/ 2147483647 h 3493"/>
              <a:gd name="T58" fmla="*/ 2147483647 w 5285"/>
              <a:gd name="T59" fmla="*/ 2147483647 h 3493"/>
              <a:gd name="T60" fmla="*/ 2147483647 w 5285"/>
              <a:gd name="T61" fmla="*/ 2147483647 h 3493"/>
              <a:gd name="T62" fmla="*/ 2147483647 w 5285"/>
              <a:gd name="T63" fmla="*/ 2147483647 h 3493"/>
              <a:gd name="T64" fmla="*/ 2147483647 w 5285"/>
              <a:gd name="T65" fmla="*/ 2147483647 h 3493"/>
              <a:gd name="T66" fmla="*/ 2147483647 w 5285"/>
              <a:gd name="T67" fmla="*/ 2147483647 h 3493"/>
              <a:gd name="T68" fmla="*/ 2147483647 w 5285"/>
              <a:gd name="T69" fmla="*/ 2147483647 h 3493"/>
              <a:gd name="T70" fmla="*/ 2147483647 w 5285"/>
              <a:gd name="T71" fmla="*/ 2147483647 h 3493"/>
              <a:gd name="T72" fmla="*/ 2147483647 w 5285"/>
              <a:gd name="T73" fmla="*/ 2147483647 h 3493"/>
              <a:gd name="T74" fmla="*/ 2147483647 w 5285"/>
              <a:gd name="T75" fmla="*/ 2147483647 h 3493"/>
              <a:gd name="T76" fmla="*/ 2147483647 w 5285"/>
              <a:gd name="T77" fmla="*/ 2147483647 h 3493"/>
              <a:gd name="T78" fmla="*/ 2147483647 w 5285"/>
              <a:gd name="T79" fmla="*/ 2147483647 h 3493"/>
              <a:gd name="T80" fmla="*/ 2147483647 w 5285"/>
              <a:gd name="T81" fmla="*/ 2147483647 h 3493"/>
              <a:gd name="T82" fmla="*/ 2147483647 w 5285"/>
              <a:gd name="T83" fmla="*/ 2147483647 h 3493"/>
              <a:gd name="T84" fmla="*/ 2147483647 w 5285"/>
              <a:gd name="T85" fmla="*/ 2147483647 h 3493"/>
              <a:gd name="T86" fmla="*/ 2147483647 w 5285"/>
              <a:gd name="T87" fmla="*/ 2147483647 h 3493"/>
              <a:gd name="T88" fmla="*/ 2147483647 w 5285"/>
              <a:gd name="T89" fmla="*/ 2147483647 h 3493"/>
              <a:gd name="T90" fmla="*/ 2147483647 w 5285"/>
              <a:gd name="T91" fmla="*/ 2147483647 h 3493"/>
              <a:gd name="T92" fmla="*/ 2147483647 w 5285"/>
              <a:gd name="T93" fmla="*/ 2147483647 h 3493"/>
              <a:gd name="T94" fmla="*/ 2147483647 w 5285"/>
              <a:gd name="T95" fmla="*/ 2147483647 h 3493"/>
              <a:gd name="T96" fmla="*/ 2147483647 w 5285"/>
              <a:gd name="T97" fmla="*/ 2147483647 h 3493"/>
              <a:gd name="T98" fmla="*/ 2147483647 w 5285"/>
              <a:gd name="T99" fmla="*/ 2147483647 h 3493"/>
              <a:gd name="T100" fmla="*/ 2147483647 w 5285"/>
              <a:gd name="T101" fmla="*/ 2147483647 h 3493"/>
              <a:gd name="T102" fmla="*/ 2147483647 w 5285"/>
              <a:gd name="T103" fmla="*/ 2147483647 h 3493"/>
              <a:gd name="T104" fmla="*/ 2147483647 w 5285"/>
              <a:gd name="T105" fmla="*/ 2147483647 h 3493"/>
              <a:gd name="T106" fmla="*/ 2147483647 w 5285"/>
              <a:gd name="T107" fmla="*/ 2147483647 h 3493"/>
              <a:gd name="T108" fmla="*/ 2147483647 w 5285"/>
              <a:gd name="T109" fmla="*/ 2147483647 h 3493"/>
              <a:gd name="T110" fmla="*/ 2147483647 w 5285"/>
              <a:gd name="T111" fmla="*/ 2147483647 h 3493"/>
              <a:gd name="T112" fmla="*/ 2147483647 w 5285"/>
              <a:gd name="T113" fmla="*/ 2147483647 h 34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85"/>
              <a:gd name="T172" fmla="*/ 0 h 3493"/>
              <a:gd name="T173" fmla="*/ 5285 w 5285"/>
              <a:gd name="T174" fmla="*/ 3493 h 34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85" h="3493">
                <a:moveTo>
                  <a:pt x="0" y="3458"/>
                </a:moveTo>
                <a:lnTo>
                  <a:pt x="0" y="3327"/>
                </a:lnTo>
                <a:lnTo>
                  <a:pt x="68" y="3327"/>
                </a:lnTo>
                <a:lnTo>
                  <a:pt x="68" y="3274"/>
                </a:lnTo>
                <a:lnTo>
                  <a:pt x="155" y="3274"/>
                </a:lnTo>
                <a:lnTo>
                  <a:pt x="155" y="3239"/>
                </a:lnTo>
                <a:lnTo>
                  <a:pt x="129" y="3239"/>
                </a:lnTo>
                <a:lnTo>
                  <a:pt x="129" y="3204"/>
                </a:lnTo>
                <a:lnTo>
                  <a:pt x="155" y="3204"/>
                </a:lnTo>
                <a:lnTo>
                  <a:pt x="155" y="3143"/>
                </a:lnTo>
                <a:lnTo>
                  <a:pt x="189" y="3143"/>
                </a:lnTo>
                <a:lnTo>
                  <a:pt x="189" y="3108"/>
                </a:lnTo>
                <a:lnTo>
                  <a:pt x="155" y="3108"/>
                </a:lnTo>
                <a:lnTo>
                  <a:pt x="155" y="3073"/>
                </a:lnTo>
                <a:lnTo>
                  <a:pt x="258" y="3073"/>
                </a:lnTo>
                <a:lnTo>
                  <a:pt x="258" y="3012"/>
                </a:lnTo>
                <a:lnTo>
                  <a:pt x="353" y="3012"/>
                </a:lnTo>
                <a:lnTo>
                  <a:pt x="353" y="2985"/>
                </a:lnTo>
                <a:lnTo>
                  <a:pt x="318" y="2985"/>
                </a:lnTo>
                <a:lnTo>
                  <a:pt x="318" y="2950"/>
                </a:lnTo>
                <a:lnTo>
                  <a:pt x="413" y="2950"/>
                </a:lnTo>
                <a:lnTo>
                  <a:pt x="413" y="2915"/>
                </a:lnTo>
                <a:lnTo>
                  <a:pt x="378" y="2915"/>
                </a:lnTo>
                <a:lnTo>
                  <a:pt x="378" y="2880"/>
                </a:lnTo>
                <a:lnTo>
                  <a:pt x="508" y="2880"/>
                </a:lnTo>
                <a:lnTo>
                  <a:pt x="508" y="2854"/>
                </a:lnTo>
                <a:lnTo>
                  <a:pt x="439" y="2854"/>
                </a:lnTo>
                <a:lnTo>
                  <a:pt x="439" y="2819"/>
                </a:lnTo>
                <a:lnTo>
                  <a:pt x="568" y="2819"/>
                </a:lnTo>
                <a:lnTo>
                  <a:pt x="568" y="2784"/>
                </a:lnTo>
                <a:lnTo>
                  <a:pt x="508" y="2784"/>
                </a:lnTo>
                <a:lnTo>
                  <a:pt x="508" y="2749"/>
                </a:lnTo>
                <a:lnTo>
                  <a:pt x="568" y="2749"/>
                </a:lnTo>
                <a:lnTo>
                  <a:pt x="568" y="2723"/>
                </a:lnTo>
                <a:lnTo>
                  <a:pt x="533" y="2723"/>
                </a:lnTo>
                <a:lnTo>
                  <a:pt x="533" y="2696"/>
                </a:lnTo>
                <a:lnTo>
                  <a:pt x="637" y="2696"/>
                </a:lnTo>
                <a:lnTo>
                  <a:pt x="637" y="2661"/>
                </a:lnTo>
                <a:lnTo>
                  <a:pt x="602" y="2661"/>
                </a:lnTo>
                <a:lnTo>
                  <a:pt x="602" y="2626"/>
                </a:lnTo>
                <a:lnTo>
                  <a:pt x="757" y="2626"/>
                </a:lnTo>
                <a:lnTo>
                  <a:pt x="757" y="2591"/>
                </a:lnTo>
                <a:lnTo>
                  <a:pt x="723" y="2591"/>
                </a:lnTo>
                <a:lnTo>
                  <a:pt x="723" y="2565"/>
                </a:lnTo>
                <a:lnTo>
                  <a:pt x="817" y="2565"/>
                </a:lnTo>
                <a:lnTo>
                  <a:pt x="817" y="2530"/>
                </a:lnTo>
                <a:lnTo>
                  <a:pt x="792" y="2530"/>
                </a:lnTo>
                <a:lnTo>
                  <a:pt x="792" y="2495"/>
                </a:lnTo>
                <a:lnTo>
                  <a:pt x="947" y="2495"/>
                </a:lnTo>
                <a:lnTo>
                  <a:pt x="947" y="2460"/>
                </a:lnTo>
                <a:lnTo>
                  <a:pt x="886" y="2460"/>
                </a:lnTo>
                <a:lnTo>
                  <a:pt x="886" y="2434"/>
                </a:lnTo>
                <a:lnTo>
                  <a:pt x="1007" y="2434"/>
                </a:lnTo>
                <a:lnTo>
                  <a:pt x="1007" y="2408"/>
                </a:lnTo>
                <a:lnTo>
                  <a:pt x="947" y="2408"/>
                </a:lnTo>
                <a:lnTo>
                  <a:pt x="947" y="2373"/>
                </a:lnTo>
                <a:lnTo>
                  <a:pt x="1076" y="2373"/>
                </a:lnTo>
                <a:lnTo>
                  <a:pt x="1076" y="2338"/>
                </a:lnTo>
                <a:lnTo>
                  <a:pt x="1007" y="2338"/>
                </a:lnTo>
                <a:lnTo>
                  <a:pt x="1007" y="2311"/>
                </a:lnTo>
                <a:lnTo>
                  <a:pt x="1136" y="2311"/>
                </a:lnTo>
                <a:lnTo>
                  <a:pt x="1136" y="2276"/>
                </a:lnTo>
                <a:lnTo>
                  <a:pt x="1076" y="2276"/>
                </a:lnTo>
                <a:lnTo>
                  <a:pt x="1076" y="2241"/>
                </a:lnTo>
                <a:lnTo>
                  <a:pt x="1205" y="2241"/>
                </a:lnTo>
                <a:lnTo>
                  <a:pt x="1205" y="2206"/>
                </a:lnTo>
                <a:lnTo>
                  <a:pt x="1170" y="2206"/>
                </a:lnTo>
                <a:lnTo>
                  <a:pt x="1170" y="2180"/>
                </a:lnTo>
                <a:lnTo>
                  <a:pt x="1256" y="2180"/>
                </a:lnTo>
                <a:lnTo>
                  <a:pt x="1256" y="2119"/>
                </a:lnTo>
                <a:lnTo>
                  <a:pt x="1325" y="2119"/>
                </a:lnTo>
                <a:lnTo>
                  <a:pt x="1325" y="2049"/>
                </a:lnTo>
                <a:lnTo>
                  <a:pt x="1386" y="2049"/>
                </a:lnTo>
                <a:lnTo>
                  <a:pt x="1386" y="1987"/>
                </a:lnTo>
                <a:lnTo>
                  <a:pt x="1454" y="1987"/>
                </a:lnTo>
                <a:lnTo>
                  <a:pt x="1454" y="1952"/>
                </a:lnTo>
                <a:lnTo>
                  <a:pt x="1420" y="1952"/>
                </a:lnTo>
                <a:lnTo>
                  <a:pt x="1420" y="1917"/>
                </a:lnTo>
                <a:lnTo>
                  <a:pt x="1644" y="1917"/>
                </a:lnTo>
                <a:lnTo>
                  <a:pt x="1644" y="1891"/>
                </a:lnTo>
                <a:lnTo>
                  <a:pt x="1575" y="1891"/>
                </a:lnTo>
                <a:lnTo>
                  <a:pt x="1575" y="1865"/>
                </a:lnTo>
                <a:lnTo>
                  <a:pt x="1704" y="1865"/>
                </a:lnTo>
                <a:lnTo>
                  <a:pt x="1704" y="1830"/>
                </a:lnTo>
                <a:lnTo>
                  <a:pt x="1644" y="1830"/>
                </a:lnTo>
                <a:lnTo>
                  <a:pt x="1644" y="1795"/>
                </a:lnTo>
                <a:lnTo>
                  <a:pt x="1764" y="1795"/>
                </a:lnTo>
                <a:lnTo>
                  <a:pt x="1764" y="1760"/>
                </a:lnTo>
                <a:lnTo>
                  <a:pt x="1739" y="1760"/>
                </a:lnTo>
                <a:lnTo>
                  <a:pt x="1739" y="1733"/>
                </a:lnTo>
                <a:lnTo>
                  <a:pt x="1894" y="1733"/>
                </a:lnTo>
                <a:lnTo>
                  <a:pt x="1894" y="1698"/>
                </a:lnTo>
                <a:lnTo>
                  <a:pt x="1790" y="1698"/>
                </a:lnTo>
                <a:lnTo>
                  <a:pt x="1790" y="1663"/>
                </a:lnTo>
                <a:lnTo>
                  <a:pt x="1954" y="1663"/>
                </a:lnTo>
                <a:lnTo>
                  <a:pt x="1954" y="1637"/>
                </a:lnTo>
                <a:lnTo>
                  <a:pt x="1859" y="1637"/>
                </a:lnTo>
                <a:lnTo>
                  <a:pt x="1859" y="1602"/>
                </a:lnTo>
                <a:lnTo>
                  <a:pt x="2074" y="1602"/>
                </a:lnTo>
                <a:lnTo>
                  <a:pt x="2074" y="1576"/>
                </a:lnTo>
                <a:lnTo>
                  <a:pt x="1954" y="1576"/>
                </a:lnTo>
                <a:lnTo>
                  <a:pt x="1954" y="1541"/>
                </a:lnTo>
                <a:lnTo>
                  <a:pt x="2143" y="1541"/>
                </a:lnTo>
                <a:lnTo>
                  <a:pt x="2143" y="1506"/>
                </a:lnTo>
                <a:lnTo>
                  <a:pt x="2048" y="1506"/>
                </a:lnTo>
                <a:lnTo>
                  <a:pt x="2048" y="1479"/>
                </a:lnTo>
                <a:lnTo>
                  <a:pt x="2272" y="1479"/>
                </a:lnTo>
                <a:lnTo>
                  <a:pt x="2272" y="1444"/>
                </a:lnTo>
                <a:lnTo>
                  <a:pt x="2178" y="1444"/>
                </a:lnTo>
                <a:lnTo>
                  <a:pt x="2178" y="1409"/>
                </a:lnTo>
                <a:lnTo>
                  <a:pt x="2358" y="1409"/>
                </a:lnTo>
                <a:lnTo>
                  <a:pt x="2358" y="1374"/>
                </a:lnTo>
                <a:lnTo>
                  <a:pt x="2272" y="1374"/>
                </a:lnTo>
                <a:lnTo>
                  <a:pt x="2272" y="1348"/>
                </a:lnTo>
                <a:lnTo>
                  <a:pt x="2462" y="1348"/>
                </a:lnTo>
                <a:lnTo>
                  <a:pt x="2462" y="1322"/>
                </a:lnTo>
                <a:lnTo>
                  <a:pt x="2333" y="1322"/>
                </a:lnTo>
                <a:lnTo>
                  <a:pt x="2333" y="1287"/>
                </a:lnTo>
                <a:lnTo>
                  <a:pt x="2522" y="1287"/>
                </a:lnTo>
                <a:lnTo>
                  <a:pt x="2522" y="1252"/>
                </a:lnTo>
                <a:lnTo>
                  <a:pt x="2393" y="1252"/>
                </a:lnTo>
                <a:lnTo>
                  <a:pt x="2393" y="1217"/>
                </a:lnTo>
                <a:lnTo>
                  <a:pt x="2591" y="1217"/>
                </a:lnTo>
                <a:lnTo>
                  <a:pt x="2591" y="1191"/>
                </a:lnTo>
                <a:lnTo>
                  <a:pt x="2488" y="1191"/>
                </a:lnTo>
                <a:lnTo>
                  <a:pt x="2488" y="1155"/>
                </a:lnTo>
                <a:lnTo>
                  <a:pt x="2711" y="1155"/>
                </a:lnTo>
                <a:lnTo>
                  <a:pt x="2711" y="1120"/>
                </a:lnTo>
                <a:lnTo>
                  <a:pt x="2591" y="1120"/>
                </a:lnTo>
                <a:lnTo>
                  <a:pt x="2591" y="1085"/>
                </a:lnTo>
                <a:lnTo>
                  <a:pt x="2901" y="1085"/>
                </a:lnTo>
                <a:lnTo>
                  <a:pt x="2901" y="1059"/>
                </a:lnTo>
                <a:lnTo>
                  <a:pt x="2772" y="1059"/>
                </a:lnTo>
                <a:lnTo>
                  <a:pt x="2772" y="1033"/>
                </a:lnTo>
                <a:lnTo>
                  <a:pt x="2961" y="1033"/>
                </a:lnTo>
                <a:lnTo>
                  <a:pt x="2961" y="998"/>
                </a:lnTo>
                <a:lnTo>
                  <a:pt x="2875" y="998"/>
                </a:lnTo>
                <a:lnTo>
                  <a:pt x="2875" y="963"/>
                </a:lnTo>
                <a:lnTo>
                  <a:pt x="3090" y="963"/>
                </a:lnTo>
                <a:lnTo>
                  <a:pt x="3090" y="928"/>
                </a:lnTo>
                <a:lnTo>
                  <a:pt x="3021" y="928"/>
                </a:lnTo>
                <a:lnTo>
                  <a:pt x="3021" y="902"/>
                </a:lnTo>
                <a:lnTo>
                  <a:pt x="3064" y="902"/>
                </a:lnTo>
                <a:lnTo>
                  <a:pt x="3056" y="893"/>
                </a:lnTo>
                <a:lnTo>
                  <a:pt x="3150" y="779"/>
                </a:lnTo>
                <a:lnTo>
                  <a:pt x="3254" y="691"/>
                </a:lnTo>
                <a:lnTo>
                  <a:pt x="3357" y="621"/>
                </a:lnTo>
                <a:lnTo>
                  <a:pt x="3469" y="569"/>
                </a:lnTo>
                <a:lnTo>
                  <a:pt x="3710" y="473"/>
                </a:lnTo>
                <a:lnTo>
                  <a:pt x="3977" y="367"/>
                </a:lnTo>
                <a:lnTo>
                  <a:pt x="4183" y="254"/>
                </a:lnTo>
                <a:lnTo>
                  <a:pt x="4356" y="140"/>
                </a:lnTo>
                <a:lnTo>
                  <a:pt x="4450" y="87"/>
                </a:lnTo>
                <a:lnTo>
                  <a:pt x="4536" y="44"/>
                </a:lnTo>
                <a:lnTo>
                  <a:pt x="4640" y="17"/>
                </a:lnTo>
                <a:lnTo>
                  <a:pt x="4760" y="9"/>
                </a:lnTo>
                <a:lnTo>
                  <a:pt x="4760" y="0"/>
                </a:lnTo>
                <a:lnTo>
                  <a:pt x="5285" y="0"/>
                </a:lnTo>
                <a:lnTo>
                  <a:pt x="5285" y="1322"/>
                </a:lnTo>
                <a:lnTo>
                  <a:pt x="5285" y="1549"/>
                </a:lnTo>
                <a:lnTo>
                  <a:pt x="5156" y="1576"/>
                </a:lnTo>
                <a:lnTo>
                  <a:pt x="5044" y="1593"/>
                </a:lnTo>
                <a:lnTo>
                  <a:pt x="4829" y="1620"/>
                </a:lnTo>
                <a:lnTo>
                  <a:pt x="4605" y="1637"/>
                </a:lnTo>
                <a:lnTo>
                  <a:pt x="4364" y="1681"/>
                </a:lnTo>
                <a:lnTo>
                  <a:pt x="4270" y="1725"/>
                </a:lnTo>
                <a:lnTo>
                  <a:pt x="4201" y="1786"/>
                </a:lnTo>
                <a:lnTo>
                  <a:pt x="4149" y="1873"/>
                </a:lnTo>
                <a:lnTo>
                  <a:pt x="4097" y="1970"/>
                </a:lnTo>
                <a:lnTo>
                  <a:pt x="4063" y="2031"/>
                </a:lnTo>
                <a:lnTo>
                  <a:pt x="4011" y="2075"/>
                </a:lnTo>
                <a:lnTo>
                  <a:pt x="3960" y="2101"/>
                </a:lnTo>
                <a:lnTo>
                  <a:pt x="3899" y="2127"/>
                </a:lnTo>
                <a:lnTo>
                  <a:pt x="3762" y="2145"/>
                </a:lnTo>
                <a:lnTo>
                  <a:pt x="3615" y="2145"/>
                </a:lnTo>
                <a:lnTo>
                  <a:pt x="3546" y="2154"/>
                </a:lnTo>
                <a:lnTo>
                  <a:pt x="3486" y="2180"/>
                </a:lnTo>
                <a:lnTo>
                  <a:pt x="3426" y="2206"/>
                </a:lnTo>
                <a:lnTo>
                  <a:pt x="3366" y="2215"/>
                </a:lnTo>
                <a:lnTo>
                  <a:pt x="3211" y="2232"/>
                </a:lnTo>
                <a:lnTo>
                  <a:pt x="3099" y="2276"/>
                </a:lnTo>
                <a:lnTo>
                  <a:pt x="2875" y="2399"/>
                </a:lnTo>
                <a:lnTo>
                  <a:pt x="2668" y="2504"/>
                </a:lnTo>
                <a:lnTo>
                  <a:pt x="2427" y="2626"/>
                </a:lnTo>
                <a:lnTo>
                  <a:pt x="2178" y="2714"/>
                </a:lnTo>
                <a:lnTo>
                  <a:pt x="1713" y="2915"/>
                </a:lnTo>
                <a:lnTo>
                  <a:pt x="1454" y="3003"/>
                </a:lnTo>
                <a:lnTo>
                  <a:pt x="1239" y="3064"/>
                </a:lnTo>
                <a:lnTo>
                  <a:pt x="1041" y="3117"/>
                </a:lnTo>
                <a:lnTo>
                  <a:pt x="817" y="3196"/>
                </a:lnTo>
                <a:lnTo>
                  <a:pt x="817" y="3204"/>
                </a:lnTo>
                <a:lnTo>
                  <a:pt x="792" y="3204"/>
                </a:lnTo>
                <a:lnTo>
                  <a:pt x="757" y="3222"/>
                </a:lnTo>
                <a:lnTo>
                  <a:pt x="757" y="3239"/>
                </a:lnTo>
                <a:lnTo>
                  <a:pt x="723" y="3239"/>
                </a:lnTo>
                <a:lnTo>
                  <a:pt x="723" y="3231"/>
                </a:lnTo>
                <a:lnTo>
                  <a:pt x="602" y="3292"/>
                </a:lnTo>
                <a:lnTo>
                  <a:pt x="508" y="3292"/>
                </a:lnTo>
                <a:lnTo>
                  <a:pt x="473" y="3292"/>
                </a:lnTo>
                <a:lnTo>
                  <a:pt x="473" y="3274"/>
                </a:lnTo>
                <a:lnTo>
                  <a:pt x="439" y="3274"/>
                </a:lnTo>
                <a:lnTo>
                  <a:pt x="439" y="3362"/>
                </a:lnTo>
                <a:lnTo>
                  <a:pt x="413" y="3362"/>
                </a:lnTo>
                <a:lnTo>
                  <a:pt x="413" y="3327"/>
                </a:lnTo>
                <a:lnTo>
                  <a:pt x="378" y="3327"/>
                </a:lnTo>
                <a:lnTo>
                  <a:pt x="378" y="3397"/>
                </a:lnTo>
                <a:lnTo>
                  <a:pt x="353" y="3397"/>
                </a:lnTo>
                <a:lnTo>
                  <a:pt x="353" y="3362"/>
                </a:lnTo>
                <a:lnTo>
                  <a:pt x="318" y="3362"/>
                </a:lnTo>
                <a:lnTo>
                  <a:pt x="318" y="3397"/>
                </a:lnTo>
                <a:lnTo>
                  <a:pt x="284" y="3397"/>
                </a:lnTo>
                <a:lnTo>
                  <a:pt x="284" y="3362"/>
                </a:lnTo>
                <a:lnTo>
                  <a:pt x="258" y="3362"/>
                </a:lnTo>
                <a:lnTo>
                  <a:pt x="258" y="3423"/>
                </a:lnTo>
                <a:lnTo>
                  <a:pt x="223" y="3423"/>
                </a:lnTo>
                <a:lnTo>
                  <a:pt x="223" y="3397"/>
                </a:lnTo>
                <a:lnTo>
                  <a:pt x="189" y="3397"/>
                </a:lnTo>
                <a:lnTo>
                  <a:pt x="189" y="3458"/>
                </a:lnTo>
                <a:lnTo>
                  <a:pt x="155" y="3458"/>
                </a:lnTo>
                <a:lnTo>
                  <a:pt x="155" y="3423"/>
                </a:lnTo>
                <a:lnTo>
                  <a:pt x="129" y="3423"/>
                </a:lnTo>
                <a:lnTo>
                  <a:pt x="129" y="3493"/>
                </a:lnTo>
                <a:lnTo>
                  <a:pt x="103" y="3493"/>
                </a:lnTo>
                <a:lnTo>
                  <a:pt x="103" y="3458"/>
                </a:lnTo>
                <a:lnTo>
                  <a:pt x="68" y="3458"/>
                </a:lnTo>
                <a:lnTo>
                  <a:pt x="68" y="3493"/>
                </a:lnTo>
                <a:lnTo>
                  <a:pt x="34" y="3493"/>
                </a:lnTo>
                <a:lnTo>
                  <a:pt x="34" y="3458"/>
                </a:lnTo>
                <a:lnTo>
                  <a:pt x="0" y="3458"/>
                </a:lnTo>
                <a:close/>
              </a:path>
            </a:pathLst>
          </a:custGeom>
          <a:solidFill>
            <a:srgbClr val="00FFCC"/>
          </a:solidFill>
          <a:ln w="14288">
            <a:solidFill>
              <a:srgbClr val="F9BDA1"/>
            </a:solidFill>
            <a:round/>
            <a:headEnd/>
            <a:tailEnd/>
          </a:ln>
        </p:spPr>
        <p:txBody>
          <a:bodyPr/>
          <a:lstStyle/>
          <a:p>
            <a:endParaRPr lang="zh-CN" altLang="en-US"/>
          </a:p>
        </p:txBody>
      </p:sp>
      <p:sp>
        <p:nvSpPr>
          <p:cNvPr id="31" name="Freeform 4"/>
          <p:cNvSpPr>
            <a:spLocks/>
          </p:cNvSpPr>
          <p:nvPr/>
        </p:nvSpPr>
        <p:spPr bwMode="auto">
          <a:xfrm>
            <a:off x="349250" y="903288"/>
            <a:ext cx="7915275" cy="5507037"/>
          </a:xfrm>
          <a:custGeom>
            <a:avLst/>
            <a:gdLst/>
            <a:ahLst/>
            <a:cxnLst>
              <a:cxn ang="0">
                <a:pos x="93" y="3285"/>
              </a:cxn>
              <a:cxn ang="0">
                <a:pos x="211" y="3192"/>
              </a:cxn>
              <a:cxn ang="0">
                <a:pos x="305" y="3161"/>
              </a:cxn>
              <a:cxn ang="0">
                <a:pos x="423" y="3161"/>
              </a:cxn>
              <a:cxn ang="0">
                <a:pos x="516" y="3067"/>
              </a:cxn>
              <a:cxn ang="0">
                <a:pos x="665" y="3011"/>
              </a:cxn>
              <a:cxn ang="0">
                <a:pos x="696" y="2887"/>
              </a:cxn>
              <a:cxn ang="0">
                <a:pos x="1001" y="2769"/>
              </a:cxn>
              <a:cxn ang="0">
                <a:pos x="1063" y="2644"/>
              </a:cxn>
              <a:cxn ang="0">
                <a:pos x="1275" y="2526"/>
              </a:cxn>
              <a:cxn ang="0">
                <a:pos x="1455" y="2433"/>
              </a:cxn>
              <a:cxn ang="0">
                <a:pos x="1673" y="2277"/>
              </a:cxn>
              <a:cxn ang="0">
                <a:pos x="1946" y="2190"/>
              </a:cxn>
              <a:cxn ang="0">
                <a:pos x="1971" y="2066"/>
              </a:cxn>
              <a:cxn ang="0">
                <a:pos x="2189" y="1978"/>
              </a:cxn>
              <a:cxn ang="0">
                <a:pos x="2431" y="1854"/>
              </a:cxn>
              <a:cxn ang="0">
                <a:pos x="2642" y="1736"/>
              </a:cxn>
              <a:cxn ang="0">
                <a:pos x="2736" y="1580"/>
              </a:cxn>
              <a:cxn ang="0">
                <a:pos x="2885" y="1487"/>
              </a:cxn>
              <a:cxn ang="0">
                <a:pos x="2978" y="1338"/>
              </a:cxn>
              <a:cxn ang="0">
                <a:pos x="3190" y="1244"/>
              </a:cxn>
              <a:cxn ang="0">
                <a:pos x="3370" y="1095"/>
              </a:cxn>
              <a:cxn ang="0">
                <a:pos x="3612" y="1002"/>
              </a:cxn>
              <a:cxn ang="0">
                <a:pos x="3799" y="883"/>
              </a:cxn>
              <a:cxn ang="0">
                <a:pos x="4128" y="759"/>
              </a:cxn>
              <a:cxn ang="0">
                <a:pos x="4340" y="610"/>
              </a:cxn>
              <a:cxn ang="0">
                <a:pos x="4464" y="516"/>
              </a:cxn>
              <a:cxn ang="0">
                <a:pos x="4613" y="367"/>
              </a:cxn>
              <a:cxn ang="0">
                <a:pos x="4800" y="243"/>
              </a:cxn>
              <a:cxn ang="0">
                <a:pos x="4707" y="93"/>
              </a:cxn>
              <a:cxn ang="0">
                <a:pos x="4589" y="93"/>
              </a:cxn>
              <a:cxn ang="0">
                <a:pos x="4464" y="180"/>
              </a:cxn>
              <a:cxn ang="0">
                <a:pos x="4222" y="305"/>
              </a:cxn>
              <a:cxn ang="0">
                <a:pos x="4160" y="398"/>
              </a:cxn>
              <a:cxn ang="0">
                <a:pos x="3979" y="516"/>
              </a:cxn>
              <a:cxn ang="0">
                <a:pos x="3550" y="610"/>
              </a:cxn>
              <a:cxn ang="0">
                <a:pos x="3308" y="728"/>
              </a:cxn>
              <a:cxn ang="0">
                <a:pos x="2947" y="821"/>
              </a:cxn>
              <a:cxn ang="0">
                <a:pos x="2761" y="946"/>
              </a:cxn>
              <a:cxn ang="0">
                <a:pos x="2518" y="1033"/>
              </a:cxn>
              <a:cxn ang="0">
                <a:pos x="2338" y="1157"/>
              </a:cxn>
              <a:cxn ang="0">
                <a:pos x="2307" y="1275"/>
              </a:cxn>
              <a:cxn ang="0">
                <a:pos x="2064" y="1400"/>
              </a:cxn>
              <a:cxn ang="0">
                <a:pos x="1884" y="1580"/>
              </a:cxn>
              <a:cxn ang="0">
                <a:pos x="1610" y="1674"/>
              </a:cxn>
              <a:cxn ang="0">
                <a:pos x="1399" y="1854"/>
              </a:cxn>
              <a:cxn ang="0">
                <a:pos x="1212" y="2066"/>
              </a:cxn>
              <a:cxn ang="0">
                <a:pos x="1063" y="2159"/>
              </a:cxn>
              <a:cxn ang="0">
                <a:pos x="883" y="2277"/>
              </a:cxn>
              <a:cxn ang="0">
                <a:pos x="727" y="2402"/>
              </a:cxn>
              <a:cxn ang="0">
                <a:pos x="516" y="2551"/>
              </a:cxn>
              <a:cxn ang="0">
                <a:pos x="423" y="2644"/>
              </a:cxn>
              <a:cxn ang="0">
                <a:pos x="392" y="2769"/>
              </a:cxn>
              <a:cxn ang="0">
                <a:pos x="149" y="2887"/>
              </a:cxn>
              <a:cxn ang="0">
                <a:pos x="118" y="3042"/>
              </a:cxn>
              <a:cxn ang="0">
                <a:pos x="0" y="3254"/>
              </a:cxn>
            </a:cxnLst>
            <a:rect l="0" t="0" r="r" b="b"/>
            <a:pathLst>
              <a:path w="4801" h="3286">
                <a:moveTo>
                  <a:pt x="0" y="3254"/>
                </a:moveTo>
                <a:lnTo>
                  <a:pt x="31" y="3254"/>
                </a:lnTo>
                <a:lnTo>
                  <a:pt x="31" y="3285"/>
                </a:lnTo>
                <a:lnTo>
                  <a:pt x="62" y="3285"/>
                </a:lnTo>
                <a:lnTo>
                  <a:pt x="62" y="3254"/>
                </a:lnTo>
                <a:lnTo>
                  <a:pt x="93" y="3254"/>
                </a:lnTo>
                <a:lnTo>
                  <a:pt x="93" y="3285"/>
                </a:lnTo>
                <a:lnTo>
                  <a:pt x="118" y="3285"/>
                </a:lnTo>
                <a:lnTo>
                  <a:pt x="118" y="3223"/>
                </a:lnTo>
                <a:lnTo>
                  <a:pt x="149" y="3223"/>
                </a:lnTo>
                <a:lnTo>
                  <a:pt x="149" y="3254"/>
                </a:lnTo>
                <a:lnTo>
                  <a:pt x="180" y="3254"/>
                </a:lnTo>
                <a:lnTo>
                  <a:pt x="180" y="3192"/>
                </a:lnTo>
                <a:lnTo>
                  <a:pt x="211" y="3192"/>
                </a:lnTo>
                <a:lnTo>
                  <a:pt x="211" y="3223"/>
                </a:lnTo>
                <a:lnTo>
                  <a:pt x="242" y="3223"/>
                </a:lnTo>
                <a:lnTo>
                  <a:pt x="242" y="3161"/>
                </a:lnTo>
                <a:lnTo>
                  <a:pt x="274" y="3161"/>
                </a:lnTo>
                <a:lnTo>
                  <a:pt x="274" y="3192"/>
                </a:lnTo>
                <a:lnTo>
                  <a:pt x="305" y="3192"/>
                </a:lnTo>
                <a:lnTo>
                  <a:pt x="305" y="3161"/>
                </a:lnTo>
                <a:lnTo>
                  <a:pt x="336" y="3161"/>
                </a:lnTo>
                <a:lnTo>
                  <a:pt x="336" y="3192"/>
                </a:lnTo>
                <a:lnTo>
                  <a:pt x="367" y="3192"/>
                </a:lnTo>
                <a:lnTo>
                  <a:pt x="367" y="3129"/>
                </a:lnTo>
                <a:lnTo>
                  <a:pt x="392" y="3129"/>
                </a:lnTo>
                <a:lnTo>
                  <a:pt x="392" y="3161"/>
                </a:lnTo>
                <a:lnTo>
                  <a:pt x="423" y="3161"/>
                </a:lnTo>
                <a:lnTo>
                  <a:pt x="423" y="3067"/>
                </a:lnTo>
                <a:lnTo>
                  <a:pt x="454" y="3067"/>
                </a:lnTo>
                <a:lnTo>
                  <a:pt x="454" y="3098"/>
                </a:lnTo>
                <a:lnTo>
                  <a:pt x="485" y="3098"/>
                </a:lnTo>
                <a:lnTo>
                  <a:pt x="485" y="3042"/>
                </a:lnTo>
                <a:lnTo>
                  <a:pt x="516" y="3042"/>
                </a:lnTo>
                <a:lnTo>
                  <a:pt x="516" y="3067"/>
                </a:lnTo>
                <a:lnTo>
                  <a:pt x="547" y="3067"/>
                </a:lnTo>
                <a:lnTo>
                  <a:pt x="547" y="3011"/>
                </a:lnTo>
                <a:lnTo>
                  <a:pt x="578" y="3011"/>
                </a:lnTo>
                <a:lnTo>
                  <a:pt x="578" y="3042"/>
                </a:lnTo>
                <a:lnTo>
                  <a:pt x="609" y="3042"/>
                </a:lnTo>
                <a:lnTo>
                  <a:pt x="609" y="3011"/>
                </a:lnTo>
                <a:lnTo>
                  <a:pt x="665" y="3011"/>
                </a:lnTo>
                <a:lnTo>
                  <a:pt x="665" y="2980"/>
                </a:lnTo>
                <a:lnTo>
                  <a:pt x="609" y="2980"/>
                </a:lnTo>
                <a:lnTo>
                  <a:pt x="609" y="2949"/>
                </a:lnTo>
                <a:lnTo>
                  <a:pt x="640" y="2949"/>
                </a:lnTo>
                <a:lnTo>
                  <a:pt x="640" y="2918"/>
                </a:lnTo>
                <a:lnTo>
                  <a:pt x="696" y="2918"/>
                </a:lnTo>
                <a:lnTo>
                  <a:pt x="696" y="2887"/>
                </a:lnTo>
                <a:lnTo>
                  <a:pt x="759" y="2887"/>
                </a:lnTo>
                <a:lnTo>
                  <a:pt x="759" y="2856"/>
                </a:lnTo>
                <a:lnTo>
                  <a:pt x="790" y="2856"/>
                </a:lnTo>
                <a:lnTo>
                  <a:pt x="790" y="2800"/>
                </a:lnTo>
                <a:lnTo>
                  <a:pt x="821" y="2800"/>
                </a:lnTo>
                <a:lnTo>
                  <a:pt x="821" y="2769"/>
                </a:lnTo>
                <a:lnTo>
                  <a:pt x="1001" y="2769"/>
                </a:lnTo>
                <a:lnTo>
                  <a:pt x="1001" y="2738"/>
                </a:lnTo>
                <a:lnTo>
                  <a:pt x="939" y="2738"/>
                </a:lnTo>
                <a:lnTo>
                  <a:pt x="939" y="2706"/>
                </a:lnTo>
                <a:lnTo>
                  <a:pt x="939" y="2675"/>
                </a:lnTo>
                <a:lnTo>
                  <a:pt x="1001" y="2675"/>
                </a:lnTo>
                <a:lnTo>
                  <a:pt x="1001" y="2644"/>
                </a:lnTo>
                <a:lnTo>
                  <a:pt x="1063" y="2644"/>
                </a:lnTo>
                <a:lnTo>
                  <a:pt x="1063" y="2613"/>
                </a:lnTo>
                <a:lnTo>
                  <a:pt x="1094" y="2613"/>
                </a:lnTo>
                <a:lnTo>
                  <a:pt x="1094" y="2582"/>
                </a:lnTo>
                <a:lnTo>
                  <a:pt x="1156" y="2582"/>
                </a:lnTo>
                <a:lnTo>
                  <a:pt x="1156" y="2551"/>
                </a:lnTo>
                <a:lnTo>
                  <a:pt x="1275" y="2551"/>
                </a:lnTo>
                <a:lnTo>
                  <a:pt x="1275" y="2526"/>
                </a:lnTo>
                <a:lnTo>
                  <a:pt x="1306" y="2526"/>
                </a:lnTo>
                <a:lnTo>
                  <a:pt x="1306" y="2495"/>
                </a:lnTo>
                <a:lnTo>
                  <a:pt x="1337" y="2495"/>
                </a:lnTo>
                <a:lnTo>
                  <a:pt x="1430" y="2495"/>
                </a:lnTo>
                <a:lnTo>
                  <a:pt x="1430" y="2464"/>
                </a:lnTo>
                <a:lnTo>
                  <a:pt x="1455" y="2464"/>
                </a:lnTo>
                <a:lnTo>
                  <a:pt x="1455" y="2433"/>
                </a:lnTo>
                <a:lnTo>
                  <a:pt x="1455" y="2402"/>
                </a:lnTo>
                <a:lnTo>
                  <a:pt x="1579" y="2402"/>
                </a:lnTo>
                <a:lnTo>
                  <a:pt x="1579" y="2339"/>
                </a:lnTo>
                <a:lnTo>
                  <a:pt x="1641" y="2339"/>
                </a:lnTo>
                <a:lnTo>
                  <a:pt x="1641" y="2308"/>
                </a:lnTo>
                <a:lnTo>
                  <a:pt x="1673" y="2308"/>
                </a:lnTo>
                <a:lnTo>
                  <a:pt x="1673" y="2277"/>
                </a:lnTo>
                <a:lnTo>
                  <a:pt x="1728" y="2277"/>
                </a:lnTo>
                <a:lnTo>
                  <a:pt x="1728" y="2252"/>
                </a:lnTo>
                <a:lnTo>
                  <a:pt x="1791" y="2252"/>
                </a:lnTo>
                <a:lnTo>
                  <a:pt x="1791" y="2221"/>
                </a:lnTo>
                <a:lnTo>
                  <a:pt x="1971" y="2221"/>
                </a:lnTo>
                <a:lnTo>
                  <a:pt x="1971" y="2190"/>
                </a:lnTo>
                <a:lnTo>
                  <a:pt x="1946" y="2190"/>
                </a:lnTo>
                <a:lnTo>
                  <a:pt x="1946" y="2159"/>
                </a:lnTo>
                <a:lnTo>
                  <a:pt x="1915" y="2159"/>
                </a:lnTo>
                <a:lnTo>
                  <a:pt x="1915" y="2128"/>
                </a:lnTo>
                <a:lnTo>
                  <a:pt x="1946" y="2128"/>
                </a:lnTo>
                <a:lnTo>
                  <a:pt x="1946" y="2097"/>
                </a:lnTo>
                <a:lnTo>
                  <a:pt x="1971" y="2097"/>
                </a:lnTo>
                <a:lnTo>
                  <a:pt x="1971" y="2066"/>
                </a:lnTo>
                <a:lnTo>
                  <a:pt x="2033" y="2066"/>
                </a:lnTo>
                <a:lnTo>
                  <a:pt x="2033" y="2034"/>
                </a:lnTo>
                <a:lnTo>
                  <a:pt x="2095" y="2034"/>
                </a:lnTo>
                <a:lnTo>
                  <a:pt x="2095" y="2003"/>
                </a:lnTo>
                <a:lnTo>
                  <a:pt x="2126" y="2003"/>
                </a:lnTo>
                <a:lnTo>
                  <a:pt x="2126" y="1978"/>
                </a:lnTo>
                <a:lnTo>
                  <a:pt x="2189" y="1978"/>
                </a:lnTo>
                <a:lnTo>
                  <a:pt x="2189" y="1947"/>
                </a:lnTo>
                <a:lnTo>
                  <a:pt x="2245" y="1947"/>
                </a:lnTo>
                <a:lnTo>
                  <a:pt x="2245" y="1916"/>
                </a:lnTo>
                <a:lnTo>
                  <a:pt x="2338" y="1916"/>
                </a:lnTo>
                <a:lnTo>
                  <a:pt x="2338" y="1885"/>
                </a:lnTo>
                <a:lnTo>
                  <a:pt x="2431" y="1885"/>
                </a:lnTo>
                <a:lnTo>
                  <a:pt x="2431" y="1854"/>
                </a:lnTo>
                <a:lnTo>
                  <a:pt x="2487" y="1854"/>
                </a:lnTo>
                <a:lnTo>
                  <a:pt x="2487" y="1792"/>
                </a:lnTo>
                <a:lnTo>
                  <a:pt x="2518" y="1792"/>
                </a:lnTo>
                <a:lnTo>
                  <a:pt x="2518" y="1761"/>
                </a:lnTo>
                <a:lnTo>
                  <a:pt x="2549" y="1761"/>
                </a:lnTo>
                <a:lnTo>
                  <a:pt x="2549" y="1736"/>
                </a:lnTo>
                <a:lnTo>
                  <a:pt x="2642" y="1736"/>
                </a:lnTo>
                <a:lnTo>
                  <a:pt x="2642" y="1705"/>
                </a:lnTo>
                <a:lnTo>
                  <a:pt x="2705" y="1705"/>
                </a:lnTo>
                <a:lnTo>
                  <a:pt x="2705" y="1674"/>
                </a:lnTo>
                <a:lnTo>
                  <a:pt x="2761" y="1674"/>
                </a:lnTo>
                <a:lnTo>
                  <a:pt x="2761" y="1611"/>
                </a:lnTo>
                <a:lnTo>
                  <a:pt x="2736" y="1611"/>
                </a:lnTo>
                <a:lnTo>
                  <a:pt x="2736" y="1580"/>
                </a:lnTo>
                <a:lnTo>
                  <a:pt x="2792" y="1580"/>
                </a:lnTo>
                <a:lnTo>
                  <a:pt x="2792" y="1549"/>
                </a:lnTo>
                <a:lnTo>
                  <a:pt x="2823" y="1549"/>
                </a:lnTo>
                <a:lnTo>
                  <a:pt x="2823" y="1518"/>
                </a:lnTo>
                <a:lnTo>
                  <a:pt x="2854" y="1518"/>
                </a:lnTo>
                <a:lnTo>
                  <a:pt x="2854" y="1487"/>
                </a:lnTo>
                <a:lnTo>
                  <a:pt x="2885" y="1487"/>
                </a:lnTo>
                <a:lnTo>
                  <a:pt x="2885" y="1462"/>
                </a:lnTo>
                <a:lnTo>
                  <a:pt x="2916" y="1462"/>
                </a:lnTo>
                <a:lnTo>
                  <a:pt x="2916" y="1431"/>
                </a:lnTo>
                <a:lnTo>
                  <a:pt x="2947" y="1431"/>
                </a:lnTo>
                <a:lnTo>
                  <a:pt x="2947" y="1400"/>
                </a:lnTo>
                <a:lnTo>
                  <a:pt x="2978" y="1400"/>
                </a:lnTo>
                <a:lnTo>
                  <a:pt x="2978" y="1338"/>
                </a:lnTo>
                <a:lnTo>
                  <a:pt x="3034" y="1338"/>
                </a:lnTo>
                <a:lnTo>
                  <a:pt x="3034" y="1307"/>
                </a:lnTo>
                <a:lnTo>
                  <a:pt x="3065" y="1307"/>
                </a:lnTo>
                <a:lnTo>
                  <a:pt x="3065" y="1275"/>
                </a:lnTo>
                <a:lnTo>
                  <a:pt x="3127" y="1275"/>
                </a:lnTo>
                <a:lnTo>
                  <a:pt x="3127" y="1244"/>
                </a:lnTo>
                <a:lnTo>
                  <a:pt x="3190" y="1244"/>
                </a:lnTo>
                <a:lnTo>
                  <a:pt x="3190" y="1213"/>
                </a:lnTo>
                <a:lnTo>
                  <a:pt x="3277" y="1213"/>
                </a:lnTo>
                <a:lnTo>
                  <a:pt x="3277" y="1188"/>
                </a:lnTo>
                <a:lnTo>
                  <a:pt x="3339" y="1188"/>
                </a:lnTo>
                <a:lnTo>
                  <a:pt x="3339" y="1126"/>
                </a:lnTo>
                <a:lnTo>
                  <a:pt x="3370" y="1126"/>
                </a:lnTo>
                <a:lnTo>
                  <a:pt x="3370" y="1095"/>
                </a:lnTo>
                <a:lnTo>
                  <a:pt x="3463" y="1095"/>
                </a:lnTo>
                <a:lnTo>
                  <a:pt x="3463" y="1064"/>
                </a:lnTo>
                <a:lnTo>
                  <a:pt x="3494" y="1064"/>
                </a:lnTo>
                <a:lnTo>
                  <a:pt x="3494" y="1033"/>
                </a:lnTo>
                <a:lnTo>
                  <a:pt x="3581" y="1033"/>
                </a:lnTo>
                <a:lnTo>
                  <a:pt x="3581" y="1002"/>
                </a:lnTo>
                <a:lnTo>
                  <a:pt x="3612" y="1002"/>
                </a:lnTo>
                <a:lnTo>
                  <a:pt x="3612" y="971"/>
                </a:lnTo>
                <a:lnTo>
                  <a:pt x="3675" y="971"/>
                </a:lnTo>
                <a:lnTo>
                  <a:pt x="3675" y="946"/>
                </a:lnTo>
                <a:lnTo>
                  <a:pt x="3737" y="946"/>
                </a:lnTo>
                <a:lnTo>
                  <a:pt x="3737" y="915"/>
                </a:lnTo>
                <a:lnTo>
                  <a:pt x="3799" y="915"/>
                </a:lnTo>
                <a:lnTo>
                  <a:pt x="3799" y="883"/>
                </a:lnTo>
                <a:lnTo>
                  <a:pt x="3855" y="883"/>
                </a:lnTo>
                <a:lnTo>
                  <a:pt x="3855" y="852"/>
                </a:lnTo>
                <a:lnTo>
                  <a:pt x="3948" y="852"/>
                </a:lnTo>
                <a:lnTo>
                  <a:pt x="3948" y="790"/>
                </a:lnTo>
                <a:lnTo>
                  <a:pt x="4010" y="790"/>
                </a:lnTo>
                <a:lnTo>
                  <a:pt x="4010" y="759"/>
                </a:lnTo>
                <a:lnTo>
                  <a:pt x="4128" y="759"/>
                </a:lnTo>
                <a:lnTo>
                  <a:pt x="4128" y="728"/>
                </a:lnTo>
                <a:lnTo>
                  <a:pt x="4253" y="728"/>
                </a:lnTo>
                <a:lnTo>
                  <a:pt x="4253" y="697"/>
                </a:lnTo>
                <a:lnTo>
                  <a:pt x="4315" y="697"/>
                </a:lnTo>
                <a:lnTo>
                  <a:pt x="4315" y="641"/>
                </a:lnTo>
                <a:lnTo>
                  <a:pt x="4340" y="641"/>
                </a:lnTo>
                <a:lnTo>
                  <a:pt x="4340" y="610"/>
                </a:lnTo>
                <a:lnTo>
                  <a:pt x="4371" y="610"/>
                </a:lnTo>
                <a:lnTo>
                  <a:pt x="4371" y="579"/>
                </a:lnTo>
                <a:lnTo>
                  <a:pt x="4402" y="579"/>
                </a:lnTo>
                <a:lnTo>
                  <a:pt x="4402" y="548"/>
                </a:lnTo>
                <a:lnTo>
                  <a:pt x="4495" y="548"/>
                </a:lnTo>
                <a:lnTo>
                  <a:pt x="4495" y="516"/>
                </a:lnTo>
                <a:lnTo>
                  <a:pt x="4464" y="516"/>
                </a:lnTo>
                <a:lnTo>
                  <a:pt x="4464" y="485"/>
                </a:lnTo>
                <a:lnTo>
                  <a:pt x="4558" y="485"/>
                </a:lnTo>
                <a:lnTo>
                  <a:pt x="4558" y="429"/>
                </a:lnTo>
                <a:lnTo>
                  <a:pt x="4645" y="429"/>
                </a:lnTo>
                <a:lnTo>
                  <a:pt x="4645" y="398"/>
                </a:lnTo>
                <a:lnTo>
                  <a:pt x="4613" y="398"/>
                </a:lnTo>
                <a:lnTo>
                  <a:pt x="4613" y="367"/>
                </a:lnTo>
                <a:lnTo>
                  <a:pt x="4738" y="367"/>
                </a:lnTo>
                <a:lnTo>
                  <a:pt x="4738" y="336"/>
                </a:lnTo>
                <a:lnTo>
                  <a:pt x="4707" y="336"/>
                </a:lnTo>
                <a:lnTo>
                  <a:pt x="4707" y="305"/>
                </a:lnTo>
                <a:lnTo>
                  <a:pt x="4769" y="305"/>
                </a:lnTo>
                <a:lnTo>
                  <a:pt x="4769" y="243"/>
                </a:lnTo>
                <a:lnTo>
                  <a:pt x="4800" y="243"/>
                </a:lnTo>
                <a:lnTo>
                  <a:pt x="4800" y="212"/>
                </a:lnTo>
                <a:lnTo>
                  <a:pt x="4769" y="212"/>
                </a:lnTo>
                <a:lnTo>
                  <a:pt x="4769" y="180"/>
                </a:lnTo>
                <a:lnTo>
                  <a:pt x="4738" y="180"/>
                </a:lnTo>
                <a:lnTo>
                  <a:pt x="4738" y="156"/>
                </a:lnTo>
                <a:lnTo>
                  <a:pt x="4707" y="156"/>
                </a:lnTo>
                <a:lnTo>
                  <a:pt x="4707" y="93"/>
                </a:lnTo>
                <a:lnTo>
                  <a:pt x="4707" y="62"/>
                </a:lnTo>
                <a:lnTo>
                  <a:pt x="4707" y="0"/>
                </a:lnTo>
                <a:lnTo>
                  <a:pt x="4676" y="0"/>
                </a:lnTo>
                <a:lnTo>
                  <a:pt x="4676" y="31"/>
                </a:lnTo>
                <a:lnTo>
                  <a:pt x="4676" y="62"/>
                </a:lnTo>
                <a:lnTo>
                  <a:pt x="4589" y="62"/>
                </a:lnTo>
                <a:lnTo>
                  <a:pt x="4589" y="93"/>
                </a:lnTo>
                <a:lnTo>
                  <a:pt x="4558" y="93"/>
                </a:lnTo>
                <a:lnTo>
                  <a:pt x="4558" y="124"/>
                </a:lnTo>
                <a:lnTo>
                  <a:pt x="4464" y="124"/>
                </a:lnTo>
                <a:lnTo>
                  <a:pt x="4464" y="156"/>
                </a:lnTo>
                <a:lnTo>
                  <a:pt x="4433" y="156"/>
                </a:lnTo>
                <a:lnTo>
                  <a:pt x="4433" y="180"/>
                </a:lnTo>
                <a:lnTo>
                  <a:pt x="4464" y="180"/>
                </a:lnTo>
                <a:lnTo>
                  <a:pt x="4464" y="212"/>
                </a:lnTo>
                <a:lnTo>
                  <a:pt x="4402" y="212"/>
                </a:lnTo>
                <a:lnTo>
                  <a:pt x="4402" y="243"/>
                </a:lnTo>
                <a:lnTo>
                  <a:pt x="4340" y="243"/>
                </a:lnTo>
                <a:lnTo>
                  <a:pt x="4340" y="274"/>
                </a:lnTo>
                <a:lnTo>
                  <a:pt x="4222" y="274"/>
                </a:lnTo>
                <a:lnTo>
                  <a:pt x="4222" y="305"/>
                </a:lnTo>
                <a:lnTo>
                  <a:pt x="4284" y="305"/>
                </a:lnTo>
                <a:lnTo>
                  <a:pt x="4284" y="336"/>
                </a:lnTo>
                <a:lnTo>
                  <a:pt x="4191" y="336"/>
                </a:lnTo>
                <a:lnTo>
                  <a:pt x="4191" y="367"/>
                </a:lnTo>
                <a:lnTo>
                  <a:pt x="4222" y="367"/>
                </a:lnTo>
                <a:lnTo>
                  <a:pt x="4222" y="398"/>
                </a:lnTo>
                <a:lnTo>
                  <a:pt x="4160" y="398"/>
                </a:lnTo>
                <a:lnTo>
                  <a:pt x="4160" y="429"/>
                </a:lnTo>
                <a:lnTo>
                  <a:pt x="4066" y="429"/>
                </a:lnTo>
                <a:lnTo>
                  <a:pt x="4066" y="454"/>
                </a:lnTo>
                <a:lnTo>
                  <a:pt x="4097" y="454"/>
                </a:lnTo>
                <a:lnTo>
                  <a:pt x="4097" y="485"/>
                </a:lnTo>
                <a:lnTo>
                  <a:pt x="3979" y="485"/>
                </a:lnTo>
                <a:lnTo>
                  <a:pt x="3979" y="516"/>
                </a:lnTo>
                <a:lnTo>
                  <a:pt x="3855" y="516"/>
                </a:lnTo>
                <a:lnTo>
                  <a:pt x="3855" y="548"/>
                </a:lnTo>
                <a:lnTo>
                  <a:pt x="3675" y="548"/>
                </a:lnTo>
                <a:lnTo>
                  <a:pt x="3675" y="579"/>
                </a:lnTo>
                <a:lnTo>
                  <a:pt x="3612" y="579"/>
                </a:lnTo>
                <a:lnTo>
                  <a:pt x="3612" y="610"/>
                </a:lnTo>
                <a:lnTo>
                  <a:pt x="3550" y="610"/>
                </a:lnTo>
                <a:lnTo>
                  <a:pt x="3550" y="641"/>
                </a:lnTo>
                <a:lnTo>
                  <a:pt x="3494" y="641"/>
                </a:lnTo>
                <a:lnTo>
                  <a:pt x="3494" y="672"/>
                </a:lnTo>
                <a:lnTo>
                  <a:pt x="3370" y="672"/>
                </a:lnTo>
                <a:lnTo>
                  <a:pt x="3370" y="697"/>
                </a:lnTo>
                <a:lnTo>
                  <a:pt x="3308" y="697"/>
                </a:lnTo>
                <a:lnTo>
                  <a:pt x="3308" y="728"/>
                </a:lnTo>
                <a:lnTo>
                  <a:pt x="3277" y="728"/>
                </a:lnTo>
                <a:lnTo>
                  <a:pt x="3277" y="759"/>
                </a:lnTo>
                <a:lnTo>
                  <a:pt x="3190" y="759"/>
                </a:lnTo>
                <a:lnTo>
                  <a:pt x="3190" y="790"/>
                </a:lnTo>
                <a:lnTo>
                  <a:pt x="3065" y="790"/>
                </a:lnTo>
                <a:lnTo>
                  <a:pt x="3065" y="821"/>
                </a:lnTo>
                <a:lnTo>
                  <a:pt x="2947" y="821"/>
                </a:lnTo>
                <a:lnTo>
                  <a:pt x="2947" y="852"/>
                </a:lnTo>
                <a:lnTo>
                  <a:pt x="2885" y="852"/>
                </a:lnTo>
                <a:lnTo>
                  <a:pt x="2885" y="883"/>
                </a:lnTo>
                <a:lnTo>
                  <a:pt x="2792" y="883"/>
                </a:lnTo>
                <a:lnTo>
                  <a:pt x="2792" y="915"/>
                </a:lnTo>
                <a:lnTo>
                  <a:pt x="2761" y="915"/>
                </a:lnTo>
                <a:lnTo>
                  <a:pt x="2761" y="946"/>
                </a:lnTo>
                <a:lnTo>
                  <a:pt x="2642" y="946"/>
                </a:lnTo>
                <a:lnTo>
                  <a:pt x="2642" y="971"/>
                </a:lnTo>
                <a:lnTo>
                  <a:pt x="2611" y="971"/>
                </a:lnTo>
                <a:lnTo>
                  <a:pt x="2611" y="1002"/>
                </a:lnTo>
                <a:lnTo>
                  <a:pt x="2549" y="1002"/>
                </a:lnTo>
                <a:lnTo>
                  <a:pt x="2549" y="1033"/>
                </a:lnTo>
                <a:lnTo>
                  <a:pt x="2518" y="1033"/>
                </a:lnTo>
                <a:lnTo>
                  <a:pt x="2518" y="1064"/>
                </a:lnTo>
                <a:lnTo>
                  <a:pt x="2462" y="1064"/>
                </a:lnTo>
                <a:lnTo>
                  <a:pt x="2462" y="1095"/>
                </a:lnTo>
                <a:lnTo>
                  <a:pt x="2462" y="1126"/>
                </a:lnTo>
                <a:lnTo>
                  <a:pt x="2400" y="1126"/>
                </a:lnTo>
                <a:lnTo>
                  <a:pt x="2400" y="1157"/>
                </a:lnTo>
                <a:lnTo>
                  <a:pt x="2338" y="1157"/>
                </a:lnTo>
                <a:lnTo>
                  <a:pt x="2338" y="1188"/>
                </a:lnTo>
                <a:lnTo>
                  <a:pt x="2369" y="1188"/>
                </a:lnTo>
                <a:lnTo>
                  <a:pt x="2369" y="1213"/>
                </a:lnTo>
                <a:lnTo>
                  <a:pt x="2276" y="1213"/>
                </a:lnTo>
                <a:lnTo>
                  <a:pt x="2276" y="1244"/>
                </a:lnTo>
                <a:lnTo>
                  <a:pt x="2307" y="1244"/>
                </a:lnTo>
                <a:lnTo>
                  <a:pt x="2307" y="1275"/>
                </a:lnTo>
                <a:lnTo>
                  <a:pt x="2245" y="1275"/>
                </a:lnTo>
                <a:lnTo>
                  <a:pt x="2245" y="1307"/>
                </a:lnTo>
                <a:lnTo>
                  <a:pt x="2189" y="1307"/>
                </a:lnTo>
                <a:lnTo>
                  <a:pt x="2189" y="1369"/>
                </a:lnTo>
                <a:lnTo>
                  <a:pt x="2126" y="1369"/>
                </a:lnTo>
                <a:lnTo>
                  <a:pt x="2126" y="1400"/>
                </a:lnTo>
                <a:lnTo>
                  <a:pt x="2064" y="1400"/>
                </a:lnTo>
                <a:lnTo>
                  <a:pt x="2064" y="1431"/>
                </a:lnTo>
                <a:lnTo>
                  <a:pt x="2002" y="1431"/>
                </a:lnTo>
                <a:lnTo>
                  <a:pt x="2002" y="1487"/>
                </a:lnTo>
                <a:lnTo>
                  <a:pt x="1946" y="1487"/>
                </a:lnTo>
                <a:lnTo>
                  <a:pt x="1946" y="1518"/>
                </a:lnTo>
                <a:lnTo>
                  <a:pt x="1884" y="1518"/>
                </a:lnTo>
                <a:lnTo>
                  <a:pt x="1884" y="1580"/>
                </a:lnTo>
                <a:lnTo>
                  <a:pt x="1822" y="1580"/>
                </a:lnTo>
                <a:lnTo>
                  <a:pt x="1822" y="1611"/>
                </a:lnTo>
                <a:lnTo>
                  <a:pt x="1760" y="1611"/>
                </a:lnTo>
                <a:lnTo>
                  <a:pt x="1760" y="1643"/>
                </a:lnTo>
                <a:lnTo>
                  <a:pt x="1673" y="1643"/>
                </a:lnTo>
                <a:lnTo>
                  <a:pt x="1673" y="1674"/>
                </a:lnTo>
                <a:lnTo>
                  <a:pt x="1610" y="1674"/>
                </a:lnTo>
                <a:lnTo>
                  <a:pt x="1610" y="1736"/>
                </a:lnTo>
                <a:lnTo>
                  <a:pt x="1548" y="1736"/>
                </a:lnTo>
                <a:lnTo>
                  <a:pt x="1548" y="1761"/>
                </a:lnTo>
                <a:lnTo>
                  <a:pt x="1486" y="1761"/>
                </a:lnTo>
                <a:lnTo>
                  <a:pt x="1486" y="1792"/>
                </a:lnTo>
                <a:lnTo>
                  <a:pt x="1399" y="1792"/>
                </a:lnTo>
                <a:lnTo>
                  <a:pt x="1399" y="1854"/>
                </a:lnTo>
                <a:lnTo>
                  <a:pt x="1337" y="1854"/>
                </a:lnTo>
                <a:lnTo>
                  <a:pt x="1337" y="1916"/>
                </a:lnTo>
                <a:lnTo>
                  <a:pt x="1275" y="1916"/>
                </a:lnTo>
                <a:lnTo>
                  <a:pt x="1275" y="1978"/>
                </a:lnTo>
                <a:lnTo>
                  <a:pt x="1212" y="1978"/>
                </a:lnTo>
                <a:lnTo>
                  <a:pt x="1212" y="2034"/>
                </a:lnTo>
                <a:lnTo>
                  <a:pt x="1212" y="2066"/>
                </a:lnTo>
                <a:lnTo>
                  <a:pt x="1156" y="2066"/>
                </a:lnTo>
                <a:lnTo>
                  <a:pt x="1156" y="2097"/>
                </a:lnTo>
                <a:lnTo>
                  <a:pt x="1125" y="2097"/>
                </a:lnTo>
                <a:lnTo>
                  <a:pt x="1125" y="2128"/>
                </a:lnTo>
                <a:lnTo>
                  <a:pt x="1094" y="2128"/>
                </a:lnTo>
                <a:lnTo>
                  <a:pt x="1094" y="2159"/>
                </a:lnTo>
                <a:lnTo>
                  <a:pt x="1063" y="2159"/>
                </a:lnTo>
                <a:lnTo>
                  <a:pt x="1063" y="2190"/>
                </a:lnTo>
                <a:lnTo>
                  <a:pt x="1032" y="2190"/>
                </a:lnTo>
                <a:lnTo>
                  <a:pt x="1032" y="2221"/>
                </a:lnTo>
                <a:lnTo>
                  <a:pt x="939" y="2221"/>
                </a:lnTo>
                <a:lnTo>
                  <a:pt x="939" y="2252"/>
                </a:lnTo>
                <a:lnTo>
                  <a:pt x="939" y="2277"/>
                </a:lnTo>
                <a:lnTo>
                  <a:pt x="883" y="2277"/>
                </a:lnTo>
                <a:lnTo>
                  <a:pt x="883" y="2308"/>
                </a:lnTo>
                <a:lnTo>
                  <a:pt x="883" y="2339"/>
                </a:lnTo>
                <a:lnTo>
                  <a:pt x="790" y="2339"/>
                </a:lnTo>
                <a:lnTo>
                  <a:pt x="790" y="2370"/>
                </a:lnTo>
                <a:lnTo>
                  <a:pt x="821" y="2370"/>
                </a:lnTo>
                <a:lnTo>
                  <a:pt x="821" y="2402"/>
                </a:lnTo>
                <a:lnTo>
                  <a:pt x="727" y="2402"/>
                </a:lnTo>
                <a:lnTo>
                  <a:pt x="727" y="2433"/>
                </a:lnTo>
                <a:lnTo>
                  <a:pt x="696" y="2433"/>
                </a:lnTo>
                <a:lnTo>
                  <a:pt x="696" y="2464"/>
                </a:lnTo>
                <a:lnTo>
                  <a:pt x="609" y="2464"/>
                </a:lnTo>
                <a:lnTo>
                  <a:pt x="609" y="2526"/>
                </a:lnTo>
                <a:lnTo>
                  <a:pt x="516" y="2526"/>
                </a:lnTo>
                <a:lnTo>
                  <a:pt x="516" y="2551"/>
                </a:lnTo>
                <a:lnTo>
                  <a:pt x="547" y="2551"/>
                </a:lnTo>
                <a:lnTo>
                  <a:pt x="547" y="2582"/>
                </a:lnTo>
                <a:lnTo>
                  <a:pt x="485" y="2582"/>
                </a:lnTo>
                <a:lnTo>
                  <a:pt x="485" y="2613"/>
                </a:lnTo>
                <a:lnTo>
                  <a:pt x="516" y="2613"/>
                </a:lnTo>
                <a:lnTo>
                  <a:pt x="516" y="2644"/>
                </a:lnTo>
                <a:lnTo>
                  <a:pt x="423" y="2644"/>
                </a:lnTo>
                <a:lnTo>
                  <a:pt x="423" y="2675"/>
                </a:lnTo>
                <a:lnTo>
                  <a:pt x="485" y="2675"/>
                </a:lnTo>
                <a:lnTo>
                  <a:pt x="485" y="2706"/>
                </a:lnTo>
                <a:lnTo>
                  <a:pt x="367" y="2706"/>
                </a:lnTo>
                <a:lnTo>
                  <a:pt x="367" y="2738"/>
                </a:lnTo>
                <a:lnTo>
                  <a:pt x="392" y="2738"/>
                </a:lnTo>
                <a:lnTo>
                  <a:pt x="392" y="2769"/>
                </a:lnTo>
                <a:lnTo>
                  <a:pt x="305" y="2769"/>
                </a:lnTo>
                <a:lnTo>
                  <a:pt x="305" y="2800"/>
                </a:lnTo>
                <a:lnTo>
                  <a:pt x="336" y="2800"/>
                </a:lnTo>
                <a:lnTo>
                  <a:pt x="336" y="2825"/>
                </a:lnTo>
                <a:lnTo>
                  <a:pt x="242" y="2825"/>
                </a:lnTo>
                <a:lnTo>
                  <a:pt x="242" y="2887"/>
                </a:lnTo>
                <a:lnTo>
                  <a:pt x="149" y="2887"/>
                </a:lnTo>
                <a:lnTo>
                  <a:pt x="149" y="2918"/>
                </a:lnTo>
                <a:lnTo>
                  <a:pt x="180" y="2918"/>
                </a:lnTo>
                <a:lnTo>
                  <a:pt x="180" y="2949"/>
                </a:lnTo>
                <a:lnTo>
                  <a:pt x="149" y="2949"/>
                </a:lnTo>
                <a:lnTo>
                  <a:pt x="149" y="3011"/>
                </a:lnTo>
                <a:lnTo>
                  <a:pt x="118" y="3011"/>
                </a:lnTo>
                <a:lnTo>
                  <a:pt x="118" y="3042"/>
                </a:lnTo>
                <a:lnTo>
                  <a:pt x="149" y="3042"/>
                </a:lnTo>
                <a:lnTo>
                  <a:pt x="149" y="3067"/>
                </a:lnTo>
                <a:lnTo>
                  <a:pt x="62" y="3067"/>
                </a:lnTo>
                <a:lnTo>
                  <a:pt x="62" y="3129"/>
                </a:lnTo>
                <a:lnTo>
                  <a:pt x="0" y="3129"/>
                </a:lnTo>
                <a:lnTo>
                  <a:pt x="0" y="3223"/>
                </a:lnTo>
                <a:lnTo>
                  <a:pt x="0" y="3254"/>
                </a:lnTo>
              </a:path>
            </a:pathLst>
          </a:custGeom>
          <a:solidFill>
            <a:srgbClr val="F1F293"/>
          </a:solidFill>
          <a:ln w="12700" cap="rnd" cmpd="sng">
            <a:solidFill>
              <a:schemeClr val="bg1"/>
            </a:solidFill>
            <a:prstDash val="solid"/>
            <a:round/>
            <a:headEnd type="none" w="med" len="med"/>
            <a:tailEnd type="none" w="med" len="med"/>
          </a:ln>
          <a:effectLst>
            <a:prstShdw prst="shdw17" dist="17961" dir="2700000">
              <a:schemeClr val="bg1">
                <a:gamma/>
                <a:shade val="60000"/>
                <a:invGamma/>
              </a:schemeClr>
            </a:prstShdw>
          </a:effectLst>
        </p:spPr>
        <p:txBody>
          <a:bodyPr wrap="none" lIns="161162" tIns="79168" rIns="161162" bIns="79168">
            <a:spAutoFit/>
          </a:bodyPr>
          <a:lstStyle/>
          <a:p>
            <a:pPr>
              <a:defRPr/>
            </a:pPr>
            <a:endParaRPr lang="zh-CN" altLang="en-US">
              <a:latin typeface="Arial" pitchFamily="34" charset="0"/>
              <a:ea typeface="宋体" pitchFamily="2" charset="-122"/>
            </a:endParaRPr>
          </a:p>
        </p:txBody>
      </p:sp>
      <p:pic>
        <p:nvPicPr>
          <p:cNvPr id="142340" name="Picture 6"/>
          <p:cNvPicPr>
            <a:picLocks noChangeAspect="1" noChangeArrowheads="1"/>
          </p:cNvPicPr>
          <p:nvPr/>
        </p:nvPicPr>
        <p:blipFill>
          <a:blip r:embed="rId2"/>
          <a:srcRect/>
          <a:stretch>
            <a:fillRect/>
          </a:stretch>
        </p:blipFill>
        <p:spPr bwMode="auto">
          <a:xfrm>
            <a:off x="2571750" y="5495925"/>
            <a:ext cx="1763713" cy="1052513"/>
          </a:xfrm>
          <a:prstGeom prst="rect">
            <a:avLst/>
          </a:prstGeom>
          <a:noFill/>
          <a:ln w="9525">
            <a:noFill/>
            <a:miter lim="800000"/>
            <a:headEnd/>
            <a:tailEnd/>
          </a:ln>
        </p:spPr>
      </p:pic>
      <p:pic>
        <p:nvPicPr>
          <p:cNvPr id="142341" name="Picture 8"/>
          <p:cNvPicPr>
            <a:picLocks noChangeArrowheads="1"/>
          </p:cNvPicPr>
          <p:nvPr/>
        </p:nvPicPr>
        <p:blipFill>
          <a:blip r:embed="rId3"/>
          <a:srcRect/>
          <a:stretch>
            <a:fillRect/>
          </a:stretch>
        </p:blipFill>
        <p:spPr bwMode="auto">
          <a:xfrm>
            <a:off x="220663" y="2153036"/>
            <a:ext cx="7161689" cy="4333489"/>
          </a:xfrm>
          <a:prstGeom prst="rect">
            <a:avLst/>
          </a:prstGeom>
          <a:noFill/>
          <a:ln w="12700">
            <a:noFill/>
            <a:miter lim="800000"/>
            <a:headEnd/>
            <a:tailEnd/>
          </a:ln>
        </p:spPr>
      </p:pic>
      <p:sp>
        <p:nvSpPr>
          <p:cNvPr id="142342" name="Line 10"/>
          <p:cNvSpPr>
            <a:spLocks noChangeShapeType="1"/>
          </p:cNvSpPr>
          <p:nvPr/>
        </p:nvSpPr>
        <p:spPr bwMode="auto">
          <a:xfrm>
            <a:off x="152400" y="6380163"/>
            <a:ext cx="658813"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3" name="Line 11"/>
          <p:cNvSpPr>
            <a:spLocks noChangeShapeType="1"/>
          </p:cNvSpPr>
          <p:nvPr/>
        </p:nvSpPr>
        <p:spPr bwMode="auto">
          <a:xfrm flipV="1">
            <a:off x="1212850" y="4945063"/>
            <a:ext cx="0" cy="1281112"/>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4" name="Line 12"/>
          <p:cNvSpPr>
            <a:spLocks noChangeShapeType="1"/>
          </p:cNvSpPr>
          <p:nvPr/>
        </p:nvSpPr>
        <p:spPr bwMode="auto">
          <a:xfrm>
            <a:off x="823913" y="5454650"/>
            <a:ext cx="1411287"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5" name="Line 13"/>
          <p:cNvSpPr>
            <a:spLocks noChangeShapeType="1"/>
          </p:cNvSpPr>
          <p:nvPr/>
        </p:nvSpPr>
        <p:spPr bwMode="auto">
          <a:xfrm flipV="1">
            <a:off x="1609725" y="4724400"/>
            <a:ext cx="0" cy="1179513"/>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6" name="Line 14"/>
          <p:cNvSpPr>
            <a:spLocks noChangeShapeType="1"/>
          </p:cNvSpPr>
          <p:nvPr/>
        </p:nvSpPr>
        <p:spPr bwMode="auto">
          <a:xfrm flipV="1">
            <a:off x="2717800" y="3738563"/>
            <a:ext cx="0" cy="156210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7" name="Line 15"/>
          <p:cNvSpPr>
            <a:spLocks noChangeShapeType="1"/>
          </p:cNvSpPr>
          <p:nvPr/>
        </p:nvSpPr>
        <p:spPr bwMode="auto">
          <a:xfrm flipV="1">
            <a:off x="4319588" y="2592388"/>
            <a:ext cx="0" cy="1863725"/>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8" name="Line 16"/>
          <p:cNvSpPr>
            <a:spLocks noChangeShapeType="1"/>
          </p:cNvSpPr>
          <p:nvPr/>
        </p:nvSpPr>
        <p:spPr bwMode="auto">
          <a:xfrm flipV="1">
            <a:off x="6496050" y="1487488"/>
            <a:ext cx="0" cy="1379537"/>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49" name="Line 17"/>
          <p:cNvSpPr>
            <a:spLocks noChangeShapeType="1"/>
          </p:cNvSpPr>
          <p:nvPr/>
        </p:nvSpPr>
        <p:spPr bwMode="auto">
          <a:xfrm>
            <a:off x="1101725" y="5092700"/>
            <a:ext cx="1925638"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0" name="Line 18"/>
          <p:cNvSpPr>
            <a:spLocks noChangeShapeType="1"/>
          </p:cNvSpPr>
          <p:nvPr/>
        </p:nvSpPr>
        <p:spPr bwMode="auto">
          <a:xfrm>
            <a:off x="2446338" y="3967163"/>
            <a:ext cx="2439987"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1" name="Line 19"/>
          <p:cNvSpPr>
            <a:spLocks noChangeShapeType="1"/>
          </p:cNvSpPr>
          <p:nvPr/>
        </p:nvSpPr>
        <p:spPr bwMode="auto">
          <a:xfrm>
            <a:off x="4860925" y="2338388"/>
            <a:ext cx="2459038"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2" name="Line 20"/>
          <p:cNvSpPr>
            <a:spLocks noChangeShapeType="1"/>
          </p:cNvSpPr>
          <p:nvPr/>
        </p:nvSpPr>
        <p:spPr bwMode="auto">
          <a:xfrm>
            <a:off x="349250" y="6070600"/>
            <a:ext cx="1055688" cy="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3" name="Line 21"/>
          <p:cNvSpPr>
            <a:spLocks noChangeShapeType="1"/>
          </p:cNvSpPr>
          <p:nvPr/>
        </p:nvSpPr>
        <p:spPr bwMode="auto">
          <a:xfrm flipV="1">
            <a:off x="303213" y="6172200"/>
            <a:ext cx="0" cy="37465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4" name="Line 22"/>
          <p:cNvSpPr>
            <a:spLocks noChangeShapeType="1"/>
          </p:cNvSpPr>
          <p:nvPr/>
        </p:nvSpPr>
        <p:spPr bwMode="auto">
          <a:xfrm flipV="1">
            <a:off x="620713" y="5568950"/>
            <a:ext cx="0" cy="958850"/>
          </a:xfrm>
          <a:prstGeom prst="line">
            <a:avLst/>
          </a:prstGeom>
          <a:noFill/>
          <a:ln w="12700">
            <a:solidFill>
              <a:srgbClr val="FF6600"/>
            </a:solidFill>
            <a:round/>
            <a:headEnd/>
            <a:tailEnd/>
          </a:ln>
        </p:spPr>
        <p:txBody>
          <a:bodyPr wrap="none" lIns="161162" tIns="79168" rIns="161162" bIns="79168">
            <a:spAutoFit/>
          </a:bodyPr>
          <a:lstStyle/>
          <a:p>
            <a:endParaRPr lang="zh-CN" altLang="en-US"/>
          </a:p>
        </p:txBody>
      </p:sp>
      <p:sp>
        <p:nvSpPr>
          <p:cNvPr id="142355" name="Rectangle 30"/>
          <p:cNvSpPr>
            <a:spLocks noChangeArrowheads="1"/>
          </p:cNvSpPr>
          <p:nvPr/>
        </p:nvSpPr>
        <p:spPr bwMode="auto">
          <a:xfrm>
            <a:off x="2514600" y="5507038"/>
            <a:ext cx="1905000" cy="1000125"/>
          </a:xfrm>
          <a:prstGeom prst="rect">
            <a:avLst/>
          </a:prstGeom>
          <a:solidFill>
            <a:schemeClr val="bg1"/>
          </a:solidFill>
          <a:ln w="9525">
            <a:solidFill>
              <a:schemeClr val="bg1"/>
            </a:solidFill>
            <a:miter lim="800000"/>
            <a:headEnd/>
            <a:tailEnd/>
          </a:ln>
        </p:spPr>
        <p:txBody>
          <a:bodyPr wrap="none" anchor="ctr"/>
          <a:lstStyle/>
          <a:p>
            <a:endParaRPr lang="zh-CN" altLang="en-US"/>
          </a:p>
        </p:txBody>
      </p:sp>
      <p:pic>
        <p:nvPicPr>
          <p:cNvPr id="142356" name="Picture 34"/>
          <p:cNvPicPr>
            <a:picLocks noChangeAspect="1" noChangeArrowheads="1"/>
          </p:cNvPicPr>
          <p:nvPr/>
        </p:nvPicPr>
        <p:blipFill>
          <a:blip r:embed="rId4"/>
          <a:srcRect/>
          <a:stretch>
            <a:fillRect/>
          </a:stretch>
        </p:blipFill>
        <p:spPr bwMode="auto">
          <a:xfrm>
            <a:off x="6929438" y="1799851"/>
            <a:ext cx="1988910" cy="1268788"/>
          </a:xfrm>
          <a:prstGeom prst="rect">
            <a:avLst/>
          </a:prstGeom>
          <a:noFill/>
          <a:ln w="9525">
            <a:noFill/>
            <a:miter lim="800000"/>
            <a:headEnd/>
            <a:tailEnd/>
          </a:ln>
        </p:spPr>
      </p:pic>
      <p:pic>
        <p:nvPicPr>
          <p:cNvPr id="142358" name="Picture 31" descr="11Li"/>
          <p:cNvPicPr>
            <a:picLocks noChangeAspect="1" noChangeArrowheads="1"/>
          </p:cNvPicPr>
          <p:nvPr/>
        </p:nvPicPr>
        <p:blipFill>
          <a:blip r:embed="rId5"/>
          <a:srcRect/>
          <a:stretch>
            <a:fillRect/>
          </a:stretch>
        </p:blipFill>
        <p:spPr bwMode="auto">
          <a:xfrm>
            <a:off x="1143000" y="5573713"/>
            <a:ext cx="1081088" cy="1017587"/>
          </a:xfrm>
          <a:prstGeom prst="rect">
            <a:avLst/>
          </a:prstGeom>
          <a:noFill/>
          <a:ln w="9525">
            <a:noFill/>
            <a:miter lim="800000"/>
            <a:headEnd/>
            <a:tailEnd/>
          </a:ln>
        </p:spPr>
      </p:pic>
      <p:pic>
        <p:nvPicPr>
          <p:cNvPr id="142359" name="Picture 41"/>
          <p:cNvPicPr>
            <a:picLocks noChangeAspect="1" noChangeArrowheads="1"/>
          </p:cNvPicPr>
          <p:nvPr/>
        </p:nvPicPr>
        <p:blipFill>
          <a:blip r:embed="rId6"/>
          <a:srcRect l="10802" r="50548" b="28548"/>
          <a:stretch>
            <a:fillRect/>
          </a:stretch>
        </p:blipFill>
        <p:spPr bwMode="auto">
          <a:xfrm>
            <a:off x="538112" y="3644751"/>
            <a:ext cx="1081560" cy="1368425"/>
          </a:xfrm>
          <a:prstGeom prst="rect">
            <a:avLst/>
          </a:prstGeom>
          <a:noFill/>
          <a:ln w="9525">
            <a:noFill/>
            <a:miter lim="800000"/>
            <a:headEnd/>
            <a:tailEnd/>
          </a:ln>
        </p:spPr>
      </p:pic>
      <p:sp>
        <p:nvSpPr>
          <p:cNvPr id="142361" name="Rectangle 38"/>
          <p:cNvSpPr>
            <a:spLocks noChangeArrowheads="1"/>
          </p:cNvSpPr>
          <p:nvPr/>
        </p:nvSpPr>
        <p:spPr bwMode="auto">
          <a:xfrm>
            <a:off x="3786182" y="4500570"/>
            <a:ext cx="5107488" cy="2039020"/>
          </a:xfrm>
          <a:prstGeom prst="rect">
            <a:avLst/>
          </a:prstGeom>
          <a:noFill/>
          <a:ln w="9525">
            <a:noFill/>
            <a:miter lim="800000"/>
            <a:headEnd/>
            <a:tailEnd/>
          </a:ln>
        </p:spPr>
        <p:txBody>
          <a:bodyPr wrap="none">
            <a:spAutoFit/>
          </a:bodyPr>
          <a:lstStyle/>
          <a:p>
            <a:pPr>
              <a:spcBef>
                <a:spcPts val="300"/>
              </a:spcBef>
              <a:buFont typeface="Wingdings" pitchFamily="2" charset="2"/>
              <a:buChar char="l"/>
            </a:pPr>
            <a:r>
              <a:rPr lang="en-US" altLang="zh-CN" dirty="0">
                <a:solidFill>
                  <a:srgbClr val="0000FF"/>
                </a:solidFill>
                <a:latin typeface="Arial Narrow" panose="020B0606020202030204" pitchFamily="34" charset="0"/>
              </a:rPr>
              <a:t> </a:t>
            </a:r>
            <a:r>
              <a:rPr lang="en-US" altLang="zh-CN" sz="1900" dirty="0">
                <a:solidFill>
                  <a:srgbClr val="0000FF"/>
                </a:solidFill>
                <a:latin typeface="Arial Narrow" panose="020B0606020202030204" pitchFamily="34" charset="0"/>
              </a:rPr>
              <a:t>Precise mass measurements for short-lived nuclei</a:t>
            </a:r>
          </a:p>
          <a:p>
            <a:pPr>
              <a:spcBef>
                <a:spcPts val="300"/>
              </a:spcBef>
              <a:buFont typeface="Wingdings" pitchFamily="2" charset="2"/>
              <a:buChar char="l"/>
            </a:pPr>
            <a:r>
              <a:rPr lang="en-US" altLang="zh-CN" sz="1900" dirty="0">
                <a:solidFill>
                  <a:srgbClr val="0000FF"/>
                </a:solidFill>
                <a:latin typeface="Arial Narrow" panose="020B0606020202030204" pitchFamily="34" charset="0"/>
              </a:rPr>
              <a:t> Synthesis of new isotopes near the proton-drip line</a:t>
            </a:r>
          </a:p>
          <a:p>
            <a:pPr>
              <a:spcBef>
                <a:spcPts val="300"/>
              </a:spcBef>
              <a:buFont typeface="Wingdings" pitchFamily="2" charset="2"/>
              <a:buChar char="l"/>
            </a:pPr>
            <a:r>
              <a:rPr lang="en-US" altLang="zh-CN" sz="1900" dirty="0">
                <a:solidFill>
                  <a:srgbClr val="0000FF"/>
                </a:solidFill>
                <a:latin typeface="Arial Narrow" panose="020B0606020202030204" pitchFamily="34" charset="0"/>
              </a:rPr>
              <a:t> Structure and reaction mechanism with exotic beams</a:t>
            </a:r>
          </a:p>
          <a:p>
            <a:pPr>
              <a:spcBef>
                <a:spcPts val="300"/>
              </a:spcBef>
              <a:buFont typeface="Wingdings" pitchFamily="2" charset="2"/>
              <a:buChar char="l"/>
            </a:pPr>
            <a:r>
              <a:rPr lang="en-US" altLang="zh-CN" sz="1900" dirty="0">
                <a:solidFill>
                  <a:srgbClr val="0000FF"/>
                </a:solidFill>
                <a:latin typeface="Arial Narrow" panose="020B0606020202030204" pitchFamily="34" charset="0"/>
              </a:rPr>
              <a:t> Properties of </a:t>
            </a:r>
            <a:r>
              <a:rPr lang="en-US" altLang="zh-CN" sz="1900" dirty="0" err="1">
                <a:solidFill>
                  <a:srgbClr val="0000FF"/>
                </a:solidFill>
                <a:latin typeface="Arial Narrow" panose="020B0606020202030204" pitchFamily="34" charset="0"/>
              </a:rPr>
              <a:t>asym</a:t>
            </a:r>
            <a:r>
              <a:rPr lang="en-US" altLang="zh-CN" sz="1900" dirty="0">
                <a:solidFill>
                  <a:srgbClr val="0000FF"/>
                </a:solidFill>
                <a:latin typeface="Arial Narrow" panose="020B0606020202030204" pitchFamily="34" charset="0"/>
              </a:rPr>
              <a:t>. nuclear matter  at high density </a:t>
            </a:r>
          </a:p>
          <a:p>
            <a:pPr>
              <a:spcBef>
                <a:spcPts val="300"/>
              </a:spcBef>
              <a:buFont typeface="Wingdings" pitchFamily="2" charset="2"/>
              <a:buChar char="l"/>
            </a:pPr>
            <a:r>
              <a:rPr lang="en-US" altLang="zh-CN" sz="1900" dirty="0">
                <a:solidFill>
                  <a:srgbClr val="0000FF"/>
                </a:solidFill>
                <a:latin typeface="Arial Narrow" panose="020B0606020202030204" pitchFamily="34" charset="0"/>
              </a:rPr>
              <a:t> Decay and chemical properties of super-heavy nuclei</a:t>
            </a:r>
          </a:p>
          <a:p>
            <a:pPr>
              <a:spcBef>
                <a:spcPts val="300"/>
              </a:spcBef>
              <a:buFont typeface="Wingdings" pitchFamily="2" charset="2"/>
              <a:buChar char="l"/>
            </a:pPr>
            <a:r>
              <a:rPr lang="en-US" altLang="zh-CN" sz="1900" dirty="0">
                <a:solidFill>
                  <a:srgbClr val="0000FF"/>
                </a:solidFill>
                <a:latin typeface="Arial Narrow" panose="020B0606020202030204" pitchFamily="34" charset="0"/>
              </a:rPr>
              <a:t> Evolution of collective motion in complex  </a:t>
            </a:r>
            <a:r>
              <a:rPr lang="en-US" altLang="zh-CN" sz="1900" dirty="0" smtClean="0">
                <a:solidFill>
                  <a:srgbClr val="0000FF"/>
                </a:solidFill>
                <a:latin typeface="Arial Narrow" panose="020B0606020202030204" pitchFamily="34" charset="0"/>
              </a:rPr>
              <a:t>nuclei</a:t>
            </a:r>
            <a:endParaRPr lang="en-US" altLang="zh-CN" sz="1900" dirty="0">
              <a:solidFill>
                <a:srgbClr val="0000FF"/>
              </a:solidFill>
              <a:latin typeface="Arial Narrow" panose="020B0606020202030204" pitchFamily="34" charset="0"/>
            </a:endParaRPr>
          </a:p>
        </p:txBody>
      </p:sp>
      <p:sp>
        <p:nvSpPr>
          <p:cNvPr id="142362" name="Rectangle 37"/>
          <p:cNvSpPr>
            <a:spLocks noChangeArrowheads="1"/>
          </p:cNvSpPr>
          <p:nvPr/>
        </p:nvSpPr>
        <p:spPr bwMode="auto">
          <a:xfrm>
            <a:off x="865584" y="955662"/>
            <a:ext cx="7162800"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n"/>
            </a:pPr>
            <a:r>
              <a:rPr lang="en-US" altLang="zh-CN" sz="2000" dirty="0">
                <a:solidFill>
                  <a:srgbClr val="000099"/>
                </a:solidFill>
              </a:rPr>
              <a:t>Exploring the limits of nuclear </a:t>
            </a:r>
            <a:r>
              <a:rPr lang="en-US" altLang="zh-CN" sz="2000" dirty="0" smtClean="0">
                <a:solidFill>
                  <a:srgbClr val="000099"/>
                </a:solidFill>
              </a:rPr>
              <a:t>stability</a:t>
            </a:r>
            <a:endParaRPr lang="en-US" altLang="zh-CN" sz="2000" dirty="0">
              <a:solidFill>
                <a:srgbClr val="000099"/>
              </a:solidFill>
            </a:endParaRPr>
          </a:p>
        </p:txBody>
      </p:sp>
      <p:pic>
        <p:nvPicPr>
          <p:cNvPr id="28" name="Picture 2"/>
          <p:cNvPicPr>
            <a:picLocks noChangeAspect="1" noChangeArrowheads="1"/>
          </p:cNvPicPr>
          <p:nvPr/>
        </p:nvPicPr>
        <p:blipFill>
          <a:blip r:embed="rId7"/>
          <a:srcRect/>
          <a:stretch>
            <a:fillRect/>
          </a:stretch>
        </p:blipFill>
        <p:spPr bwMode="auto">
          <a:xfrm>
            <a:off x="1071348" y="2154003"/>
            <a:ext cx="2204508" cy="1563029"/>
          </a:xfrm>
          <a:prstGeom prst="rect">
            <a:avLst/>
          </a:prstGeom>
          <a:noFill/>
          <a:ln w="9525">
            <a:solidFill>
              <a:srgbClr val="7030A0"/>
            </a:solidFill>
            <a:miter lim="800000"/>
            <a:headEnd/>
            <a:tailEnd/>
          </a:ln>
          <a:effectLst/>
        </p:spPr>
      </p:pic>
      <p:sp>
        <p:nvSpPr>
          <p:cNvPr id="29" name="Rectangle 4"/>
          <p:cNvSpPr>
            <a:spLocks noChangeArrowheads="1"/>
          </p:cNvSpPr>
          <p:nvPr/>
        </p:nvSpPr>
        <p:spPr bwMode="auto">
          <a:xfrm>
            <a:off x="858300" y="1369570"/>
            <a:ext cx="4993835" cy="338554"/>
          </a:xfrm>
          <a:prstGeom prst="rect">
            <a:avLst/>
          </a:prstGeom>
          <a:noFill/>
          <a:ln w="9525">
            <a:noFill/>
            <a:miter lim="800000"/>
            <a:headEnd/>
            <a:tailEnd/>
          </a:ln>
          <a:effectLst/>
        </p:spPr>
        <p:txBody>
          <a:bodyPr wrap="square">
            <a:spAutoFit/>
          </a:bodyPr>
          <a:lstStyle/>
          <a:p>
            <a:pPr marL="342900" lvl="1" indent="-342900">
              <a:lnSpc>
                <a:spcPct val="80000"/>
              </a:lnSpc>
              <a:buFont typeface="Wingdings" panose="05000000000000000000" pitchFamily="2" charset="2"/>
              <a:buChar char="n"/>
            </a:pPr>
            <a:r>
              <a:rPr lang="en-US" altLang="en-US" sz="2000" dirty="0" smtClean="0">
                <a:solidFill>
                  <a:srgbClr val="000099"/>
                </a:solidFill>
                <a:latin typeface="+mn-lt"/>
              </a:rPr>
              <a:t>New phenomena far from stability</a:t>
            </a:r>
          </a:p>
        </p:txBody>
      </p:sp>
      <p:sp>
        <p:nvSpPr>
          <p:cNvPr id="30" name="Rectangle 37"/>
          <p:cNvSpPr>
            <a:spLocks noChangeArrowheads="1"/>
          </p:cNvSpPr>
          <p:nvPr/>
        </p:nvSpPr>
        <p:spPr bwMode="auto">
          <a:xfrm>
            <a:off x="853965" y="1660738"/>
            <a:ext cx="7162800"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n"/>
            </a:pPr>
            <a:r>
              <a:rPr lang="en-US" altLang="zh-CN" sz="2000" dirty="0" smtClean="0">
                <a:solidFill>
                  <a:srgbClr val="000099"/>
                </a:solidFill>
              </a:rPr>
              <a:t>Shell structure far from stability</a:t>
            </a:r>
            <a:endParaRPr lang="en-US" altLang="zh-CN" sz="2000" dirty="0">
              <a:solidFill>
                <a:srgbClr val="000099"/>
              </a:solidFill>
            </a:endParaRPr>
          </a:p>
        </p:txBody>
      </p:sp>
      <p:sp>
        <p:nvSpPr>
          <p:cNvPr id="32" name="Rectangle 37"/>
          <p:cNvSpPr>
            <a:spLocks noChangeArrowheads="1"/>
          </p:cNvSpPr>
          <p:nvPr/>
        </p:nvSpPr>
        <p:spPr bwMode="auto">
          <a:xfrm>
            <a:off x="249240" y="109815"/>
            <a:ext cx="2322496"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400" b="1" dirty="0" smtClean="0">
                <a:solidFill>
                  <a:srgbClr val="0000FF"/>
                </a:solidFill>
                <a:latin typeface="Arial Narrow" panose="020B0606020202030204" pitchFamily="34" charset="0"/>
              </a:rPr>
              <a:t>HIAF Science-1</a:t>
            </a:r>
            <a:endParaRPr lang="en-US" altLang="zh-CN" sz="2400" b="1" dirty="0">
              <a:solidFill>
                <a:srgbClr val="0000FF"/>
              </a:solidFill>
              <a:latin typeface="Arial Narrow" panose="020B0606020202030204"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a:spLocks noChangeArrowheads="1"/>
          </p:cNvSpPr>
          <p:nvPr/>
        </p:nvSpPr>
        <p:spPr bwMode="auto">
          <a:xfrm>
            <a:off x="4572001" y="1250902"/>
            <a:ext cx="4214842" cy="1871282"/>
          </a:xfrm>
          <a:prstGeom prst="rect">
            <a:avLst/>
          </a:prstGeom>
          <a:noFill/>
          <a:ln w="9525">
            <a:noFill/>
            <a:miter lim="800000"/>
            <a:headEnd/>
            <a:tailEnd/>
          </a:ln>
        </p:spPr>
        <p:txBody>
          <a:bodyPr wrap="square">
            <a:spAutoFit/>
          </a:bodyPr>
          <a:lstStyle/>
          <a:p>
            <a:pPr algn="just">
              <a:lnSpc>
                <a:spcPct val="120000"/>
              </a:lnSpc>
            </a:pPr>
            <a:r>
              <a:rPr lang="en-US" altLang="zh-CN" sz="2200" b="1" dirty="0">
                <a:solidFill>
                  <a:srgbClr val="003399"/>
                </a:solidFill>
                <a:latin typeface="Calibri" pitchFamily="34" charset="0"/>
                <a:ea typeface="微软雅黑" pitchFamily="34" charset="-122"/>
              </a:rPr>
              <a:t>Mission of Nuclear Astrophysics</a:t>
            </a:r>
          </a:p>
          <a:p>
            <a:pPr algn="just">
              <a:lnSpc>
                <a:spcPct val="120000"/>
              </a:lnSpc>
              <a:spcBef>
                <a:spcPts val="1200"/>
              </a:spcBef>
              <a:buClr>
                <a:srgbClr val="0000FF"/>
              </a:buClr>
              <a:buFont typeface="Wingdings" pitchFamily="2" charset="2"/>
              <a:buChar char="l"/>
            </a:pPr>
            <a:r>
              <a:rPr lang="en-US" altLang="zh-CN" sz="1600" b="1" dirty="0" smtClean="0">
                <a:solidFill>
                  <a:srgbClr val="0000FF"/>
                </a:solidFill>
                <a:latin typeface="+mj-lt"/>
                <a:ea typeface="MS UI Gothic" pitchFamily="34" charset="-128"/>
              </a:rPr>
              <a:t>  </a:t>
            </a:r>
            <a:r>
              <a:rPr lang="en-US" altLang="zh-CN" sz="1600" dirty="0" smtClean="0">
                <a:solidFill>
                  <a:srgbClr val="0000FF"/>
                </a:solidFill>
                <a:latin typeface="+mj-lt"/>
                <a:ea typeface="MS UI Gothic" pitchFamily="34" charset="-128"/>
              </a:rPr>
              <a:t>Origin </a:t>
            </a:r>
            <a:r>
              <a:rPr lang="en-US" altLang="zh-CN" sz="1600" dirty="0">
                <a:solidFill>
                  <a:srgbClr val="0000FF"/>
                </a:solidFill>
                <a:latin typeface="+mj-lt"/>
                <a:ea typeface="MS UI Gothic" pitchFamily="34" charset="-128"/>
              </a:rPr>
              <a:t>of chemical elements in </a:t>
            </a:r>
            <a:r>
              <a:rPr lang="en-US" altLang="zh-CN" sz="1600" dirty="0" smtClean="0">
                <a:solidFill>
                  <a:srgbClr val="0000FF"/>
                </a:solidFill>
                <a:latin typeface="+mj-lt"/>
                <a:ea typeface="MS UI Gothic" pitchFamily="34" charset="-128"/>
              </a:rPr>
              <a:t>cosmos</a:t>
            </a:r>
            <a:endParaRPr lang="en-US" altLang="zh-CN" sz="1600" dirty="0">
              <a:solidFill>
                <a:srgbClr val="0000FF"/>
              </a:solidFill>
              <a:latin typeface="+mj-lt"/>
              <a:ea typeface="MS UI Gothic" pitchFamily="34" charset="-128"/>
            </a:endParaRPr>
          </a:p>
          <a:p>
            <a:pPr algn="just">
              <a:lnSpc>
                <a:spcPct val="120000"/>
              </a:lnSpc>
              <a:buClr>
                <a:srgbClr val="0000FF"/>
              </a:buClr>
              <a:buFont typeface="Wingdings" pitchFamily="2" charset="2"/>
              <a:buChar char="l"/>
            </a:pPr>
            <a:r>
              <a:rPr lang="en-US" altLang="zh-CN" sz="1600" dirty="0" smtClean="0">
                <a:solidFill>
                  <a:srgbClr val="0000FF"/>
                </a:solidFill>
                <a:latin typeface="+mj-lt"/>
                <a:ea typeface="MS UI Gothic" pitchFamily="34" charset="-128"/>
              </a:rPr>
              <a:t>  Evolution </a:t>
            </a:r>
            <a:r>
              <a:rPr lang="en-US" altLang="zh-CN" sz="1600" dirty="0">
                <a:solidFill>
                  <a:srgbClr val="0000FF"/>
                </a:solidFill>
                <a:latin typeface="+mj-lt"/>
                <a:ea typeface="MS UI Gothic" pitchFamily="34" charset="-128"/>
              </a:rPr>
              <a:t>of </a:t>
            </a:r>
            <a:r>
              <a:rPr lang="en-US" altLang="zh-CN" sz="1600" dirty="0" smtClean="0">
                <a:solidFill>
                  <a:srgbClr val="0000FF"/>
                </a:solidFill>
                <a:latin typeface="+mj-lt"/>
                <a:ea typeface="MS UI Gothic" pitchFamily="34" charset="-128"/>
              </a:rPr>
              <a:t>stars </a:t>
            </a:r>
            <a:r>
              <a:rPr lang="en-US" altLang="zh-CN" sz="1600" dirty="0">
                <a:solidFill>
                  <a:srgbClr val="0000FF"/>
                </a:solidFill>
                <a:latin typeface="+mj-lt"/>
                <a:ea typeface="MS UI Gothic" pitchFamily="34" charset="-128"/>
              </a:rPr>
              <a:t>and energy generation</a:t>
            </a:r>
          </a:p>
          <a:p>
            <a:pPr algn="just">
              <a:lnSpc>
                <a:spcPct val="120000"/>
              </a:lnSpc>
              <a:buClr>
                <a:srgbClr val="0000FF"/>
              </a:buClr>
              <a:buFont typeface="Wingdings" pitchFamily="2" charset="2"/>
              <a:buChar char="l"/>
            </a:pPr>
            <a:r>
              <a:rPr lang="en-US" altLang="zh-CN" sz="1600" dirty="0" smtClean="0">
                <a:solidFill>
                  <a:srgbClr val="0000FF"/>
                </a:solidFill>
                <a:latin typeface="+mj-lt"/>
                <a:ea typeface="MS UI Gothic" pitchFamily="34" charset="-128"/>
              </a:rPr>
              <a:t>  What </a:t>
            </a:r>
            <a:r>
              <a:rPr lang="en-US" altLang="zh-CN" sz="1600" dirty="0">
                <a:solidFill>
                  <a:srgbClr val="0000FF"/>
                </a:solidFill>
                <a:latin typeface="+mj-lt"/>
                <a:ea typeface="MS UI Gothic" pitchFamily="34" charset="-128"/>
              </a:rPr>
              <a:t>are the nuclear reactions that drive </a:t>
            </a:r>
            <a:endParaRPr lang="en-US" altLang="zh-CN" sz="1600" dirty="0" smtClean="0">
              <a:solidFill>
                <a:srgbClr val="0000FF"/>
              </a:solidFill>
              <a:latin typeface="+mj-lt"/>
              <a:ea typeface="MS UI Gothic" pitchFamily="34" charset="-128"/>
            </a:endParaRPr>
          </a:p>
          <a:p>
            <a:pPr algn="just">
              <a:lnSpc>
                <a:spcPct val="120000"/>
              </a:lnSpc>
              <a:buClr>
                <a:srgbClr val="0000FF"/>
              </a:buClr>
            </a:pPr>
            <a:r>
              <a:rPr lang="en-US" altLang="zh-CN" sz="1600" dirty="0" smtClean="0">
                <a:solidFill>
                  <a:srgbClr val="0000FF"/>
                </a:solidFill>
                <a:latin typeface="+mj-lt"/>
                <a:ea typeface="MS UI Gothic" pitchFamily="34" charset="-128"/>
              </a:rPr>
              <a:t>    stars and </a:t>
            </a:r>
            <a:r>
              <a:rPr lang="en-US" altLang="zh-CN" sz="1600" dirty="0">
                <a:solidFill>
                  <a:srgbClr val="0000FF"/>
                </a:solidFill>
                <a:latin typeface="+mj-lt"/>
                <a:ea typeface="MS UI Gothic" pitchFamily="34" charset="-128"/>
              </a:rPr>
              <a:t>stellar </a:t>
            </a:r>
            <a:r>
              <a:rPr lang="en-US" altLang="zh-CN" sz="1600" dirty="0" smtClean="0">
                <a:solidFill>
                  <a:srgbClr val="0000FF"/>
                </a:solidFill>
                <a:latin typeface="+mj-lt"/>
                <a:ea typeface="MS UI Gothic" pitchFamily="34" charset="-128"/>
              </a:rPr>
              <a:t>explosions ?</a:t>
            </a:r>
            <a:endParaRPr lang="en-US" altLang="zh-CN" sz="1600" dirty="0">
              <a:solidFill>
                <a:srgbClr val="0000FF"/>
              </a:solidFill>
              <a:latin typeface="+mj-lt"/>
              <a:ea typeface="MS UI Gothic" pitchFamily="34" charset="-128"/>
            </a:endParaRPr>
          </a:p>
        </p:txBody>
      </p:sp>
      <p:pic>
        <p:nvPicPr>
          <p:cNvPr id="17" name="Picture 21" descr="Stellar_Evolution_large"/>
          <p:cNvPicPr>
            <a:picLocks noChangeAspect="1" noChangeArrowheads="1"/>
          </p:cNvPicPr>
          <p:nvPr/>
        </p:nvPicPr>
        <p:blipFill>
          <a:blip r:embed="rId2" cstate="print"/>
          <a:srcRect t="6750"/>
          <a:stretch>
            <a:fillRect/>
          </a:stretch>
        </p:blipFill>
        <p:spPr bwMode="auto">
          <a:xfrm>
            <a:off x="456516" y="962582"/>
            <a:ext cx="4044046" cy="2309582"/>
          </a:xfrm>
          <a:prstGeom prst="rect">
            <a:avLst/>
          </a:prstGeom>
          <a:noFill/>
        </p:spPr>
      </p:pic>
      <p:sp>
        <p:nvSpPr>
          <p:cNvPr id="18" name="Text Box 22"/>
          <p:cNvSpPr txBox="1">
            <a:spLocks noChangeArrowheads="1"/>
          </p:cNvSpPr>
          <p:nvPr/>
        </p:nvSpPr>
        <p:spPr bwMode="auto">
          <a:xfrm>
            <a:off x="663546" y="3707882"/>
            <a:ext cx="6623098" cy="338554"/>
          </a:xfrm>
          <a:prstGeom prst="rect">
            <a:avLst/>
          </a:prstGeom>
          <a:noFill/>
          <a:ln w="9525">
            <a:noFill/>
            <a:miter lim="800000"/>
            <a:headEnd/>
            <a:tailEnd/>
          </a:ln>
          <a:effectLst/>
        </p:spPr>
        <p:txBody>
          <a:bodyPr wrap="square">
            <a:spAutoFit/>
          </a:bodyPr>
          <a:lstStyle/>
          <a:p>
            <a:r>
              <a:rPr lang="en-US" altLang="zh-CN" sz="1600" dirty="0" smtClean="0">
                <a:latin typeface="微软雅黑" pitchFamily="34" charset="-122"/>
                <a:ea typeface="微软雅黑" pitchFamily="34" charset="-122"/>
              </a:rPr>
              <a:t> </a:t>
            </a:r>
            <a:r>
              <a:rPr lang="en-US" altLang="zh-CN" sz="1600" dirty="0" smtClean="0">
                <a:solidFill>
                  <a:srgbClr val="0000FF"/>
                </a:solidFill>
                <a:latin typeface="微软雅黑" pitchFamily="34" charset="-122"/>
                <a:ea typeface="微软雅黑" pitchFamily="34" charset="-122"/>
              </a:rPr>
              <a:t>How </a:t>
            </a:r>
            <a:r>
              <a:rPr lang="en-US" altLang="zh-CN" sz="1600" dirty="0">
                <a:solidFill>
                  <a:srgbClr val="0000FF"/>
                </a:solidFill>
                <a:latin typeface="微软雅黑" pitchFamily="34" charset="-122"/>
                <a:ea typeface="微软雅黑" pitchFamily="34" charset="-122"/>
              </a:rPr>
              <a:t>were the heavy elements </a:t>
            </a:r>
            <a:r>
              <a:rPr lang="en-US" altLang="zh-CN" sz="1600" dirty="0" smtClean="0">
                <a:solidFill>
                  <a:srgbClr val="0000FF"/>
                </a:solidFill>
                <a:latin typeface="微软雅黑" pitchFamily="34" charset="-122"/>
                <a:ea typeface="微软雅黑" pitchFamily="34" charset="-122"/>
              </a:rPr>
              <a:t>from </a:t>
            </a:r>
            <a:r>
              <a:rPr lang="en-US" altLang="zh-CN" sz="1600" dirty="0">
                <a:solidFill>
                  <a:srgbClr val="0000FF"/>
                </a:solidFill>
                <a:latin typeface="微软雅黑" pitchFamily="34" charset="-122"/>
                <a:ea typeface="微软雅黑" pitchFamily="34" charset="-122"/>
              </a:rPr>
              <a:t>iron to uranium </a:t>
            </a:r>
            <a:r>
              <a:rPr lang="en-US" altLang="zh-CN" sz="1600" dirty="0" smtClean="0">
                <a:solidFill>
                  <a:srgbClr val="0000FF"/>
                </a:solidFill>
                <a:latin typeface="微软雅黑" pitchFamily="34" charset="-122"/>
                <a:ea typeface="微软雅黑" pitchFamily="34" charset="-122"/>
              </a:rPr>
              <a:t>made ?</a:t>
            </a:r>
            <a:endParaRPr lang="en-US" altLang="zh-CN" sz="1600" dirty="0">
              <a:solidFill>
                <a:srgbClr val="0000FF"/>
              </a:solidFill>
              <a:latin typeface="微软雅黑" pitchFamily="34" charset="-122"/>
              <a:ea typeface="微软雅黑" pitchFamily="34" charset="-122"/>
            </a:endParaRPr>
          </a:p>
        </p:txBody>
      </p:sp>
      <p:sp>
        <p:nvSpPr>
          <p:cNvPr id="19" name="Rectangle 25"/>
          <p:cNvSpPr>
            <a:spLocks noChangeArrowheads="1"/>
          </p:cNvSpPr>
          <p:nvPr/>
        </p:nvSpPr>
        <p:spPr bwMode="auto">
          <a:xfrm>
            <a:off x="714348" y="3369769"/>
            <a:ext cx="6173787" cy="403225"/>
          </a:xfrm>
          <a:prstGeom prst="rect">
            <a:avLst/>
          </a:prstGeom>
          <a:noFill/>
          <a:ln w="9525">
            <a:noFill/>
            <a:miter lim="800000"/>
            <a:headEnd/>
            <a:tailEnd/>
          </a:ln>
          <a:effectLst/>
        </p:spPr>
        <p:txBody>
          <a:bodyPr anchor="ctr"/>
          <a:lstStyle/>
          <a:p>
            <a:pPr marL="495300" indent="-495300" eaLnBrk="0" hangingPunct="0">
              <a:lnSpc>
                <a:spcPct val="110000"/>
              </a:lnSpc>
              <a:spcAft>
                <a:spcPct val="35000"/>
              </a:spcAft>
              <a:buClr>
                <a:srgbClr val="F1AF00"/>
              </a:buClr>
            </a:pPr>
            <a:r>
              <a:rPr lang="en-US" altLang="zh-CN" sz="2000" b="1" dirty="0">
                <a:solidFill>
                  <a:srgbClr val="003399"/>
                </a:solidFill>
                <a:latin typeface="Calibri" pitchFamily="34" charset="0"/>
                <a:ea typeface="微软雅黑" pitchFamily="34" charset="-122"/>
              </a:rPr>
              <a:t>Top 11 Greatest Unanswered Questions of Physics</a:t>
            </a:r>
          </a:p>
        </p:txBody>
      </p:sp>
      <p:pic>
        <p:nvPicPr>
          <p:cNvPr id="21" name="Picture 23" descr="discover"/>
          <p:cNvPicPr>
            <a:picLocks noChangeAspect="1" noChangeArrowheads="1"/>
          </p:cNvPicPr>
          <p:nvPr/>
        </p:nvPicPr>
        <p:blipFill>
          <a:blip r:embed="rId3" cstate="print"/>
          <a:srcRect/>
          <a:stretch>
            <a:fillRect/>
          </a:stretch>
        </p:blipFill>
        <p:spPr bwMode="auto">
          <a:xfrm>
            <a:off x="6196649" y="4144614"/>
            <a:ext cx="1875813" cy="2499096"/>
          </a:xfrm>
          <a:prstGeom prst="rect">
            <a:avLst/>
          </a:prstGeom>
          <a:noFill/>
          <a:ln w="9525">
            <a:noFill/>
            <a:miter lim="800000"/>
            <a:headEnd/>
            <a:tailEnd/>
          </a:ln>
        </p:spPr>
      </p:pic>
      <p:sp>
        <p:nvSpPr>
          <p:cNvPr id="23" name="Text Box 21"/>
          <p:cNvSpPr txBox="1">
            <a:spLocks noChangeArrowheads="1"/>
          </p:cNvSpPr>
          <p:nvPr/>
        </p:nvSpPr>
        <p:spPr bwMode="auto">
          <a:xfrm>
            <a:off x="2143108" y="231796"/>
            <a:ext cx="5072098" cy="553998"/>
          </a:xfrm>
          <a:prstGeom prst="rect">
            <a:avLst/>
          </a:prstGeom>
          <a:noFill/>
          <a:ln w="9525">
            <a:noFill/>
            <a:miter lim="800000"/>
            <a:headEnd/>
            <a:tailEnd/>
          </a:ln>
        </p:spPr>
        <p:txBody>
          <a:bodyPr wrap="square">
            <a:spAutoFit/>
          </a:bodyPr>
          <a:lstStyle/>
          <a:p>
            <a:pPr algn="ctr"/>
            <a:r>
              <a:rPr lang="en-US" altLang="zh-CN" sz="3000" dirty="0" smtClean="0">
                <a:solidFill>
                  <a:srgbClr val="0000FF"/>
                </a:solidFill>
                <a:latin typeface="+mn-lt"/>
                <a:ea typeface="黑体" pitchFamily="49" charset="-122"/>
                <a:cs typeface="Times New Roman" pitchFamily="18" charset="0"/>
              </a:rPr>
              <a:t>Nuclear astrophysics</a:t>
            </a:r>
            <a:endParaRPr lang="en-US" altLang="zh-CN" sz="3000" dirty="0">
              <a:solidFill>
                <a:srgbClr val="0000FF"/>
              </a:solidFill>
              <a:latin typeface="+mn-lt"/>
              <a:ea typeface="黑体" pitchFamily="49" charset="-122"/>
              <a:cs typeface="Times New Roman" pitchFamily="18" charset="0"/>
            </a:endParaRPr>
          </a:p>
        </p:txBody>
      </p:sp>
      <p:pic>
        <p:nvPicPr>
          <p:cNvPr id="25" name="Picture 3"/>
          <p:cNvPicPr>
            <a:picLocks noChangeAspect="1" noChangeArrowheads="1"/>
          </p:cNvPicPr>
          <p:nvPr/>
        </p:nvPicPr>
        <p:blipFill>
          <a:blip r:embed="rId4"/>
          <a:srcRect/>
          <a:stretch>
            <a:fillRect/>
          </a:stretch>
        </p:blipFill>
        <p:spPr bwMode="auto">
          <a:xfrm>
            <a:off x="1357290" y="4071942"/>
            <a:ext cx="4143404" cy="2743683"/>
          </a:xfrm>
          <a:prstGeom prst="rect">
            <a:avLst/>
          </a:prstGeom>
          <a:noFill/>
          <a:ln w="9525">
            <a:noFill/>
            <a:miter lim="800000"/>
            <a:headEnd/>
            <a:tailEnd/>
          </a:ln>
          <a:effectLst/>
        </p:spPr>
      </p:pic>
      <p:sp>
        <p:nvSpPr>
          <p:cNvPr id="26" name="Rectangle 37"/>
          <p:cNvSpPr>
            <a:spLocks noChangeArrowheads="1"/>
          </p:cNvSpPr>
          <p:nvPr/>
        </p:nvSpPr>
        <p:spPr bwMode="auto">
          <a:xfrm>
            <a:off x="34926" y="-24"/>
            <a:ext cx="2322496"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400" b="1" dirty="0" smtClean="0">
                <a:solidFill>
                  <a:srgbClr val="0000FF"/>
                </a:solidFill>
                <a:latin typeface="Arial Narrow" panose="020B0606020202030204" pitchFamily="34" charset="0"/>
              </a:rPr>
              <a:t>HIAF Science-2</a:t>
            </a:r>
            <a:endParaRPr lang="en-US" altLang="zh-CN" sz="2400" b="1" dirty="0">
              <a:solidFill>
                <a:srgbClr val="0000FF"/>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839655" y="428604"/>
            <a:ext cx="7875749" cy="620713"/>
          </a:xfrm>
        </p:spPr>
        <p:txBody>
          <a:bodyPr>
            <a:noAutofit/>
          </a:bodyPr>
          <a:lstStyle/>
          <a:p>
            <a:pPr lvl="0"/>
            <a:r>
              <a:rPr lang="en-US" altLang="zh-CN" sz="2600" kern="1200" dirty="0" smtClean="0">
                <a:solidFill>
                  <a:srgbClr val="0000FF"/>
                </a:solidFill>
                <a:latin typeface="+mn-lt"/>
                <a:ea typeface="黑体" pitchFamily="49" charset="-122"/>
                <a:cs typeface="Times New Roman" pitchFamily="18" charset="0"/>
              </a:rPr>
              <a:t>High Energy Density Physics (HEDP) </a:t>
            </a:r>
            <a:endParaRPr lang="zh-CN" altLang="en-US" sz="2600" kern="1200" dirty="0" smtClean="0">
              <a:solidFill>
                <a:srgbClr val="0000FF"/>
              </a:solidFill>
              <a:latin typeface="+mn-lt"/>
              <a:ea typeface="黑体" pitchFamily="49" charset="-122"/>
              <a:cs typeface="Times New Roman" pitchFamily="18" charset="0"/>
            </a:endParaRPr>
          </a:p>
        </p:txBody>
      </p:sp>
      <p:sp>
        <p:nvSpPr>
          <p:cNvPr id="16" name="矩形 15"/>
          <p:cNvSpPr/>
          <p:nvPr/>
        </p:nvSpPr>
        <p:spPr>
          <a:xfrm>
            <a:off x="4667248" y="1281722"/>
            <a:ext cx="4035050" cy="1631216"/>
          </a:xfrm>
          <a:prstGeom prst="rect">
            <a:avLst/>
          </a:prstGeom>
        </p:spPr>
        <p:txBody>
          <a:bodyPr wrap="square">
            <a:spAutoFit/>
          </a:bodyPr>
          <a:lstStyle/>
          <a:p>
            <a:pPr algn="l" eaLnBrk="0">
              <a:spcBef>
                <a:spcPts val="0"/>
              </a:spcBef>
              <a:buClr>
                <a:srgbClr val="FF0000"/>
              </a:buClr>
              <a:buSzPct val="80000"/>
              <a:buFont typeface="Wingdings" pitchFamily="2" charset="2"/>
              <a:buChar char="l"/>
              <a:tabLst>
                <a:tab pos="269875"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Lst>
              <a:defRPr/>
            </a:pPr>
            <a:r>
              <a:rPr lang="en-GB" altLang="zh-CN" sz="2000" kern="0" dirty="0" smtClean="0">
                <a:latin typeface="Arial Narrow" panose="020B0606020202030204" pitchFamily="34" charset="0"/>
                <a:ea typeface="微软雅黑" pitchFamily="34" charset="-122"/>
                <a:cs typeface="Times New Roman" pitchFamily="18" charset="0"/>
              </a:rPr>
              <a:t>  Fairly </a:t>
            </a:r>
            <a:r>
              <a:rPr lang="en-GB" altLang="zh-CN" sz="2000" kern="0" dirty="0">
                <a:latin typeface="Arial Narrow" panose="020B0606020202030204" pitchFamily="34" charset="0"/>
                <a:ea typeface="微软雅黑" pitchFamily="34" charset="-122"/>
                <a:cs typeface="Times New Roman" pitchFamily="18" charset="0"/>
              </a:rPr>
              <a:t>uniform physical conditions</a:t>
            </a:r>
          </a:p>
          <a:p>
            <a:pPr algn="l" eaLnBrk="0">
              <a:spcBef>
                <a:spcPts val="0"/>
              </a:spcBef>
              <a:buClr>
                <a:srgbClr val="FF0000"/>
              </a:buClr>
              <a:buSzPct val="80000"/>
              <a:buFont typeface="Wingdings" pitchFamily="2" charset="2"/>
              <a:buChar char="l"/>
              <a:tabLst>
                <a:tab pos="269875"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Lst>
              <a:defRPr/>
            </a:pPr>
            <a:r>
              <a:rPr lang="en-GB" altLang="zh-CN" sz="2000" kern="0" dirty="0">
                <a:latin typeface="Arial Narrow" panose="020B0606020202030204" pitchFamily="34" charset="0"/>
                <a:ea typeface="微软雅黑" pitchFamily="34" charset="-122"/>
                <a:cs typeface="Times New Roman" pitchFamily="18" charset="0"/>
              </a:rPr>
              <a:t> </a:t>
            </a:r>
            <a:r>
              <a:rPr lang="en-GB" altLang="zh-CN" sz="2000" kern="0" dirty="0" smtClean="0">
                <a:latin typeface="Arial Narrow" panose="020B0606020202030204" pitchFamily="34" charset="0"/>
                <a:ea typeface="微软雅黑" pitchFamily="34" charset="-122"/>
                <a:cs typeface="Times New Roman" pitchFamily="18" charset="0"/>
              </a:rPr>
              <a:t> Large </a:t>
            </a:r>
            <a:r>
              <a:rPr lang="en-GB" altLang="zh-CN" sz="2000" kern="0" dirty="0">
                <a:latin typeface="Arial Narrow" panose="020B0606020202030204" pitchFamily="34" charset="0"/>
                <a:ea typeface="微软雅黑" pitchFamily="34" charset="-122"/>
                <a:cs typeface="Times New Roman" pitchFamily="18" charset="0"/>
              </a:rPr>
              <a:t>heated volume (</a:t>
            </a:r>
            <a:r>
              <a:rPr lang="en-GB" altLang="zh-CN" sz="2000" kern="0" dirty="0" smtClean="0">
                <a:latin typeface="Arial Narrow" panose="020B0606020202030204" pitchFamily="34" charset="0"/>
                <a:ea typeface="微软雅黑" pitchFamily="34" charset="-122"/>
                <a:cs typeface="Times New Roman" pitchFamily="18" charset="0"/>
              </a:rPr>
              <a:t>mm³-cm</a:t>
            </a:r>
            <a:r>
              <a:rPr lang="en-GB" altLang="zh-CN" sz="2000" kern="0" baseline="30000" dirty="0" smtClean="0">
                <a:latin typeface="Arial Narrow" panose="020B0606020202030204" pitchFamily="34" charset="0"/>
                <a:ea typeface="微软雅黑" pitchFamily="34" charset="-122"/>
                <a:cs typeface="Times New Roman" pitchFamily="18" charset="0"/>
              </a:rPr>
              <a:t>3</a:t>
            </a:r>
            <a:r>
              <a:rPr lang="en-GB" altLang="zh-CN" sz="2000" kern="0" dirty="0" smtClean="0">
                <a:latin typeface="Arial Narrow" panose="020B0606020202030204" pitchFamily="34" charset="0"/>
                <a:ea typeface="微软雅黑" pitchFamily="34" charset="-122"/>
                <a:cs typeface="Times New Roman" pitchFamily="18" charset="0"/>
              </a:rPr>
              <a:t>)</a:t>
            </a:r>
            <a:endParaRPr lang="en-GB" altLang="zh-CN" sz="2000" kern="0" dirty="0">
              <a:latin typeface="Arial Narrow" panose="020B0606020202030204" pitchFamily="34" charset="0"/>
              <a:ea typeface="微软雅黑" pitchFamily="34" charset="-122"/>
              <a:cs typeface="Times New Roman" pitchFamily="18" charset="0"/>
            </a:endParaRPr>
          </a:p>
          <a:p>
            <a:pPr algn="l" eaLnBrk="0">
              <a:spcBef>
                <a:spcPts val="0"/>
              </a:spcBef>
              <a:buClr>
                <a:srgbClr val="FF0000"/>
              </a:buClr>
              <a:buSzPct val="80000"/>
              <a:buFont typeface="Wingdings" pitchFamily="2" charset="2"/>
              <a:buChar char="l"/>
              <a:tabLst>
                <a:tab pos="269875"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Lst>
              <a:defRPr/>
            </a:pPr>
            <a:r>
              <a:rPr lang="en-US" altLang="zh-CN" sz="2000" kern="0" dirty="0">
                <a:latin typeface="Arial Narrow" panose="020B0606020202030204" pitchFamily="34" charset="0"/>
                <a:ea typeface="微软雅黑" pitchFamily="34" charset="-122"/>
                <a:cs typeface="Times New Roman" pitchFamily="18" charset="0"/>
              </a:rPr>
              <a:t> </a:t>
            </a:r>
            <a:r>
              <a:rPr lang="en-US" altLang="zh-CN" sz="2000" kern="0" dirty="0" smtClean="0">
                <a:latin typeface="Arial Narrow" panose="020B0606020202030204" pitchFamily="34" charset="0"/>
                <a:ea typeface="微软雅黑" pitchFamily="34" charset="-122"/>
                <a:cs typeface="Times New Roman" pitchFamily="18" charset="0"/>
              </a:rPr>
              <a:t> High </a:t>
            </a:r>
            <a:r>
              <a:rPr lang="en-US" altLang="zh-CN" sz="2000" kern="0" dirty="0">
                <a:latin typeface="Arial Narrow" panose="020B0606020202030204" pitchFamily="34" charset="0"/>
                <a:ea typeface="微软雅黑" pitchFamily="34" charset="-122"/>
                <a:cs typeface="Times New Roman" pitchFamily="18" charset="0"/>
              </a:rPr>
              <a:t>repetition rate </a:t>
            </a:r>
            <a:endParaRPr lang="en-US" altLang="zh-CN" sz="2000" kern="0" dirty="0" smtClean="0">
              <a:latin typeface="Arial Narrow" panose="020B0606020202030204" pitchFamily="34" charset="0"/>
              <a:ea typeface="微软雅黑" pitchFamily="34" charset="-122"/>
              <a:cs typeface="Times New Roman" pitchFamily="18" charset="0"/>
            </a:endParaRPr>
          </a:p>
          <a:p>
            <a:pPr algn="l" eaLnBrk="0">
              <a:spcBef>
                <a:spcPts val="0"/>
              </a:spcBef>
              <a:buClr>
                <a:srgbClr val="FF0000"/>
              </a:buClr>
              <a:buSzPct val="80000"/>
              <a:buFont typeface="Wingdings" pitchFamily="2" charset="2"/>
              <a:buChar char="l"/>
              <a:tabLst>
                <a:tab pos="269875"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Lst>
              <a:defRPr/>
            </a:pPr>
            <a:r>
              <a:rPr lang="en-US" altLang="zh-CN" sz="2000" kern="0" dirty="0" smtClean="0">
                <a:latin typeface="Arial Narrow" panose="020B0606020202030204" pitchFamily="34" charset="0"/>
                <a:ea typeface="微软雅黑" pitchFamily="34" charset="-122"/>
                <a:cs typeface="Times New Roman" pitchFamily="18" charset="0"/>
              </a:rPr>
              <a:t>  Good reproducibility</a:t>
            </a:r>
            <a:endParaRPr lang="en-US" altLang="zh-CN" sz="2000" kern="0" dirty="0">
              <a:latin typeface="Arial Narrow" panose="020B0606020202030204" pitchFamily="34" charset="0"/>
              <a:ea typeface="微软雅黑" pitchFamily="34" charset="-122"/>
              <a:cs typeface="Times New Roman" pitchFamily="18" charset="0"/>
            </a:endParaRPr>
          </a:p>
          <a:p>
            <a:pPr algn="l" eaLnBrk="0">
              <a:spcBef>
                <a:spcPts val="0"/>
              </a:spcBef>
              <a:buClr>
                <a:srgbClr val="FF0000"/>
              </a:buClr>
              <a:buSzPct val="80000"/>
              <a:buFont typeface="Wingdings" pitchFamily="2" charset="2"/>
              <a:buChar char="l"/>
              <a:tabLst>
                <a:tab pos="269875" algn="l"/>
                <a:tab pos="719138" algn="l"/>
                <a:tab pos="1168400" algn="l"/>
                <a:tab pos="1617663" algn="l"/>
                <a:tab pos="2066925" algn="l"/>
                <a:tab pos="2516188" algn="l"/>
                <a:tab pos="2965450" algn="l"/>
                <a:tab pos="3414713" algn="l"/>
                <a:tab pos="3863975" algn="l"/>
                <a:tab pos="4313238" algn="l"/>
                <a:tab pos="4762500" algn="l"/>
                <a:tab pos="5211763" algn="l"/>
                <a:tab pos="5661025" algn="l"/>
                <a:tab pos="6110288" algn="l"/>
                <a:tab pos="6559550" algn="l"/>
                <a:tab pos="7008813" algn="l"/>
                <a:tab pos="7458075" algn="l"/>
                <a:tab pos="7907338" algn="l"/>
                <a:tab pos="8356600" algn="l"/>
                <a:tab pos="8805863" algn="l"/>
              </a:tabLst>
              <a:defRPr/>
            </a:pPr>
            <a:r>
              <a:rPr lang="en-US" altLang="zh-CN" sz="2000" kern="0" dirty="0">
                <a:latin typeface="Arial Narrow" panose="020B0606020202030204" pitchFamily="34" charset="0"/>
                <a:ea typeface="微软雅黑" pitchFamily="34" charset="-122"/>
                <a:cs typeface="Times New Roman" pitchFamily="18" charset="0"/>
              </a:rPr>
              <a:t> </a:t>
            </a:r>
            <a:r>
              <a:rPr lang="en-US" altLang="zh-CN" sz="2000" kern="0" dirty="0" smtClean="0">
                <a:latin typeface="Arial Narrow" panose="020B0606020202030204" pitchFamily="34" charset="0"/>
                <a:ea typeface="微软雅黑" pitchFamily="34" charset="-122"/>
                <a:cs typeface="Times New Roman" pitchFamily="18" charset="0"/>
              </a:rPr>
              <a:t> Any </a:t>
            </a:r>
            <a:r>
              <a:rPr lang="en-US" altLang="zh-CN" sz="2000" kern="0" dirty="0">
                <a:latin typeface="Arial Narrow" panose="020B0606020202030204" pitchFamily="34" charset="0"/>
                <a:ea typeface="微软雅黑" pitchFamily="34" charset="-122"/>
                <a:cs typeface="Times New Roman" pitchFamily="18" charset="0"/>
              </a:rPr>
              <a:t>target </a:t>
            </a:r>
            <a:r>
              <a:rPr lang="en-GB" altLang="zh-CN" sz="2000" kern="0" dirty="0">
                <a:latin typeface="Arial Narrow" panose="020B0606020202030204" pitchFamily="34" charset="0"/>
                <a:ea typeface="微软雅黑" pitchFamily="34" charset="-122"/>
                <a:cs typeface="Times New Roman" pitchFamily="18" charset="0"/>
              </a:rPr>
              <a:t>material </a:t>
            </a:r>
            <a:r>
              <a:rPr lang="en-US" altLang="zh-CN" sz="2000" kern="0" dirty="0">
                <a:latin typeface="Arial Narrow" panose="020B0606020202030204" pitchFamily="34" charset="0"/>
                <a:ea typeface="微软雅黑" pitchFamily="34" charset="-122"/>
                <a:cs typeface="Times New Roman" pitchFamily="18" charset="0"/>
              </a:rPr>
              <a:t>@high density </a:t>
            </a:r>
          </a:p>
        </p:txBody>
      </p:sp>
      <p:pic>
        <p:nvPicPr>
          <p:cNvPr id="1473537" name="Picture 1"/>
          <p:cNvPicPr>
            <a:picLocks noChangeAspect="1" noChangeArrowheads="1"/>
          </p:cNvPicPr>
          <p:nvPr/>
        </p:nvPicPr>
        <p:blipFill>
          <a:blip r:embed="rId2" cstate="print"/>
          <a:srcRect/>
          <a:stretch>
            <a:fillRect/>
          </a:stretch>
        </p:blipFill>
        <p:spPr bwMode="auto">
          <a:xfrm>
            <a:off x="395536" y="1128698"/>
            <a:ext cx="3568480" cy="1784240"/>
          </a:xfrm>
          <a:prstGeom prst="rect">
            <a:avLst/>
          </a:prstGeom>
          <a:noFill/>
          <a:ln w="9525">
            <a:noFill/>
            <a:miter lim="800000"/>
            <a:headEnd/>
            <a:tailEnd/>
          </a:ln>
        </p:spPr>
      </p:pic>
      <p:sp>
        <p:nvSpPr>
          <p:cNvPr id="12" name="TextBox 11"/>
          <p:cNvSpPr txBox="1"/>
          <p:nvPr/>
        </p:nvSpPr>
        <p:spPr>
          <a:xfrm rot="5400000">
            <a:off x="3623856" y="1891616"/>
            <a:ext cx="1640193" cy="400110"/>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fontAlgn="auto">
              <a:spcBef>
                <a:spcPts val="0"/>
              </a:spcBef>
              <a:spcAft>
                <a:spcPts val="0"/>
              </a:spcAft>
            </a:pPr>
            <a:r>
              <a:rPr lang="en-US" altLang="zh-CN" sz="2000" b="1" dirty="0" smtClean="0">
                <a:solidFill>
                  <a:schemeClr val="bg1"/>
                </a:solidFill>
                <a:effectLst>
                  <a:outerShdw blurRad="38100" dist="38100" dir="2700000" algn="tl">
                    <a:srgbClr val="000000">
                      <a:alpha val="43137"/>
                    </a:srgbClr>
                  </a:outerShdw>
                </a:effectLst>
                <a:latin typeface="+mj-lt"/>
                <a:ea typeface="黑体" pitchFamily="49" charset="-122"/>
              </a:rPr>
              <a:t>Advantages</a:t>
            </a:r>
            <a:endParaRPr lang="zh-CN" altLang="en-US" sz="2000" b="1" dirty="0">
              <a:solidFill>
                <a:schemeClr val="bg1"/>
              </a:solidFill>
              <a:effectLst>
                <a:outerShdw blurRad="38100" dist="38100" dir="2700000" algn="tl">
                  <a:srgbClr val="000000">
                    <a:alpha val="43137"/>
                  </a:srgbClr>
                </a:outerShdw>
              </a:effectLst>
              <a:latin typeface="+mj-lt"/>
              <a:ea typeface="黑体" pitchFamily="49" charset="-122"/>
            </a:endParaRPr>
          </a:p>
        </p:txBody>
      </p:sp>
      <p:sp>
        <p:nvSpPr>
          <p:cNvPr id="13" name="矩形 12"/>
          <p:cNvSpPr/>
          <p:nvPr/>
        </p:nvSpPr>
        <p:spPr>
          <a:xfrm>
            <a:off x="0" y="6286520"/>
            <a:ext cx="9144000" cy="461665"/>
          </a:xfrm>
          <a:prstGeom prst="rect">
            <a:avLst/>
          </a:prstGeom>
        </p:spPr>
        <p:txBody>
          <a:bodyPr wrap="square">
            <a:spAutoFit/>
          </a:bodyPr>
          <a:lstStyle/>
          <a:p>
            <a:pPr algn="ctr"/>
            <a:r>
              <a:rPr lang="en-US" altLang="zh-CN" sz="2400" b="1" dirty="0" smtClean="0">
                <a:solidFill>
                  <a:srgbClr val="FF5050"/>
                </a:solidFill>
                <a:latin typeface="Arial Narrow" panose="020B0606020202030204" pitchFamily="34" charset="0"/>
                <a:ea typeface="微软雅黑" pitchFamily="34" charset="-122"/>
                <a:cs typeface="Times New Roman" panose="02020603050405020304" pitchFamily="18" charset="0"/>
              </a:rPr>
              <a:t>HIAF will offer new opportunity for HEDP ! </a:t>
            </a:r>
          </a:p>
        </p:txBody>
      </p:sp>
      <p:pic>
        <p:nvPicPr>
          <p:cNvPr id="18" name="Picture 23"/>
          <p:cNvPicPr>
            <a:picLocks noChangeAspect="1" noChangeArrowheads="1"/>
          </p:cNvPicPr>
          <p:nvPr/>
        </p:nvPicPr>
        <p:blipFill>
          <a:blip r:embed="rId3"/>
          <a:srcRect l="2759" t="3050" r="3102" b="928"/>
          <a:stretch>
            <a:fillRect/>
          </a:stretch>
        </p:blipFill>
        <p:spPr bwMode="auto">
          <a:xfrm>
            <a:off x="285720" y="3122669"/>
            <a:ext cx="4000528" cy="3020975"/>
          </a:xfrm>
          <a:prstGeom prst="rect">
            <a:avLst/>
          </a:prstGeom>
          <a:noFill/>
          <a:ln w="9525">
            <a:noFill/>
            <a:miter lim="800000"/>
            <a:headEnd/>
            <a:tailEnd/>
          </a:ln>
        </p:spPr>
      </p:pic>
      <p:sp>
        <p:nvSpPr>
          <p:cNvPr id="9" name="Rectangle 37"/>
          <p:cNvSpPr>
            <a:spLocks noChangeArrowheads="1"/>
          </p:cNvSpPr>
          <p:nvPr/>
        </p:nvSpPr>
        <p:spPr bwMode="auto">
          <a:xfrm>
            <a:off x="34926" y="-24"/>
            <a:ext cx="2322496"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400" b="1" dirty="0" smtClean="0">
                <a:solidFill>
                  <a:srgbClr val="0000FF"/>
                </a:solidFill>
                <a:latin typeface="Arial Narrow" panose="020B0606020202030204" pitchFamily="34" charset="0"/>
              </a:rPr>
              <a:t>HIAF Science-3</a:t>
            </a:r>
            <a:endParaRPr lang="en-US" altLang="zh-CN" sz="2400" b="1" dirty="0">
              <a:solidFill>
                <a:srgbClr val="0000FF"/>
              </a:solidFill>
              <a:latin typeface="Arial Narrow" panose="020B0606020202030204" pitchFamily="34" charset="0"/>
            </a:endParaRPr>
          </a:p>
        </p:txBody>
      </p:sp>
      <p:sp>
        <p:nvSpPr>
          <p:cNvPr id="11" name="Rectangle 3"/>
          <p:cNvSpPr txBox="1">
            <a:spLocks noChangeArrowheads="1"/>
          </p:cNvSpPr>
          <p:nvPr/>
        </p:nvSpPr>
        <p:spPr bwMode="auto">
          <a:xfrm>
            <a:off x="4143372" y="3714752"/>
            <a:ext cx="5000628" cy="2286016"/>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342863" marR="0" lvl="0" indent="-342863" algn="l" defTabSz="914400" rtl="0" eaLnBrk="1" fontAlgn="base" latinLnBrk="0" hangingPunct="1">
              <a:lnSpc>
                <a:spcPct val="90000"/>
              </a:lnSpc>
              <a:spcBef>
                <a:spcPct val="0"/>
              </a:spcBef>
              <a:spcAft>
                <a:spcPct val="20000"/>
              </a:spcAft>
              <a:buClrTx/>
              <a:buSzTx/>
              <a:buFontTx/>
              <a:buNone/>
              <a:tabLst/>
              <a:defRPr/>
            </a:pPr>
            <a:r>
              <a:rPr kumimoji="0" lang="en-US" altLang="zh-CN" sz="2000" b="1" i="0" u="none" strike="noStrike" kern="0" cap="none" spc="0" normalizeH="0" baseline="0" noProof="0" dirty="0" smtClean="0">
                <a:ln>
                  <a:noFill/>
                </a:ln>
                <a:solidFill>
                  <a:srgbClr val="006600"/>
                </a:solidFill>
                <a:effectLst/>
                <a:uLnTx/>
                <a:uFillTx/>
                <a:latin typeface="Calibri" pitchFamily="34" charset="0"/>
                <a:ea typeface="微软雅黑" pitchFamily="34" charset="-122"/>
                <a:cs typeface="+mn-cs"/>
              </a:rPr>
              <a:t>  </a:t>
            </a:r>
            <a:r>
              <a:rPr kumimoji="0" lang="en-US" altLang="zh-CN" sz="2200" b="1" i="0" u="none" strike="noStrike" kern="0" cap="none" spc="0" normalizeH="0" baseline="0" noProof="0" dirty="0" smtClean="0">
                <a:ln>
                  <a:noFill/>
                </a:ln>
                <a:solidFill>
                  <a:srgbClr val="00CC00"/>
                </a:solidFill>
                <a:effectLst/>
                <a:uLnTx/>
                <a:uFillTx/>
                <a:latin typeface="Calibri" pitchFamily="34" charset="0"/>
                <a:ea typeface="微软雅黑" pitchFamily="34" charset="-122"/>
                <a:cs typeface="+mn-cs"/>
              </a:rPr>
              <a:t>Application of ion acc. to HEDP research</a:t>
            </a:r>
          </a:p>
          <a:p>
            <a:pPr marL="357188" marR="0" lvl="1" indent="-177800" algn="l" defTabSz="914400" rtl="0" eaLnBrk="1" fontAlgn="base" latinLnBrk="0" hangingPunct="1">
              <a:lnSpc>
                <a:spcPct val="120000"/>
              </a:lnSpc>
              <a:spcBef>
                <a:spcPct val="0"/>
              </a:spcBef>
              <a:spcAft>
                <a:spcPct val="0"/>
              </a:spcAft>
              <a:buClrTx/>
              <a:buSzTx/>
              <a:buFontTx/>
              <a:buChar char="–"/>
              <a:tabLst/>
              <a:defRPr/>
            </a:pP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Study the Atomic Process in Plasma</a:t>
            </a:r>
          </a:p>
          <a:p>
            <a:pPr marL="357188" marR="0" lvl="1" indent="-177800" algn="l" defTabSz="914400" rtl="0" eaLnBrk="1" fontAlgn="base" latinLnBrk="0" hangingPunct="1">
              <a:spcBef>
                <a:spcPct val="0"/>
              </a:spcBef>
              <a:spcAft>
                <a:spcPct val="0"/>
              </a:spcAft>
              <a:buClrTx/>
              <a:buSzTx/>
              <a:buFontTx/>
              <a:buChar char="–"/>
              <a:tabLst/>
              <a:defRPr/>
            </a:pP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Diagnostics of HED: High Energy Proton/Ion Radiography</a:t>
            </a:r>
          </a:p>
          <a:p>
            <a:pPr marL="357188" marR="0" lvl="1" indent="-177800" algn="l" defTabSz="914400" rtl="0" eaLnBrk="1" fontAlgn="base" latinLnBrk="0" hangingPunct="1">
              <a:lnSpc>
                <a:spcPct val="120000"/>
              </a:lnSpc>
              <a:spcBef>
                <a:spcPct val="0"/>
              </a:spcBef>
              <a:spcAft>
                <a:spcPct val="0"/>
              </a:spcAft>
              <a:buClrTx/>
              <a:buSzTx/>
              <a:buFontTx/>
              <a:buChar char="–"/>
              <a:tabLst/>
              <a:defRPr/>
            </a:pP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Generate HED with intense Heavy Ion Beam </a:t>
            </a:r>
          </a:p>
          <a:p>
            <a:pPr marL="357188" marR="0" lvl="1" indent="-177800" algn="l" defTabSz="914400" rtl="0" eaLnBrk="1" fontAlgn="base" latinLnBrk="0" hangingPunct="1">
              <a:lnSpc>
                <a:spcPct val="120000"/>
              </a:lnSpc>
              <a:spcBef>
                <a:spcPct val="0"/>
              </a:spcBef>
              <a:spcAft>
                <a:spcPct val="0"/>
              </a:spcAft>
              <a:buClrTx/>
              <a:buSzTx/>
              <a:buFontTx/>
              <a:buChar char="–"/>
              <a:tabLst/>
              <a:defRPr/>
            </a:pP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Basic </a:t>
            </a:r>
            <a:r>
              <a:rPr kumimoji="0" lang="en-US" altLang="zh-CN" sz="1600" b="1" i="0" u="none" strike="noStrike" kern="0" cap="none" spc="0" normalizeH="0" baseline="0" noProof="0" dirty="0" err="1" smtClean="0">
                <a:ln>
                  <a:noFill/>
                </a:ln>
                <a:solidFill>
                  <a:srgbClr val="0000CC"/>
                </a:solidFill>
                <a:effectLst/>
                <a:uLnTx/>
                <a:uFillTx/>
                <a:latin typeface="+mn-lt"/>
                <a:ea typeface="微软雅黑" pitchFamily="34" charset="-122"/>
              </a:rPr>
              <a:t>Knl</a:t>
            </a: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 Fast Ignition of a compressed </a:t>
            </a:r>
          </a:p>
          <a:p>
            <a:pPr marL="357188" marR="0" lvl="1" indent="-177800" algn="l" defTabSz="914400" rtl="0" eaLnBrk="1" fontAlgn="base" latinLnBrk="0" hangingPunct="1">
              <a:lnSpc>
                <a:spcPct val="80000"/>
              </a:lnSpc>
              <a:spcBef>
                <a:spcPct val="0"/>
              </a:spcBef>
              <a:spcAft>
                <a:spcPct val="0"/>
              </a:spcAft>
              <a:buClrTx/>
              <a:buSzTx/>
              <a:tabLst/>
              <a:defRPr/>
            </a:pPr>
            <a:r>
              <a:rPr lang="en-US" altLang="zh-CN" sz="1600" b="1" kern="0" dirty="0" smtClean="0">
                <a:solidFill>
                  <a:srgbClr val="0000CC"/>
                </a:solidFill>
                <a:latin typeface="+mn-lt"/>
                <a:ea typeface="微软雅黑" pitchFamily="34" charset="-122"/>
              </a:rPr>
              <a:t>    </a:t>
            </a:r>
            <a:r>
              <a:rPr kumimoji="0" lang="en-US" altLang="zh-CN" sz="1600" b="1" i="0" u="none" strike="noStrike" kern="0" cap="none" spc="0" normalizeH="0" baseline="0" noProof="0" dirty="0" smtClean="0">
                <a:ln>
                  <a:noFill/>
                </a:ln>
                <a:solidFill>
                  <a:srgbClr val="0000CC"/>
                </a:solidFill>
                <a:effectLst/>
                <a:uLnTx/>
                <a:uFillTx/>
                <a:latin typeface="+mn-lt"/>
                <a:ea typeface="微软雅黑" pitchFamily="34" charset="-122"/>
              </a:rPr>
              <a:t>fuel with H.I.B</a:t>
            </a:r>
            <a:r>
              <a:rPr kumimoji="0" lang="en-US" altLang="zh-CN" sz="2000" b="1" i="0" u="none" strike="noStrike" kern="0" cap="none" spc="0" normalizeH="0" baseline="0" noProof="0" dirty="0" smtClean="0">
                <a:ln>
                  <a:noFill/>
                </a:ln>
                <a:solidFill>
                  <a:srgbClr val="0000CC"/>
                </a:solidFill>
                <a:effectLst/>
                <a:uLnTx/>
                <a:uFillTx/>
                <a:latin typeface="+mn-lt"/>
                <a:ea typeface="微软雅黑" pitchFamily="34" charset="-122"/>
              </a:rPr>
              <a: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53832"/>
            <a:ext cx="5993283" cy="23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512" y="612001"/>
            <a:ext cx="4104456" cy="188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6132" y="1558199"/>
            <a:ext cx="6107570" cy="1585049"/>
          </a:xfrm>
          <a:prstGeom prst="rect">
            <a:avLst/>
          </a:prstGeom>
          <a:noFill/>
        </p:spPr>
        <p:txBody>
          <a:bodyPr wrap="square" rtlCol="0">
            <a:spAutoFit/>
          </a:bodyPr>
          <a:lstStyle/>
          <a:p>
            <a:pPr marL="271463" indent="-271463" fontAlgn="auto">
              <a:spcBef>
                <a:spcPts val="0"/>
              </a:spcBef>
              <a:spcAft>
                <a:spcPts val="0"/>
              </a:spcAft>
              <a:buFontTx/>
              <a:buAutoNum type="alphaLcParenR"/>
            </a:pPr>
            <a:r>
              <a:rPr lang="en-GB" altLang="zh-CN" sz="1600" dirty="0" smtClean="0">
                <a:solidFill>
                  <a:srgbClr val="003399"/>
                </a:solidFill>
                <a:latin typeface="Arial Unicode MS" pitchFamily="34" charset="-122"/>
                <a:ea typeface="Arial Unicode MS" pitchFamily="34" charset="-122"/>
                <a:cs typeface="Arial Unicode MS" pitchFamily="34" charset="-122"/>
              </a:rPr>
              <a:t> laser cooling of relativistic ion beams</a:t>
            </a:r>
          </a:p>
          <a:p>
            <a:pPr marL="271463" indent="-271463" fontAlgn="auto">
              <a:spcBef>
                <a:spcPts val="0"/>
              </a:spcBef>
              <a:spcAft>
                <a:spcPts val="0"/>
              </a:spcAft>
              <a:buFontTx/>
              <a:buAutoNum type="alphaLcParenR" startAt="2"/>
            </a:pPr>
            <a:r>
              <a:rPr lang="en-GB" altLang="zh-CN" sz="1600" dirty="0" smtClean="0">
                <a:solidFill>
                  <a:srgbClr val="003399"/>
                </a:solidFill>
                <a:latin typeface="Arial Unicode MS" pitchFamily="34" charset="-122"/>
                <a:ea typeface="Arial Unicode MS" pitchFamily="34" charset="-122"/>
                <a:cs typeface="Arial Unicode MS" pitchFamily="34" charset="-122"/>
              </a:rPr>
              <a:t> one laser is possible to cool many ion species</a:t>
            </a:r>
          </a:p>
          <a:p>
            <a:pPr marL="271463" indent="-271463" fontAlgn="auto">
              <a:spcBef>
                <a:spcPts val="0"/>
              </a:spcBef>
              <a:spcAft>
                <a:spcPts val="0"/>
              </a:spcAft>
              <a:buFontTx/>
              <a:buAutoNum type="alphaLcParenR" startAt="3"/>
            </a:pPr>
            <a:r>
              <a:rPr lang="en-US" altLang="zh-CN" sz="1600" dirty="0" smtClean="0">
                <a:solidFill>
                  <a:srgbClr val="003399"/>
                </a:solidFill>
                <a:latin typeface="Arial Unicode MS" pitchFamily="34" charset="-122"/>
                <a:ea typeface="Arial Unicode MS" pitchFamily="34" charset="-122"/>
                <a:cs typeface="Arial Unicode MS" pitchFamily="34" charset="-122"/>
              </a:rPr>
              <a:t> strong coupling effects of ultra-cold ion beams</a:t>
            </a:r>
          </a:p>
          <a:p>
            <a:pPr marL="271463" indent="-271463" fontAlgn="auto">
              <a:spcBef>
                <a:spcPts val="0"/>
              </a:spcBef>
              <a:spcAft>
                <a:spcPts val="0"/>
              </a:spcAft>
              <a:buFontTx/>
              <a:buAutoNum type="alphaLcParenR" startAt="3"/>
            </a:pPr>
            <a:r>
              <a:rPr lang="en-US" altLang="zh-CN" sz="1600" dirty="0" smtClean="0">
                <a:solidFill>
                  <a:srgbClr val="003399"/>
                </a:solidFill>
                <a:latin typeface="Arial Unicode MS" pitchFamily="34" charset="-122"/>
                <a:ea typeface="Arial Unicode MS" pitchFamily="34" charset="-122"/>
                <a:cs typeface="Arial Unicode MS" pitchFamily="34" charset="-122"/>
              </a:rPr>
              <a:t> ordering ion beams and crystalline beams</a:t>
            </a:r>
          </a:p>
          <a:p>
            <a:pPr marL="271463" indent="-271463" fontAlgn="auto">
              <a:spcBef>
                <a:spcPts val="0"/>
              </a:spcBef>
              <a:spcAft>
                <a:spcPts val="0"/>
              </a:spcAft>
              <a:buFontTx/>
              <a:buAutoNum type="alphaLcParenR" startAt="3"/>
            </a:pPr>
            <a:r>
              <a:rPr lang="en-US" altLang="zh-CN" sz="1600" dirty="0" smtClean="0">
                <a:solidFill>
                  <a:srgbClr val="003399"/>
                </a:solidFill>
                <a:latin typeface="Arial Unicode MS" pitchFamily="34" charset="-122"/>
                <a:ea typeface="Arial Unicode MS" pitchFamily="34" charset="-122"/>
                <a:cs typeface="Arial Unicode MS" pitchFamily="34" charset="-122"/>
              </a:rPr>
              <a:t> precision laser spectroscopy of highly charged ions (QED)</a:t>
            </a:r>
          </a:p>
          <a:p>
            <a:pPr marL="271463" indent="-271463" fontAlgn="auto">
              <a:spcBef>
                <a:spcPts val="0"/>
              </a:spcBef>
              <a:spcAft>
                <a:spcPts val="0"/>
              </a:spcAft>
              <a:buFontTx/>
              <a:buAutoNum type="alphaLcParenR" startAt="3"/>
            </a:pPr>
            <a:r>
              <a:rPr lang="en-US" altLang="zh-CN" sz="1600" dirty="0" smtClean="0">
                <a:solidFill>
                  <a:srgbClr val="003399"/>
                </a:solidFill>
                <a:latin typeface="Arial Unicode MS" pitchFamily="34" charset="-122"/>
                <a:ea typeface="Arial Unicode MS" pitchFamily="34" charset="-122"/>
                <a:cs typeface="Arial Unicode MS" pitchFamily="34" charset="-122"/>
              </a:rPr>
              <a:t> hyperfine splitting of the highly charged ions (nuclear property</a:t>
            </a:r>
            <a:r>
              <a:rPr lang="en-US" altLang="zh-CN" sz="1700" dirty="0" smtClean="0">
                <a:solidFill>
                  <a:srgbClr val="003399"/>
                </a:solidFill>
                <a:latin typeface="Arial Unicode MS" pitchFamily="34" charset="-122"/>
                <a:ea typeface="Arial Unicode MS" pitchFamily="34" charset="-122"/>
                <a:cs typeface="Arial Unicode MS" pitchFamily="34" charset="-122"/>
              </a:rPr>
              <a:t>)</a:t>
            </a:r>
            <a:endParaRPr lang="zh-CN" altLang="en-US" sz="1700" dirty="0">
              <a:solidFill>
                <a:srgbClr val="003399"/>
              </a:solidFill>
              <a:latin typeface="Calibri"/>
              <a:ea typeface="宋体"/>
            </a:endParaRPr>
          </a:p>
        </p:txBody>
      </p:sp>
      <p:sp>
        <p:nvSpPr>
          <p:cNvPr id="5" name="TextBox 4"/>
          <p:cNvSpPr txBox="1"/>
          <p:nvPr/>
        </p:nvSpPr>
        <p:spPr>
          <a:xfrm>
            <a:off x="1428728" y="5329192"/>
            <a:ext cx="6912768" cy="1400383"/>
          </a:xfrm>
          <a:prstGeom prst="rect">
            <a:avLst/>
          </a:prstGeom>
          <a:noFill/>
        </p:spPr>
        <p:txBody>
          <a:bodyPr wrap="square" rtlCol="0">
            <a:spAutoFit/>
          </a:bodyPr>
          <a:lstStyle/>
          <a:p>
            <a:pPr marL="271463" indent="-271463" algn="just" fontAlgn="auto">
              <a:spcBef>
                <a:spcPts val="0"/>
              </a:spcBef>
              <a:spcAft>
                <a:spcPts val="0"/>
              </a:spcAft>
              <a:buFont typeface="+mj-lt"/>
              <a:buAutoNum type="alphaLcParenR"/>
            </a:pPr>
            <a:r>
              <a:rPr lang="en-US" altLang="zh-CN" sz="1700" dirty="0" smtClean="0">
                <a:solidFill>
                  <a:srgbClr val="003399"/>
                </a:solidFill>
                <a:latin typeface="Arial Unicode MS" pitchFamily="34" charset="-122"/>
                <a:ea typeface="Arial Unicode MS" pitchFamily="34" charset="-122"/>
                <a:cs typeface="Arial Unicode MS" pitchFamily="34" charset="-122"/>
              </a:rPr>
              <a:t>  DR spectroscopy related with astrophysical plasmas </a:t>
            </a:r>
          </a:p>
          <a:p>
            <a:pPr marL="271463" indent="-271463" algn="just" fontAlgn="auto">
              <a:spcBef>
                <a:spcPts val="0"/>
              </a:spcBef>
              <a:spcAft>
                <a:spcPts val="0"/>
              </a:spcAft>
              <a:buFont typeface="+mj-lt"/>
              <a:buAutoNum type="alphaLcParenR"/>
            </a:pPr>
            <a:r>
              <a:rPr lang="en-GB" altLang="zh-CN" sz="1700" dirty="0" smtClean="0">
                <a:solidFill>
                  <a:srgbClr val="003399"/>
                </a:solidFill>
                <a:latin typeface="Arial Unicode MS" pitchFamily="34" charset="-122"/>
                <a:ea typeface="Arial Unicode MS" pitchFamily="34" charset="-122"/>
                <a:cs typeface="Arial Unicode MS" pitchFamily="34" charset="-122"/>
              </a:rPr>
              <a:t>  Ion structure to test theoretical models &amp; fundamental physics</a:t>
            </a:r>
            <a:endParaRPr lang="en-US" altLang="zh-CN" sz="1700" dirty="0" smtClean="0">
              <a:solidFill>
                <a:srgbClr val="003399"/>
              </a:solidFill>
              <a:latin typeface="Arial Unicode MS" pitchFamily="34" charset="-122"/>
              <a:ea typeface="Arial Unicode MS" pitchFamily="34" charset="-122"/>
              <a:cs typeface="Arial Unicode MS" pitchFamily="34" charset="-122"/>
            </a:endParaRPr>
          </a:p>
          <a:p>
            <a:pPr marL="271463" indent="-271463" algn="just" fontAlgn="auto">
              <a:spcBef>
                <a:spcPts val="0"/>
              </a:spcBef>
              <a:spcAft>
                <a:spcPts val="0"/>
              </a:spcAft>
              <a:buFont typeface="+mj-lt"/>
              <a:buAutoNum type="alphaLcParenR"/>
            </a:pPr>
            <a:r>
              <a:rPr lang="en-US" altLang="zh-CN" sz="1700" dirty="0" smtClean="0">
                <a:solidFill>
                  <a:srgbClr val="003399"/>
                </a:solidFill>
                <a:latin typeface="Arial Unicode MS" pitchFamily="34" charset="-122"/>
                <a:ea typeface="Arial Unicode MS" pitchFamily="34" charset="-122"/>
                <a:cs typeface="Arial Unicode MS" pitchFamily="34" charset="-122"/>
              </a:rPr>
              <a:t>  Highly charged ions, H-like, He-like, Li-like (QED)</a:t>
            </a:r>
          </a:p>
          <a:p>
            <a:pPr marL="271463" indent="-271463" algn="just" fontAlgn="auto">
              <a:spcBef>
                <a:spcPts val="0"/>
              </a:spcBef>
              <a:spcAft>
                <a:spcPts val="0"/>
              </a:spcAft>
              <a:buFont typeface="+mj-lt"/>
              <a:buAutoNum type="alphaLcParenR"/>
            </a:pPr>
            <a:r>
              <a:rPr lang="en-US" altLang="zh-CN" sz="1700" dirty="0" smtClean="0">
                <a:solidFill>
                  <a:srgbClr val="003399"/>
                </a:solidFill>
                <a:latin typeface="Arial Unicode MS" pitchFamily="34" charset="-122"/>
                <a:ea typeface="Arial Unicode MS" pitchFamily="34" charset="-122"/>
                <a:cs typeface="Arial Unicode MS" pitchFamily="34" charset="-122"/>
              </a:rPr>
              <a:t>  DR spectroscopy of radioactive nuclides (nuclear property)</a:t>
            </a:r>
          </a:p>
          <a:p>
            <a:pPr marL="271463" indent="-271463" algn="just" fontAlgn="auto">
              <a:spcBef>
                <a:spcPts val="0"/>
              </a:spcBef>
              <a:spcAft>
                <a:spcPts val="0"/>
              </a:spcAft>
              <a:buFont typeface="+mj-lt"/>
              <a:buAutoNum type="alphaLcParenR"/>
            </a:pPr>
            <a:r>
              <a:rPr lang="en-US" altLang="zh-CN" sz="1700" dirty="0" smtClean="0">
                <a:solidFill>
                  <a:srgbClr val="003399"/>
                </a:solidFill>
                <a:latin typeface="Arial Unicode MS" pitchFamily="34" charset="-122"/>
                <a:ea typeface="Arial Unicode MS" pitchFamily="34" charset="-122"/>
                <a:cs typeface="Arial Unicode MS" pitchFamily="34" charset="-122"/>
              </a:rPr>
              <a:t>  Nuclear excitation by electron capture (NEEC) by DR</a:t>
            </a:r>
            <a:endParaRPr lang="en-GB" altLang="zh-CN" sz="1700" dirty="0" smtClean="0">
              <a:solidFill>
                <a:srgbClr val="003399"/>
              </a:solidFill>
              <a:latin typeface="Arial Unicode MS" pitchFamily="34" charset="-122"/>
              <a:ea typeface="Arial Unicode MS" pitchFamily="34" charset="-122"/>
              <a:cs typeface="Arial Unicode MS" pitchFamily="34" charset="-122"/>
            </a:endParaRPr>
          </a:p>
        </p:txBody>
      </p:sp>
      <p:sp>
        <p:nvSpPr>
          <p:cNvPr id="2" name="矩形 1"/>
          <p:cNvSpPr/>
          <p:nvPr/>
        </p:nvSpPr>
        <p:spPr>
          <a:xfrm>
            <a:off x="1214436" y="857232"/>
            <a:ext cx="2428870" cy="646331"/>
          </a:xfrm>
          <a:prstGeom prst="rect">
            <a:avLst/>
          </a:prstGeom>
        </p:spPr>
        <p:txBody>
          <a:bodyPr wrap="none">
            <a:spAutoFit/>
          </a:bodyPr>
          <a:lstStyle/>
          <a:p>
            <a:pPr algn="ctr"/>
            <a:r>
              <a:rPr lang="en-US" altLang="zh-CN" b="1" dirty="0">
                <a:solidFill>
                  <a:srgbClr val="0000FF"/>
                </a:solidFill>
                <a:ea typeface="黑体" pitchFamily="2" charset="-122"/>
                <a:cs typeface="Arial" pitchFamily="34" charset="0"/>
              </a:rPr>
              <a:t>Laser spectroscopy </a:t>
            </a:r>
            <a:endParaRPr lang="en-US" altLang="zh-CN" b="1" dirty="0" smtClean="0">
              <a:solidFill>
                <a:srgbClr val="0000FF"/>
              </a:solidFill>
              <a:ea typeface="黑体" pitchFamily="2" charset="-122"/>
              <a:cs typeface="Arial" pitchFamily="34" charset="0"/>
            </a:endParaRPr>
          </a:p>
          <a:p>
            <a:pPr algn="ctr"/>
            <a:r>
              <a:rPr lang="en-US" altLang="zh-CN" b="1" dirty="0" smtClean="0">
                <a:solidFill>
                  <a:srgbClr val="0000FF"/>
                </a:solidFill>
                <a:ea typeface="黑体" pitchFamily="2" charset="-122"/>
                <a:cs typeface="Arial" pitchFamily="34" charset="0"/>
              </a:rPr>
              <a:t>and </a:t>
            </a:r>
            <a:r>
              <a:rPr lang="en-US" altLang="zh-CN" b="1" dirty="0">
                <a:solidFill>
                  <a:srgbClr val="0000FF"/>
                </a:solidFill>
                <a:ea typeface="黑体" pitchFamily="2" charset="-122"/>
                <a:cs typeface="Arial" pitchFamily="34" charset="0"/>
              </a:rPr>
              <a:t>laser cooling </a:t>
            </a:r>
            <a:endParaRPr lang="zh-CN" altLang="en-US" dirty="0">
              <a:solidFill>
                <a:srgbClr val="0000FF"/>
              </a:solidFill>
            </a:endParaRPr>
          </a:p>
        </p:txBody>
      </p:sp>
      <p:sp>
        <p:nvSpPr>
          <p:cNvPr id="7" name="Rectangle 2"/>
          <p:cNvSpPr>
            <a:spLocks noChangeArrowheads="1"/>
          </p:cNvSpPr>
          <p:nvPr/>
        </p:nvSpPr>
        <p:spPr bwMode="auto">
          <a:xfrm>
            <a:off x="5072066" y="3286124"/>
            <a:ext cx="3714776" cy="511175"/>
          </a:xfrm>
          <a:prstGeom prst="rect">
            <a:avLst/>
          </a:prstGeom>
          <a:noFill/>
          <a:ln w="9525">
            <a:noFill/>
            <a:miter lim="800000"/>
            <a:headEnd/>
            <a:tailEnd/>
          </a:ln>
        </p:spPr>
        <p:txBody>
          <a:bodyPr anchor="ctr"/>
          <a:lstStyle/>
          <a:p>
            <a:pPr algn="ctr" fontAlgn="auto">
              <a:spcBef>
                <a:spcPts val="0"/>
              </a:spcBef>
              <a:spcAft>
                <a:spcPts val="0"/>
              </a:spcAft>
              <a:defRPr/>
            </a:pPr>
            <a:r>
              <a:rPr lang="en-US" altLang="zh-CN" b="1" dirty="0" err="1" smtClean="0">
                <a:solidFill>
                  <a:srgbClr val="0000FF"/>
                </a:solidFill>
                <a:ea typeface="黑体" pitchFamily="2" charset="-122"/>
                <a:cs typeface="Arial" pitchFamily="34" charset="0"/>
              </a:rPr>
              <a:t>Dielectronic</a:t>
            </a:r>
            <a:r>
              <a:rPr lang="en-US" altLang="zh-CN" b="1" dirty="0" smtClean="0">
                <a:solidFill>
                  <a:srgbClr val="0000FF"/>
                </a:solidFill>
                <a:ea typeface="黑体" pitchFamily="2" charset="-122"/>
                <a:cs typeface="Arial" pitchFamily="34" charset="0"/>
              </a:rPr>
              <a:t> recombination</a:t>
            </a:r>
          </a:p>
          <a:p>
            <a:pPr algn="ctr" fontAlgn="auto">
              <a:spcBef>
                <a:spcPts val="0"/>
              </a:spcBef>
              <a:spcAft>
                <a:spcPts val="0"/>
              </a:spcAft>
              <a:defRPr/>
            </a:pPr>
            <a:r>
              <a:rPr lang="en-US" altLang="zh-CN" b="1" dirty="0" smtClean="0">
                <a:solidFill>
                  <a:srgbClr val="0000FF"/>
                </a:solidFill>
                <a:ea typeface="黑体" pitchFamily="2" charset="-122"/>
                <a:cs typeface="Arial" pitchFamily="34" charset="0"/>
              </a:rPr>
              <a:t> spectroscopy</a:t>
            </a:r>
            <a:endParaRPr lang="zh-CN" altLang="en-US" b="1" dirty="0">
              <a:solidFill>
                <a:srgbClr val="0000FF"/>
              </a:solidFill>
              <a:ea typeface="黑体" pitchFamily="2" charset="-122"/>
              <a:cs typeface="Arial" pitchFamily="34" charset="0"/>
            </a:endParaRPr>
          </a:p>
        </p:txBody>
      </p:sp>
      <p:sp>
        <p:nvSpPr>
          <p:cNvPr id="8" name="Text Box 21"/>
          <p:cNvSpPr txBox="1">
            <a:spLocks noChangeArrowheads="1"/>
          </p:cNvSpPr>
          <p:nvPr/>
        </p:nvSpPr>
        <p:spPr bwMode="auto">
          <a:xfrm>
            <a:off x="2701317" y="129581"/>
            <a:ext cx="3870947" cy="523220"/>
          </a:xfrm>
          <a:prstGeom prst="rect">
            <a:avLst/>
          </a:prstGeom>
          <a:noFill/>
          <a:ln w="9525">
            <a:noFill/>
            <a:miter lim="800000"/>
            <a:headEnd/>
            <a:tailEnd/>
          </a:ln>
        </p:spPr>
        <p:txBody>
          <a:bodyPr wrap="square">
            <a:spAutoFit/>
          </a:bodyPr>
          <a:lstStyle/>
          <a:p>
            <a:pPr algn="ctr"/>
            <a:r>
              <a:rPr lang="en-US" altLang="zh-CN" sz="2800" dirty="0" smtClean="0">
                <a:solidFill>
                  <a:srgbClr val="0000FF"/>
                </a:solidFill>
                <a:latin typeface="+mn-lt"/>
                <a:ea typeface="黑体" pitchFamily="49" charset="-122"/>
                <a:cs typeface="Times New Roman" pitchFamily="18" charset="0"/>
              </a:rPr>
              <a:t>Atomic physics</a:t>
            </a:r>
            <a:endParaRPr lang="en-US" altLang="zh-CN" sz="2800" dirty="0">
              <a:solidFill>
                <a:srgbClr val="0000FF"/>
              </a:solidFill>
              <a:latin typeface="+mn-lt"/>
              <a:ea typeface="黑体" pitchFamily="49" charset="-122"/>
              <a:cs typeface="Times New Roman" pitchFamily="18" charset="0"/>
            </a:endParaRPr>
          </a:p>
        </p:txBody>
      </p:sp>
      <p:sp>
        <p:nvSpPr>
          <p:cNvPr id="10" name="Rectangle 37"/>
          <p:cNvSpPr>
            <a:spLocks noChangeArrowheads="1"/>
          </p:cNvSpPr>
          <p:nvPr/>
        </p:nvSpPr>
        <p:spPr bwMode="auto">
          <a:xfrm>
            <a:off x="34926" y="35826"/>
            <a:ext cx="2322496"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400" b="1" dirty="0" smtClean="0">
                <a:solidFill>
                  <a:srgbClr val="0000FF"/>
                </a:solidFill>
                <a:latin typeface="Arial Narrow" panose="020B0606020202030204" pitchFamily="34" charset="0"/>
              </a:rPr>
              <a:t>HIAF Science-4</a:t>
            </a:r>
            <a:endParaRPr lang="en-US" altLang="zh-CN" sz="2400" b="1" dirty="0">
              <a:solidFill>
                <a:srgbClr val="0000FF"/>
              </a:solidFill>
              <a:latin typeface="Arial Narrow" panose="020B0606020202030204" pitchFamily="34" charset="0"/>
            </a:endParaRPr>
          </a:p>
        </p:txBody>
      </p:sp>
    </p:spTree>
    <p:extLst>
      <p:ext uri="{BB962C8B-B14F-4D97-AF65-F5344CB8AC3E}">
        <p14:creationId xmlns:p14="http://schemas.microsoft.com/office/powerpoint/2010/main" val="1241099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4357687" y="1071546"/>
            <a:ext cx="3877120" cy="3571900"/>
            <a:chOff x="4497388" y="1337453"/>
            <a:chExt cx="4538662" cy="5229224"/>
          </a:xfrm>
        </p:grpSpPr>
        <p:graphicFrame>
          <p:nvGraphicFramePr>
            <p:cNvPr id="34" name="Object 2"/>
            <p:cNvGraphicFramePr>
              <a:graphicFrameLocks noChangeAspect="1"/>
            </p:cNvGraphicFramePr>
            <p:nvPr/>
          </p:nvGraphicFramePr>
          <p:xfrm>
            <a:off x="4497388" y="1337453"/>
            <a:ext cx="4538662" cy="5229224"/>
          </p:xfrm>
          <a:graphic>
            <a:graphicData uri="http://schemas.openxmlformats.org/presentationml/2006/ole">
              <mc:AlternateContent xmlns:mc="http://schemas.openxmlformats.org/markup-compatibility/2006">
                <mc:Choice xmlns:v="urn:schemas-microsoft-com:vml" Requires="v">
                  <p:oleObj spid="_x0000_s625701" name="Folie" r:id="rId4" imgW="2470264" imgH="3293484" progId="PowerPoint.Slide.8">
                    <p:embed/>
                  </p:oleObj>
                </mc:Choice>
                <mc:Fallback>
                  <p:oleObj name="Folie" r:id="rId4" imgW="2470264" imgH="3293484"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20331" r="5829" b="5246"/>
                        <a:stretch>
                          <a:fillRect/>
                        </a:stretch>
                      </p:blipFill>
                      <p:spPr bwMode="auto">
                        <a:xfrm>
                          <a:off x="4497388" y="1337453"/>
                          <a:ext cx="4538662" cy="52292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TextBox 34"/>
            <p:cNvSpPr txBox="1">
              <a:spLocks noChangeArrowheads="1"/>
            </p:cNvSpPr>
            <p:nvPr/>
          </p:nvSpPr>
          <p:spPr bwMode="auto">
            <a:xfrm>
              <a:off x="6671696" y="4002865"/>
              <a:ext cx="2111375" cy="306388"/>
            </a:xfrm>
            <a:prstGeom prst="rect">
              <a:avLst/>
            </a:prstGeom>
            <a:noFill/>
            <a:ln w="9525">
              <a:noFill/>
              <a:miter lim="800000"/>
              <a:headEnd/>
              <a:tailEnd/>
            </a:ln>
          </p:spPr>
          <p:txBody>
            <a:bodyPr wrap="none">
              <a:spAutoFit/>
            </a:bodyPr>
            <a:lstStyle/>
            <a:p>
              <a:r>
                <a:rPr lang="en-US" altLang="zh-CN" sz="1400" b="1" dirty="0"/>
                <a:t>Bound pair production</a:t>
              </a:r>
              <a:endParaRPr lang="zh-CN" altLang="en-US" sz="1400" b="1" dirty="0"/>
            </a:p>
          </p:txBody>
        </p:sp>
        <p:sp>
          <p:nvSpPr>
            <p:cNvPr id="36" name="任意多边形 35"/>
            <p:cNvSpPr/>
            <p:nvPr/>
          </p:nvSpPr>
          <p:spPr>
            <a:xfrm>
              <a:off x="4776788" y="2608263"/>
              <a:ext cx="4257675" cy="1900237"/>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ln w="2857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cxnSp>
          <p:nvCxnSpPr>
            <p:cNvPr id="37" name="直接连接符 36"/>
            <p:cNvCxnSpPr/>
            <p:nvPr/>
          </p:nvCxnSpPr>
          <p:spPr>
            <a:xfrm>
              <a:off x="7524750" y="3933825"/>
              <a:ext cx="79216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任意多边形 37"/>
            <p:cNvSpPr/>
            <p:nvPr/>
          </p:nvSpPr>
          <p:spPr>
            <a:xfrm>
              <a:off x="4716463" y="2608263"/>
              <a:ext cx="4257675" cy="2981325"/>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grpSp>
      <p:grpSp>
        <p:nvGrpSpPr>
          <p:cNvPr id="3" name="组合 21"/>
          <p:cNvGrpSpPr>
            <a:grpSpLocks/>
          </p:cNvGrpSpPr>
          <p:nvPr/>
        </p:nvGrpSpPr>
        <p:grpSpPr bwMode="auto">
          <a:xfrm>
            <a:off x="1142976" y="1078709"/>
            <a:ext cx="2571769" cy="3421861"/>
            <a:chOff x="608357" y="1643050"/>
            <a:chExt cx="1617852" cy="2590226"/>
          </a:xfrm>
        </p:grpSpPr>
        <p:pic>
          <p:nvPicPr>
            <p:cNvPr id="14" name="Picture 16" descr="Präsentation1"/>
            <p:cNvPicPr>
              <a:picLocks noChangeAspect="1" noChangeArrowheads="1"/>
            </p:cNvPicPr>
            <p:nvPr/>
          </p:nvPicPr>
          <p:blipFill>
            <a:blip r:embed="rId6"/>
            <a:srcRect l="7483" t="40555" r="72047" b="31111"/>
            <a:stretch>
              <a:fillRect/>
            </a:stretch>
          </p:blipFill>
          <p:spPr bwMode="auto">
            <a:xfrm>
              <a:off x="928662" y="1643050"/>
              <a:ext cx="1297547" cy="1346478"/>
            </a:xfrm>
            <a:prstGeom prst="rect">
              <a:avLst/>
            </a:prstGeom>
            <a:noFill/>
            <a:ln w="9525">
              <a:noFill/>
              <a:miter lim="800000"/>
              <a:headEnd/>
              <a:tailEnd/>
            </a:ln>
          </p:spPr>
        </p:pic>
        <p:sp>
          <p:nvSpPr>
            <p:cNvPr id="15" name="TextBox 13"/>
            <p:cNvSpPr txBox="1">
              <a:spLocks noChangeArrowheads="1"/>
            </p:cNvSpPr>
            <p:nvPr/>
          </p:nvSpPr>
          <p:spPr bwMode="auto">
            <a:xfrm>
              <a:off x="608357" y="1751202"/>
              <a:ext cx="269642" cy="852691"/>
            </a:xfrm>
            <a:prstGeom prst="rect">
              <a:avLst/>
            </a:prstGeom>
            <a:noFill/>
            <a:ln w="9525">
              <a:noFill/>
              <a:miter lim="800000"/>
              <a:headEnd/>
              <a:tailEnd/>
            </a:ln>
          </p:spPr>
          <p:txBody>
            <a:bodyPr wrap="square">
              <a:spAutoFit/>
            </a:bodyPr>
            <a:lstStyle/>
            <a:p>
              <a:pPr algn="ctr">
                <a:lnSpc>
                  <a:spcPct val="80000"/>
                </a:lnSpc>
              </a:pPr>
              <a:r>
                <a:rPr lang="en-US" altLang="zh-CN" sz="2800" b="1" dirty="0" smtClean="0">
                  <a:solidFill>
                    <a:srgbClr val="FF0000"/>
                  </a:solidFill>
                  <a:latin typeface="Times New Roman" pitchFamily="18" charset="0"/>
                  <a:cs typeface="Times New Roman" pitchFamily="18" charset="0"/>
                </a:rPr>
                <a:t>QED</a:t>
              </a:r>
              <a:endParaRPr lang="zh-CN" altLang="en-US" sz="2800" b="1" dirty="0">
                <a:solidFill>
                  <a:srgbClr val="FF0000"/>
                </a:solidFill>
                <a:latin typeface="Times New Roman" pitchFamily="18" charset="0"/>
                <a:cs typeface="Times New Roman" pitchFamily="18" charset="0"/>
              </a:endParaRPr>
            </a:p>
          </p:txBody>
        </p:sp>
        <p:pic>
          <p:nvPicPr>
            <p:cNvPr id="16" name="Picture 16" descr="Präsentation1"/>
            <p:cNvPicPr>
              <a:picLocks noChangeAspect="1" noChangeArrowheads="1"/>
            </p:cNvPicPr>
            <p:nvPr/>
          </p:nvPicPr>
          <p:blipFill>
            <a:blip r:embed="rId6"/>
            <a:srcRect l="26378" t="40555" r="50781" b="31111"/>
            <a:stretch>
              <a:fillRect/>
            </a:stretch>
          </p:blipFill>
          <p:spPr bwMode="auto">
            <a:xfrm>
              <a:off x="877999" y="2886798"/>
              <a:ext cx="1303269" cy="1346478"/>
            </a:xfrm>
            <a:prstGeom prst="rect">
              <a:avLst/>
            </a:prstGeom>
            <a:noFill/>
            <a:ln w="9525">
              <a:noFill/>
              <a:miter lim="800000"/>
              <a:headEnd/>
              <a:tailEnd/>
            </a:ln>
          </p:spPr>
        </p:pic>
      </p:grpSp>
      <p:sp>
        <p:nvSpPr>
          <p:cNvPr id="11" name="TextBox 10"/>
          <p:cNvSpPr txBox="1">
            <a:spLocks noChangeArrowheads="1"/>
          </p:cNvSpPr>
          <p:nvPr/>
        </p:nvSpPr>
        <p:spPr bwMode="auto">
          <a:xfrm>
            <a:off x="607221" y="4683446"/>
            <a:ext cx="7929558" cy="2103140"/>
          </a:xfrm>
          <a:prstGeom prst="rect">
            <a:avLst/>
          </a:prstGeom>
          <a:noFill/>
          <a:ln w="9525">
            <a:noFill/>
            <a:miter lim="800000"/>
            <a:headEnd/>
            <a:tailEnd/>
          </a:ln>
        </p:spPr>
        <p:txBody>
          <a:bodyPr wrap="square">
            <a:spAutoFit/>
          </a:bodyPr>
          <a:lstStyle/>
          <a:p>
            <a:pPr marL="363538" indent="-363538" algn="just">
              <a:spcAft>
                <a:spcPts val="1000"/>
              </a:spcAft>
              <a:buFont typeface="Wingdings" pitchFamily="2" charset="2"/>
              <a:buChar char="l"/>
            </a:pPr>
            <a:r>
              <a:rPr lang="en-US" altLang="zh-CN" sz="1900" dirty="0" smtClean="0">
                <a:solidFill>
                  <a:srgbClr val="FF0000"/>
                </a:solidFill>
                <a:latin typeface="Times New Roman" pitchFamily="18" charset="0"/>
                <a:ea typeface="黑体" pitchFamily="49" charset="-122"/>
                <a:cs typeface="Times New Roman" pitchFamily="18" charset="0"/>
              </a:rPr>
              <a:t>A fundamental problem of QED</a:t>
            </a:r>
            <a:r>
              <a:rPr lang="en-US" altLang="zh-CN" sz="1900" dirty="0" smtClean="0">
                <a:solidFill>
                  <a:srgbClr val="000099"/>
                </a:solidFill>
                <a:latin typeface="Times New Roman" pitchFamily="18" charset="0"/>
                <a:ea typeface="黑体" pitchFamily="49" charset="-122"/>
                <a:cs typeface="Times New Roman" pitchFamily="18" charset="0"/>
              </a:rPr>
              <a:t>-spontaneous electron-positron pair creation in supercritical Coulomb fields</a:t>
            </a:r>
            <a:r>
              <a:rPr lang="zh-CN" altLang="en-US" sz="1900" dirty="0" smtClean="0">
                <a:solidFill>
                  <a:srgbClr val="000099"/>
                </a:solidFill>
                <a:latin typeface="Times New Roman" pitchFamily="18" charset="0"/>
                <a:ea typeface="黑体" pitchFamily="49" charset="-122"/>
                <a:cs typeface="Times New Roman" pitchFamily="18" charset="0"/>
              </a:rPr>
              <a:t> </a:t>
            </a:r>
            <a:endParaRPr lang="en-US" altLang="zh-CN" sz="1900" dirty="0" smtClean="0">
              <a:solidFill>
                <a:srgbClr val="000099"/>
              </a:solidFill>
              <a:latin typeface="Times New Roman" pitchFamily="18" charset="0"/>
              <a:ea typeface="黑体" pitchFamily="49" charset="-122"/>
              <a:cs typeface="Times New Roman" pitchFamily="18" charset="0"/>
            </a:endParaRPr>
          </a:p>
          <a:p>
            <a:pPr marL="363538" indent="-363538" algn="just">
              <a:spcAft>
                <a:spcPts val="1000"/>
              </a:spcAft>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Theory prediction: occur in the collisions of two very heavy ions with the total </a:t>
            </a:r>
            <a:r>
              <a:rPr lang="en-US" altLang="zh-CN" sz="1900" dirty="0" smtClean="0">
                <a:solidFill>
                  <a:srgbClr val="FF0000"/>
                </a:solidFill>
                <a:latin typeface="Times New Roman" pitchFamily="18" charset="0"/>
                <a:ea typeface="黑体" pitchFamily="49" charset="-122"/>
                <a:cs typeface="Times New Roman" pitchFamily="18" charset="0"/>
              </a:rPr>
              <a:t>atomic number Z1 + Z2 ≥ 173.</a:t>
            </a:r>
          </a:p>
          <a:p>
            <a:pPr marL="363538" indent="-363538" algn="just">
              <a:spcAft>
                <a:spcPts val="1000"/>
              </a:spcAft>
              <a:buClr>
                <a:schemeClr val="accent5">
                  <a:lumMod val="50000"/>
                </a:schemeClr>
              </a:buClr>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Failed to observe in fixed target experiments due to the </a:t>
            </a:r>
            <a:r>
              <a:rPr lang="en-US" altLang="zh-CN" sz="1900" dirty="0" smtClean="0">
                <a:solidFill>
                  <a:srgbClr val="FF0000"/>
                </a:solidFill>
                <a:latin typeface="Times New Roman" pitchFamily="18" charset="0"/>
                <a:ea typeface="黑体" pitchFamily="49" charset="-122"/>
                <a:cs typeface="Times New Roman" pitchFamily="18" charset="0"/>
              </a:rPr>
              <a:t>interference of </a:t>
            </a:r>
            <a:r>
              <a:rPr lang="en-US" altLang="zh-CN" sz="1900" dirty="0" err="1" smtClean="0">
                <a:solidFill>
                  <a:srgbClr val="FF0000"/>
                </a:solidFill>
                <a:latin typeface="Times New Roman" pitchFamily="18" charset="0"/>
                <a:ea typeface="黑体" pitchFamily="49" charset="-122"/>
                <a:cs typeface="Times New Roman" pitchFamily="18" charset="0"/>
              </a:rPr>
              <a:t>extranuclear</a:t>
            </a:r>
            <a:r>
              <a:rPr lang="en-US" altLang="zh-CN" sz="1900" dirty="0" smtClean="0">
                <a:solidFill>
                  <a:srgbClr val="FF0000"/>
                </a:solidFill>
                <a:latin typeface="Times New Roman" pitchFamily="18" charset="0"/>
                <a:ea typeface="黑体" pitchFamily="49" charset="-122"/>
                <a:cs typeface="Times New Roman" pitchFamily="18" charset="0"/>
              </a:rPr>
              <a:t> electrons.</a:t>
            </a:r>
            <a:endParaRPr lang="en-US" altLang="zh-CN" sz="1900" dirty="0">
              <a:solidFill>
                <a:srgbClr val="FF0000"/>
              </a:solidFill>
              <a:latin typeface="Times New Roman" pitchFamily="18" charset="0"/>
              <a:ea typeface="黑体" pitchFamily="49" charset="-122"/>
              <a:cs typeface="Times New Roman" pitchFamily="18" charset="0"/>
            </a:endParaRPr>
          </a:p>
        </p:txBody>
      </p:sp>
      <p:sp>
        <p:nvSpPr>
          <p:cNvPr id="17" name="Rectangle 37"/>
          <p:cNvSpPr>
            <a:spLocks noChangeArrowheads="1"/>
          </p:cNvSpPr>
          <p:nvPr/>
        </p:nvSpPr>
        <p:spPr bwMode="auto">
          <a:xfrm>
            <a:off x="177802" y="109815"/>
            <a:ext cx="2322496" cy="46166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400" b="1" dirty="0" smtClean="0">
                <a:solidFill>
                  <a:srgbClr val="0000FF"/>
                </a:solidFill>
                <a:latin typeface="Arial Narrow" panose="020B0606020202030204" pitchFamily="34" charset="0"/>
              </a:rPr>
              <a:t>HIAF Science-5</a:t>
            </a:r>
            <a:endParaRPr lang="en-US" altLang="zh-CN" sz="2400" b="1" dirty="0">
              <a:solidFill>
                <a:srgbClr val="0000FF"/>
              </a:solidFill>
              <a:latin typeface="Arial Narrow" panose="020B0606020202030204" pitchFamily="34" charset="0"/>
            </a:endParaRPr>
          </a:p>
        </p:txBody>
      </p:sp>
      <p:sp>
        <p:nvSpPr>
          <p:cNvPr id="18" name="矩形 17"/>
          <p:cNvSpPr/>
          <p:nvPr/>
        </p:nvSpPr>
        <p:spPr>
          <a:xfrm>
            <a:off x="1000100" y="548326"/>
            <a:ext cx="7196842" cy="523220"/>
          </a:xfrm>
          <a:prstGeom prst="rect">
            <a:avLst/>
          </a:prstGeom>
        </p:spPr>
        <p:txBody>
          <a:bodyPr wrap="none">
            <a:spAutoFit/>
          </a:bodyPr>
          <a:lstStyle/>
          <a:p>
            <a:pPr algn="ctr"/>
            <a:r>
              <a:rPr lang="en-US" altLang="zh-CN" sz="2800" dirty="0" smtClean="0">
                <a:solidFill>
                  <a:srgbClr val="0000FF"/>
                </a:solidFill>
                <a:latin typeface="+mn-lt"/>
                <a:ea typeface="黑体" pitchFamily="49" charset="-122"/>
                <a:cs typeface="Times New Roman" pitchFamily="18" charset="0"/>
              </a:rPr>
              <a:t>Spontaneous electron–positron pair production </a:t>
            </a:r>
            <a:endParaRPr lang="zh-CN" altLang="en-US" sz="2800" dirty="0" smtClean="0">
              <a:solidFill>
                <a:srgbClr val="0000FF"/>
              </a:solidFill>
              <a:latin typeface="+mn-lt"/>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88003" tIns="44000" rIns="88003" bIns="44000" anchor="b" anchorCtr="0">
        <a:normAutofit fontScale="92500" lnSpcReduction="10000"/>
      </a:bodyPr>
      <a:lstStyle>
        <a:defPPr marL="0" marR="0" indent="0" algn="ctr" defTabSz="938213" rtl="0" eaLnBrk="1" fontAlgn="base" latinLnBrk="0" hangingPunct="1">
          <a:lnSpc>
            <a:spcPct val="100000"/>
          </a:lnSpc>
          <a:spcBef>
            <a:spcPts val="0"/>
          </a:spcBef>
          <a:spcAft>
            <a:spcPct val="0"/>
          </a:spcAft>
          <a:buClrTx/>
          <a:buSzTx/>
          <a:buFontTx/>
          <a:buNone/>
          <a:tabLst/>
          <a:defRPr kumimoji="0" sz="4200" b="1" i="0" u="none" strike="noStrike" kern="0" cap="none" spc="0" normalizeH="0" baseline="0" noProof="0" dirty="0" smtClean="0">
            <a:ln w="3175" cmpd="sng">
              <a:solidFill>
                <a:srgbClr val="FE8637">
                  <a:shade val="88000"/>
                  <a:satMod val="110000"/>
                </a:srgbClr>
              </a:solidFill>
              <a:prstDash val="solid"/>
            </a:ln>
            <a:solidFill>
              <a:srgbClr val="0000CC"/>
            </a:solidFill>
            <a:effectLst/>
            <a:uLnTx/>
            <a:uFillTx/>
            <a:latin typeface="Times New Roman" pitchFamily="18" charset="0"/>
            <a:ea typeface="黑体" pitchFamily="49" charset="-122"/>
            <a:cs typeface="Times New Roman" pitchFamily="18" charset="0"/>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宋体"/>
        <a:cs typeface=""/>
      </a:majorFont>
      <a:minorFont>
        <a:latin typeface="Times New Roman"/>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120296</TotalTime>
  <Words>2348</Words>
  <Application>Microsoft Office PowerPoint</Application>
  <PresentationFormat>全屏显示(4:3)</PresentationFormat>
  <Paragraphs>512</Paragraphs>
  <Slides>40</Slides>
  <Notes>8</Notes>
  <HiddenSlides>0</HiddenSlides>
  <MMClips>0</MMClips>
  <ScaleCrop>false</ScaleCrop>
  <HeadingPairs>
    <vt:vector size="8" baseType="variant">
      <vt:variant>
        <vt:lpstr>已用的字体</vt:lpstr>
      </vt:variant>
      <vt:variant>
        <vt:i4>19</vt:i4>
      </vt:variant>
      <vt:variant>
        <vt:lpstr>主题</vt:lpstr>
      </vt:variant>
      <vt:variant>
        <vt:i4>5</vt:i4>
      </vt:variant>
      <vt:variant>
        <vt:lpstr>嵌入 OLE 服务器</vt:lpstr>
      </vt:variant>
      <vt:variant>
        <vt:i4>2</vt:i4>
      </vt:variant>
      <vt:variant>
        <vt:lpstr>幻灯片标题</vt:lpstr>
      </vt:variant>
      <vt:variant>
        <vt:i4>40</vt:i4>
      </vt:variant>
    </vt:vector>
  </HeadingPairs>
  <TitlesOfParts>
    <vt:vector size="66" baseType="lpstr">
      <vt:lpstr>Arial Unicode MS</vt:lpstr>
      <vt:lpstr>MS PGothic</vt:lpstr>
      <vt:lpstr>MS UI Gothic</vt:lpstr>
      <vt:lpstr>等线</vt:lpstr>
      <vt:lpstr>等线 Light</vt:lpstr>
      <vt:lpstr>仿宋_GB2312</vt:lpstr>
      <vt:lpstr>黑体</vt:lpstr>
      <vt:lpstr>华文楷体</vt:lpstr>
      <vt:lpstr>楷体_GB2312</vt:lpstr>
      <vt:lpstr>宋体</vt:lpstr>
      <vt:lpstr>微软雅黑</vt:lpstr>
      <vt:lpstr>Arial</vt:lpstr>
      <vt:lpstr>Arial Narrow</vt:lpstr>
      <vt:lpstr>Calibri</vt:lpstr>
      <vt:lpstr>Calibri Light</vt:lpstr>
      <vt:lpstr>Symbol</vt:lpstr>
      <vt:lpstr>Tahoma</vt:lpstr>
      <vt:lpstr>Times New Roman</vt:lpstr>
      <vt:lpstr>Wingdings</vt:lpstr>
      <vt:lpstr>默认设计模板</vt:lpstr>
      <vt:lpstr>2_Office 主题</vt:lpstr>
      <vt:lpstr>Office 主题</vt:lpstr>
      <vt:lpstr>1_Office 主题</vt:lpstr>
      <vt:lpstr>Office 主题​​</vt:lpstr>
      <vt:lpstr>Folie</vt:lpstr>
      <vt:lpstr>公式</vt:lpstr>
      <vt:lpstr>High-Intensity Heavy Ion Accelerator Facility Status and challenges</vt:lpstr>
      <vt:lpstr>Outline</vt:lpstr>
      <vt:lpstr>PowerPoint 演示文稿</vt:lpstr>
      <vt:lpstr>PowerPoint 演示文稿</vt:lpstr>
      <vt:lpstr>PowerPoint 演示文稿</vt:lpstr>
      <vt:lpstr>PowerPoint 演示文稿</vt:lpstr>
      <vt:lpstr>High Energy Density Physics (HEDP)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信念技术论坛</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[冒立军]</cp:lastModifiedBy>
  <cp:revision>2744</cp:revision>
  <dcterms:created xsi:type="dcterms:W3CDTF">2011-12-24T04:24:35Z</dcterms:created>
  <dcterms:modified xsi:type="dcterms:W3CDTF">2017-08-28T23:24:59Z</dcterms:modified>
</cp:coreProperties>
</file>